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</p:sldMasterIdLst>
  <p:notesMasterIdLst>
    <p:notesMasterId r:id="rId25"/>
  </p:notesMasterIdLst>
  <p:sldIdLst>
    <p:sldId id="2147471854" r:id="rId3"/>
    <p:sldId id="1117" r:id="rId4"/>
    <p:sldId id="2147473305" r:id="rId5"/>
    <p:sldId id="2147471844" r:id="rId6"/>
    <p:sldId id="257" r:id="rId7"/>
    <p:sldId id="2147471845" r:id="rId8"/>
    <p:sldId id="462" r:id="rId9"/>
    <p:sldId id="464" r:id="rId10"/>
    <p:sldId id="2147471848" r:id="rId11"/>
    <p:sldId id="2147471847" r:id="rId12"/>
    <p:sldId id="2147471849" r:id="rId13"/>
    <p:sldId id="2147471855" r:id="rId14"/>
    <p:sldId id="258" r:id="rId15"/>
    <p:sldId id="2147473301" r:id="rId16"/>
    <p:sldId id="259" r:id="rId17"/>
    <p:sldId id="261" r:id="rId18"/>
    <p:sldId id="262" r:id="rId19"/>
    <p:sldId id="2147473304" r:id="rId20"/>
    <p:sldId id="2147471852" r:id="rId21"/>
    <p:sldId id="2147471856" r:id="rId22"/>
    <p:sldId id="2147471850" r:id="rId23"/>
    <p:sldId id="2147471853" r:id="rId24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F37AC0-7DA9-42DB-BC37-86DC7534CFA2}" v="205" dt="2026-01-27T11:41:53.5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574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2382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 snapToGrid="0">
      <p:cViewPr varScale="1">
        <p:scale>
          <a:sx n="83" d="100"/>
          <a:sy n="83" d="100"/>
        </p:scale>
        <p:origin x="577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tags" Target="tags/tag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ip Scott" userId="2ad6a2ee-f0c0-4099-9814-cfd2abf73848" providerId="ADAL" clId="{961BB3C0-5980-4A4E-9730-8A220AB0CF7D}"/>
    <pc:docChg chg="undo custSel addSld delSld modSld sldOrd">
      <pc:chgData name="Philip Scott" userId="2ad6a2ee-f0c0-4099-9814-cfd2abf73848" providerId="ADAL" clId="{961BB3C0-5980-4A4E-9730-8A220AB0CF7D}" dt="2026-01-27T11:42:01.715" v="695"/>
      <pc:docMkLst>
        <pc:docMk/>
      </pc:docMkLst>
      <pc:sldChg chg="modSp add mod">
        <pc:chgData name="Philip Scott" userId="2ad6a2ee-f0c0-4099-9814-cfd2abf73848" providerId="ADAL" clId="{961BB3C0-5980-4A4E-9730-8A220AB0CF7D}" dt="2026-01-27T10:26:23.624" v="158" actId="6549"/>
        <pc:sldMkLst>
          <pc:docMk/>
          <pc:sldMk cId="1725918125" sldId="258"/>
        </pc:sldMkLst>
        <pc:spChg chg="mod">
          <ac:chgData name="Philip Scott" userId="2ad6a2ee-f0c0-4099-9814-cfd2abf73848" providerId="ADAL" clId="{961BB3C0-5980-4A4E-9730-8A220AB0CF7D}" dt="2026-01-27T10:26:23.624" v="158" actId="6549"/>
          <ac:spMkLst>
            <pc:docMk/>
            <pc:sldMk cId="1725918125" sldId="258"/>
            <ac:spMk id="2" creationId="{55A645B2-B184-ABA4-0BE4-70E1A8831127}"/>
          </ac:spMkLst>
        </pc:spChg>
      </pc:sldChg>
      <pc:sldChg chg="add">
        <pc:chgData name="Philip Scott" userId="2ad6a2ee-f0c0-4099-9814-cfd2abf73848" providerId="ADAL" clId="{961BB3C0-5980-4A4E-9730-8A220AB0CF7D}" dt="2026-01-27T10:26:14.808" v="155"/>
        <pc:sldMkLst>
          <pc:docMk/>
          <pc:sldMk cId="1941951097" sldId="259"/>
        </pc:sldMkLst>
      </pc:sldChg>
      <pc:sldChg chg="add">
        <pc:chgData name="Philip Scott" userId="2ad6a2ee-f0c0-4099-9814-cfd2abf73848" providerId="ADAL" clId="{961BB3C0-5980-4A4E-9730-8A220AB0CF7D}" dt="2026-01-27T10:26:14.808" v="155"/>
        <pc:sldMkLst>
          <pc:docMk/>
          <pc:sldMk cId="3569018059" sldId="261"/>
        </pc:sldMkLst>
      </pc:sldChg>
      <pc:sldChg chg="modSp add mod">
        <pc:chgData name="Philip Scott" userId="2ad6a2ee-f0c0-4099-9814-cfd2abf73848" providerId="ADAL" clId="{961BB3C0-5980-4A4E-9730-8A220AB0CF7D}" dt="2026-01-27T11:41:11.564" v="690" actId="20577"/>
        <pc:sldMkLst>
          <pc:docMk/>
          <pc:sldMk cId="1680487589" sldId="262"/>
        </pc:sldMkLst>
        <pc:spChg chg="mod">
          <ac:chgData name="Philip Scott" userId="2ad6a2ee-f0c0-4099-9814-cfd2abf73848" providerId="ADAL" clId="{961BB3C0-5980-4A4E-9730-8A220AB0CF7D}" dt="2026-01-27T11:41:11.564" v="690" actId="20577"/>
          <ac:spMkLst>
            <pc:docMk/>
            <pc:sldMk cId="1680487589" sldId="262"/>
            <ac:spMk id="5" creationId="{BB90E160-5829-68DE-168E-61F4537A1D8A}"/>
          </ac:spMkLst>
        </pc:spChg>
      </pc:sldChg>
      <pc:sldChg chg="modSp mod">
        <pc:chgData name="Philip Scott" userId="2ad6a2ee-f0c0-4099-9814-cfd2abf73848" providerId="ADAL" clId="{961BB3C0-5980-4A4E-9730-8A220AB0CF7D}" dt="2026-01-27T10:43:44.305" v="171" actId="6549"/>
        <pc:sldMkLst>
          <pc:docMk/>
          <pc:sldMk cId="1075033124" sldId="1117"/>
        </pc:sldMkLst>
        <pc:spChg chg="mod">
          <ac:chgData name="Philip Scott" userId="2ad6a2ee-f0c0-4099-9814-cfd2abf73848" providerId="ADAL" clId="{961BB3C0-5980-4A4E-9730-8A220AB0CF7D}" dt="2026-01-27T10:43:44.305" v="171" actId="6549"/>
          <ac:spMkLst>
            <pc:docMk/>
            <pc:sldMk cId="1075033124" sldId="1117"/>
            <ac:spMk id="3" creationId="{00000000-0000-0000-0000-000000000000}"/>
          </ac:spMkLst>
        </pc:spChg>
      </pc:sldChg>
      <pc:sldChg chg="modSp mod">
        <pc:chgData name="Philip Scott" userId="2ad6a2ee-f0c0-4099-9814-cfd2abf73848" providerId="ADAL" clId="{961BB3C0-5980-4A4E-9730-8A220AB0CF7D}" dt="2026-01-27T11:40:05.406" v="596" actId="6549"/>
        <pc:sldMkLst>
          <pc:docMk/>
          <pc:sldMk cId="4028813442" sldId="2147471849"/>
        </pc:sldMkLst>
        <pc:spChg chg="mod">
          <ac:chgData name="Philip Scott" userId="2ad6a2ee-f0c0-4099-9814-cfd2abf73848" providerId="ADAL" clId="{961BB3C0-5980-4A4E-9730-8A220AB0CF7D}" dt="2026-01-27T11:40:05.406" v="596" actId="6549"/>
          <ac:spMkLst>
            <pc:docMk/>
            <pc:sldMk cId="4028813442" sldId="2147471849"/>
            <ac:spMk id="3" creationId="{00000000-0000-0000-0000-000000000000}"/>
          </ac:spMkLst>
        </pc:spChg>
      </pc:sldChg>
      <pc:sldChg chg="modSp mod modAnim">
        <pc:chgData name="Philip Scott" userId="2ad6a2ee-f0c0-4099-9814-cfd2abf73848" providerId="ADAL" clId="{961BB3C0-5980-4A4E-9730-8A220AB0CF7D}" dt="2026-01-27T11:41:53.594" v="693" actId="27636"/>
        <pc:sldMkLst>
          <pc:docMk/>
          <pc:sldMk cId="2071554440" sldId="2147471850"/>
        </pc:sldMkLst>
        <pc:spChg chg="mod">
          <ac:chgData name="Philip Scott" userId="2ad6a2ee-f0c0-4099-9814-cfd2abf73848" providerId="ADAL" clId="{961BB3C0-5980-4A4E-9730-8A220AB0CF7D}" dt="2026-01-27T11:41:53.594" v="693" actId="27636"/>
          <ac:spMkLst>
            <pc:docMk/>
            <pc:sldMk cId="2071554440" sldId="2147471850"/>
            <ac:spMk id="3" creationId="{00000000-0000-0000-0000-000000000000}"/>
          </ac:spMkLst>
        </pc:spChg>
      </pc:sldChg>
      <pc:sldChg chg="modSp mod modAnim">
        <pc:chgData name="Philip Scott" userId="2ad6a2ee-f0c0-4099-9814-cfd2abf73848" providerId="ADAL" clId="{961BB3C0-5980-4A4E-9730-8A220AB0CF7D}" dt="2026-01-27T10:44:02.479" v="183" actId="20577"/>
        <pc:sldMkLst>
          <pc:docMk/>
          <pc:sldMk cId="1871702741" sldId="2147471855"/>
        </pc:sldMkLst>
        <pc:spChg chg="mod">
          <ac:chgData name="Philip Scott" userId="2ad6a2ee-f0c0-4099-9814-cfd2abf73848" providerId="ADAL" clId="{961BB3C0-5980-4A4E-9730-8A220AB0CF7D}" dt="2026-01-27T10:44:02.479" v="183" actId="20577"/>
          <ac:spMkLst>
            <pc:docMk/>
            <pc:sldMk cId="1871702741" sldId="2147471855"/>
            <ac:spMk id="2" creationId="{00000000-0000-0000-0000-000000000000}"/>
          </ac:spMkLst>
        </pc:spChg>
        <pc:spChg chg="mod">
          <ac:chgData name="Philip Scott" userId="2ad6a2ee-f0c0-4099-9814-cfd2abf73848" providerId="ADAL" clId="{961BB3C0-5980-4A4E-9730-8A220AB0CF7D}" dt="2026-01-27T10:25:27.168" v="154" actId="20577"/>
          <ac:spMkLst>
            <pc:docMk/>
            <pc:sldMk cId="1871702741" sldId="2147471855"/>
            <ac:spMk id="3" creationId="{00000000-0000-0000-0000-000000000000}"/>
          </ac:spMkLst>
        </pc:spChg>
      </pc:sldChg>
      <pc:sldChg chg="modSp add mod ord modAnim">
        <pc:chgData name="Philip Scott" userId="2ad6a2ee-f0c0-4099-9814-cfd2abf73848" providerId="ADAL" clId="{961BB3C0-5980-4A4E-9730-8A220AB0CF7D}" dt="2026-01-27T11:42:01.715" v="695"/>
        <pc:sldMkLst>
          <pc:docMk/>
          <pc:sldMk cId="2513819240" sldId="2147471856"/>
        </pc:sldMkLst>
        <pc:spChg chg="mod">
          <ac:chgData name="Philip Scott" userId="2ad6a2ee-f0c0-4099-9814-cfd2abf73848" providerId="ADAL" clId="{961BB3C0-5980-4A4E-9730-8A220AB0CF7D}" dt="2026-01-27T10:23:39.342" v="34" actId="20577"/>
          <ac:spMkLst>
            <pc:docMk/>
            <pc:sldMk cId="2513819240" sldId="2147471856"/>
            <ac:spMk id="3" creationId="{B2E4982B-13D9-4319-F7E4-C768D65D3C09}"/>
          </ac:spMkLst>
        </pc:spChg>
      </pc:sldChg>
      <pc:sldChg chg="add">
        <pc:chgData name="Philip Scott" userId="2ad6a2ee-f0c0-4099-9814-cfd2abf73848" providerId="ADAL" clId="{961BB3C0-5980-4A4E-9730-8A220AB0CF7D}" dt="2026-01-27T10:26:14.808" v="155"/>
        <pc:sldMkLst>
          <pc:docMk/>
          <pc:sldMk cId="1130237955" sldId="2147473301"/>
        </pc:sldMkLst>
      </pc:sldChg>
      <pc:sldChg chg="add del">
        <pc:chgData name="Philip Scott" userId="2ad6a2ee-f0c0-4099-9814-cfd2abf73848" providerId="ADAL" clId="{961BB3C0-5980-4A4E-9730-8A220AB0CF7D}" dt="2026-01-27T11:41:24.294" v="691" actId="2696"/>
        <pc:sldMkLst>
          <pc:docMk/>
          <pc:sldMk cId="1488824583" sldId="2147473302"/>
        </pc:sldMkLst>
      </pc:sldChg>
      <pc:sldChg chg="add">
        <pc:chgData name="Philip Scott" userId="2ad6a2ee-f0c0-4099-9814-cfd2abf73848" providerId="ADAL" clId="{961BB3C0-5980-4A4E-9730-8A220AB0CF7D}" dt="2026-01-27T10:26:14.808" v="155"/>
        <pc:sldMkLst>
          <pc:docMk/>
          <pc:sldMk cId="155719669" sldId="2147473304"/>
        </pc:sldMkLst>
      </pc:sldChg>
      <pc:sldChg chg="modSp add mod">
        <pc:chgData name="Philip Scott" userId="2ad6a2ee-f0c0-4099-9814-cfd2abf73848" providerId="ADAL" clId="{961BB3C0-5980-4A4E-9730-8A220AB0CF7D}" dt="2026-01-27T11:05:04.078" v="579" actId="6549"/>
        <pc:sldMkLst>
          <pc:docMk/>
          <pc:sldMk cId="477495361" sldId="2147473305"/>
        </pc:sldMkLst>
        <pc:spChg chg="mod">
          <ac:chgData name="Philip Scott" userId="2ad6a2ee-f0c0-4099-9814-cfd2abf73848" providerId="ADAL" clId="{961BB3C0-5980-4A4E-9730-8A220AB0CF7D}" dt="2026-01-27T10:47:43.858" v="187" actId="20577"/>
          <ac:spMkLst>
            <pc:docMk/>
            <pc:sldMk cId="477495361" sldId="2147473305"/>
            <ac:spMk id="2" creationId="{95D3BD39-215D-372E-63D0-A3284E4F9487}"/>
          </ac:spMkLst>
        </pc:spChg>
        <pc:spChg chg="mod">
          <ac:chgData name="Philip Scott" userId="2ad6a2ee-f0c0-4099-9814-cfd2abf73848" providerId="ADAL" clId="{961BB3C0-5980-4A4E-9730-8A220AB0CF7D}" dt="2026-01-27T11:05:04.078" v="579" actId="6549"/>
          <ac:spMkLst>
            <pc:docMk/>
            <pc:sldMk cId="477495361" sldId="2147473305"/>
            <ac:spMk id="3" creationId="{30AF0625-5DB1-A409-3449-3CDFD928856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C51596-A2B3-4626-B600-5618C4DA7520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7B4F82-5E0E-4EAD-BCAE-6CFD1869CB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3633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AB517-E579-4FED-A96A-720A96BF819A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9500531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608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1694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4685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28270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8072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0401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9334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20177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98039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4567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9190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D6745D-4AFE-4786-8AF4-61000A3560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F60006-B6B9-4741-BE89-FBEA25CC05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564876-2894-451C-8E3D-E50587E9A4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7103B-B88F-4496-9D20-11BF57D877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41D6AC-5EBB-4D07-8916-29B7A55515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860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ample Page (White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BD75D269-96CD-3906-A3EF-199CDE58B1E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539925" y="545527"/>
            <a:ext cx="11076689" cy="1160319"/>
          </a:xfrm>
          <a:prstGeom prst="rect">
            <a:avLst/>
          </a:prstGeom>
        </p:spPr>
        <p:txBody>
          <a:bodyPr anchor="t" anchorCtr="0">
            <a:normAutofit/>
          </a:bodyPr>
          <a:lstStyle>
            <a:lvl1pPr algn="l">
              <a:defRPr sz="4000" b="1" i="0">
                <a:latin typeface="Lora SemiBold" pitchFamily="2" charset="77"/>
              </a:defRPr>
            </a:lvl1pPr>
          </a:lstStyle>
          <a:p>
            <a:r>
              <a:rPr lang="en-US"/>
              <a:t>This is a sample page layout</a:t>
            </a:r>
            <a:br>
              <a:rPr lang="en-US"/>
            </a:br>
            <a:endParaRPr lang="en-US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26E9CEC9-5FAF-673A-BEDE-883241C6F8FB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9925" y="1904987"/>
            <a:ext cx="11076689" cy="3945308"/>
          </a:xfrm>
        </p:spPr>
        <p:txBody>
          <a:bodyPr/>
          <a:lstStyle>
            <a:lvl1pPr>
              <a:lnSpc>
                <a:spcPct val="150000"/>
              </a:lnSpc>
              <a:defRPr sz="1800">
                <a:latin typeface="Inter" panose="02000503000000020004" pitchFamily="2" charset="0"/>
                <a:ea typeface="Inter" panose="02000503000000020004" pitchFamily="2" charset="0"/>
              </a:defRPr>
            </a:lvl1pPr>
            <a:lvl2pPr>
              <a:lnSpc>
                <a:spcPct val="150000"/>
              </a:lnSpc>
              <a:defRPr sz="1800">
                <a:latin typeface="+mn-lt"/>
                <a:ea typeface="Inter" panose="02000503000000020004" pitchFamily="2" charset="0"/>
              </a:defRPr>
            </a:lvl2pPr>
            <a:lvl3pPr>
              <a:lnSpc>
                <a:spcPct val="150000"/>
              </a:lnSpc>
              <a:defRPr sz="1800">
                <a:latin typeface="Inter" panose="02000503000000020004" pitchFamily="2" charset="0"/>
                <a:ea typeface="Inter" panose="02000503000000020004" pitchFamily="2" charset="0"/>
              </a:defRPr>
            </a:lvl3pPr>
            <a:lvl4pPr>
              <a:lnSpc>
                <a:spcPct val="150000"/>
              </a:lnSpc>
              <a:defRPr sz="1800">
                <a:latin typeface="Inter" panose="02000503000000020004" pitchFamily="2" charset="0"/>
                <a:ea typeface="Inter" panose="02000503000000020004" pitchFamily="2" charset="0"/>
              </a:defRPr>
            </a:lvl4pPr>
            <a:lvl5pPr>
              <a:lnSpc>
                <a:spcPct val="150000"/>
              </a:lnSpc>
              <a:defRPr sz="1800">
                <a:latin typeface="Inter" panose="02000503000000020004" pitchFamily="2" charset="0"/>
                <a:ea typeface="Inter" panose="02000503000000020004" pitchFamily="2" charset="0"/>
              </a:defRPr>
            </a:lvl5pPr>
          </a:lstStyle>
          <a:p>
            <a:pPr lvl="0"/>
            <a:r>
              <a:rPr lang="en-US"/>
              <a:t>Please use this space to insert written content as required. Please use Inter or Arial with a minimum font size of 16pt and avoid changing the </a:t>
            </a:r>
            <a:r>
              <a:rPr lang="en-US" err="1"/>
              <a:t>colour</a:t>
            </a:r>
            <a:r>
              <a:rPr lang="en-US"/>
              <a:t> of the text.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63064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876" y="2125980"/>
            <a:ext cx="10368598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9752" y="3840480"/>
            <a:ext cx="8538845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F57F1C-7BDF-4236-B6A4-3C314EF04971}" type="datetime1">
              <a:rPr lang="en-US" smtClean="0"/>
              <a:t>1/27/2026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6547573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3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5"/>
                </a:lnTo>
                <a:lnTo>
                  <a:pt x="24405" y="36429"/>
                </a:lnTo>
                <a:lnTo>
                  <a:pt x="32207" y="36235"/>
                </a:lnTo>
                <a:lnTo>
                  <a:pt x="51320" y="11521"/>
                </a:lnTo>
                <a:lnTo>
                  <a:pt x="45351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49" y="3438231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30"/>
                </a:lnTo>
                <a:lnTo>
                  <a:pt x="404" y="14157"/>
                </a:lnTo>
                <a:lnTo>
                  <a:pt x="0" y="21319"/>
                </a:lnTo>
                <a:lnTo>
                  <a:pt x="3437" y="28289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79"/>
                </a:lnTo>
                <a:lnTo>
                  <a:pt x="33369" y="36094"/>
                </a:lnTo>
                <a:lnTo>
                  <a:pt x="41617" y="32399"/>
                </a:lnTo>
                <a:lnTo>
                  <a:pt x="47403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211" y="8706"/>
                </a:lnTo>
                <a:lnTo>
                  <a:pt x="39412" y="3272"/>
                </a:lnTo>
                <a:lnTo>
                  <a:pt x="30649" y="303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8" y="3430748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72"/>
                </a:lnTo>
                <a:lnTo>
                  <a:pt x="17627" y="35739"/>
                </a:lnTo>
                <a:lnTo>
                  <a:pt x="25542" y="37004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4" y="20085"/>
                </a:lnTo>
                <a:lnTo>
                  <a:pt x="51384" y="20085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85"/>
                </a:lnTo>
                <a:lnTo>
                  <a:pt x="52734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8" y="3414236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6"/>
                </a:lnTo>
                <a:lnTo>
                  <a:pt x="6959" y="6494"/>
                </a:lnTo>
                <a:lnTo>
                  <a:pt x="787" y="12780"/>
                </a:lnTo>
                <a:lnTo>
                  <a:pt x="0" y="21150"/>
                </a:lnTo>
                <a:lnTo>
                  <a:pt x="4940" y="28008"/>
                </a:lnTo>
                <a:lnTo>
                  <a:pt x="10734" y="32318"/>
                </a:lnTo>
                <a:lnTo>
                  <a:pt x="17775" y="35199"/>
                </a:lnTo>
                <a:lnTo>
                  <a:pt x="25608" y="36523"/>
                </a:lnTo>
                <a:lnTo>
                  <a:pt x="33782" y="36161"/>
                </a:lnTo>
                <a:lnTo>
                  <a:pt x="43942" y="33850"/>
                </a:lnTo>
                <a:lnTo>
                  <a:pt x="51295" y="27258"/>
                </a:lnTo>
                <a:lnTo>
                  <a:pt x="52471" y="19829"/>
                </a:lnTo>
                <a:lnTo>
                  <a:pt x="51104" y="19829"/>
                </a:lnTo>
                <a:lnTo>
                  <a:pt x="51612" y="13949"/>
                </a:lnTo>
                <a:lnTo>
                  <a:pt x="48361" y="8247"/>
                </a:lnTo>
                <a:lnTo>
                  <a:pt x="42341" y="4411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397"/>
                </a:moveTo>
                <a:lnTo>
                  <a:pt x="51104" y="19829"/>
                </a:lnTo>
                <a:lnTo>
                  <a:pt x="52471" y="19829"/>
                </a:lnTo>
                <a:lnTo>
                  <a:pt x="52539" y="1939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7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2"/>
                </a:lnTo>
                <a:lnTo>
                  <a:pt x="3303" y="29336"/>
                </a:lnTo>
                <a:lnTo>
                  <a:pt x="8832" y="33427"/>
                </a:lnTo>
                <a:lnTo>
                  <a:pt x="15501" y="36229"/>
                </a:lnTo>
                <a:lnTo>
                  <a:pt x="22923" y="37627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39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6" y="3086787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31"/>
                </a:lnTo>
                <a:lnTo>
                  <a:pt x="0" y="21297"/>
                </a:lnTo>
                <a:lnTo>
                  <a:pt x="3428" y="28282"/>
                </a:lnTo>
                <a:lnTo>
                  <a:pt x="7708" y="33463"/>
                </a:lnTo>
                <a:lnTo>
                  <a:pt x="15099" y="36791"/>
                </a:lnTo>
                <a:lnTo>
                  <a:pt x="23252" y="37172"/>
                </a:lnTo>
                <a:lnTo>
                  <a:pt x="33127" y="36161"/>
                </a:lnTo>
                <a:lnTo>
                  <a:pt x="41431" y="32532"/>
                </a:lnTo>
                <a:lnTo>
                  <a:pt x="47304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4" y="3060602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84" y="0"/>
                </a:moveTo>
                <a:lnTo>
                  <a:pt x="0" y="22708"/>
                </a:lnTo>
                <a:lnTo>
                  <a:pt x="3648" y="29527"/>
                </a:lnTo>
                <a:lnTo>
                  <a:pt x="7915" y="34721"/>
                </a:lnTo>
                <a:lnTo>
                  <a:pt x="15307" y="38036"/>
                </a:lnTo>
                <a:lnTo>
                  <a:pt x="23460" y="38417"/>
                </a:lnTo>
                <a:lnTo>
                  <a:pt x="33334" y="37408"/>
                </a:lnTo>
                <a:lnTo>
                  <a:pt x="41638" y="33783"/>
                </a:lnTo>
                <a:lnTo>
                  <a:pt x="47511" y="28103"/>
                </a:lnTo>
                <a:lnTo>
                  <a:pt x="50092" y="20929"/>
                </a:lnTo>
                <a:lnTo>
                  <a:pt x="50219" y="12954"/>
                </a:lnTo>
                <a:lnTo>
                  <a:pt x="43983" y="5702"/>
                </a:lnTo>
                <a:lnTo>
                  <a:pt x="34217" y="2438"/>
                </a:lnTo>
                <a:lnTo>
                  <a:pt x="26584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5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2" y="0"/>
                </a:moveTo>
                <a:lnTo>
                  <a:pt x="18541" y="402"/>
                </a:lnTo>
                <a:lnTo>
                  <a:pt x="9582" y="3644"/>
                </a:lnTo>
                <a:lnTo>
                  <a:pt x="3208" y="9013"/>
                </a:lnTo>
                <a:lnTo>
                  <a:pt x="0" y="15795"/>
                </a:lnTo>
                <a:lnTo>
                  <a:pt x="533" y="23186"/>
                </a:lnTo>
                <a:lnTo>
                  <a:pt x="4888" y="29868"/>
                </a:lnTo>
                <a:lnTo>
                  <a:pt x="12094" y="34618"/>
                </a:lnTo>
                <a:lnTo>
                  <a:pt x="21166" y="37007"/>
                </a:lnTo>
                <a:lnTo>
                  <a:pt x="31114" y="36610"/>
                </a:lnTo>
                <a:lnTo>
                  <a:pt x="41274" y="34286"/>
                </a:lnTo>
                <a:lnTo>
                  <a:pt x="48628" y="27707"/>
                </a:lnTo>
                <a:lnTo>
                  <a:pt x="49872" y="19846"/>
                </a:lnTo>
                <a:lnTo>
                  <a:pt x="50063" y="17827"/>
                </a:lnTo>
                <a:lnTo>
                  <a:pt x="49801" y="15772"/>
                </a:lnTo>
                <a:lnTo>
                  <a:pt x="49123" y="13826"/>
                </a:lnTo>
                <a:lnTo>
                  <a:pt x="44777" y="7142"/>
                </a:lnTo>
                <a:lnTo>
                  <a:pt x="37575" y="2390"/>
                </a:lnTo>
                <a:lnTo>
                  <a:pt x="28502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5" y="2037768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60"/>
                </a:lnTo>
                <a:lnTo>
                  <a:pt x="3519" y="29514"/>
                </a:lnTo>
                <a:lnTo>
                  <a:pt x="9165" y="34030"/>
                </a:lnTo>
                <a:lnTo>
                  <a:pt x="16217" y="36998"/>
                </a:lnTo>
                <a:lnTo>
                  <a:pt x="24134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10" y="14997"/>
                </a:lnTo>
                <a:lnTo>
                  <a:pt x="46346" y="9715"/>
                </a:lnTo>
                <a:lnTo>
                  <a:pt x="40988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977F9C-1B7A-4253-8774-B5A48A52146F}" type="datetime1">
              <a:rPr lang="en-US" smtClean="0"/>
              <a:t>1/27/2026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0195241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4" y="4224338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13"/>
                </a:lnTo>
                <a:lnTo>
                  <a:pt x="5080" y="27846"/>
                </a:lnTo>
                <a:lnTo>
                  <a:pt x="10402" y="32097"/>
                </a:lnTo>
                <a:lnTo>
                  <a:pt x="16991" y="35004"/>
                </a:lnTo>
                <a:lnTo>
                  <a:pt x="24405" y="36427"/>
                </a:lnTo>
                <a:lnTo>
                  <a:pt x="32207" y="36228"/>
                </a:lnTo>
                <a:lnTo>
                  <a:pt x="51320" y="11527"/>
                </a:lnTo>
                <a:lnTo>
                  <a:pt x="45351" y="4465"/>
                </a:lnTo>
                <a:lnTo>
                  <a:pt x="35953" y="1189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0" y="343823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1"/>
                </a:lnTo>
                <a:lnTo>
                  <a:pt x="0" y="21312"/>
                </a:lnTo>
                <a:lnTo>
                  <a:pt x="3437" y="28277"/>
                </a:lnTo>
                <a:lnTo>
                  <a:pt x="7768" y="33522"/>
                </a:lnTo>
                <a:lnTo>
                  <a:pt x="15261" y="36849"/>
                </a:lnTo>
                <a:lnTo>
                  <a:pt x="23503" y="37180"/>
                </a:lnTo>
                <a:lnTo>
                  <a:pt x="33369" y="36089"/>
                </a:lnTo>
                <a:lnTo>
                  <a:pt x="41617" y="32395"/>
                </a:lnTo>
                <a:lnTo>
                  <a:pt x="47403" y="26668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609" y="3430755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895" y="0"/>
                </a:moveTo>
                <a:lnTo>
                  <a:pt x="14678" y="2053"/>
                </a:lnTo>
                <a:lnTo>
                  <a:pt x="6959" y="6750"/>
                </a:lnTo>
                <a:lnTo>
                  <a:pt x="774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79" y="32766"/>
                </a:lnTo>
                <a:lnTo>
                  <a:pt x="17627" y="35734"/>
                </a:lnTo>
                <a:lnTo>
                  <a:pt x="25542" y="37002"/>
                </a:lnTo>
                <a:lnTo>
                  <a:pt x="33781" y="36417"/>
                </a:lnTo>
                <a:lnTo>
                  <a:pt x="43776" y="33851"/>
                </a:lnTo>
                <a:lnTo>
                  <a:pt x="51079" y="27412"/>
                </a:lnTo>
                <a:lnTo>
                  <a:pt x="52737" y="20072"/>
                </a:lnTo>
                <a:lnTo>
                  <a:pt x="51384" y="20072"/>
                </a:lnTo>
                <a:lnTo>
                  <a:pt x="52031" y="13989"/>
                </a:lnTo>
                <a:lnTo>
                  <a:pt x="48628" y="8032"/>
                </a:lnTo>
                <a:lnTo>
                  <a:pt x="42278" y="4146"/>
                </a:lnTo>
                <a:lnTo>
                  <a:pt x="33473" y="670"/>
                </a:lnTo>
                <a:lnTo>
                  <a:pt x="23895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84" y="20072"/>
                </a:lnTo>
                <a:lnTo>
                  <a:pt x="52737" y="20072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3999" y="3414233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503"/>
                </a:lnTo>
                <a:lnTo>
                  <a:pt x="787" y="12790"/>
                </a:lnTo>
                <a:lnTo>
                  <a:pt x="0" y="21147"/>
                </a:lnTo>
                <a:lnTo>
                  <a:pt x="4940" y="28005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31"/>
                </a:lnTo>
                <a:lnTo>
                  <a:pt x="33782" y="36171"/>
                </a:lnTo>
                <a:lnTo>
                  <a:pt x="43942" y="33847"/>
                </a:lnTo>
                <a:lnTo>
                  <a:pt x="51295" y="27268"/>
                </a:lnTo>
                <a:lnTo>
                  <a:pt x="52471" y="19838"/>
                </a:lnTo>
                <a:lnTo>
                  <a:pt x="51104" y="19838"/>
                </a:lnTo>
                <a:lnTo>
                  <a:pt x="51612" y="13958"/>
                </a:lnTo>
                <a:lnTo>
                  <a:pt x="48361" y="8243"/>
                </a:lnTo>
                <a:lnTo>
                  <a:pt x="42341" y="4421"/>
                </a:lnTo>
                <a:lnTo>
                  <a:pt x="33630" y="812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7"/>
                </a:moveTo>
                <a:lnTo>
                  <a:pt x="51104" y="19838"/>
                </a:lnTo>
                <a:lnTo>
                  <a:pt x="52471" y="19838"/>
                </a:lnTo>
                <a:lnTo>
                  <a:pt x="52539" y="19407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6" y="3386669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3" y="0"/>
                </a:moveTo>
                <a:lnTo>
                  <a:pt x="0" y="22249"/>
                </a:lnTo>
                <a:lnTo>
                  <a:pt x="3303" y="29349"/>
                </a:lnTo>
                <a:lnTo>
                  <a:pt x="8832" y="33438"/>
                </a:lnTo>
                <a:lnTo>
                  <a:pt x="15501" y="36236"/>
                </a:lnTo>
                <a:lnTo>
                  <a:pt x="22923" y="37629"/>
                </a:lnTo>
                <a:lnTo>
                  <a:pt x="30709" y="37503"/>
                </a:lnTo>
                <a:lnTo>
                  <a:pt x="40945" y="35204"/>
                </a:lnTo>
                <a:lnTo>
                  <a:pt x="48400" y="28638"/>
                </a:lnTo>
                <a:lnTo>
                  <a:pt x="49759" y="20739"/>
                </a:lnTo>
                <a:lnTo>
                  <a:pt x="49556" y="12852"/>
                </a:lnTo>
                <a:lnTo>
                  <a:pt x="43587" y="5664"/>
                </a:lnTo>
                <a:lnTo>
                  <a:pt x="34164" y="2031"/>
                </a:lnTo>
                <a:lnTo>
                  <a:pt x="26963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7" y="3086788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44"/>
                </a:lnTo>
                <a:lnTo>
                  <a:pt x="4406" y="7608"/>
                </a:lnTo>
                <a:lnTo>
                  <a:pt x="415" y="14133"/>
                </a:lnTo>
                <a:lnTo>
                  <a:pt x="0" y="21297"/>
                </a:lnTo>
                <a:lnTo>
                  <a:pt x="3428" y="28274"/>
                </a:lnTo>
                <a:lnTo>
                  <a:pt x="7708" y="33469"/>
                </a:lnTo>
                <a:lnTo>
                  <a:pt x="15099" y="36783"/>
                </a:lnTo>
                <a:lnTo>
                  <a:pt x="23252" y="37164"/>
                </a:lnTo>
                <a:lnTo>
                  <a:pt x="33125" y="36155"/>
                </a:lnTo>
                <a:lnTo>
                  <a:pt x="41426" y="32531"/>
                </a:lnTo>
                <a:lnTo>
                  <a:pt x="47298" y="26851"/>
                </a:lnTo>
                <a:lnTo>
                  <a:pt x="49884" y="19677"/>
                </a:lnTo>
                <a:lnTo>
                  <a:pt x="50202" y="15828"/>
                </a:lnTo>
                <a:lnTo>
                  <a:pt x="48932" y="12006"/>
                </a:lnTo>
                <a:lnTo>
                  <a:pt x="46227" y="8729"/>
                </a:lnTo>
                <a:lnTo>
                  <a:pt x="39442" y="3287"/>
                </a:lnTo>
                <a:lnTo>
                  <a:pt x="30687" y="312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0" y="3060595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14"/>
                </a:lnTo>
                <a:lnTo>
                  <a:pt x="3641" y="29540"/>
                </a:lnTo>
                <a:lnTo>
                  <a:pt x="7921" y="34721"/>
                </a:lnTo>
                <a:lnTo>
                  <a:pt x="15312" y="38049"/>
                </a:lnTo>
                <a:lnTo>
                  <a:pt x="23465" y="38430"/>
                </a:lnTo>
                <a:lnTo>
                  <a:pt x="33340" y="37419"/>
                </a:lnTo>
                <a:lnTo>
                  <a:pt x="41644" y="33789"/>
                </a:lnTo>
                <a:lnTo>
                  <a:pt x="47517" y="28105"/>
                </a:lnTo>
                <a:lnTo>
                  <a:pt x="50097" y="20929"/>
                </a:lnTo>
                <a:lnTo>
                  <a:pt x="50224" y="12966"/>
                </a:lnTo>
                <a:lnTo>
                  <a:pt x="43989" y="5702"/>
                </a:lnTo>
                <a:lnTo>
                  <a:pt x="34222" y="2451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4" y="3043627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3" y="0"/>
                </a:moveTo>
                <a:lnTo>
                  <a:pt x="18542" y="395"/>
                </a:lnTo>
                <a:lnTo>
                  <a:pt x="9583" y="3645"/>
                </a:lnTo>
                <a:lnTo>
                  <a:pt x="3208" y="9017"/>
                </a:lnTo>
                <a:lnTo>
                  <a:pt x="0" y="15788"/>
                </a:lnTo>
                <a:lnTo>
                  <a:pt x="534" y="23192"/>
                </a:lnTo>
                <a:lnTo>
                  <a:pt x="4887" y="29868"/>
                </a:lnTo>
                <a:lnTo>
                  <a:pt x="12091" y="34619"/>
                </a:lnTo>
                <a:lnTo>
                  <a:pt x="21161" y="37011"/>
                </a:lnTo>
                <a:lnTo>
                  <a:pt x="31115" y="36616"/>
                </a:lnTo>
                <a:lnTo>
                  <a:pt x="41275" y="34291"/>
                </a:lnTo>
                <a:lnTo>
                  <a:pt x="48616" y="27713"/>
                </a:lnTo>
                <a:lnTo>
                  <a:pt x="49873" y="19852"/>
                </a:lnTo>
                <a:lnTo>
                  <a:pt x="50064" y="17820"/>
                </a:lnTo>
                <a:lnTo>
                  <a:pt x="49806" y="15777"/>
                </a:lnTo>
                <a:lnTo>
                  <a:pt x="49124" y="13819"/>
                </a:lnTo>
                <a:lnTo>
                  <a:pt x="44778" y="7142"/>
                </a:lnTo>
                <a:lnTo>
                  <a:pt x="37576" y="2392"/>
                </a:lnTo>
                <a:lnTo>
                  <a:pt x="28503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6" y="2037774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5" y="34028"/>
                </a:lnTo>
                <a:lnTo>
                  <a:pt x="16217" y="36991"/>
                </a:lnTo>
                <a:lnTo>
                  <a:pt x="24134" y="38255"/>
                </a:lnTo>
                <a:lnTo>
                  <a:pt x="32373" y="37668"/>
                </a:lnTo>
                <a:lnTo>
                  <a:pt x="42355" y="35102"/>
                </a:lnTo>
                <a:lnTo>
                  <a:pt x="49658" y="28676"/>
                </a:lnTo>
                <a:lnTo>
                  <a:pt x="51410" y="20904"/>
                </a:lnTo>
                <a:lnTo>
                  <a:pt x="49904" y="14991"/>
                </a:lnTo>
                <a:lnTo>
                  <a:pt x="46342" y="9712"/>
                </a:lnTo>
                <a:lnTo>
                  <a:pt x="40986" y="5352"/>
                </a:lnTo>
                <a:lnTo>
                  <a:pt x="34100" y="2197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917" y="1577340"/>
            <a:ext cx="5306282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917624" y="1865835"/>
            <a:ext cx="4079875" cy="37592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400" b="0" i="0">
                <a:solidFill>
                  <a:srgbClr val="252525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38427-8C55-4974-9A4A-993D8E8E3B09}" type="datetime1">
              <a:rPr lang="en-US" smtClean="0"/>
              <a:t>1/27/2026</a:t>
            </a:fld>
            <a:endParaRPr lang="en-US" dirty="0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1570724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k object 16"/>
          <p:cNvSpPr/>
          <p:nvPr/>
        </p:nvSpPr>
        <p:spPr>
          <a:xfrm>
            <a:off x="6130367" y="4224340"/>
            <a:ext cx="51435" cy="36830"/>
          </a:xfrm>
          <a:custGeom>
            <a:avLst/>
            <a:gdLst/>
            <a:ahLst/>
            <a:cxnLst/>
            <a:rect l="l" t="t" r="r" b="b"/>
            <a:pathLst>
              <a:path w="51435" h="36829">
                <a:moveTo>
                  <a:pt x="28203" y="0"/>
                </a:moveTo>
                <a:lnTo>
                  <a:pt x="0" y="21008"/>
                </a:lnTo>
                <a:lnTo>
                  <a:pt x="5080" y="27841"/>
                </a:lnTo>
                <a:lnTo>
                  <a:pt x="10402" y="32097"/>
                </a:lnTo>
                <a:lnTo>
                  <a:pt x="16991" y="35003"/>
                </a:lnTo>
                <a:lnTo>
                  <a:pt x="24405" y="36424"/>
                </a:lnTo>
                <a:lnTo>
                  <a:pt x="32207" y="36223"/>
                </a:lnTo>
                <a:lnTo>
                  <a:pt x="51320" y="11521"/>
                </a:lnTo>
                <a:lnTo>
                  <a:pt x="45339" y="4460"/>
                </a:lnTo>
                <a:lnTo>
                  <a:pt x="35953" y="1183"/>
                </a:lnTo>
                <a:lnTo>
                  <a:pt x="28203" y="0"/>
                </a:lnTo>
                <a:close/>
              </a:path>
            </a:pathLst>
          </a:custGeom>
          <a:solidFill>
            <a:srgbClr val="F4D24E">
              <a:alpha val="9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7" name="bk object 17"/>
          <p:cNvSpPr/>
          <p:nvPr/>
        </p:nvSpPr>
        <p:spPr>
          <a:xfrm>
            <a:off x="6816153" y="3438233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1031" y="0"/>
                </a:moveTo>
                <a:lnTo>
                  <a:pt x="11667" y="2559"/>
                </a:lnTo>
                <a:lnTo>
                  <a:pt x="4382" y="7624"/>
                </a:lnTo>
                <a:lnTo>
                  <a:pt x="404" y="14153"/>
                </a:lnTo>
                <a:lnTo>
                  <a:pt x="0" y="21317"/>
                </a:lnTo>
                <a:lnTo>
                  <a:pt x="3437" y="28290"/>
                </a:lnTo>
                <a:lnTo>
                  <a:pt x="7755" y="33522"/>
                </a:lnTo>
                <a:lnTo>
                  <a:pt x="15248" y="36849"/>
                </a:lnTo>
                <a:lnTo>
                  <a:pt x="23503" y="37180"/>
                </a:lnTo>
                <a:lnTo>
                  <a:pt x="33363" y="36094"/>
                </a:lnTo>
                <a:lnTo>
                  <a:pt x="41612" y="32400"/>
                </a:lnTo>
                <a:lnTo>
                  <a:pt x="47401" y="26669"/>
                </a:lnTo>
                <a:lnTo>
                  <a:pt x="49881" y="19476"/>
                </a:lnTo>
                <a:lnTo>
                  <a:pt x="50148" y="15691"/>
                </a:lnTo>
                <a:lnTo>
                  <a:pt x="48865" y="11932"/>
                </a:lnTo>
                <a:lnTo>
                  <a:pt x="46198" y="8693"/>
                </a:lnTo>
                <a:lnTo>
                  <a:pt x="39406" y="3267"/>
                </a:lnTo>
                <a:lnTo>
                  <a:pt x="30647" y="302"/>
                </a:lnTo>
                <a:lnTo>
                  <a:pt x="21031" y="0"/>
                </a:lnTo>
                <a:close/>
              </a:path>
            </a:pathLst>
          </a:custGeom>
          <a:solidFill>
            <a:srgbClr val="4AB5A2">
              <a:alpha val="95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8" name="bk object 18"/>
          <p:cNvSpPr/>
          <p:nvPr/>
        </p:nvSpPr>
        <p:spPr>
          <a:xfrm>
            <a:off x="6883599" y="3430751"/>
            <a:ext cx="53340" cy="37465"/>
          </a:xfrm>
          <a:custGeom>
            <a:avLst/>
            <a:gdLst/>
            <a:ahLst/>
            <a:cxnLst/>
            <a:rect l="l" t="t" r="r" b="b"/>
            <a:pathLst>
              <a:path w="53340" h="37464">
                <a:moveTo>
                  <a:pt x="23902" y="0"/>
                </a:moveTo>
                <a:lnTo>
                  <a:pt x="14685" y="2053"/>
                </a:lnTo>
                <a:lnTo>
                  <a:pt x="6972" y="6750"/>
                </a:lnTo>
                <a:lnTo>
                  <a:pt x="787" y="13036"/>
                </a:lnTo>
                <a:lnTo>
                  <a:pt x="0" y="21393"/>
                </a:lnTo>
                <a:lnTo>
                  <a:pt x="4940" y="28251"/>
                </a:lnTo>
                <a:lnTo>
                  <a:pt x="10586" y="32766"/>
                </a:lnTo>
                <a:lnTo>
                  <a:pt x="17638" y="35734"/>
                </a:lnTo>
                <a:lnTo>
                  <a:pt x="25555" y="37002"/>
                </a:lnTo>
                <a:lnTo>
                  <a:pt x="33794" y="36417"/>
                </a:lnTo>
                <a:lnTo>
                  <a:pt x="43789" y="33851"/>
                </a:lnTo>
                <a:lnTo>
                  <a:pt x="51092" y="27412"/>
                </a:lnTo>
                <a:lnTo>
                  <a:pt x="52735" y="20085"/>
                </a:lnTo>
                <a:lnTo>
                  <a:pt x="51396" y="20085"/>
                </a:lnTo>
                <a:lnTo>
                  <a:pt x="52044" y="13989"/>
                </a:lnTo>
                <a:lnTo>
                  <a:pt x="48640" y="8032"/>
                </a:lnTo>
                <a:lnTo>
                  <a:pt x="42290" y="4146"/>
                </a:lnTo>
                <a:lnTo>
                  <a:pt x="33484" y="670"/>
                </a:lnTo>
                <a:lnTo>
                  <a:pt x="23902" y="0"/>
                </a:lnTo>
                <a:close/>
              </a:path>
              <a:path w="53340" h="37464">
                <a:moveTo>
                  <a:pt x="52831" y="19653"/>
                </a:moveTo>
                <a:lnTo>
                  <a:pt x="51396" y="20085"/>
                </a:lnTo>
                <a:lnTo>
                  <a:pt x="52735" y="20085"/>
                </a:lnTo>
                <a:lnTo>
                  <a:pt x="52831" y="19653"/>
                </a:lnTo>
                <a:close/>
              </a:path>
            </a:pathLst>
          </a:custGeom>
          <a:solidFill>
            <a:srgbClr val="F4D24E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19" name="bk object 19"/>
          <p:cNvSpPr/>
          <p:nvPr/>
        </p:nvSpPr>
        <p:spPr>
          <a:xfrm>
            <a:off x="6954001" y="3414234"/>
            <a:ext cx="52705" cy="36830"/>
          </a:xfrm>
          <a:custGeom>
            <a:avLst/>
            <a:gdLst/>
            <a:ahLst/>
            <a:cxnLst/>
            <a:rect l="l" t="t" r="r" b="b"/>
            <a:pathLst>
              <a:path w="52704" h="36829">
                <a:moveTo>
                  <a:pt x="24069" y="0"/>
                </a:moveTo>
                <a:lnTo>
                  <a:pt x="14799" y="1919"/>
                </a:lnTo>
                <a:lnTo>
                  <a:pt x="6959" y="6499"/>
                </a:lnTo>
                <a:lnTo>
                  <a:pt x="787" y="12785"/>
                </a:lnTo>
                <a:lnTo>
                  <a:pt x="0" y="21142"/>
                </a:lnTo>
                <a:lnTo>
                  <a:pt x="4940" y="28000"/>
                </a:lnTo>
                <a:lnTo>
                  <a:pt x="10729" y="32317"/>
                </a:lnTo>
                <a:lnTo>
                  <a:pt x="17770" y="35202"/>
                </a:lnTo>
                <a:lnTo>
                  <a:pt x="25607" y="36528"/>
                </a:lnTo>
                <a:lnTo>
                  <a:pt x="33782" y="36166"/>
                </a:lnTo>
                <a:lnTo>
                  <a:pt x="43942" y="33842"/>
                </a:lnTo>
                <a:lnTo>
                  <a:pt x="51295" y="27263"/>
                </a:lnTo>
                <a:lnTo>
                  <a:pt x="52471" y="19834"/>
                </a:lnTo>
                <a:lnTo>
                  <a:pt x="51104" y="19834"/>
                </a:lnTo>
                <a:lnTo>
                  <a:pt x="51600" y="13954"/>
                </a:lnTo>
                <a:lnTo>
                  <a:pt x="48361" y="8239"/>
                </a:lnTo>
                <a:lnTo>
                  <a:pt x="42341" y="4416"/>
                </a:lnTo>
                <a:lnTo>
                  <a:pt x="33630" y="809"/>
                </a:lnTo>
                <a:lnTo>
                  <a:pt x="24069" y="0"/>
                </a:lnTo>
                <a:close/>
              </a:path>
              <a:path w="52704" h="36829">
                <a:moveTo>
                  <a:pt x="52539" y="19402"/>
                </a:moveTo>
                <a:lnTo>
                  <a:pt x="51104" y="19834"/>
                </a:lnTo>
                <a:lnTo>
                  <a:pt x="52471" y="19834"/>
                </a:lnTo>
                <a:lnTo>
                  <a:pt x="52539" y="19402"/>
                </a:lnTo>
                <a:close/>
              </a:path>
            </a:pathLst>
          </a:custGeom>
          <a:solidFill>
            <a:srgbClr val="F4D24E">
              <a:alpha val="9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0" name="bk object 20"/>
          <p:cNvSpPr/>
          <p:nvPr/>
        </p:nvSpPr>
        <p:spPr>
          <a:xfrm>
            <a:off x="7027184" y="3386665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6968" y="0"/>
                </a:moveTo>
                <a:lnTo>
                  <a:pt x="0" y="22249"/>
                </a:lnTo>
                <a:lnTo>
                  <a:pt x="3308" y="29349"/>
                </a:lnTo>
                <a:lnTo>
                  <a:pt x="8837" y="33440"/>
                </a:lnTo>
                <a:lnTo>
                  <a:pt x="15506" y="36242"/>
                </a:lnTo>
                <a:lnTo>
                  <a:pt x="22928" y="37640"/>
                </a:lnTo>
                <a:lnTo>
                  <a:pt x="30715" y="37515"/>
                </a:lnTo>
                <a:lnTo>
                  <a:pt x="40951" y="35217"/>
                </a:lnTo>
                <a:lnTo>
                  <a:pt x="48406" y="28638"/>
                </a:lnTo>
                <a:lnTo>
                  <a:pt x="49752" y="20751"/>
                </a:lnTo>
                <a:lnTo>
                  <a:pt x="49561" y="12852"/>
                </a:lnTo>
                <a:lnTo>
                  <a:pt x="43592" y="5676"/>
                </a:lnTo>
                <a:lnTo>
                  <a:pt x="34169" y="2044"/>
                </a:lnTo>
                <a:lnTo>
                  <a:pt x="26968" y="0"/>
                </a:lnTo>
                <a:close/>
              </a:path>
            </a:pathLst>
          </a:custGeom>
          <a:solidFill>
            <a:srgbClr val="4AB5A2">
              <a:alpha val="13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1" name="bk object 21"/>
          <p:cNvSpPr/>
          <p:nvPr/>
        </p:nvSpPr>
        <p:spPr>
          <a:xfrm>
            <a:off x="7589659" y="308679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1072" y="0"/>
                </a:moveTo>
                <a:lnTo>
                  <a:pt x="11708" y="2552"/>
                </a:lnTo>
                <a:lnTo>
                  <a:pt x="4406" y="7608"/>
                </a:lnTo>
                <a:lnTo>
                  <a:pt x="415" y="14129"/>
                </a:lnTo>
                <a:lnTo>
                  <a:pt x="0" y="21291"/>
                </a:lnTo>
                <a:lnTo>
                  <a:pt x="3428" y="28269"/>
                </a:lnTo>
                <a:lnTo>
                  <a:pt x="7708" y="33463"/>
                </a:lnTo>
                <a:lnTo>
                  <a:pt x="15099" y="36778"/>
                </a:lnTo>
                <a:lnTo>
                  <a:pt x="23240" y="37159"/>
                </a:lnTo>
                <a:lnTo>
                  <a:pt x="33120" y="36155"/>
                </a:lnTo>
                <a:lnTo>
                  <a:pt x="41425" y="32530"/>
                </a:lnTo>
                <a:lnTo>
                  <a:pt x="47298" y="26847"/>
                </a:lnTo>
                <a:lnTo>
                  <a:pt x="49884" y="19671"/>
                </a:lnTo>
                <a:lnTo>
                  <a:pt x="50202" y="15823"/>
                </a:lnTo>
                <a:lnTo>
                  <a:pt x="48932" y="12000"/>
                </a:lnTo>
                <a:lnTo>
                  <a:pt x="46227" y="8724"/>
                </a:lnTo>
                <a:lnTo>
                  <a:pt x="39442" y="3282"/>
                </a:lnTo>
                <a:lnTo>
                  <a:pt x="30687" y="308"/>
                </a:lnTo>
                <a:lnTo>
                  <a:pt x="21072" y="0"/>
                </a:lnTo>
                <a:close/>
              </a:path>
            </a:pathLst>
          </a:custGeom>
          <a:solidFill>
            <a:srgbClr val="06A1C7">
              <a:alpha val="2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2" name="bk object 22"/>
          <p:cNvSpPr/>
          <p:nvPr/>
        </p:nvSpPr>
        <p:spPr>
          <a:xfrm>
            <a:off x="7659842" y="3060603"/>
            <a:ext cx="50800" cy="38735"/>
          </a:xfrm>
          <a:custGeom>
            <a:avLst/>
            <a:gdLst/>
            <a:ahLst/>
            <a:cxnLst/>
            <a:rect l="l" t="t" r="r" b="b"/>
            <a:pathLst>
              <a:path w="50800" h="38735">
                <a:moveTo>
                  <a:pt x="26590" y="0"/>
                </a:moveTo>
                <a:lnTo>
                  <a:pt x="0" y="22703"/>
                </a:lnTo>
                <a:lnTo>
                  <a:pt x="3641" y="29527"/>
                </a:lnTo>
                <a:lnTo>
                  <a:pt x="7921" y="34709"/>
                </a:lnTo>
                <a:lnTo>
                  <a:pt x="15312" y="38036"/>
                </a:lnTo>
                <a:lnTo>
                  <a:pt x="23465" y="38417"/>
                </a:lnTo>
                <a:lnTo>
                  <a:pt x="33338" y="37408"/>
                </a:lnTo>
                <a:lnTo>
                  <a:pt x="41639" y="33783"/>
                </a:lnTo>
                <a:lnTo>
                  <a:pt x="47511" y="28103"/>
                </a:lnTo>
                <a:lnTo>
                  <a:pt x="50097" y="20929"/>
                </a:lnTo>
                <a:lnTo>
                  <a:pt x="50224" y="12954"/>
                </a:lnTo>
                <a:lnTo>
                  <a:pt x="43989" y="5689"/>
                </a:lnTo>
                <a:lnTo>
                  <a:pt x="34222" y="2438"/>
                </a:lnTo>
                <a:lnTo>
                  <a:pt x="26590" y="0"/>
                </a:lnTo>
                <a:close/>
              </a:path>
            </a:pathLst>
          </a:custGeom>
          <a:solidFill>
            <a:srgbClr val="76C6EB">
              <a:alpha val="69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3" name="bk object 23"/>
          <p:cNvSpPr/>
          <p:nvPr/>
        </p:nvSpPr>
        <p:spPr>
          <a:xfrm>
            <a:off x="7730172" y="3043629"/>
            <a:ext cx="50165" cy="37465"/>
          </a:xfrm>
          <a:custGeom>
            <a:avLst/>
            <a:gdLst/>
            <a:ahLst/>
            <a:cxnLst/>
            <a:rect l="l" t="t" r="r" b="b"/>
            <a:pathLst>
              <a:path w="50165" h="37464">
                <a:moveTo>
                  <a:pt x="28501" y="0"/>
                </a:moveTo>
                <a:lnTo>
                  <a:pt x="18547" y="403"/>
                </a:lnTo>
                <a:lnTo>
                  <a:pt x="9587" y="3645"/>
                </a:lnTo>
                <a:lnTo>
                  <a:pt x="3211" y="9013"/>
                </a:lnTo>
                <a:lnTo>
                  <a:pt x="0" y="15795"/>
                </a:lnTo>
                <a:lnTo>
                  <a:pt x="525" y="23186"/>
                </a:lnTo>
                <a:lnTo>
                  <a:pt x="4886" y="29868"/>
                </a:lnTo>
                <a:lnTo>
                  <a:pt x="12093" y="34618"/>
                </a:lnTo>
                <a:lnTo>
                  <a:pt x="21165" y="37008"/>
                </a:lnTo>
                <a:lnTo>
                  <a:pt x="31120" y="36610"/>
                </a:lnTo>
                <a:lnTo>
                  <a:pt x="41267" y="34286"/>
                </a:lnTo>
                <a:lnTo>
                  <a:pt x="48620" y="27708"/>
                </a:lnTo>
                <a:lnTo>
                  <a:pt x="49878" y="19846"/>
                </a:lnTo>
                <a:lnTo>
                  <a:pt x="50068" y="17827"/>
                </a:lnTo>
                <a:lnTo>
                  <a:pt x="49806" y="15772"/>
                </a:lnTo>
                <a:lnTo>
                  <a:pt x="49128" y="13814"/>
                </a:lnTo>
                <a:lnTo>
                  <a:pt x="44775" y="7137"/>
                </a:lnTo>
                <a:lnTo>
                  <a:pt x="37571" y="2388"/>
                </a:lnTo>
                <a:lnTo>
                  <a:pt x="28501" y="0"/>
                </a:lnTo>
                <a:close/>
              </a:path>
            </a:pathLst>
          </a:custGeom>
          <a:solidFill>
            <a:srgbClr val="F4D24E">
              <a:alpha val="73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4" name="bk object 24"/>
          <p:cNvSpPr/>
          <p:nvPr/>
        </p:nvSpPr>
        <p:spPr>
          <a:xfrm>
            <a:off x="5148517" y="2037770"/>
            <a:ext cx="51435" cy="38735"/>
          </a:xfrm>
          <a:custGeom>
            <a:avLst/>
            <a:gdLst/>
            <a:ahLst/>
            <a:cxnLst/>
            <a:rect l="l" t="t" r="r" b="b"/>
            <a:pathLst>
              <a:path w="51435" h="38735">
                <a:moveTo>
                  <a:pt x="26658" y="0"/>
                </a:moveTo>
                <a:lnTo>
                  <a:pt x="0" y="22559"/>
                </a:lnTo>
                <a:lnTo>
                  <a:pt x="3519" y="29514"/>
                </a:lnTo>
                <a:lnTo>
                  <a:pt x="9163" y="34030"/>
                </a:lnTo>
                <a:lnTo>
                  <a:pt x="16212" y="36998"/>
                </a:lnTo>
                <a:lnTo>
                  <a:pt x="24129" y="38265"/>
                </a:lnTo>
                <a:lnTo>
                  <a:pt x="32373" y="37680"/>
                </a:lnTo>
                <a:lnTo>
                  <a:pt x="42355" y="35115"/>
                </a:lnTo>
                <a:lnTo>
                  <a:pt x="49658" y="28676"/>
                </a:lnTo>
                <a:lnTo>
                  <a:pt x="51410" y="20916"/>
                </a:lnTo>
                <a:lnTo>
                  <a:pt x="49904" y="14997"/>
                </a:lnTo>
                <a:lnTo>
                  <a:pt x="46342" y="9715"/>
                </a:lnTo>
                <a:lnTo>
                  <a:pt x="40986" y="5357"/>
                </a:lnTo>
                <a:lnTo>
                  <a:pt x="34100" y="2209"/>
                </a:lnTo>
                <a:lnTo>
                  <a:pt x="26658" y="0"/>
                </a:lnTo>
                <a:close/>
              </a:path>
            </a:pathLst>
          </a:custGeom>
          <a:solidFill>
            <a:srgbClr val="F4D24E">
              <a:alpha val="28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5" name="bk object 25"/>
          <p:cNvSpPr/>
          <p:nvPr/>
        </p:nvSpPr>
        <p:spPr>
          <a:xfrm>
            <a:off x="767311" y="2100003"/>
            <a:ext cx="11424802" cy="2481602"/>
          </a:xfrm>
          <a:prstGeom prst="rect">
            <a:avLst/>
          </a:prstGeom>
          <a:blipFill>
            <a:blip r:embed="rId2" cstate="print"/>
            <a:stretch>
              <a:fillRect/>
            </a:stretch>
          </a:blip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6" name="bk object 26"/>
          <p:cNvSpPr/>
          <p:nvPr/>
        </p:nvSpPr>
        <p:spPr>
          <a:xfrm>
            <a:off x="8236821" y="1939016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71"/>
                </a:lnTo>
                <a:lnTo>
                  <a:pt x="1343" y="24625"/>
                </a:lnTo>
                <a:lnTo>
                  <a:pt x="6202" y="30811"/>
                </a:lnTo>
                <a:lnTo>
                  <a:pt x="13821" y="35189"/>
                </a:lnTo>
                <a:lnTo>
                  <a:pt x="23444" y="37121"/>
                </a:lnTo>
                <a:lnTo>
                  <a:pt x="33325" y="36119"/>
                </a:lnTo>
                <a:lnTo>
                  <a:pt x="41633" y="32498"/>
                </a:lnTo>
                <a:lnTo>
                  <a:pt x="47507" y="26820"/>
                </a:lnTo>
                <a:lnTo>
                  <a:pt x="50088" y="19646"/>
                </a:lnTo>
                <a:lnTo>
                  <a:pt x="50469" y="11747"/>
                </a:lnTo>
                <a:lnTo>
                  <a:pt x="44449" y="4457"/>
                </a:lnTo>
                <a:lnTo>
                  <a:pt x="34797" y="1155"/>
                </a:lnTo>
                <a:lnTo>
                  <a:pt x="27053" y="0"/>
                </a:lnTo>
                <a:close/>
              </a:path>
            </a:pathLst>
          </a:custGeom>
          <a:solidFill>
            <a:srgbClr val="4AB5A2">
              <a:alpha val="3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7" name="bk object 27"/>
          <p:cNvSpPr/>
          <p:nvPr/>
        </p:nvSpPr>
        <p:spPr>
          <a:xfrm>
            <a:off x="2904839" y="4679149"/>
            <a:ext cx="52069" cy="36830"/>
          </a:xfrm>
          <a:custGeom>
            <a:avLst/>
            <a:gdLst/>
            <a:ahLst/>
            <a:cxnLst/>
            <a:rect l="l" t="t" r="r" b="b"/>
            <a:pathLst>
              <a:path w="52069" h="36829">
                <a:moveTo>
                  <a:pt x="24210" y="0"/>
                </a:moveTo>
                <a:lnTo>
                  <a:pt x="14938" y="1919"/>
                </a:lnTo>
                <a:lnTo>
                  <a:pt x="7099" y="6499"/>
                </a:lnTo>
                <a:lnTo>
                  <a:pt x="787" y="12747"/>
                </a:lnTo>
                <a:lnTo>
                  <a:pt x="0" y="21167"/>
                </a:lnTo>
                <a:lnTo>
                  <a:pt x="5079" y="28000"/>
                </a:lnTo>
                <a:lnTo>
                  <a:pt x="10399" y="32246"/>
                </a:lnTo>
                <a:lnTo>
                  <a:pt x="17000" y="35117"/>
                </a:lnTo>
                <a:lnTo>
                  <a:pt x="24423" y="36471"/>
                </a:lnTo>
                <a:lnTo>
                  <a:pt x="32207" y="36166"/>
                </a:lnTo>
                <a:lnTo>
                  <a:pt x="42430" y="33867"/>
                </a:lnTo>
                <a:lnTo>
                  <a:pt x="49885" y="27301"/>
                </a:lnTo>
                <a:lnTo>
                  <a:pt x="51170" y="19834"/>
                </a:lnTo>
                <a:lnTo>
                  <a:pt x="51281" y="19402"/>
                </a:lnTo>
                <a:lnTo>
                  <a:pt x="51752" y="13954"/>
                </a:lnTo>
                <a:lnTo>
                  <a:pt x="48501" y="8239"/>
                </a:lnTo>
                <a:lnTo>
                  <a:pt x="42494" y="4416"/>
                </a:lnTo>
                <a:lnTo>
                  <a:pt x="33775" y="809"/>
                </a:lnTo>
                <a:lnTo>
                  <a:pt x="24210" y="0"/>
                </a:lnTo>
                <a:close/>
              </a:path>
              <a:path w="52069" h="36829">
                <a:moveTo>
                  <a:pt x="51281" y="19402"/>
                </a:moveTo>
                <a:lnTo>
                  <a:pt x="51244" y="19834"/>
                </a:lnTo>
                <a:lnTo>
                  <a:pt x="51281" y="19402"/>
                </a:lnTo>
                <a:close/>
              </a:path>
            </a:pathLst>
          </a:custGeom>
          <a:solidFill>
            <a:srgbClr val="4AB5A2">
              <a:alpha val="63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8" name="bk object 28"/>
          <p:cNvSpPr/>
          <p:nvPr/>
        </p:nvSpPr>
        <p:spPr>
          <a:xfrm>
            <a:off x="4190729" y="4659792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5" y="0"/>
                </a:moveTo>
                <a:lnTo>
                  <a:pt x="0" y="17259"/>
                </a:lnTo>
                <a:lnTo>
                  <a:pt x="1343" y="24618"/>
                </a:lnTo>
                <a:lnTo>
                  <a:pt x="6203" y="30803"/>
                </a:lnTo>
                <a:lnTo>
                  <a:pt x="13826" y="35179"/>
                </a:lnTo>
                <a:lnTo>
                  <a:pt x="23456" y="37109"/>
                </a:lnTo>
                <a:lnTo>
                  <a:pt x="33331" y="36107"/>
                </a:lnTo>
                <a:lnTo>
                  <a:pt x="41636" y="32486"/>
                </a:lnTo>
                <a:lnTo>
                  <a:pt x="47513" y="26807"/>
                </a:lnTo>
                <a:lnTo>
                  <a:pt x="50101" y="19634"/>
                </a:lnTo>
                <a:lnTo>
                  <a:pt x="50444" y="11696"/>
                </a:lnTo>
                <a:lnTo>
                  <a:pt x="44449" y="4343"/>
                </a:lnTo>
                <a:lnTo>
                  <a:pt x="34810" y="926"/>
                </a:lnTo>
                <a:lnTo>
                  <a:pt x="27055" y="0"/>
                </a:lnTo>
                <a:close/>
              </a:path>
            </a:pathLst>
          </a:custGeom>
          <a:solidFill>
            <a:srgbClr val="4AB5A2">
              <a:alpha val="5400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9" name="bk object 29"/>
          <p:cNvSpPr/>
          <p:nvPr/>
        </p:nvSpPr>
        <p:spPr>
          <a:xfrm>
            <a:off x="6710814" y="1956323"/>
            <a:ext cx="50165" cy="38100"/>
          </a:xfrm>
          <a:custGeom>
            <a:avLst/>
            <a:gdLst/>
            <a:ahLst/>
            <a:cxnLst/>
            <a:rect l="l" t="t" r="r" b="b"/>
            <a:pathLst>
              <a:path w="50165" h="38100">
                <a:moveTo>
                  <a:pt x="23790" y="0"/>
                </a:moveTo>
                <a:lnTo>
                  <a:pt x="18621" y="977"/>
                </a:lnTo>
                <a:lnTo>
                  <a:pt x="9641" y="4201"/>
                </a:lnTo>
                <a:lnTo>
                  <a:pt x="3240" y="9555"/>
                </a:lnTo>
                <a:lnTo>
                  <a:pt x="0" y="16306"/>
                </a:lnTo>
                <a:lnTo>
                  <a:pt x="499" y="23723"/>
                </a:lnTo>
                <a:lnTo>
                  <a:pt x="4833" y="30413"/>
                </a:lnTo>
                <a:lnTo>
                  <a:pt x="12021" y="35183"/>
                </a:lnTo>
                <a:lnTo>
                  <a:pt x="21080" y="37598"/>
                </a:lnTo>
                <a:lnTo>
                  <a:pt x="31029" y="37223"/>
                </a:lnTo>
                <a:lnTo>
                  <a:pt x="41177" y="34899"/>
                </a:lnTo>
                <a:lnTo>
                  <a:pt x="48530" y="28320"/>
                </a:lnTo>
                <a:lnTo>
                  <a:pt x="49787" y="20459"/>
                </a:lnTo>
                <a:lnTo>
                  <a:pt x="50067" y="12458"/>
                </a:lnTo>
                <a:lnTo>
                  <a:pt x="43945" y="5105"/>
                </a:lnTo>
                <a:lnTo>
                  <a:pt x="34192" y="1752"/>
                </a:lnTo>
                <a:lnTo>
                  <a:pt x="29251" y="266"/>
                </a:lnTo>
                <a:lnTo>
                  <a:pt x="23790" y="0"/>
                </a:lnTo>
                <a:close/>
              </a:path>
            </a:pathLst>
          </a:custGeom>
          <a:solidFill>
            <a:srgbClr val="F4D24E">
              <a:alpha val="8999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0" name="bk object 30"/>
          <p:cNvSpPr/>
          <p:nvPr/>
        </p:nvSpPr>
        <p:spPr>
          <a:xfrm>
            <a:off x="8845601" y="4881850"/>
            <a:ext cx="50800" cy="37465"/>
          </a:xfrm>
          <a:custGeom>
            <a:avLst/>
            <a:gdLst/>
            <a:ahLst/>
            <a:cxnLst/>
            <a:rect l="l" t="t" r="r" b="b"/>
            <a:pathLst>
              <a:path w="50800" h="37464">
                <a:moveTo>
                  <a:pt x="27053" y="0"/>
                </a:moveTo>
                <a:lnTo>
                  <a:pt x="0" y="17266"/>
                </a:lnTo>
                <a:lnTo>
                  <a:pt x="1343" y="24625"/>
                </a:lnTo>
                <a:lnTo>
                  <a:pt x="6202" y="30810"/>
                </a:lnTo>
                <a:lnTo>
                  <a:pt x="13821" y="35186"/>
                </a:lnTo>
                <a:lnTo>
                  <a:pt x="23444" y="37116"/>
                </a:lnTo>
                <a:lnTo>
                  <a:pt x="33324" y="36114"/>
                </a:lnTo>
                <a:lnTo>
                  <a:pt x="41629" y="32493"/>
                </a:lnTo>
                <a:lnTo>
                  <a:pt x="47502" y="26815"/>
                </a:lnTo>
                <a:lnTo>
                  <a:pt x="50088" y="19641"/>
                </a:lnTo>
                <a:lnTo>
                  <a:pt x="50469" y="11741"/>
                </a:lnTo>
                <a:lnTo>
                  <a:pt x="44449" y="4451"/>
                </a:lnTo>
                <a:lnTo>
                  <a:pt x="34797" y="1149"/>
                </a:lnTo>
                <a:lnTo>
                  <a:pt x="27053" y="0"/>
                </a:lnTo>
                <a:close/>
              </a:path>
            </a:pathLst>
          </a:custGeom>
          <a:solidFill>
            <a:srgbClr val="F4D24E">
              <a:alpha val="3498"/>
            </a:srgbClr>
          </a:solidFill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31" name="bk object 31"/>
          <p:cNvSpPr/>
          <p:nvPr/>
        </p:nvSpPr>
        <p:spPr>
          <a:xfrm>
            <a:off x="761997" y="0"/>
            <a:ext cx="0" cy="6858000"/>
          </a:xfrm>
          <a:custGeom>
            <a:avLst/>
            <a:gdLst/>
            <a:ahLst/>
            <a:cxnLst/>
            <a:rect l="l" t="t" r="r" b="b"/>
            <a:pathLst>
              <a:path h="6858000">
                <a:moveTo>
                  <a:pt x="0" y="0"/>
                </a:moveTo>
                <a:lnTo>
                  <a:pt x="0" y="6857997"/>
                </a:lnTo>
              </a:path>
            </a:pathLst>
          </a:custGeom>
          <a:ln w="12700">
            <a:solidFill>
              <a:srgbClr val="F0F1F1"/>
            </a:solidFill>
          </a:ln>
        </p:spPr>
        <p:txBody>
          <a:bodyPr wrap="square" lIns="0" tIns="0" rIns="0" bIns="0" rtlCol="0"/>
          <a:lstStyle/>
          <a:p>
            <a:endParaRPr dirty="0"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F34D6C-E98F-459B-A130-296815ABCDFF}" type="datetime1">
              <a:rPr lang="en-US" smtClean="0"/>
              <a:t>1/27/2026</a:t>
            </a:fld>
            <a:endParaRPr lang="en-US" dirty="0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06423612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8CB71-B88D-4AEC-96BC-5092276AC387}" type="datetime1">
              <a:rPr lang="en-US" smtClean="0"/>
              <a:t>1/27/2026</a:t>
            </a:fld>
            <a:endParaRPr lang="en-US" dirty="0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1937400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6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6D2476-D4ED-4719-88C1-A2ACDA2987DE}" type="datetimeFigureOut">
              <a:rPr lang="en-GB" smtClean="0"/>
              <a:t>27/01/2026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F3118C-23FA-4EBB-A20E-897ED18A9D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8834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7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n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372711" y="1638094"/>
            <a:ext cx="7452926" cy="14865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7439" y="6377940"/>
            <a:ext cx="3903472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dirty="0"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917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CDCC76-D12B-45C1-8E45-CCD058E19FC0}" type="datetime1">
              <a:rPr lang="en-US" smtClean="0"/>
              <a:t>1/27/2026</a:t>
            </a:fld>
            <a:endParaRPr lang="en-US" dirty="0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82812" y="6377940"/>
            <a:ext cx="28056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9093035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</p:sldLayoutIdLst>
  <p:hf hdr="0" ftr="0" dt="0"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nwssp.nhs.wales/a-wp/governance-e-manual/putting-the-citizen-first/nice-guidance/" TargetMode="External"/><Relationship Id="rId2" Type="http://schemas.openxmlformats.org/officeDocument/2006/relationships/hyperlink" Target="https://www.nice.org.uk/about-us/history-of-nice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gi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16.pn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0" Type="http://schemas.openxmlformats.org/officeDocument/2006/relationships/image" Target="../media/image20.png"/><Relationship Id="rId4" Type="http://schemas.openxmlformats.org/officeDocument/2006/relationships/image" Target="../media/image14.png"/><Relationship Id="rId9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teams/sexual-and-reproductive-health-and-research-(srh)/areas-of-work/digital-innovations/smart-guidelines-and-digital-adaptation-kits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hyperlink" Target="https://build.fhir.org/ig/HL7/cqf-recommendations/index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hyperlink" Target="https://pubmed.ncbi.nlm.nih.gov/37860056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hyperlink" Target="https://pubmed.ncbi.nlm.nih.gov/3766827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, computer&#10;&#10;Description automatically generated">
            <a:extLst>
              <a:ext uri="{FF2B5EF4-FFF2-40B4-BE49-F238E27FC236}">
                <a16:creationId xmlns:a16="http://schemas.microsoft.com/office/drawing/2014/main" id="{A8EDEE59-F983-447C-9E79-CC4EBA45BB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36" r="4130"/>
          <a:stretch/>
        </p:blipFill>
        <p:spPr>
          <a:xfrm>
            <a:off x="0" y="0"/>
            <a:ext cx="7010400" cy="6858000"/>
          </a:xfrm>
          <a:prstGeom prst="rect">
            <a:avLst/>
          </a:prstGeom>
        </p:spPr>
      </p:pic>
      <p:sp>
        <p:nvSpPr>
          <p:cNvPr id="7" name="object 7"/>
          <p:cNvSpPr/>
          <p:nvPr/>
        </p:nvSpPr>
        <p:spPr>
          <a:xfrm>
            <a:off x="10075771" y="1994022"/>
            <a:ext cx="55880" cy="41275"/>
          </a:xfrm>
          <a:custGeom>
            <a:avLst/>
            <a:gdLst/>
            <a:ahLst/>
            <a:cxnLst/>
            <a:rect l="l" t="t" r="r" b="b"/>
            <a:pathLst>
              <a:path w="55879" h="41275">
                <a:moveTo>
                  <a:pt x="30481" y="0"/>
                </a:moveTo>
                <a:lnTo>
                  <a:pt x="558" y="19039"/>
                </a:lnTo>
                <a:lnTo>
                  <a:pt x="30710" y="40682"/>
                </a:lnTo>
                <a:lnTo>
                  <a:pt x="41050" y="38540"/>
                </a:lnTo>
                <a:lnTo>
                  <a:pt x="49796" y="33428"/>
                </a:lnTo>
                <a:lnTo>
                  <a:pt x="53919" y="27817"/>
                </a:lnTo>
                <a:lnTo>
                  <a:pt x="55692" y="21687"/>
                </a:lnTo>
                <a:lnTo>
                  <a:pt x="55079" y="15433"/>
                </a:lnTo>
                <a:lnTo>
                  <a:pt x="52044" y="9451"/>
                </a:lnTo>
                <a:lnTo>
                  <a:pt x="46114" y="4711"/>
                </a:lnTo>
                <a:lnTo>
                  <a:pt x="38757" y="1510"/>
                </a:lnTo>
                <a:lnTo>
                  <a:pt x="30481" y="0"/>
                </a:lnTo>
                <a:close/>
              </a:path>
              <a:path w="55879" h="41275">
                <a:moveTo>
                  <a:pt x="558" y="18557"/>
                </a:moveTo>
                <a:lnTo>
                  <a:pt x="517" y="19039"/>
                </a:lnTo>
                <a:lnTo>
                  <a:pt x="558" y="18557"/>
                </a:lnTo>
                <a:close/>
              </a:path>
            </a:pathLst>
          </a:custGeom>
          <a:solidFill>
            <a:srgbClr val="4AB5A2">
              <a:alpha val="12799"/>
            </a:srgbClr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8643449" y="2014899"/>
            <a:ext cx="55880" cy="41910"/>
          </a:xfrm>
          <a:custGeom>
            <a:avLst/>
            <a:gdLst/>
            <a:ahLst/>
            <a:cxnLst/>
            <a:rect l="l" t="t" r="r" b="b"/>
            <a:pathLst>
              <a:path w="55879" h="41910">
                <a:moveTo>
                  <a:pt x="29718" y="0"/>
                </a:moveTo>
                <a:lnTo>
                  <a:pt x="18702" y="1118"/>
                </a:lnTo>
                <a:lnTo>
                  <a:pt x="9439" y="5160"/>
                </a:lnTo>
                <a:lnTo>
                  <a:pt x="2886" y="11496"/>
                </a:lnTo>
                <a:lnTo>
                  <a:pt x="0" y="19494"/>
                </a:lnTo>
                <a:lnTo>
                  <a:pt x="993" y="25958"/>
                </a:lnTo>
                <a:lnTo>
                  <a:pt x="4356" y="31823"/>
                </a:lnTo>
                <a:lnTo>
                  <a:pt x="9804" y="36739"/>
                </a:lnTo>
                <a:lnTo>
                  <a:pt x="17056" y="40360"/>
                </a:lnTo>
                <a:lnTo>
                  <a:pt x="25708" y="41399"/>
                </a:lnTo>
                <a:lnTo>
                  <a:pt x="34266" y="40686"/>
                </a:lnTo>
                <a:lnTo>
                  <a:pt x="55880" y="22136"/>
                </a:lnTo>
                <a:lnTo>
                  <a:pt x="54380" y="13930"/>
                </a:lnTo>
                <a:lnTo>
                  <a:pt x="48956" y="7029"/>
                </a:lnTo>
                <a:lnTo>
                  <a:pt x="40454" y="2147"/>
                </a:lnTo>
                <a:lnTo>
                  <a:pt x="29718" y="0"/>
                </a:lnTo>
                <a:close/>
              </a:path>
            </a:pathLst>
          </a:custGeom>
          <a:solidFill>
            <a:srgbClr val="4AB5A2">
              <a:alpha val="10798"/>
            </a:srgbClr>
          </a:solidFill>
        </p:spPr>
        <p:txBody>
          <a:bodyPr wrap="square" lIns="0" tIns="0" rIns="0" bIns="0" rtlCol="0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18" name="Picture 17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131AD94D-10B2-4781-B80B-89EE8A8B0A53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772" y="6703"/>
            <a:ext cx="2047496" cy="6858000"/>
          </a:xfrm>
          <a:prstGeom prst="rect">
            <a:avLst/>
          </a:prstGeom>
        </p:spPr>
      </p:pic>
      <p:pic>
        <p:nvPicPr>
          <p:cNvPr id="17" name="Picture 16" descr="image001">
            <a:extLst>
              <a:ext uri="{FF2B5EF4-FFF2-40B4-BE49-F238E27FC236}">
                <a16:creationId xmlns:a16="http://schemas.microsoft.com/office/drawing/2014/main" id="{C4AA8867-288B-4947-BD6B-DB5D4F6CBD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0402" y="5106909"/>
            <a:ext cx="4581231" cy="76049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FD9D1804-ACF9-4FA3-A2C8-0612C276CA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0402" y="3902435"/>
            <a:ext cx="2692400" cy="1036638"/>
          </a:xfrm>
          <a:prstGeom prst="rect">
            <a:avLst/>
          </a:prstGeom>
        </p:spPr>
      </p:pic>
      <p:sp>
        <p:nvSpPr>
          <p:cNvPr id="22" name="Title 3">
            <a:extLst>
              <a:ext uri="{FF2B5EF4-FFF2-40B4-BE49-F238E27FC236}">
                <a16:creationId xmlns:a16="http://schemas.microsoft.com/office/drawing/2014/main" id="{F109E95A-F05A-4D88-AAD9-A23B9CCA97AB}"/>
              </a:ext>
            </a:extLst>
          </p:cNvPr>
          <p:cNvSpPr txBox="1">
            <a:spLocks/>
          </p:cNvSpPr>
          <p:nvPr/>
        </p:nvSpPr>
        <p:spPr>
          <a:xfrm>
            <a:off x="7350402" y="481700"/>
            <a:ext cx="4581230" cy="1969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bg1"/>
                </a:solidFill>
                <a:latin typeface="Calibri"/>
                <a:ea typeface="+mj-ea"/>
                <a:cs typeface="Calibri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Times New Roman" panose="02020603050405020304" pitchFamily="18" charset="0"/>
                <a:cs typeface="Calibri"/>
              </a:rPr>
              <a:t>The NICE Computable Implementation Guidance project (NCIG)</a:t>
            </a:r>
            <a:endParaRPr kumimoji="0" lang="en-GB" sz="3200" b="0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j-ea"/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0D63588-E878-4FB7-9EF3-335C6E12A9AA}"/>
              </a:ext>
            </a:extLst>
          </p:cNvPr>
          <p:cNvSpPr txBox="1"/>
          <p:nvPr/>
        </p:nvSpPr>
        <p:spPr>
          <a:xfrm>
            <a:off x="7350401" y="3179391"/>
            <a:ext cx="4536799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Pct val="75000"/>
              <a:buFontTx/>
              <a:buNone/>
              <a:tabLst/>
              <a:defRPr/>
            </a:pPr>
            <a:r>
              <a: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Prof Philip Scott MSc PhD FHEA FHL7 FBCS CITP</a:t>
            </a:r>
            <a:endParaRPr kumimoji="0" lang="en-GB" sz="16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Outline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84346" cy="4351338"/>
          </a:xfrm>
        </p:spPr>
        <p:txBody>
          <a:bodyPr>
            <a:normAutofit/>
          </a:bodyPr>
          <a:lstStyle/>
          <a:p>
            <a:pPr algn="l"/>
            <a:r>
              <a:rPr lang="en-GB" sz="3600" dirty="0"/>
              <a:t>NICE Strategy &amp; CAB</a:t>
            </a:r>
          </a:p>
          <a:p>
            <a:pPr algn="l"/>
            <a:r>
              <a:rPr lang="en-GB" sz="3600" dirty="0"/>
              <a:t>MCBK key concepts</a:t>
            </a:r>
          </a:p>
          <a:p>
            <a:r>
              <a:rPr lang="en-GB" sz="3600" dirty="0" err="1"/>
              <a:t>NCIG</a:t>
            </a:r>
            <a:r>
              <a:rPr lang="en-GB" sz="3600" dirty="0"/>
              <a:t> </a:t>
            </a:r>
            <a:r>
              <a:rPr lang="en-GB" sz="3600" dirty="0" err="1"/>
              <a:t>Collaborathons</a:t>
            </a:r>
            <a:r>
              <a:rPr lang="en-GB" sz="3600" dirty="0"/>
              <a:t> &amp; sprints</a:t>
            </a:r>
          </a:p>
          <a:p>
            <a:pPr algn="l"/>
            <a:r>
              <a:rPr lang="en-GB" sz="3600" dirty="0"/>
              <a:t>Next steps and further ahead</a:t>
            </a:r>
          </a:p>
          <a:p>
            <a:pPr algn="l"/>
            <a:r>
              <a:rPr lang="en-GB" sz="3600" dirty="0"/>
              <a:t>Conclusions</a:t>
            </a:r>
          </a:p>
          <a:p>
            <a:pPr algn="l"/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0750331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9A3901-76A8-A5C2-7B62-C98E68388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3BD39-215D-372E-63D0-A3284E4F94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NICE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F0625-5DB1-A409-3449-3CDFD92885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66888"/>
            <a:ext cx="10984346" cy="5316716"/>
          </a:xfrm>
        </p:spPr>
        <p:txBody>
          <a:bodyPr>
            <a:normAutofit fontScale="92500"/>
          </a:bodyPr>
          <a:lstStyle/>
          <a:p>
            <a:r>
              <a:rPr lang="en-GB" sz="2400" dirty="0"/>
              <a:t>NICE was established by the UK Government to provide authoritative guidance on evidence-based clinical practice and health technology. Aim: “to create consistent guidelines and end rationing of treatment by postcode across the UK”.</a:t>
            </a:r>
          </a:p>
          <a:p>
            <a:pPr lvl="1"/>
            <a:r>
              <a:rPr lang="en-GB" dirty="0"/>
              <a:t>“National Institute of Clinical Excellence” established in 1999 as an England and Wales Special Health Authority.</a:t>
            </a:r>
          </a:p>
          <a:p>
            <a:pPr lvl="1"/>
            <a:r>
              <a:rPr lang="en-GB" dirty="0"/>
              <a:t>Health and Social Care Act 2012 introduced responsibility for social care and renamed “National Institute for Health and Care Excellence”, operating as non-departmental public body of the Department of Health and Social Care in England.</a:t>
            </a:r>
          </a:p>
          <a:p>
            <a:pPr lvl="1"/>
            <a:r>
              <a:rPr lang="en-GB" dirty="0"/>
              <a:t>Welsh Government has SLA with NICE for technology appraisals, clinical guidelines and interventional procedure guidance.</a:t>
            </a:r>
          </a:p>
          <a:p>
            <a:pPr lvl="1"/>
            <a:r>
              <a:rPr lang="en-GB" dirty="0"/>
              <a:t>Health Boards and NHS Trusts in Wales have a statutory obligation to make available health technologies recommended by NICE within 60 days of the Final Draft Guidance, unless otherwise instructed by the Welsh Government.</a:t>
            </a:r>
          </a:p>
          <a:p>
            <a:pPr lvl="1"/>
            <a:r>
              <a:rPr lang="en-GB" dirty="0"/>
              <a:t>See </a:t>
            </a:r>
            <a:r>
              <a:rPr lang="en-GB" dirty="0">
                <a:hlinkClick r:id="rId2"/>
              </a:rPr>
              <a:t>https://www.nice.org.uk/about-us/history-of-nice</a:t>
            </a:r>
            <a:r>
              <a:rPr lang="en-GB" dirty="0"/>
              <a:t> and </a:t>
            </a:r>
            <a:r>
              <a:rPr lang="en-GB" dirty="0">
                <a:hlinkClick r:id="rId3"/>
              </a:rPr>
              <a:t>https://nwssp.nhs.wales/a-wp/governance-e-manual/putting-the-citizen-first/nice-guidance/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77495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NICE Strategy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84346" cy="4351338"/>
          </a:xfrm>
        </p:spPr>
        <p:txBody>
          <a:bodyPr>
            <a:normAutofit/>
          </a:bodyPr>
          <a:lstStyle/>
          <a:p>
            <a:r>
              <a:rPr lang="en-GB" sz="2400" dirty="0"/>
              <a:t>In 2021 NICE launched its five year strategy focusing on being dynamic, collaborative, and excellent.</a:t>
            </a:r>
          </a:p>
          <a:p>
            <a:r>
              <a:rPr lang="en-GB" sz="2400" dirty="0"/>
              <a:t>This included </a:t>
            </a:r>
            <a:r>
              <a:rPr lang="en-US" sz="2400" dirty="0"/>
              <a:t>an “increase in guideline recommendations produced in an </a:t>
            </a:r>
            <a:r>
              <a:rPr lang="en-US" sz="2400" b="1" dirty="0"/>
              <a:t>interactive, </a:t>
            </a:r>
            <a:r>
              <a:rPr lang="en-US" sz="2400" b="1" dirty="0" err="1"/>
              <a:t>digitalised</a:t>
            </a:r>
            <a:r>
              <a:rPr lang="en-US" sz="2400" b="1" dirty="0"/>
              <a:t> format</a:t>
            </a:r>
            <a:r>
              <a:rPr lang="en-US" sz="2400" dirty="0"/>
              <a:t>”.</a:t>
            </a:r>
            <a:endParaRPr lang="en-GB" sz="2400" dirty="0"/>
          </a:p>
          <a:p>
            <a:r>
              <a:rPr lang="en-GB" sz="2400" dirty="0"/>
              <a:t>This led to the requirement of a standards-based approach for translating narrative guidelines to a computable form .</a:t>
            </a:r>
          </a:p>
          <a:p>
            <a:r>
              <a:rPr lang="en-GB" sz="2400" dirty="0"/>
              <a:t>In November 2021 a Content Advisory Board (CAB) was formed advise on how to achieve these goals.</a:t>
            </a:r>
          </a:p>
        </p:txBody>
      </p:sp>
    </p:spTree>
    <p:extLst>
      <p:ext uri="{BB962C8B-B14F-4D97-AF65-F5344CB8AC3E}">
        <p14:creationId xmlns:p14="http://schemas.microsoft.com/office/powerpoint/2010/main" val="1103805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938164" cy="1325563"/>
          </a:xfrm>
        </p:spPr>
        <p:txBody>
          <a:bodyPr>
            <a:normAutofit/>
          </a:bodyPr>
          <a:lstStyle/>
          <a:p>
            <a:r>
              <a:rPr lang="en-GB" sz="3600" b="1" dirty="0"/>
              <a:t>Mobilising Computable </a:t>
            </a:r>
            <a:r>
              <a:rPr lang="en-GB" sz="3600" dirty="0"/>
              <a:t>B</a:t>
            </a:r>
            <a:r>
              <a:rPr lang="en-GB" sz="3600" b="1" dirty="0"/>
              <a:t>iomedical </a:t>
            </a:r>
            <a:r>
              <a:rPr lang="en-GB" sz="3600" dirty="0"/>
              <a:t>K</a:t>
            </a:r>
            <a:r>
              <a:rPr lang="en-GB" sz="3600" b="1" dirty="0"/>
              <a:t>nowledge (MCBK)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636491" cy="4351338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Key concepts:</a:t>
            </a:r>
          </a:p>
          <a:p>
            <a:pPr lvl="1"/>
            <a:r>
              <a:rPr lang="en-GB" sz="3200" dirty="0"/>
              <a:t>Translating narrative to computable knowledge</a:t>
            </a:r>
          </a:p>
          <a:p>
            <a:pPr lvl="1"/>
            <a:r>
              <a:rPr lang="en-GB" sz="3200" dirty="0"/>
              <a:t>Standards for knowledge representation</a:t>
            </a:r>
          </a:p>
          <a:p>
            <a:pPr lvl="1"/>
            <a:r>
              <a:rPr lang="en-GB" sz="3200" dirty="0"/>
              <a:t>Open libraries of computable knowledge</a:t>
            </a:r>
          </a:p>
          <a:p>
            <a:pPr lvl="1"/>
            <a:r>
              <a:rPr lang="en-GB" sz="3200" dirty="0"/>
              <a:t>Clinical usability and trust</a:t>
            </a:r>
          </a:p>
          <a:p>
            <a:pPr lvl="1"/>
            <a:r>
              <a:rPr lang="en-GB" sz="3200" dirty="0"/>
              <a:t>Learning health ecosystem</a:t>
            </a:r>
          </a:p>
          <a:p>
            <a:endParaRPr lang="en-GB" sz="3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7CF3789-6D32-2F24-53DA-0787BFE88FDA}"/>
              </a:ext>
            </a:extLst>
          </p:cNvPr>
          <p:cNvSpPr txBox="1"/>
          <p:nvPr/>
        </p:nvSpPr>
        <p:spPr>
          <a:xfrm>
            <a:off x="7763162" y="5715298"/>
            <a:ext cx="300181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dirty="0"/>
              <a:t>Courtesy of Prof Charles Friedman</a:t>
            </a:r>
          </a:p>
          <a:p>
            <a:pPr algn="ctr"/>
            <a:r>
              <a:rPr lang="en-GB" sz="1400" dirty="0"/>
              <a:t>University of Michigan</a:t>
            </a:r>
          </a:p>
          <a:p>
            <a:pPr algn="ctr"/>
            <a:r>
              <a:rPr lang="en-GB" sz="1400" dirty="0" err="1"/>
              <a:t>doi</a:t>
            </a:r>
            <a:r>
              <a:rPr lang="en-GB" sz="1400" dirty="0"/>
              <a:t>: 10.1002/lrh2.10203</a:t>
            </a:r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E62EC7AB-FEC3-1217-F07A-124C6809EBB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7575765" y="2116488"/>
            <a:ext cx="3376612" cy="3324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F5891A9C-7595-705E-AA30-34E0FA8DE7AF}"/>
              </a:ext>
            </a:extLst>
          </p:cNvPr>
          <p:cNvGrpSpPr/>
          <p:nvPr/>
        </p:nvGrpSpPr>
        <p:grpSpPr>
          <a:xfrm>
            <a:off x="485193" y="1672756"/>
            <a:ext cx="7754493" cy="2442043"/>
            <a:chOff x="485193" y="1672756"/>
            <a:chExt cx="7754493" cy="2442043"/>
          </a:xfrm>
        </p:grpSpPr>
        <p:sp>
          <p:nvSpPr>
            <p:cNvPr id="4" name="Oval 3">
              <a:extLst>
                <a:ext uri="{FF2B5EF4-FFF2-40B4-BE49-F238E27FC236}">
                  <a16:creationId xmlns:a16="http://schemas.microsoft.com/office/drawing/2014/main" id="{D0A7AA67-403A-C475-4380-B968F3C1C144}"/>
                </a:ext>
              </a:extLst>
            </p:cNvPr>
            <p:cNvSpPr/>
            <p:nvPr/>
          </p:nvSpPr>
          <p:spPr>
            <a:xfrm>
              <a:off x="485193" y="2183362"/>
              <a:ext cx="5747656" cy="1931437"/>
            </a:xfrm>
            <a:prstGeom prst="ellipse">
              <a:avLst/>
            </a:prstGeom>
            <a:solidFill>
              <a:srgbClr val="92D050">
                <a:alpha val="30000"/>
              </a:srgb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C647A208-8FBC-36A8-D80E-876061C7F03B}"/>
                </a:ext>
              </a:extLst>
            </p:cNvPr>
            <p:cNvSpPr txBox="1"/>
            <p:nvPr/>
          </p:nvSpPr>
          <p:spPr>
            <a:xfrm>
              <a:off x="6096000" y="1672756"/>
              <a:ext cx="2143686" cy="461665"/>
            </a:xfrm>
            <a:prstGeom prst="rect">
              <a:avLst/>
            </a:prstGeom>
            <a:noFill/>
            <a:ln>
              <a:solidFill>
                <a:schemeClr val="accent1">
                  <a:shade val="15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GB" sz="2400" b="1" dirty="0"/>
                <a:t>NICE priorities</a:t>
              </a:r>
            </a:p>
          </p:txBody>
        </p: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2BFE897D-F0D4-7CB9-E480-235BEAD6477A}"/>
                </a:ext>
              </a:extLst>
            </p:cNvPr>
            <p:cNvCxnSpPr>
              <a:cxnSpLocks/>
              <a:stCxn id="6" idx="1"/>
              <a:endCxn id="4" idx="7"/>
            </p:cNvCxnSpPr>
            <p:nvPr/>
          </p:nvCxnSpPr>
          <p:spPr>
            <a:xfrm flipH="1">
              <a:off x="5391124" y="1903589"/>
              <a:ext cx="704876" cy="562625"/>
            </a:xfrm>
            <a:prstGeom prst="straightConnector1">
              <a:avLst/>
            </a:prstGeom>
            <a:ln w="73025"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501030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NICE collaborathon approach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84346" cy="2432339"/>
          </a:xfrm>
        </p:spPr>
        <p:txBody>
          <a:bodyPr>
            <a:normAutofit fontScale="92500" lnSpcReduction="20000"/>
          </a:bodyPr>
          <a:lstStyle/>
          <a:p>
            <a:r>
              <a:rPr lang="en-GB" sz="2400" dirty="0"/>
              <a:t>In May 2022, the NICE CAB agreed to a proposal from MCBK-UK to organise two “</a:t>
            </a:r>
            <a:r>
              <a:rPr lang="en-GB" sz="2400" dirty="0" err="1"/>
              <a:t>collaborathons</a:t>
            </a:r>
            <a:r>
              <a:rPr lang="en-GB" sz="2400" dirty="0"/>
              <a:t>” to explore ways of representing guidelines in a computable format.</a:t>
            </a:r>
          </a:p>
          <a:p>
            <a:r>
              <a:rPr lang="en-GB" sz="2400" dirty="0"/>
              <a:t>The aim was to explore a range of technical approaches to transition NICE towards production of natively digital content for education and standards-based computable decision support.</a:t>
            </a:r>
          </a:p>
          <a:p>
            <a:r>
              <a:rPr lang="en-GB" sz="2400" dirty="0"/>
              <a:t>This brought together clinicians, academics and industry experts working in computable guidance</a:t>
            </a:r>
          </a:p>
          <a:p>
            <a:r>
              <a:rPr lang="en-GB" sz="2400" dirty="0"/>
              <a:t>Scope: adult type 2 diabetes (NG28), blood sugar and medication management.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9EDB9C-3DFD-7AF3-9BE7-A9481A2BEC7B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1343" y="4392901"/>
            <a:ext cx="7918059" cy="205188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18917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CF2BA-C5ED-4C5A-83FD-8944C908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</p:spPr>
        <p:txBody>
          <a:bodyPr/>
          <a:lstStyle/>
          <a:p>
            <a:r>
              <a:rPr lang="en-GB" b="1" dirty="0"/>
              <a:t>NICE collaborathon</a:t>
            </a:r>
            <a:r>
              <a:rPr lang="en-GB" dirty="0"/>
              <a:t> tasks – 8 Nov 2022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30CA5-A48E-44AD-81DC-57D1BE31B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624127" cy="4760913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/>
              <a:t>NG28 Recommendations for managing Type 2 diabetes in adults.</a:t>
            </a:r>
            <a:endParaRPr lang="en-US" dirty="0"/>
          </a:p>
          <a:p>
            <a:r>
              <a:rPr lang="en-US" dirty="0"/>
              <a:t>Primarily clinical team(s)</a:t>
            </a:r>
          </a:p>
          <a:p>
            <a:pPr lvl="1"/>
            <a:r>
              <a:rPr lang="en-US" dirty="0"/>
              <a:t>Briefly review the structure and content of section 1.6.</a:t>
            </a:r>
          </a:p>
          <a:p>
            <a:pPr lvl="1"/>
            <a:r>
              <a:rPr lang="en-US" dirty="0"/>
              <a:t>Identify:</a:t>
            </a:r>
          </a:p>
          <a:p>
            <a:pPr lvl="2"/>
            <a:r>
              <a:rPr lang="en-US" dirty="0"/>
              <a:t>the kind of clinical questions that would lead to searching section 1.6</a:t>
            </a:r>
          </a:p>
          <a:p>
            <a:pPr lvl="2"/>
            <a:r>
              <a:rPr lang="en-US" dirty="0"/>
              <a:t>what range of practitioners might be asking the question (or prompted to ask)</a:t>
            </a:r>
          </a:p>
          <a:p>
            <a:pPr lvl="2"/>
            <a:r>
              <a:rPr lang="en-US" dirty="0"/>
              <a:t>whether it would be practitioner-initiated search or data-triggered suggestion</a:t>
            </a:r>
          </a:p>
          <a:p>
            <a:pPr lvl="2"/>
            <a:r>
              <a:rPr lang="en-US" dirty="0"/>
              <a:t>what data items would be required to know the question is relevant</a:t>
            </a:r>
          </a:p>
          <a:p>
            <a:pPr lvl="2"/>
            <a:r>
              <a:rPr lang="en-US" dirty="0"/>
              <a:t>what data items would be required to apply the recommendation</a:t>
            </a:r>
          </a:p>
          <a:p>
            <a:pPr lvl="1"/>
            <a:r>
              <a:rPr lang="en-US" dirty="0"/>
              <a:t>Decompose section 1.6 (L1) into useful sub-sections or fragments to answer specific questions (L2A)</a:t>
            </a:r>
          </a:p>
          <a:p>
            <a:pPr lvl="2"/>
            <a:r>
              <a:rPr lang="en-US" dirty="0"/>
              <a:t>Start on blank paper or flipchart sheets</a:t>
            </a:r>
          </a:p>
          <a:p>
            <a:pPr lvl="2"/>
            <a:r>
              <a:rPr lang="en-US" dirty="0"/>
              <a:t>If time permits, aim to eventually create a table in Excel or Word</a:t>
            </a:r>
          </a:p>
          <a:p>
            <a:pPr lvl="2"/>
            <a:r>
              <a:rPr lang="en-US" dirty="0"/>
              <a:t>Suggested column headings (add or modify as you see fit): clinical question, fragment description, practitioner type, search/trigger, data for question, data for application</a:t>
            </a:r>
          </a:p>
          <a:p>
            <a:pPr lvl="1"/>
            <a:r>
              <a:rPr lang="en-US" dirty="0"/>
              <a:t>Note any potential common principles for content decomposition (L1L2A) in other recommendation topics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9680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5CF2BA-C5ED-4C5A-83FD-8944C908DF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</p:spPr>
        <p:txBody>
          <a:bodyPr/>
          <a:lstStyle/>
          <a:p>
            <a:r>
              <a:rPr lang="en-GB" b="1" dirty="0"/>
              <a:t>NICE collaborathon</a:t>
            </a:r>
            <a:r>
              <a:rPr lang="en-GB" dirty="0"/>
              <a:t> tasks – 8 Nov 2022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E30CA5-A48E-44AD-81DC-57D1BE31B8E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4"/>
            <a:ext cx="10624127" cy="4868069"/>
          </a:xfrm>
        </p:spPr>
        <p:txBody>
          <a:bodyPr>
            <a:normAutofit fontScale="92500" lnSpcReduction="20000"/>
          </a:bodyPr>
          <a:lstStyle/>
          <a:p>
            <a:r>
              <a:rPr lang="en-GB" sz="2800" dirty="0"/>
              <a:t>Primarily technical team(s)</a:t>
            </a:r>
          </a:p>
          <a:p>
            <a:pPr lvl="1"/>
            <a:r>
              <a:rPr lang="en-US" dirty="0" err="1"/>
              <a:t>Familiarise</a:t>
            </a:r>
            <a:r>
              <a:rPr lang="en-US" dirty="0"/>
              <a:t> yourselves with the visual summary of section 1.7, especially the diagrams on pages 2-3: https://www.nice.org.uk/guidance/ng28/resources/visual-summary-full-version-choosing-medicines-for-firstline-and-further-treatment-pdf-10956472093</a:t>
            </a:r>
          </a:p>
          <a:p>
            <a:pPr lvl="1"/>
            <a:r>
              <a:rPr lang="en-US" dirty="0"/>
              <a:t>Identify:</a:t>
            </a:r>
          </a:p>
          <a:p>
            <a:pPr lvl="2"/>
            <a:r>
              <a:rPr lang="en-US" dirty="0"/>
              <a:t>any ambiguities or inconsistencies in the diagram or its notation style</a:t>
            </a:r>
          </a:p>
          <a:p>
            <a:pPr lvl="2"/>
            <a:r>
              <a:rPr lang="en-US" dirty="0"/>
              <a:t>any obvious inconsistencies between the narrative in 1.7 and the visual summary</a:t>
            </a:r>
          </a:p>
          <a:p>
            <a:pPr lvl="2"/>
            <a:r>
              <a:rPr lang="en-US" dirty="0"/>
              <a:t>content which looks like an algorithm or rule</a:t>
            </a:r>
          </a:p>
          <a:p>
            <a:pPr lvl="2"/>
            <a:r>
              <a:rPr lang="en-US" dirty="0"/>
              <a:t>content which looks like a pathway or process model</a:t>
            </a:r>
          </a:p>
          <a:p>
            <a:pPr lvl="2"/>
            <a:r>
              <a:rPr lang="en-US" dirty="0"/>
              <a:t>content which is hard to </a:t>
            </a:r>
            <a:r>
              <a:rPr lang="en-US" dirty="0" err="1"/>
              <a:t>categorise</a:t>
            </a:r>
            <a:endParaRPr lang="en-US" dirty="0"/>
          </a:p>
          <a:p>
            <a:pPr lvl="2"/>
            <a:r>
              <a:rPr lang="en-US" dirty="0"/>
              <a:t>logical sub-sections of the visual summary, to decide which elements to use in the modelling task</a:t>
            </a:r>
          </a:p>
          <a:p>
            <a:pPr lvl="1"/>
            <a:r>
              <a:rPr lang="en-US" dirty="0"/>
              <a:t>Either:</a:t>
            </a:r>
          </a:p>
          <a:p>
            <a:pPr lvl="2"/>
            <a:r>
              <a:rPr lang="en-US" dirty="0"/>
              <a:t>Select L2B content which looks like an algorithm or rule and attempt to represent it using CQL, or</a:t>
            </a:r>
          </a:p>
          <a:p>
            <a:pPr lvl="2"/>
            <a:r>
              <a:rPr lang="en-US" dirty="0"/>
              <a:t>Select L2B content which looks like a pathway or process model and attempt to represent it using BPM+</a:t>
            </a:r>
          </a:p>
          <a:p>
            <a:pPr lvl="1"/>
            <a:r>
              <a:rPr lang="en-US" dirty="0"/>
              <a:t>Note any common principles for how to translate L2B content into L3.</a:t>
            </a:r>
          </a:p>
          <a:p>
            <a:pPr lvl="2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544112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Collaborathon 1 outputs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84346" cy="4371975"/>
          </a:xfrm>
        </p:spPr>
        <p:txBody>
          <a:bodyPr>
            <a:normAutofit fontScale="92500" lnSpcReduction="10000"/>
          </a:bodyPr>
          <a:lstStyle/>
          <a:p>
            <a:r>
              <a:rPr lang="en-US" sz="2400" dirty="0"/>
              <a:t>Terms that could be immediately concept-coded using SNOMED CT and a list of terms that needed further definition </a:t>
            </a:r>
          </a:p>
          <a:p>
            <a:r>
              <a:rPr lang="en-US" sz="2400" dirty="0"/>
              <a:t>Extensive and inclusive list of all the relevant user roles</a:t>
            </a:r>
          </a:p>
          <a:p>
            <a:r>
              <a:rPr lang="en-US" sz="2400" dirty="0"/>
              <a:t>List of user scenarios and trigger events</a:t>
            </a:r>
          </a:p>
          <a:p>
            <a:r>
              <a:rPr lang="en-US" sz="2400" dirty="0"/>
              <a:t>CQL and BPM+ fragments.</a:t>
            </a:r>
          </a:p>
          <a:p>
            <a:r>
              <a:rPr lang="en-US" sz="2400" dirty="0"/>
              <a:t>Critique of NG28 1.7 medication management visual summary.</a:t>
            </a:r>
          </a:p>
          <a:p>
            <a:r>
              <a:rPr lang="en-US" sz="2400" dirty="0"/>
              <a:t>Enthusiastic volunteer team.</a:t>
            </a:r>
          </a:p>
          <a:p>
            <a:r>
              <a:rPr lang="en-US" sz="2400" dirty="0"/>
              <a:t>Identified need for further work in:</a:t>
            </a:r>
          </a:p>
          <a:p>
            <a:pPr lvl="1"/>
            <a:r>
              <a:rPr lang="en-GB" sz="2000" dirty="0"/>
              <a:t>User scenarios and personae</a:t>
            </a:r>
          </a:p>
          <a:p>
            <a:pPr lvl="1"/>
            <a:r>
              <a:rPr lang="en-GB" sz="2000" dirty="0"/>
              <a:t>Data dictionary</a:t>
            </a:r>
          </a:p>
          <a:p>
            <a:pPr lvl="1"/>
            <a:r>
              <a:rPr lang="en-GB" sz="2000" dirty="0"/>
              <a:t>Decision logic and process models</a:t>
            </a:r>
          </a:p>
          <a:p>
            <a:pPr lvl="1"/>
            <a:r>
              <a:rPr lang="en-GB" sz="2000" dirty="0"/>
              <a:t>Methodology</a:t>
            </a:r>
          </a:p>
          <a:p>
            <a:endParaRPr lang="en-US" sz="2400" dirty="0"/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E09D567-2875-444A-4166-69EF9F5D99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17149" y="4456081"/>
            <a:ext cx="2950720" cy="22130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39107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NCIG phase 1 workstreams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13301"/>
            <a:ext cx="10984346" cy="2432339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Fortnightly calls, shared work initially on </a:t>
            </a:r>
            <a:r>
              <a:rPr lang="en-GB" sz="2400" dirty="0" err="1"/>
              <a:t>github</a:t>
            </a:r>
            <a:r>
              <a:rPr lang="en-GB" sz="2400" dirty="0"/>
              <a:t> then Confluence.</a:t>
            </a:r>
          </a:p>
          <a:p>
            <a:r>
              <a:rPr lang="en-GB" sz="2400" dirty="0"/>
              <a:t>Three workstreams:</a:t>
            </a:r>
          </a:p>
          <a:p>
            <a:pPr lvl="1"/>
            <a:r>
              <a:rPr lang="en-US" sz="2000" dirty="0"/>
              <a:t>user stories and trigger events</a:t>
            </a:r>
          </a:p>
          <a:p>
            <a:pPr lvl="1"/>
            <a:r>
              <a:rPr lang="en-US" sz="2000" dirty="0"/>
              <a:t>information model and definitions</a:t>
            </a:r>
          </a:p>
          <a:p>
            <a:pPr lvl="1"/>
            <a:r>
              <a:rPr lang="en-US" sz="2000" dirty="0"/>
              <a:t>horizon-scanning and output format</a:t>
            </a:r>
          </a:p>
          <a:p>
            <a:r>
              <a:rPr lang="en-US" sz="2400" dirty="0"/>
              <a:t>Initially considered Horizon-scanning led to adoption of the WHO Digital Adaptation Kit (DAK) as a technology-agnostic method to model guideline content</a:t>
            </a:r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A31066-FB2A-69BA-9216-2FF089BE3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9454" y="4185536"/>
            <a:ext cx="5846619" cy="2480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22470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Collaborathon 2 outputs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84346" cy="4371975"/>
          </a:xfrm>
        </p:spPr>
        <p:txBody>
          <a:bodyPr>
            <a:normAutofit/>
          </a:bodyPr>
          <a:lstStyle/>
          <a:p>
            <a:r>
              <a:rPr lang="en-US" sz="2400" dirty="0"/>
              <a:t>Consolidated but still incomplete DAK model of NG28 1.7</a:t>
            </a:r>
            <a:r>
              <a:rPr lang="en-GB" sz="2400" dirty="0"/>
              <a:t>, comprising</a:t>
            </a:r>
            <a:r>
              <a:rPr lang="en-US" sz="2400" dirty="0"/>
              <a:t>:</a:t>
            </a:r>
          </a:p>
          <a:p>
            <a:pPr lvl="1"/>
            <a:r>
              <a:rPr lang="en-US" sz="2000" dirty="0"/>
              <a:t>Personae</a:t>
            </a:r>
          </a:p>
          <a:p>
            <a:pPr lvl="1"/>
            <a:r>
              <a:rPr lang="en-US" sz="2000" dirty="0"/>
              <a:t>Process model</a:t>
            </a:r>
          </a:p>
          <a:p>
            <a:pPr lvl="1"/>
            <a:r>
              <a:rPr lang="en-US" sz="2000" dirty="0"/>
              <a:t>Data element definitions</a:t>
            </a:r>
          </a:p>
          <a:p>
            <a:pPr lvl="1"/>
            <a:r>
              <a:rPr lang="en-US" sz="2000" dirty="0"/>
              <a:t>Decision logic</a:t>
            </a:r>
          </a:p>
          <a:p>
            <a:r>
              <a:rPr lang="en-US" sz="2400" dirty="0"/>
              <a:t>Identified need for further work in:</a:t>
            </a:r>
          </a:p>
          <a:p>
            <a:pPr lvl="1"/>
            <a:r>
              <a:rPr lang="en-US" sz="2000" dirty="0"/>
              <a:t>Indicators (outcomes)</a:t>
            </a:r>
          </a:p>
          <a:p>
            <a:pPr lvl="1"/>
            <a:r>
              <a:rPr lang="en-US" sz="2000" dirty="0"/>
              <a:t>Requirements (functional and non-functional, e.g. usability)</a:t>
            </a:r>
          </a:p>
          <a:p>
            <a:pPr lvl="1"/>
            <a:r>
              <a:rPr lang="en-US" sz="2000" dirty="0"/>
              <a:t>Implementation in GP &amp; hospital templates/e-forms</a:t>
            </a:r>
          </a:p>
          <a:p>
            <a:pPr lvl="1"/>
            <a:r>
              <a:rPr lang="en-US" sz="2000" dirty="0"/>
              <a:t>Conformance queries on real world data</a:t>
            </a:r>
          </a:p>
          <a:p>
            <a:pPr lvl="1"/>
            <a:endParaRPr lang="en-US" sz="2000" dirty="0"/>
          </a:p>
          <a:p>
            <a:pPr lvl="1"/>
            <a:endParaRPr lang="en-GB" sz="2000" dirty="0"/>
          </a:p>
          <a:p>
            <a:endParaRPr lang="en-US" sz="2400" dirty="0"/>
          </a:p>
          <a:p>
            <a:endParaRPr lang="en-GB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3E4F8FA-1D18-89C5-B708-6AAE8DA002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398" y="2484581"/>
            <a:ext cx="2947838" cy="2205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88134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NICE actions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6"/>
            <a:ext cx="9672688" cy="3567468"/>
          </a:xfrm>
        </p:spPr>
        <p:txBody>
          <a:bodyPr>
            <a:normAutofit/>
          </a:bodyPr>
          <a:lstStyle/>
          <a:p>
            <a:r>
              <a:rPr lang="en-GB" sz="2400" dirty="0"/>
              <a:t>In January 2024, the NICE Board agreed to change their guideline development process.</a:t>
            </a:r>
          </a:p>
          <a:p>
            <a:r>
              <a:rPr lang="en-GB" sz="2400" dirty="0"/>
              <a:t>NICE structures and ways of working are starting to be re-aligned to address computability prospectively rather than retrospectively.</a:t>
            </a:r>
          </a:p>
          <a:p>
            <a:r>
              <a:rPr lang="en-GB" sz="2400" dirty="0"/>
              <a:t>Significant education and process change will be required.</a:t>
            </a:r>
          </a:p>
          <a:p>
            <a:r>
              <a:rPr lang="en-GB" sz="2400" dirty="0"/>
              <a:t>Some resistance is anticipated, but NICE leadership is enthusiastic.</a:t>
            </a:r>
          </a:p>
          <a:p>
            <a:r>
              <a:rPr lang="en-GB" sz="2400" dirty="0" err="1"/>
              <a:t>NCIG</a:t>
            </a:r>
            <a:r>
              <a:rPr lang="en-GB" sz="2400" dirty="0"/>
              <a:t> 2.0 started in November 2025, aiming to provide examples of structured and coded content.</a:t>
            </a:r>
            <a:endParaRPr lang="en-US" sz="2400" dirty="0"/>
          </a:p>
          <a:p>
            <a:pPr lvl="1"/>
            <a:endParaRPr lang="en-US" sz="2000" dirty="0"/>
          </a:p>
          <a:p>
            <a:pPr lvl="1"/>
            <a:endParaRPr lang="en-GB" sz="2000" dirty="0"/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717027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52035F-7107-EFD3-7412-9F2752183D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645B2-B184-ABA4-0BE4-70E1A88311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563" y="365125"/>
            <a:ext cx="11420302" cy="1325563"/>
          </a:xfrm>
        </p:spPr>
        <p:txBody>
          <a:bodyPr>
            <a:normAutofit/>
          </a:bodyPr>
          <a:lstStyle/>
          <a:p>
            <a:r>
              <a:rPr lang="en-GB" sz="4000" b="1" dirty="0"/>
              <a:t>Future NICE product strategy (2024)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0B3A65-0D1A-FB24-1CB8-3198B8DB0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4154" y="1975445"/>
            <a:ext cx="5863347" cy="342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9181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7CB4A56-E75C-F7FA-BE2E-0A98119D49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Structured recommendations – some gaps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D18E811D-CE6B-9D8B-81FB-34B54C96E01B}"/>
              </a:ext>
            </a:extLst>
          </p:cNvPr>
          <p:cNvGrpSpPr/>
          <p:nvPr/>
        </p:nvGrpSpPr>
        <p:grpSpPr>
          <a:xfrm>
            <a:off x="913290" y="1490026"/>
            <a:ext cx="9679343" cy="4308977"/>
            <a:chOff x="-202902" y="2721860"/>
            <a:chExt cx="9679342" cy="4308977"/>
          </a:xfrm>
        </p:grpSpPr>
        <p:sp>
          <p:nvSpPr>
            <p:cNvPr id="2" name="Rectangle 1">
              <a:extLst>
                <a:ext uri="{FF2B5EF4-FFF2-40B4-BE49-F238E27FC236}">
                  <a16:creationId xmlns:a16="http://schemas.microsoft.com/office/drawing/2014/main" id="{054802DA-8497-88AE-73FF-D6DCDD26FA81}"/>
                </a:ext>
              </a:extLst>
            </p:cNvPr>
            <p:cNvSpPr/>
            <p:nvPr/>
          </p:nvSpPr>
          <p:spPr>
            <a:xfrm>
              <a:off x="-202902" y="2721860"/>
              <a:ext cx="552897" cy="566151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r>
                <a:rPr lang="en-GB" dirty="0">
                  <a:solidFill>
                    <a:srgbClr val="FFFFFF"/>
                  </a:solidFill>
                  <a:latin typeface="Inter"/>
                </a:rPr>
                <a:t>P</a:t>
              </a:r>
            </a:p>
          </p:txBody>
        </p:sp>
        <p:sp>
          <p:nvSpPr>
            <p:cNvPr id="3" name="Rectangle 2">
              <a:extLst>
                <a:ext uri="{FF2B5EF4-FFF2-40B4-BE49-F238E27FC236}">
                  <a16:creationId xmlns:a16="http://schemas.microsoft.com/office/drawing/2014/main" id="{1515758B-2357-2C57-1C13-979950CC1225}"/>
                </a:ext>
              </a:extLst>
            </p:cNvPr>
            <p:cNvSpPr/>
            <p:nvPr/>
          </p:nvSpPr>
          <p:spPr>
            <a:xfrm>
              <a:off x="-202902" y="4593273"/>
              <a:ext cx="552897" cy="566151"/>
            </a:xfrm>
            <a:prstGeom prst="rect">
              <a:avLst/>
            </a:prstGeom>
            <a:solidFill>
              <a:srgbClr val="0000FF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r>
                <a:rPr lang="en-GB">
                  <a:solidFill>
                    <a:srgbClr val="FFFFFF"/>
                  </a:solidFill>
                  <a:latin typeface="Inter"/>
                </a:rPr>
                <a:t>I</a:t>
              </a:r>
            </a:p>
          </p:txBody>
        </p:sp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DB82E7FE-FE3A-B46F-95C0-7D7549CA67B2}"/>
                </a:ext>
              </a:extLst>
            </p:cNvPr>
            <p:cNvSpPr/>
            <p:nvPr/>
          </p:nvSpPr>
          <p:spPr>
            <a:xfrm>
              <a:off x="5072076" y="2721860"/>
              <a:ext cx="552897" cy="566151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r>
                <a:rPr lang="en-GB">
                  <a:solidFill>
                    <a:srgbClr val="FFFFFF"/>
                  </a:solidFill>
                  <a:latin typeface="Inter"/>
                </a:rPr>
                <a:t>A</a:t>
              </a:r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D9466E56-9064-42F2-52EF-8C3F204EFD11}"/>
                </a:ext>
              </a:extLst>
            </p:cNvPr>
            <p:cNvSpPr/>
            <p:nvPr/>
          </p:nvSpPr>
          <p:spPr>
            <a:xfrm>
              <a:off x="5072076" y="4593273"/>
              <a:ext cx="552897" cy="566151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r>
                <a:rPr lang="en-GB">
                  <a:solidFill>
                    <a:srgbClr val="FFFFFF"/>
                  </a:solidFill>
                  <a:latin typeface="Inter"/>
                </a:rPr>
                <a:t>O</a:t>
              </a:r>
            </a:p>
          </p:txBody>
        </p:sp>
        <p:sp>
          <p:nvSpPr>
            <p:cNvPr id="8" name="TextBox 7">
              <a:extLst>
                <a:ext uri="{FF2B5EF4-FFF2-40B4-BE49-F238E27FC236}">
                  <a16:creationId xmlns:a16="http://schemas.microsoft.com/office/drawing/2014/main" id="{A88B61B6-92D7-9782-29BB-DD0483C50A22}"/>
                </a:ext>
              </a:extLst>
            </p:cNvPr>
            <p:cNvSpPr txBox="1"/>
            <p:nvPr/>
          </p:nvSpPr>
          <p:spPr>
            <a:xfrm>
              <a:off x="349995" y="2741937"/>
              <a:ext cx="38025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/>
              <a:r>
                <a:rPr lang="en-GB" sz="2400" dirty="0">
                  <a:solidFill>
                    <a:srgbClr val="000000"/>
                  </a:solidFill>
                  <a:latin typeface="Inter"/>
                </a:rPr>
                <a:t>Population</a:t>
              </a:r>
            </a:p>
          </p:txBody>
        </p: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4CCA5EC3-1B18-94D1-DB92-828A43A39D77}"/>
                </a:ext>
              </a:extLst>
            </p:cNvPr>
            <p:cNvSpPr txBox="1"/>
            <p:nvPr/>
          </p:nvSpPr>
          <p:spPr>
            <a:xfrm>
              <a:off x="349994" y="4593273"/>
              <a:ext cx="38025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/>
              <a:r>
                <a:rPr lang="en-GB" sz="2400" dirty="0">
                  <a:solidFill>
                    <a:srgbClr val="000000"/>
                  </a:solidFill>
                  <a:latin typeface="Inter"/>
                </a:rPr>
                <a:t>Indication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6728DA76-3EA4-5EB0-505F-B6C4859DE682}"/>
                </a:ext>
              </a:extLst>
            </p:cNvPr>
            <p:cNvSpPr txBox="1"/>
            <p:nvPr/>
          </p:nvSpPr>
          <p:spPr>
            <a:xfrm>
              <a:off x="5673874" y="2734439"/>
              <a:ext cx="38025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/>
              <a:r>
                <a:rPr lang="en-GB" sz="2400" dirty="0">
                  <a:solidFill>
                    <a:srgbClr val="000000"/>
                  </a:solidFill>
                  <a:latin typeface="Inter"/>
                </a:rPr>
                <a:t>Action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984C603F-0C2D-5EC8-5CFB-BF27D8900D74}"/>
                </a:ext>
              </a:extLst>
            </p:cNvPr>
            <p:cNvSpPr txBox="1"/>
            <p:nvPr/>
          </p:nvSpPr>
          <p:spPr>
            <a:xfrm>
              <a:off x="5624974" y="4560871"/>
              <a:ext cx="380256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/>
              <a:r>
                <a:rPr lang="en-GB" sz="2400" dirty="0">
                  <a:solidFill>
                    <a:srgbClr val="000000"/>
                  </a:solidFill>
                  <a:latin typeface="Inter"/>
                </a:rPr>
                <a:t>Outcome</a:t>
              </a: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7B86267-6C58-7519-7E32-017EE349E11E}"/>
                </a:ext>
              </a:extLst>
            </p:cNvPr>
            <p:cNvSpPr/>
            <p:nvPr/>
          </p:nvSpPr>
          <p:spPr>
            <a:xfrm>
              <a:off x="-202902" y="6464686"/>
              <a:ext cx="565947" cy="566151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914377"/>
              <a:r>
                <a:rPr lang="en-GB" b="1">
                  <a:solidFill>
                    <a:srgbClr val="FFFFFF"/>
                  </a:solidFill>
                  <a:latin typeface="Inter"/>
                </a:rPr>
                <a:t>C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D54154DB-CDB9-56AF-EE2F-1DD58EF5FC82}"/>
                </a:ext>
              </a:extLst>
            </p:cNvPr>
            <p:cNvSpPr txBox="1"/>
            <p:nvPr/>
          </p:nvSpPr>
          <p:spPr>
            <a:xfrm>
              <a:off x="363045" y="6501540"/>
              <a:ext cx="2677269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defTabSz="914377"/>
              <a:r>
                <a:rPr lang="en-GB" sz="2400" dirty="0">
                  <a:solidFill>
                    <a:srgbClr val="000000"/>
                  </a:solidFill>
                  <a:latin typeface="Inter"/>
                </a:rPr>
                <a:t>Contraindication</a:t>
              </a: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AA14069A-1A8B-01ED-5091-D4962C7E92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6904" y="1456956"/>
            <a:ext cx="2137849" cy="1284335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84EF05FF-3BEC-8F82-D3CE-F8D3127CB6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1637" y="4159681"/>
            <a:ext cx="2718773" cy="727732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AEA22788-DC30-C241-4A5C-409159B869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03005" y="2877000"/>
            <a:ext cx="2168801" cy="120844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69833CA8-534E-3AFD-76F3-67CD089CB74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04315" y="5825072"/>
            <a:ext cx="2552191" cy="47953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3712F1D2-4255-2E76-055E-1D6AA3FAFD6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r="1670"/>
          <a:stretch/>
        </p:blipFill>
        <p:spPr>
          <a:xfrm>
            <a:off x="9075732" y="5507857"/>
            <a:ext cx="2202979" cy="58648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96FD8A88-0706-08F5-E5AC-158D997A1028}"/>
              </a:ext>
            </a:extLst>
          </p:cNvPr>
          <p:cNvSpPr txBox="1"/>
          <p:nvPr/>
        </p:nvSpPr>
        <p:spPr>
          <a:xfrm>
            <a:off x="11417764" y="5465749"/>
            <a:ext cx="56594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609585"/>
            <a:r>
              <a:rPr lang="en-GB" sz="8000" dirty="0">
                <a:solidFill>
                  <a:prstClr val="black"/>
                </a:solidFill>
                <a:latin typeface="Calibri" panose="020F0502020204030204"/>
              </a:rPr>
              <a:t>?</a:t>
            </a:r>
          </a:p>
        </p:txBody>
      </p:sp>
      <p:pic>
        <p:nvPicPr>
          <p:cNvPr id="30" name="Picture 29">
            <a:extLst>
              <a:ext uri="{FF2B5EF4-FFF2-40B4-BE49-F238E27FC236}">
                <a16:creationId xmlns:a16="http://schemas.microsoft.com/office/drawing/2014/main" id="{DFD7230B-C295-D029-2362-AEC5D37ECDE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98559" y="1363904"/>
            <a:ext cx="1598856" cy="1233403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75F6A0DF-6E1E-1AEA-B59C-88D4922C8ED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071074" y="2048951"/>
            <a:ext cx="3503900" cy="282668"/>
          </a:xfrm>
          <a:prstGeom prst="rect">
            <a:avLst/>
          </a:prstGeom>
        </p:spPr>
      </p:pic>
      <p:pic>
        <p:nvPicPr>
          <p:cNvPr id="32" name="Picture 31">
            <a:extLst>
              <a:ext uri="{FF2B5EF4-FFF2-40B4-BE49-F238E27FC236}">
                <a16:creationId xmlns:a16="http://schemas.microsoft.com/office/drawing/2014/main" id="{1DC3A24C-FD88-058D-518C-89C2A285980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20585" y="2101064"/>
            <a:ext cx="1935465" cy="1034595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7761A2DA-9D52-5B3C-3ACC-00D272C9A53E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00113" y="2589442"/>
            <a:ext cx="1678156" cy="80551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699F8D1-9126-D9DC-33F5-DECACDC3D80F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531965" y="6161378"/>
            <a:ext cx="1500433" cy="658587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36456607-5B74-D178-2B24-91470142A369}"/>
              </a:ext>
            </a:extLst>
          </p:cNvPr>
          <p:cNvGrpSpPr/>
          <p:nvPr/>
        </p:nvGrpSpPr>
        <p:grpSpPr>
          <a:xfrm>
            <a:off x="7419557" y="3864548"/>
            <a:ext cx="2317092" cy="1323438"/>
            <a:chOff x="5564667" y="2786186"/>
            <a:chExt cx="1737819" cy="992579"/>
          </a:xfrm>
        </p:grpSpPr>
        <p:sp>
          <p:nvSpPr>
            <p:cNvPr id="34" name="Cloud 33">
              <a:extLst>
                <a:ext uri="{FF2B5EF4-FFF2-40B4-BE49-F238E27FC236}">
                  <a16:creationId xmlns:a16="http://schemas.microsoft.com/office/drawing/2014/main" id="{9D23F101-147D-3C63-0603-BCD2A0C7EC1C}"/>
                </a:ext>
              </a:extLst>
            </p:cNvPr>
            <p:cNvSpPr/>
            <p:nvPr/>
          </p:nvSpPr>
          <p:spPr>
            <a:xfrm>
              <a:off x="5564667" y="2833467"/>
              <a:ext cx="1737819" cy="906335"/>
            </a:xfrm>
            <a:prstGeom prst="cloud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/>
              <a:endParaRPr lang="en-GB" sz="240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7A6705FA-5253-BF08-03BA-C925A3364B80}"/>
                </a:ext>
              </a:extLst>
            </p:cNvPr>
            <p:cNvSpPr txBox="1"/>
            <p:nvPr/>
          </p:nvSpPr>
          <p:spPr>
            <a:xfrm>
              <a:off x="6237854" y="2786186"/>
              <a:ext cx="424460" cy="9925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609585"/>
              <a:r>
                <a:rPr lang="en-GB" sz="8000" dirty="0">
                  <a:solidFill>
                    <a:prstClr val="black"/>
                  </a:solidFill>
                  <a:latin typeface="Calibri" panose="020F0502020204030204"/>
                </a:rPr>
                <a:t>?</a:t>
              </a: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3A72C0A7-49C6-3876-7457-EDE78848812A}"/>
              </a:ext>
            </a:extLst>
          </p:cNvPr>
          <p:cNvGrpSpPr/>
          <p:nvPr/>
        </p:nvGrpSpPr>
        <p:grpSpPr>
          <a:xfrm>
            <a:off x="4424074" y="5418435"/>
            <a:ext cx="2317092" cy="1208446"/>
            <a:chOff x="5564667" y="2833467"/>
            <a:chExt cx="1737819" cy="906335"/>
          </a:xfrm>
        </p:grpSpPr>
        <p:sp>
          <p:nvSpPr>
            <p:cNvPr id="20" name="Cloud 19">
              <a:extLst>
                <a:ext uri="{FF2B5EF4-FFF2-40B4-BE49-F238E27FC236}">
                  <a16:creationId xmlns:a16="http://schemas.microsoft.com/office/drawing/2014/main" id="{BE473087-DA6B-B258-48FC-FF34952E9469}"/>
                </a:ext>
              </a:extLst>
            </p:cNvPr>
            <p:cNvSpPr/>
            <p:nvPr/>
          </p:nvSpPr>
          <p:spPr>
            <a:xfrm>
              <a:off x="5564667" y="2833467"/>
              <a:ext cx="1737819" cy="906335"/>
            </a:xfrm>
            <a:prstGeom prst="cloud">
              <a:avLst/>
            </a:prstGeom>
            <a:solidFill>
              <a:schemeClr val="bg1">
                <a:lumMod val="85000"/>
              </a:schemeClr>
            </a:solidFill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defTabSz="609585"/>
              <a:endParaRPr lang="en-GB" sz="2400">
                <a:solidFill>
                  <a:prstClr val="white"/>
                </a:solidFill>
                <a:latin typeface="Calibri" panose="020F0502020204030204"/>
              </a:endParaRPr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00746881-D272-44EB-2EBF-A27942D39F02}"/>
                </a:ext>
              </a:extLst>
            </p:cNvPr>
            <p:cNvSpPr txBox="1"/>
            <p:nvPr/>
          </p:nvSpPr>
          <p:spPr>
            <a:xfrm>
              <a:off x="5768685" y="2973082"/>
              <a:ext cx="132646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 defTabSz="609585"/>
              <a:r>
                <a:rPr lang="en-GB" sz="2000" dirty="0">
                  <a:solidFill>
                    <a:prstClr val="black"/>
                  </a:solidFill>
                  <a:latin typeface="Calibri" panose="020F0502020204030204"/>
                </a:rPr>
                <a:t>Multi-morbidity</a:t>
              </a:r>
            </a:p>
          </p:txBody>
        </p:sp>
      </p:grpSp>
      <p:pic>
        <p:nvPicPr>
          <p:cNvPr id="26" name="Picture 25" descr="A diagram of a multicolored circle">
            <a:extLst>
              <a:ext uri="{FF2B5EF4-FFF2-40B4-BE49-F238E27FC236}">
                <a16:creationId xmlns:a16="http://schemas.microsoft.com/office/drawing/2014/main" id="{4B417E20-480D-EBF8-ADB3-E3A0424C5EC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6969" y="4122301"/>
            <a:ext cx="1963438" cy="119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23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83DC6C4-CA6E-B904-61A4-1649F3472A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323A0-804C-33EB-2161-F5CE86546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8415"/>
            <a:ext cx="10515600" cy="1325563"/>
          </a:xfrm>
        </p:spPr>
        <p:txBody>
          <a:bodyPr/>
          <a:lstStyle/>
          <a:p>
            <a:r>
              <a:rPr lang="en-GB" b="1" dirty="0"/>
              <a:t>NCIG 2.0 scope: Sept 2025 for 12 months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9134C50-D583-D371-5748-F2C49DB4A64D}"/>
              </a:ext>
            </a:extLst>
          </p:cNvPr>
          <p:cNvSpPr txBox="1"/>
          <p:nvPr/>
        </p:nvSpPr>
        <p:spPr>
          <a:xfrm>
            <a:off x="838200" y="1693978"/>
            <a:ext cx="6277495" cy="47290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Emphasis is on </a:t>
            </a:r>
            <a:r>
              <a:rPr lang="en-GB" sz="2400" b="1" i="1" kern="100" dirty="0" err="1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implementability</a:t>
            </a:r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so </a:t>
            </a:r>
            <a:r>
              <a:rPr lang="en-GB" sz="24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suppliers are the main target for participation.</a:t>
            </a:r>
            <a:endParaRPr lang="en-GB" sz="2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Agree generic standards families (e.g. SNOMED CT, FHIR, BPM+ ...) for each NICE core component.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Work through a clinical test case (i.e. selected NICE guidance).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2400" kern="100" dirty="0"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Consider process – who does what? How?</a:t>
            </a:r>
            <a:endParaRPr lang="en-GB" sz="2400" kern="100" dirty="0">
              <a:effectLst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</a:pPr>
            <a:r>
              <a:rPr lang="en-GB" sz="24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Make recommendations to NICE.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32FD7DE-0AC0-B6F5-4FFD-A72E25267F0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5695" y="1693978"/>
            <a:ext cx="4720856" cy="2236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9510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D917BFB-9725-D48D-B441-1C1B94AE5C1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E4A277-5BEA-4C7C-F776-5A5EF7413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NCIG 2.0 scope: Sept 2025 for 12 months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FC9C9CB-A69D-77D3-8422-E0C6B2345AC7}"/>
              </a:ext>
            </a:extLst>
          </p:cNvPr>
          <p:cNvSpPr txBox="1"/>
          <p:nvPr/>
        </p:nvSpPr>
        <p:spPr>
          <a:xfrm>
            <a:off x="838200" y="1693978"/>
            <a:ext cx="9713422" cy="24322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Develop a content model for a minimum viable </a:t>
            </a:r>
            <a:r>
              <a:rPr kumimoji="0" lang="en-GB" sz="3200" b="1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WHO DAK</a:t>
            </a: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, including identifying gaps left undefined in the current NICE core component model.</a:t>
            </a:r>
          </a:p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endParaRPr kumimoji="0" lang="en-GB" sz="3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C5DBFAF-03A5-0239-1A9A-AB6F197C83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209" y="3468713"/>
            <a:ext cx="7388631" cy="313728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0F37248-F5A2-821F-D596-D7DCBD995911}"/>
              </a:ext>
            </a:extLst>
          </p:cNvPr>
          <p:cNvSpPr txBox="1"/>
          <p:nvPr/>
        </p:nvSpPr>
        <p:spPr>
          <a:xfrm>
            <a:off x="8189290" y="4668024"/>
            <a:ext cx="346113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WHO Digital Adaptation Kit (DAK)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AF6632B-9B90-F56D-70DD-C0CE919FB54D}"/>
              </a:ext>
            </a:extLst>
          </p:cNvPr>
          <p:cNvSpPr txBox="1"/>
          <p:nvPr/>
        </p:nvSpPr>
        <p:spPr>
          <a:xfrm>
            <a:off x="8256785" y="5164022"/>
            <a:ext cx="3460006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hlinkClick r:id="rId3"/>
              </a:rPr>
              <a:t>https://www.who.int/teams/sexual-and-reproductive-health-and-research-(srh)/areas-of-work/digital-innovations/smart-guidelines-and-digital-adaptation-kits</a:t>
            </a:r>
            <a:r>
              <a:rPr lang="en-GB" sz="1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569018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53A485-2E3D-D387-E5E7-3AE491383E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04B9D7-2EA9-7304-051F-8E6FAC258B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NCIG 2.0 not in </a:t>
            </a:r>
            <a:r>
              <a:rPr lang="en-GB" b="1" i="1" dirty="0"/>
              <a:t>immediate</a:t>
            </a:r>
            <a:r>
              <a:rPr lang="en-GB" b="1" dirty="0"/>
              <a:t> scope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90E160-5829-68DE-168E-61F4537A1D8A}"/>
              </a:ext>
            </a:extLst>
          </p:cNvPr>
          <p:cNvSpPr txBox="1"/>
          <p:nvPr/>
        </p:nvSpPr>
        <p:spPr>
          <a:xfrm>
            <a:off x="838199" y="1693978"/>
            <a:ext cx="10112433" cy="43363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Appraise real-world </a:t>
            </a:r>
            <a:r>
              <a:rPr kumimoji="0" lang="en-GB" sz="32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implementability</a:t>
            </a: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of technical paradigms (e.g. CDS Hooks, CPG on FHIR) for deploying DAKs based on NICE guidance.</a:t>
            </a:r>
          </a:p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Use of LLMs to parse guideline content.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lang="en-GB" sz="3200" kern="100" dirty="0">
                <a:solidFill>
                  <a:prstClr val="black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Retrospective mapping of NICE inventory.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NICE separately working on LLM and CM products to produce knowledge graph of back catalogue.</a:t>
            </a:r>
          </a:p>
        </p:txBody>
      </p:sp>
    </p:spTree>
    <p:extLst>
      <p:ext uri="{BB962C8B-B14F-4D97-AF65-F5344CB8AC3E}">
        <p14:creationId xmlns:p14="http://schemas.microsoft.com/office/powerpoint/2010/main" val="16804875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F8EA1EE-3F63-E567-415D-2E98FCE2ED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A692B-B929-5CAA-E575-CE4791461E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Ultimate aim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BA530C1-060B-00CF-86EE-8808BE979676}"/>
              </a:ext>
            </a:extLst>
          </p:cNvPr>
          <p:cNvSpPr txBox="1"/>
          <p:nvPr/>
        </p:nvSpPr>
        <p:spPr>
          <a:xfrm>
            <a:off x="838199" y="1693978"/>
            <a:ext cx="10749743" cy="39752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lang="en-GB" sz="3200" kern="100" dirty="0">
                <a:solidFill>
                  <a:prstClr val="black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Quicker adoption of NICE guidance into digital products</a:t>
            </a: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With greater </a:t>
            </a:r>
            <a:r>
              <a:rPr kumimoji="0" lang="en-GB" sz="32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fidelit</a:t>
            </a:r>
            <a:r>
              <a:rPr lang="en-GB" sz="3200" kern="100" dirty="0">
                <a:solidFill>
                  <a:prstClr val="black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y and consistency</a:t>
            </a:r>
          </a:p>
          <a:p>
            <a:pPr marL="342900" marR="0" lvl="0" indent="-342900" algn="l" defTabSz="914400" rtl="0" eaLnBrk="1" fontAlgn="auto" latinLnBrk="0" hangingPunct="1">
              <a:lnSpc>
                <a:spcPct val="115000"/>
              </a:lnSpc>
              <a:spcBef>
                <a:spcPts val="0"/>
              </a:spcBef>
              <a:spcAft>
                <a:spcPts val="800"/>
              </a:spcAft>
              <a:buClrTx/>
              <a:buSzTx/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lang="en-GB" sz="3200" kern="100" dirty="0">
                <a:solidFill>
                  <a:prstClr val="black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 support implementation of evidence-based care</a:t>
            </a: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And allow for product differentiation</a:t>
            </a:r>
          </a:p>
          <a:p>
            <a:pPr marL="800100" lvl="1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lang="en-GB" sz="3200" kern="100" dirty="0">
                <a:solidFill>
                  <a:prstClr val="black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And clinical judgement</a:t>
            </a:r>
          </a:p>
          <a:p>
            <a:pPr marL="342900" indent="-342900">
              <a:lnSpc>
                <a:spcPct val="115000"/>
              </a:lnSpc>
              <a:spcAft>
                <a:spcPts val="800"/>
              </a:spcAft>
              <a:buFont typeface="Symbol" panose="05050102010706020507" pitchFamily="18" charset="2"/>
              <a:buChar char=""/>
              <a:tabLst>
                <a:tab pos="228600" algn="l"/>
              </a:tabLst>
              <a:defRPr/>
            </a:pPr>
            <a:r>
              <a:rPr kumimoji="0" lang="en-GB" sz="3200" b="0" i="0" u="none" strike="noStrike" kern="1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To </a:t>
            </a:r>
            <a:r>
              <a:rPr kumimoji="0" lang="en-GB" sz="3200" b="0" i="0" u="none" strike="noStrike" kern="1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attac</a:t>
            </a:r>
            <a:r>
              <a:rPr lang="en-GB" sz="3200" kern="100" dirty="0">
                <a:solidFill>
                  <a:prstClr val="black"/>
                </a:solidFill>
                <a:latin typeface="Aptos" panose="020B00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k the 60-30-10 problem</a:t>
            </a:r>
            <a:endParaRPr kumimoji="0" lang="en-GB" sz="3200" b="0" i="0" u="none" strike="noStrike" kern="1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0B00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5719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Further ahead?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6"/>
            <a:ext cx="10984346" cy="572342"/>
          </a:xfrm>
        </p:spPr>
        <p:txBody>
          <a:bodyPr>
            <a:normAutofit/>
          </a:bodyPr>
          <a:lstStyle/>
          <a:p>
            <a:r>
              <a:rPr lang="en-GB" sz="2400" dirty="0"/>
              <a:t>CPG on FHIR: </a:t>
            </a:r>
            <a:r>
              <a:rPr lang="en-GB" sz="2400" dirty="0">
                <a:hlinkClick r:id="rId2"/>
              </a:rPr>
              <a:t>https://build.fhir.org/ig/HL7/cqf-recommendations/index.html</a:t>
            </a:r>
            <a:endParaRPr lang="en-GB" sz="2400" dirty="0"/>
          </a:p>
          <a:p>
            <a:endParaRPr lang="en-US" sz="2400" dirty="0"/>
          </a:p>
          <a:p>
            <a:pPr lvl="1"/>
            <a:endParaRPr lang="en-US" sz="2000" dirty="0"/>
          </a:p>
          <a:p>
            <a:pPr lvl="1"/>
            <a:endParaRPr lang="en-GB" sz="2000" dirty="0"/>
          </a:p>
          <a:p>
            <a:endParaRPr lang="en-US" sz="2400" dirty="0"/>
          </a:p>
          <a:p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623ABE-C954-F71A-5BA0-B100E9DEE5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11891" y="2472944"/>
            <a:ext cx="6960920" cy="40199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C74E579-ADC8-D0AF-AD48-56C0A1D1123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28347" y="3172408"/>
            <a:ext cx="2129658" cy="2771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53986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AA13C-5B56-AF7D-570F-09778D2264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4295A-6AC5-FFE3-3162-872F25B98A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Conclusions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4982B-13D9-4319-F7E4-C768D65D3C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984346" cy="4754284"/>
          </a:xfrm>
        </p:spPr>
        <p:txBody>
          <a:bodyPr>
            <a:normAutofit/>
          </a:bodyPr>
          <a:lstStyle/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Currently, multiple product suppliers of guideline-based clinical decision support (CDS) software independently repeat the knowledge engineering of narrative to computation.</a:t>
            </a:r>
          </a:p>
          <a:p>
            <a:pPr lvl="1"/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This has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varying degrees of fidelity, traceability and consistency.</a:t>
            </a:r>
          </a:p>
          <a:p>
            <a:pPr lvl="1"/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Extensive duplication of effort.</a:t>
            </a:r>
          </a:p>
          <a:p>
            <a:pPr lvl="1"/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Increases need for expert input.</a:t>
            </a:r>
          </a:p>
          <a:p>
            <a:pPr lvl="1"/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CDS products have </a:t>
            </a: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unacceptable variation, </a:t>
            </a:r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suboptimal content, or preventable error.</a:t>
            </a:r>
            <a:endParaRPr lang="en-US" sz="3200" dirty="0"/>
          </a:p>
          <a:p>
            <a:pPr lvl="1"/>
            <a:endParaRPr lang="en-GB" sz="3200" dirty="0"/>
          </a:p>
          <a:p>
            <a:endParaRPr lang="en-US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13819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Conclusions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84346" cy="4371975"/>
          </a:xfrm>
        </p:spPr>
        <p:txBody>
          <a:bodyPr>
            <a:normAutofit/>
          </a:bodyPr>
          <a:lstStyle/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WHO DAK is a promising approach to </a:t>
            </a: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build technology-neutral logical specifications of NICE recommendations.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CPG on FHIR has the potential to be an implementation technology.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NICE has decided to change its guideline development process.</a:t>
            </a:r>
          </a:p>
          <a:p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biggest future challenge is not the technical standards, but the cultural change of moving to concurrent multi-disciplinary guideline development.</a:t>
            </a:r>
            <a:endParaRPr lang="en-US" dirty="0"/>
          </a:p>
          <a:p>
            <a:pPr lvl="1"/>
            <a:endParaRPr lang="en-US" sz="2800" dirty="0"/>
          </a:p>
          <a:p>
            <a:pPr lvl="1"/>
            <a:endParaRPr lang="en-GB" sz="2000" dirty="0"/>
          </a:p>
          <a:p>
            <a:endParaRPr lang="en-US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07155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/>
              <a:t>Further reading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26176" y="5545264"/>
            <a:ext cx="4511937" cy="341632"/>
          </a:xfr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800" dirty="0">
                <a:hlinkClick r:id="rId2"/>
              </a:rPr>
              <a:t>https://pubmed.ncbi.nlm.nih.gov/37860056/</a:t>
            </a:r>
            <a:endParaRPr lang="en-GB" sz="18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7F9E6B5-D4AD-F9BE-952F-3EF78DDE8C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238" y="1553547"/>
            <a:ext cx="4686339" cy="375090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A920EBA-16E5-5EB1-8C77-05C14A28A389}"/>
              </a:ext>
            </a:extLst>
          </p:cNvPr>
          <p:cNvSpPr txBox="1"/>
          <p:nvPr/>
        </p:nvSpPr>
        <p:spPr>
          <a:xfrm>
            <a:off x="701543" y="5517564"/>
            <a:ext cx="445303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dirty="0">
                <a:hlinkClick r:id="rId4"/>
              </a:rPr>
              <a:t>https://pubmed.ncbi.nlm.nih.gov/37668270/</a:t>
            </a:r>
            <a:endParaRPr lang="en-GB" sz="18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9CB9B85-EDD7-61EC-BC97-EA98F5D26C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26176" y="1690688"/>
            <a:ext cx="4424852" cy="37029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14130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240a5c8-dc52-4b67-a55b-039696b226f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1463</Words>
  <Application>Microsoft Office PowerPoint</Application>
  <PresentationFormat>Widescreen</PresentationFormat>
  <Paragraphs>165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Inter</vt:lpstr>
      <vt:lpstr>Lora SemiBold</vt:lpstr>
      <vt:lpstr>Aptos</vt:lpstr>
      <vt:lpstr>Arial</vt:lpstr>
      <vt:lpstr>Calibri</vt:lpstr>
      <vt:lpstr>Symbol</vt:lpstr>
      <vt:lpstr>Office Theme</vt:lpstr>
      <vt:lpstr>1_Office Theme</vt:lpstr>
      <vt:lpstr>PowerPoint Presentation</vt:lpstr>
      <vt:lpstr>Outline</vt:lpstr>
      <vt:lpstr>NICE</vt:lpstr>
      <vt:lpstr>NICE Strategy</vt:lpstr>
      <vt:lpstr>Mobilising Computable Biomedical Knowledge (MCBK)</vt:lpstr>
      <vt:lpstr>NICE collaborathon approach</vt:lpstr>
      <vt:lpstr>NICE collaborathon tasks – 8 Nov 2022</vt:lpstr>
      <vt:lpstr>NICE collaborathon tasks – 8 Nov 2022</vt:lpstr>
      <vt:lpstr>Collaborathon 1 outputs</vt:lpstr>
      <vt:lpstr>NCIG phase 1 workstreams</vt:lpstr>
      <vt:lpstr>Collaborathon 2 outputs</vt:lpstr>
      <vt:lpstr>NICE actions</vt:lpstr>
      <vt:lpstr>Future NICE product strategy (2024)</vt:lpstr>
      <vt:lpstr>Structured recommendations – some gaps</vt:lpstr>
      <vt:lpstr>NCIG 2.0 scope: Sept 2025 for 12 months</vt:lpstr>
      <vt:lpstr>NCIG 2.0 scope: Sept 2025 for 12 months</vt:lpstr>
      <vt:lpstr>NCIG 2.0 not in immediate scope</vt:lpstr>
      <vt:lpstr>Ultimate aim</vt:lpstr>
      <vt:lpstr>Further ahead?</vt:lpstr>
      <vt:lpstr>Conclusions</vt:lpstr>
      <vt:lpstr>Conclusions</vt:lpstr>
      <vt:lpstr>Further reading</vt:lpstr>
    </vt:vector>
  </TitlesOfParts>
  <Company>University of Portsmouth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 of Computing Associate Head Research &amp; Innovation</dc:title>
  <dc:creator>Philip Scott</dc:creator>
  <cp:lastModifiedBy>Philip Scott</cp:lastModifiedBy>
  <cp:revision>349</cp:revision>
  <dcterms:created xsi:type="dcterms:W3CDTF">2018-12-11T09:23:22Z</dcterms:created>
  <dcterms:modified xsi:type="dcterms:W3CDTF">2026-01-27T11:42:02Z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c69d85d5-6d9e-4305-a294-1f636ec0f2d6_Enabled">
    <vt:lpwstr>true</vt:lpwstr>
  </property>
  <property fmtid="{D5CDD505-2E9C-101B-9397-08002B2CF9AE}" pid="3" name="MSIP_Label_c69d85d5-6d9e-4305-a294-1f636ec0f2d6_SetDate">
    <vt:lpwstr>2023-08-24T13:01:19Z</vt:lpwstr>
  </property>
  <property fmtid="{D5CDD505-2E9C-101B-9397-08002B2CF9AE}" pid="4" name="MSIP_Label_c69d85d5-6d9e-4305-a294-1f636ec0f2d6_Method">
    <vt:lpwstr>Standard</vt:lpwstr>
  </property>
  <property fmtid="{D5CDD505-2E9C-101B-9397-08002B2CF9AE}" pid="5" name="MSIP_Label_c69d85d5-6d9e-4305-a294-1f636ec0f2d6_Name">
    <vt:lpwstr>OFFICIAL</vt:lpwstr>
  </property>
  <property fmtid="{D5CDD505-2E9C-101B-9397-08002B2CF9AE}" pid="6" name="MSIP_Label_c69d85d5-6d9e-4305-a294-1f636ec0f2d6_SiteId">
    <vt:lpwstr>6030f479-b342-472d-a5dd-740ff7538de9</vt:lpwstr>
  </property>
  <property fmtid="{D5CDD505-2E9C-101B-9397-08002B2CF9AE}" pid="7" name="MSIP_Label_c69d85d5-6d9e-4305-a294-1f636ec0f2d6_ActionId">
    <vt:lpwstr>79d167b8-662d-4ac5-9c9c-a1878645f19c</vt:lpwstr>
  </property>
  <property fmtid="{D5CDD505-2E9C-101B-9397-08002B2CF9AE}" pid="8" name="MSIP_Label_c69d85d5-6d9e-4305-a294-1f636ec0f2d6_ContentBits">
    <vt:lpwstr>0</vt:lpwstr>
  </property>
</Properties>
</file>