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15"/>
  </p:handout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B47C6-037F-4C60-BB20-6B67A4A4A0C5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C1F1A-C115-4144-B9B0-3A960F6116A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Judaism and Christianity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Christian Worship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87273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Liturgy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λειτουργι</a:t>
            </a:r>
            <a:r>
              <a:rPr lang="en-US" dirty="0" smtClean="0"/>
              <a:t>α</a:t>
            </a:r>
          </a:p>
          <a:p>
            <a:r>
              <a:rPr lang="en-US" dirty="0" smtClean="0"/>
              <a:t>Service (work) of the people</a:t>
            </a:r>
          </a:p>
          <a:p>
            <a:r>
              <a:rPr lang="en-US" dirty="0" smtClean="0"/>
              <a:t>Communal response to the sacred</a:t>
            </a:r>
          </a:p>
          <a:p>
            <a:r>
              <a:rPr lang="en-US" dirty="0" smtClean="0"/>
              <a:t>Adoration, Repentance, Thanksgiving, Supplication</a:t>
            </a:r>
          </a:p>
          <a:p>
            <a:r>
              <a:rPr lang="en-US" dirty="0" smtClean="0"/>
              <a:t>Ritual associated with rites of passage</a:t>
            </a:r>
          </a:p>
          <a:p>
            <a:r>
              <a:rPr lang="en-US" dirty="0" smtClean="0"/>
              <a:t>Formal and informal liturgy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8236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Praise</a:t>
            </a:r>
          </a:p>
          <a:p>
            <a:r>
              <a:rPr lang="en-US" dirty="0" smtClean="0"/>
              <a:t>Confession</a:t>
            </a:r>
          </a:p>
          <a:p>
            <a:r>
              <a:rPr lang="en-US" dirty="0" smtClean="0"/>
              <a:t>Absolution</a:t>
            </a:r>
          </a:p>
          <a:p>
            <a:r>
              <a:rPr lang="en-US" dirty="0" smtClean="0"/>
              <a:t>Readings from Scripture</a:t>
            </a:r>
          </a:p>
          <a:p>
            <a:r>
              <a:rPr lang="en-US" dirty="0" smtClean="0"/>
              <a:t>Sermon</a:t>
            </a:r>
          </a:p>
          <a:p>
            <a:r>
              <a:rPr lang="en-US" dirty="0" smtClean="0"/>
              <a:t>Thanksgiving</a:t>
            </a:r>
          </a:p>
          <a:p>
            <a:r>
              <a:rPr lang="en-US" dirty="0" smtClean="0"/>
              <a:t>Intercession</a:t>
            </a:r>
          </a:p>
          <a:p>
            <a:r>
              <a:rPr lang="en-US" dirty="0" smtClean="0"/>
              <a:t>Commissioning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0491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Sacraments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Catholic Church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‘efficacious signs of grace, instituted by Christ and entrusted to the Church, by which divine life is dispensed to us. The visible rites by which the sacraments are celebrated </a:t>
            </a:r>
            <a:r>
              <a:rPr lang="en-US" dirty="0" smtClean="0"/>
              <a:t>signify </a:t>
            </a:r>
            <a:r>
              <a:rPr lang="en-US" dirty="0" smtClean="0"/>
              <a:t>and make present the graces proper to each sacrament. They bear fruit in those who receive them with the required dispositions’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Book of Common Prayer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‘an outward and visible sign of an inward and spiritual grace given unto is, ordained by Christ himself, as a means whereby we receive the same, and a pledge to assure us thereof’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9796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Ordinance – ordained by Christ. What Christians </a:t>
            </a:r>
            <a:r>
              <a:rPr lang="en-US" i="1" dirty="0" smtClean="0"/>
              <a:t>do</a:t>
            </a:r>
            <a:r>
              <a:rPr lang="en-US" dirty="0" smtClean="0"/>
              <a:t>.</a:t>
            </a:r>
          </a:p>
          <a:p>
            <a:r>
              <a:rPr lang="en-US" dirty="0" smtClean="0"/>
              <a:t>Sacrament – what God does.</a:t>
            </a:r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operato</a:t>
            </a:r>
            <a:endParaRPr lang="en-US" i="1" dirty="0" smtClean="0"/>
          </a:p>
          <a:p>
            <a:r>
              <a:rPr lang="en-US" dirty="0" smtClean="0"/>
              <a:t>‘by the work done’</a:t>
            </a:r>
          </a:p>
          <a:p>
            <a:r>
              <a:rPr lang="en-US" dirty="0" smtClean="0"/>
              <a:t>God’s grace works regardless of the one performing or receiving the sacrament</a:t>
            </a:r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operantis</a:t>
            </a:r>
            <a:endParaRPr lang="en-US" i="1" dirty="0" smtClean="0"/>
          </a:p>
          <a:p>
            <a:r>
              <a:rPr lang="en-US" dirty="0" smtClean="0"/>
              <a:t>‘by the work of the doer’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2111176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Roman Catholicism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Baptism (Christening)</a:t>
            </a:r>
          </a:p>
          <a:p>
            <a:r>
              <a:rPr lang="en-US" dirty="0" smtClean="0"/>
              <a:t>Confirmation (Chrismation)</a:t>
            </a:r>
          </a:p>
          <a:p>
            <a:r>
              <a:rPr lang="en-US" dirty="0" smtClean="0"/>
              <a:t>Holy Eucharist</a:t>
            </a:r>
          </a:p>
          <a:p>
            <a:r>
              <a:rPr lang="en-US" dirty="0" smtClean="0"/>
              <a:t>Penance (Confession)</a:t>
            </a:r>
          </a:p>
          <a:p>
            <a:r>
              <a:rPr lang="en-US" dirty="0" smtClean="0"/>
              <a:t>Extreme Unction</a:t>
            </a:r>
          </a:p>
          <a:p>
            <a:r>
              <a:rPr lang="en-US" dirty="0" smtClean="0"/>
              <a:t>Ordination</a:t>
            </a:r>
          </a:p>
          <a:p>
            <a:r>
              <a:rPr lang="en-US" dirty="0" smtClean="0"/>
              <a:t>Matrimony (Marriage)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Christ and Church</a:t>
            </a:r>
          </a:p>
          <a:p>
            <a:r>
              <a:rPr lang="en-US" dirty="0" smtClean="0"/>
              <a:t>Sacraments are necessary for salvation</a:t>
            </a:r>
          </a:p>
          <a:p>
            <a:r>
              <a:rPr lang="en-US" dirty="0" smtClean="0"/>
              <a:t>Not all will receive all sacraments</a:t>
            </a:r>
          </a:p>
          <a:p>
            <a:r>
              <a:rPr lang="en-US" dirty="0" smtClean="0"/>
              <a:t>Dogmatic definition, including precise moment of manifestation and efficacy of grace; exact form, number and effect of sacraments: ONLY SEVEN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6960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Eastern Tradition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Baptism (Christening)</a:t>
            </a:r>
          </a:p>
          <a:p>
            <a:r>
              <a:rPr lang="en-US" dirty="0"/>
              <a:t>Confirmation (Chrismation)</a:t>
            </a:r>
          </a:p>
          <a:p>
            <a:r>
              <a:rPr lang="en-US" dirty="0"/>
              <a:t>Holy Eucharist</a:t>
            </a:r>
          </a:p>
          <a:p>
            <a:r>
              <a:rPr lang="en-US" dirty="0"/>
              <a:t>Penance (Confession)</a:t>
            </a:r>
          </a:p>
          <a:p>
            <a:r>
              <a:rPr lang="en-US" dirty="0"/>
              <a:t>Extreme Unction</a:t>
            </a:r>
          </a:p>
          <a:p>
            <a:r>
              <a:rPr lang="en-US" dirty="0"/>
              <a:t>Ordination</a:t>
            </a:r>
          </a:p>
          <a:p>
            <a:r>
              <a:rPr lang="en-US" dirty="0"/>
              <a:t>Matrimony (Marriage)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Everything the church does as the church is ‘sacramental’</a:t>
            </a:r>
          </a:p>
          <a:p>
            <a:r>
              <a:rPr lang="en-US" dirty="0" smtClean="0"/>
              <a:t>7 ‘major sacraments’</a:t>
            </a:r>
          </a:p>
          <a:p>
            <a:r>
              <a:rPr lang="en-US" dirty="0" smtClean="0"/>
              <a:t>Impossible to classify, therefore ‘mysteries’ </a:t>
            </a:r>
          </a:p>
          <a:p>
            <a:r>
              <a:rPr lang="en-US" dirty="0" err="1" smtClean="0"/>
              <a:t>μυστηριον</a:t>
            </a:r>
            <a:endParaRPr lang="en-US" dirty="0" smtClean="0"/>
          </a:p>
          <a:p>
            <a:r>
              <a:rPr lang="en-US" dirty="0" smtClean="0"/>
              <a:t>God touches people through material objects: water, wine, bread, oil, incense, candles, altars, icons etc.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6392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Luther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Sacrament an act or rite</a:t>
            </a:r>
          </a:p>
          <a:p>
            <a:pPr lvl="1"/>
            <a:r>
              <a:rPr lang="en-US" dirty="0" smtClean="0"/>
              <a:t>Instituted </a:t>
            </a:r>
            <a:r>
              <a:rPr lang="en-US" dirty="0"/>
              <a:t>by God</a:t>
            </a:r>
          </a:p>
          <a:p>
            <a:pPr lvl="1"/>
            <a:r>
              <a:rPr lang="en-US" dirty="0"/>
              <a:t>In which God has joined His Word of promise to a visible element</a:t>
            </a:r>
          </a:p>
          <a:p>
            <a:pPr lvl="1"/>
            <a:r>
              <a:rPr lang="en-US" dirty="0"/>
              <a:t>Through which God offers, gives and seals the </a:t>
            </a:r>
            <a:r>
              <a:rPr lang="en-US" dirty="0" smtClean="0"/>
              <a:t>forgiveness </a:t>
            </a:r>
            <a:r>
              <a:rPr lang="en-US" dirty="0"/>
              <a:t>of sin earned by </a:t>
            </a:r>
            <a:r>
              <a:rPr lang="en-US" dirty="0" smtClean="0"/>
              <a:t>Christ</a:t>
            </a:r>
          </a:p>
          <a:p>
            <a:r>
              <a:rPr lang="en-US" dirty="0" smtClean="0"/>
              <a:t>Baptism, Eucharist, Absolution</a:t>
            </a:r>
            <a:endParaRPr lang="en-US" dirty="0"/>
          </a:p>
          <a:p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600202"/>
            <a:ext cx="3840480" cy="447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1368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Calvin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Earthly sign associated with a promise from God</a:t>
            </a:r>
          </a:p>
          <a:p>
            <a:r>
              <a:rPr lang="en-US" dirty="0" smtClean="0"/>
              <a:t>Baptism and the Lord’s Supper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56015"/>
            <a:ext cx="3949700" cy="394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0063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Baptism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68714"/>
            <a:ext cx="3840480" cy="36285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670" y="1868714"/>
            <a:ext cx="3659172" cy="36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439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Baptism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‘the sacrament of entry into the church’</a:t>
            </a:r>
          </a:p>
          <a:p>
            <a:r>
              <a:rPr lang="en-US" dirty="0" smtClean="0"/>
              <a:t>Jürgen </a:t>
            </a:r>
            <a:r>
              <a:rPr lang="en-US" dirty="0" err="1" smtClean="0"/>
              <a:t>Moltmann</a:t>
            </a:r>
            <a:r>
              <a:rPr lang="en-US" dirty="0" smtClean="0"/>
              <a:t>: ‘the door to grace’</a:t>
            </a:r>
          </a:p>
          <a:p>
            <a:r>
              <a:rPr lang="en-US" dirty="0" smtClean="0"/>
              <a:t>Baptism + regeneration</a:t>
            </a:r>
          </a:p>
          <a:p>
            <a:r>
              <a:rPr lang="en-US" dirty="0" smtClean="0"/>
              <a:t>Infant baptism followed by confirmation</a:t>
            </a:r>
          </a:p>
          <a:p>
            <a:r>
              <a:rPr lang="en-US" dirty="0" smtClean="0"/>
              <a:t>Entry into the covenant</a:t>
            </a:r>
          </a:p>
          <a:p>
            <a:r>
              <a:rPr lang="en-US" dirty="0" smtClean="0"/>
              <a:t>Adult baptism – aspersion or immersion</a:t>
            </a:r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operato</a:t>
            </a:r>
            <a:r>
              <a:rPr lang="en-US" i="1" dirty="0" smtClean="0"/>
              <a:t> </a:t>
            </a:r>
            <a:r>
              <a:rPr lang="en-US" dirty="0" smtClean="0"/>
              <a:t>or </a:t>
            </a:r>
            <a:r>
              <a:rPr lang="en-US" i="1" dirty="0" smtClean="0"/>
              <a:t>ex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operantis</a:t>
            </a:r>
            <a:r>
              <a:rPr lang="en-US" dirty="0" smtClean="0"/>
              <a:t>?</a:t>
            </a:r>
            <a:endParaRPr lang="en-US" i="1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5065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Eucharist / Communion / Lord’s Supper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857" y="1600201"/>
            <a:ext cx="5497286" cy="474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414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Moltmann</a:t>
            </a:r>
            <a:r>
              <a:rPr lang="en-US" dirty="0" smtClean="0"/>
              <a:t>: ‘the path of grace’</a:t>
            </a:r>
          </a:p>
          <a:p>
            <a:r>
              <a:rPr lang="en-US" dirty="0" smtClean="0"/>
              <a:t>Transubstantiation: </a:t>
            </a:r>
            <a:r>
              <a:rPr lang="en-US" i="1" dirty="0" smtClean="0"/>
              <a:t>substance</a:t>
            </a:r>
            <a:r>
              <a:rPr lang="en-US" dirty="0" smtClean="0"/>
              <a:t> changes; </a:t>
            </a:r>
            <a:r>
              <a:rPr lang="en-US" i="1" dirty="0" smtClean="0"/>
              <a:t>accidents</a:t>
            </a:r>
            <a:r>
              <a:rPr lang="en-US" dirty="0" smtClean="0"/>
              <a:t> or </a:t>
            </a:r>
            <a:r>
              <a:rPr lang="en-US" i="1" dirty="0" smtClean="0"/>
              <a:t>species</a:t>
            </a:r>
            <a:r>
              <a:rPr lang="en-US" dirty="0" smtClean="0"/>
              <a:t> remains the same</a:t>
            </a:r>
          </a:p>
          <a:p>
            <a:r>
              <a:rPr lang="en-US" dirty="0" smtClean="0"/>
              <a:t>Luther – consubstantiation: nothing changes, but at one and the same time the bread and wine hold two substances (Christ physically present in the elements)</a:t>
            </a:r>
          </a:p>
          <a:p>
            <a:r>
              <a:rPr lang="en-US" dirty="0" smtClean="0"/>
              <a:t>Zwingli – </a:t>
            </a:r>
            <a:r>
              <a:rPr lang="en-US" dirty="0" err="1" smtClean="0"/>
              <a:t>memorialism</a:t>
            </a:r>
            <a:r>
              <a:rPr lang="en-US" dirty="0"/>
              <a:t> </a:t>
            </a:r>
            <a:r>
              <a:rPr lang="en-US" i="1" dirty="0" smtClean="0"/>
              <a:t>anamnesis</a:t>
            </a:r>
            <a:endParaRPr lang="en-US" dirty="0" smtClean="0"/>
          </a:p>
          <a:p>
            <a:r>
              <a:rPr lang="en-US" dirty="0" smtClean="0"/>
              <a:t>Calvin – Christ not physically present, but spiritually (in celebration / in gathering of believers)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3469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494</TotalTime>
  <Words>509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Breeze</vt:lpstr>
      <vt:lpstr>Judaism and Christianity</vt:lpstr>
      <vt:lpstr>Liturgy</vt:lpstr>
      <vt:lpstr>Slide 3</vt:lpstr>
      <vt:lpstr>Sacraments</vt:lpstr>
      <vt:lpstr>Slide 5</vt:lpstr>
      <vt:lpstr>Roman Catholicism</vt:lpstr>
      <vt:lpstr>Eastern Tradition</vt:lpstr>
      <vt:lpstr>Martin Luther</vt:lpstr>
      <vt:lpstr>John Calvin</vt:lpstr>
      <vt:lpstr>Baptism</vt:lpstr>
      <vt:lpstr>Baptism</vt:lpstr>
      <vt:lpstr>Eucharist / Communion / Lord’s Supper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 and Christianity</dc:title>
  <dc:creator>Microsoft Office User</dc:creator>
  <cp:lastModifiedBy>Robert</cp:lastModifiedBy>
  <cp:revision>42</cp:revision>
  <dcterms:created xsi:type="dcterms:W3CDTF">2013-11-17T18:36:17Z</dcterms:created>
  <dcterms:modified xsi:type="dcterms:W3CDTF">2014-10-07T20:22:31Z</dcterms:modified>
</cp:coreProperties>
</file>