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305" r:id="rId3"/>
    <p:sldId id="306" r:id="rId4"/>
    <p:sldId id="321" r:id="rId5"/>
    <p:sldId id="318" r:id="rId6"/>
    <p:sldId id="299" r:id="rId7"/>
    <p:sldId id="289" r:id="rId8"/>
    <p:sldId id="291" r:id="rId9"/>
    <p:sldId id="319" r:id="rId10"/>
    <p:sldId id="297" r:id="rId11"/>
    <p:sldId id="320" r:id="rId12"/>
    <p:sldId id="288" r:id="rId13"/>
    <p:sldId id="308" r:id="rId14"/>
    <p:sldId id="309" r:id="rId15"/>
    <p:sldId id="278" r:id="rId16"/>
    <p:sldId id="310" r:id="rId17"/>
    <p:sldId id="312" r:id="rId18"/>
    <p:sldId id="313" r:id="rId19"/>
    <p:sldId id="314" r:id="rId20"/>
    <p:sldId id="315" r:id="rId21"/>
    <p:sldId id="316" r:id="rId22"/>
    <p:sldId id="295" r:id="rId23"/>
    <p:sldId id="311" r:id="rId24"/>
    <p:sldId id="301" r:id="rId25"/>
    <p:sldId id="302" r:id="rId26"/>
    <p:sldId id="304" r:id="rId27"/>
    <p:sldId id="303" r:id="rId28"/>
    <p:sldId id="293" r:id="rId29"/>
    <p:sldId id="294" r:id="rId30"/>
    <p:sldId id="29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992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68B1C-1774-46DC-9B8E-C717F64180D3}" type="datetimeFigureOut">
              <a:rPr lang="en-US" smtClean="0"/>
              <a:pPr/>
              <a:t>10/9/2023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13B44-81F5-4E61-B7F5-58BBEEDC54E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Theory: </a:t>
            </a:r>
            <a:r>
              <a:rPr lang="en-GB"/>
              <a:t>structuralism and semiotics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71B3F-0179-EB77-3D0E-AA795E9C4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2700" dirty="0">
                <a:latin typeface="Comic Sans MS" panose="030F0702030302020204" pitchFamily="66" charset="0"/>
                <a:ea typeface="Times New Roman" panose="02020603050405020304" pitchFamily="18" charset="0"/>
              </a:rPr>
              <a:t>Saussure, F. 1915/1959 </a:t>
            </a:r>
            <a:r>
              <a:rPr lang="en-GB" altLang="en-US" sz="27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Course in General Linguistics </a:t>
            </a:r>
            <a:r>
              <a:rPr lang="en-GB" altLang="en-US" sz="27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C. Bailey and A. </a:t>
            </a:r>
            <a:r>
              <a:rPr kumimoji="0" lang="en-GB" altLang="en-US" sz="27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Sechehaye</a:t>
            </a:r>
            <a:r>
              <a:rPr kumimoji="0" lang="en-GB" altLang="en-US" sz="2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Owen: London</a:t>
            </a:r>
            <a:br>
              <a:rPr kumimoji="0" lang="en-GB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5" name="Content Placeholder 4" descr="A person with a mustache&#10;&#10;Description automatically generated">
            <a:extLst>
              <a:ext uri="{FF2B5EF4-FFF2-40B4-BE49-F238E27FC236}">
                <a16:creationId xmlns:a16="http://schemas.microsoft.com/office/drawing/2014/main" id="{CBC79DDC-72FE-F956-8591-5DFB78EAEA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905000"/>
            <a:ext cx="5062537" cy="421878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788994-3925-34EE-2993-9F0E22E70434}"/>
              </a:ext>
            </a:extLst>
          </p:cNvPr>
          <p:cNvSpPr txBox="1"/>
          <p:nvPr/>
        </p:nvSpPr>
        <p:spPr>
          <a:xfrm>
            <a:off x="5486400" y="1417638"/>
            <a:ext cx="29718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Structuralism and semiotics concentrate on  </a:t>
            </a:r>
            <a:r>
              <a:rPr lang="en-GB" sz="2800" b="1" dirty="0"/>
              <a:t>communication</a:t>
            </a:r>
          </a:p>
          <a:p>
            <a:endParaRPr lang="en-GB" sz="2400" dirty="0"/>
          </a:p>
          <a:p>
            <a:r>
              <a:rPr lang="en-GB" sz="2400" dirty="0"/>
              <a:t>Ferdinand de Saussure</a:t>
            </a:r>
          </a:p>
          <a:p>
            <a:endParaRPr lang="en-GB" sz="2400" dirty="0"/>
          </a:p>
          <a:p>
            <a:r>
              <a:rPr lang="en-GB" sz="2400" dirty="0"/>
              <a:t>Swiss linguist</a:t>
            </a:r>
          </a:p>
          <a:p>
            <a:endParaRPr lang="en-GB" sz="2400" dirty="0"/>
          </a:p>
          <a:p>
            <a:r>
              <a:rPr lang="en-GB" sz="2400" dirty="0"/>
              <a:t>Revolutionised the way that we thought </a:t>
            </a:r>
          </a:p>
          <a:p>
            <a:r>
              <a:rPr lang="en-GB" sz="2400" dirty="0"/>
              <a:t>about language in the 20th century</a:t>
            </a:r>
          </a:p>
        </p:txBody>
      </p:sp>
    </p:spTree>
    <p:extLst>
      <p:ext uri="{BB962C8B-B14F-4D97-AF65-F5344CB8AC3E}">
        <p14:creationId xmlns:p14="http://schemas.microsoft.com/office/powerpoint/2010/main" val="698156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303BA-D0BF-37EE-4D0F-55EE3A419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sz="3100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r>
              <a:rPr lang="en-GB" altLang="en-US" sz="3100" dirty="0">
                <a:latin typeface="Comic Sans MS" panose="030F0702030302020204" pitchFamily="66" charset="0"/>
                <a:ea typeface="Times New Roman" panose="02020603050405020304" pitchFamily="18" charset="0"/>
              </a:rPr>
              <a:t>Saussure, F. 1915/1959 </a:t>
            </a:r>
            <a:r>
              <a:rPr lang="en-GB" altLang="en-US" sz="31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Course in General Linguistics </a:t>
            </a:r>
            <a:r>
              <a:rPr lang="en-GB" altLang="en-US" sz="31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C. Bailey and A. </a:t>
            </a:r>
            <a:r>
              <a:rPr kumimoji="0" lang="en-GB" altLang="en-US" sz="3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Sechehaye</a:t>
            </a:r>
            <a:r>
              <a:rPr kumimoji="0" lang="en-GB" altLang="en-US" sz="3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Owen: London</a:t>
            </a:r>
            <a:br>
              <a:rPr kumimoji="0" lang="en-GB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09DC3-C651-1632-495E-DF2004825E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Language can be thought of as </a:t>
            </a:r>
          </a:p>
          <a:p>
            <a:r>
              <a:rPr lang="en-GB" dirty="0"/>
              <a:t>The structure of language (</a:t>
            </a:r>
            <a:r>
              <a:rPr lang="en-GB" i="1" dirty="0"/>
              <a:t>langue</a:t>
            </a:r>
            <a:r>
              <a:rPr lang="en-GB" dirty="0"/>
              <a:t>)</a:t>
            </a:r>
          </a:p>
          <a:p>
            <a:r>
              <a:rPr lang="en-GB" dirty="0"/>
              <a:t>That is, grammatical rules underlying a language</a:t>
            </a:r>
          </a:p>
          <a:p>
            <a:endParaRPr lang="en-GB" dirty="0"/>
          </a:p>
          <a:p>
            <a:r>
              <a:rPr lang="en-GB" dirty="0"/>
              <a:t>and the speech act (</a:t>
            </a:r>
            <a:r>
              <a:rPr lang="en-GB" i="1" dirty="0"/>
              <a:t>parole</a:t>
            </a:r>
            <a:r>
              <a:rPr lang="en-GB" dirty="0"/>
              <a:t>)</a:t>
            </a:r>
          </a:p>
          <a:p>
            <a:r>
              <a:rPr lang="en-GB" dirty="0"/>
              <a:t>That is the idea that even if we aren’t aware of the structure of our own language, we can all speak it</a:t>
            </a:r>
          </a:p>
          <a:p>
            <a:endParaRPr lang="en-GB" dirty="0"/>
          </a:p>
          <a:p>
            <a:r>
              <a:rPr lang="en-GB" dirty="0"/>
              <a:t>(anthropologists began to think that this would be a very good way to think about society)</a:t>
            </a:r>
          </a:p>
        </p:txBody>
      </p:sp>
    </p:spTree>
    <p:extLst>
      <p:ext uri="{BB962C8B-B14F-4D97-AF65-F5344CB8AC3E}">
        <p14:creationId xmlns:p14="http://schemas.microsoft.com/office/powerpoint/2010/main" val="1235882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3EF85-72AF-3743-292F-056311531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Levi-Strauss, Structural Anthropology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76738-ED12-C0D8-4B98-CAFC1C057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>
              <a:solidFill>
                <a:srgbClr val="000000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If</a:t>
            </a:r>
            <a:r>
              <a:rPr lang="en-GB" sz="24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, as we believe to be the case, the unconscious activity of the mind consists in imposing forms upon content, and if these forms are fundamentally the same for all minds – ancient and modern - it is necessary and sufficient to grasp the unconscious structure underlying each institution and each custom, in order to obtain a principle of interpretation valid for other institutions and other customs</a:t>
            </a:r>
            <a:r>
              <a:rPr lang="en-GB" sz="240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” </a:t>
            </a:r>
            <a:endParaRPr lang="en-GB" sz="2400" dirty="0">
              <a:solidFill>
                <a:srgbClr val="000000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183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6936-6C9F-6CB4-F87E-5BEEF67A0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omic Sans MS" panose="030F0702030302020204" pitchFamily="66" charset="0"/>
                <a:ea typeface="Times New Roman" panose="02020603050405020304" pitchFamily="18" charset="0"/>
              </a:rPr>
              <a:t>structuralist case studies:</a:t>
            </a:r>
            <a:br>
              <a:rPr lang="en-GB" altLang="en-US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r>
              <a:rPr lang="en-GB" altLang="en-US" dirty="0">
                <a:latin typeface="Comic Sans MS" panose="030F0702030302020204" pitchFamily="66" charset="0"/>
                <a:ea typeface="Times New Roman" panose="02020603050405020304" pitchFamily="18" charset="0"/>
              </a:rPr>
              <a:t>binary oppositions </a:t>
            </a:r>
            <a:br>
              <a:rPr lang="en-GB" altLang="en-US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C574-693A-0D87-4B06-B51B69785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Lévi Strauss, C. 1974 </a:t>
            </a:r>
            <a:r>
              <a:rPr kumimoji="0" lang="en-GB" altLang="en-US" sz="32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Raw and the Cooked Cape</a:t>
            </a:r>
            <a:r>
              <a:rPr kumimoji="0" lang="en-GB" altLang="en-US" sz="32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: London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dirty="0"/>
              <a:t>Levi Strauss, C. 1975 (1982)</a:t>
            </a:r>
            <a:endParaRPr lang="en-GB" altLang="en-US" dirty="0"/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b="1" dirty="0"/>
              <a:t>The way of the mask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dirty="0">
                <a:latin typeface="Comic Sans MS" panose="030F0702030302020204" pitchFamily="66" charset="0"/>
                <a:ea typeface="Times New Roman" panose="02020603050405020304" pitchFamily="18" charset="0"/>
              </a:rPr>
              <a:t>Bourdieu. P. 2003 [reprint] The Berber house In Low, S.M. and Lawrence- </a:t>
            </a:r>
            <a:r>
              <a:rPr lang="en-GB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Zúñiga</a:t>
            </a:r>
            <a:r>
              <a:rPr lang="en-GB" dirty="0">
                <a:latin typeface="Comic Sans MS" panose="030F0702030302020204" pitchFamily="66" charset="0"/>
                <a:ea typeface="Times New Roman" panose="02020603050405020304" pitchFamily="18" charset="0"/>
              </a:rPr>
              <a:t>, D. (eds.) </a:t>
            </a:r>
            <a:r>
              <a:rPr lang="en-GB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The Anthropology of Space and Place: Locating culture </a:t>
            </a:r>
            <a:r>
              <a:rPr lang="en-GB" dirty="0">
                <a:latin typeface="Comic Sans MS" panose="030F0702030302020204" pitchFamily="66" charset="0"/>
                <a:ea typeface="Times New Roman" panose="02020603050405020304" pitchFamily="18" charset="0"/>
              </a:rPr>
              <a:t>Blackwell: Oxford pp131-141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Foucault, M. </a:t>
            </a:r>
            <a:r>
              <a:rPr lang="en-GB" altLang="en-US" sz="3200" dirty="0">
                <a:latin typeface="Comic Sans MS" panose="030F0702030302020204" pitchFamily="66" charset="0"/>
                <a:ea typeface="Times New Roman" panose="02020603050405020304" pitchFamily="18" charset="0"/>
              </a:rPr>
              <a:t>1961/1989 </a:t>
            </a:r>
            <a:r>
              <a:rPr lang="en-GB" altLang="en-US" sz="32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Madness and Civilization: A history of insanity in the Age of Reason </a:t>
            </a:r>
            <a:r>
              <a:rPr lang="en-GB" altLang="en-US" sz="32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R. Howard Routledge: London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580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tlingit mask1.jpg">
            <a:extLst>
              <a:ext uri="{FF2B5EF4-FFF2-40B4-BE49-F238E27FC236}">
                <a16:creationId xmlns:a16="http://schemas.microsoft.com/office/drawing/2014/main" id="{605CC7D5-7588-D5E5-05E2-BA4C0C0343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l="17848" r="2841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AF578-E4DD-0E96-A662-71CFE3A17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1551" y="743447"/>
            <a:ext cx="2584324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100" b="1" dirty="0">
                <a:solidFill>
                  <a:schemeClr val="bg1"/>
                </a:solidFill>
              </a:rPr>
              <a:t>Potential case study</a:t>
            </a:r>
            <a:br>
              <a:rPr lang="en-US" sz="2100" b="1" dirty="0">
                <a:solidFill>
                  <a:schemeClr val="bg1"/>
                </a:solidFill>
              </a:rPr>
            </a:br>
            <a:br>
              <a:rPr lang="en-US" sz="2100" b="1" dirty="0">
                <a:solidFill>
                  <a:schemeClr val="bg1"/>
                </a:solidFill>
              </a:rPr>
            </a:br>
            <a:r>
              <a:rPr lang="en-US" sz="2100" b="1" dirty="0">
                <a:solidFill>
                  <a:schemeClr val="bg1"/>
                </a:solidFill>
              </a:rPr>
              <a:t>Franz Boas Northwest coast American Indian art</a:t>
            </a:r>
            <a:br>
              <a:rPr lang="en-US" sz="2100" b="1" dirty="0">
                <a:solidFill>
                  <a:schemeClr val="bg1"/>
                </a:solidFill>
              </a:rPr>
            </a:br>
            <a:br>
              <a:rPr lang="en-US" sz="2100" b="1" dirty="0">
                <a:solidFill>
                  <a:schemeClr val="bg1"/>
                </a:solidFill>
              </a:rPr>
            </a:br>
            <a:r>
              <a:rPr lang="en-US" sz="2100" b="1" dirty="0">
                <a:solidFill>
                  <a:schemeClr val="bg1"/>
                </a:solidFill>
              </a:rPr>
              <a:t>Levi Strauss The way of the mask 1975 (1982)</a:t>
            </a:r>
          </a:p>
        </p:txBody>
      </p:sp>
    </p:spTree>
    <p:extLst>
      <p:ext uri="{BB962C8B-B14F-4D97-AF65-F5344CB8AC3E}">
        <p14:creationId xmlns:p14="http://schemas.microsoft.com/office/powerpoint/2010/main" val="983962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24FB0-AD78-FE99-46F4-8F908FF7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Plan of the Berber house</a:t>
            </a:r>
            <a:br>
              <a:rPr lang="en-GB" dirty="0"/>
            </a:b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Bourdieu. P. 2003 [reprint] The Berber house In Low, S.M. and Lawrence- </a:t>
            </a:r>
            <a:r>
              <a:rPr lang="en-GB" sz="1600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Zúñiga</a:t>
            </a: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D. (eds.) </a:t>
            </a:r>
            <a:r>
              <a:rPr lang="en-GB" sz="16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Anthropology of Space and Place: Locating culture </a:t>
            </a: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Blackwell: Oxford pp131-141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FFB5068-4EF0-8B15-DCE1-05871807AE2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011" y="1600200"/>
            <a:ext cx="578397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805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B77E0-2D82-8F56-B7A1-49F6405B1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Potential case study (space): </a:t>
            </a:r>
            <a:br>
              <a:rPr lang="en-GB" dirty="0"/>
            </a:br>
            <a:r>
              <a:rPr lang="en-GB" sz="2200" dirty="0"/>
              <a:t>Marakwet (Kenya), Endo compound</a:t>
            </a:r>
            <a:br>
              <a:rPr lang="en-GB" dirty="0"/>
            </a:br>
            <a:r>
              <a:rPr lang="en-GB" altLang="en-US" sz="1800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Moore, H. 1986 </a:t>
            </a:r>
            <a:r>
              <a:rPr lang="en-GB" altLang="en-US" sz="1800" b="1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Space, Text and Gender: an anthropological study of the Marakwet of Kenya </a:t>
            </a:r>
            <a:r>
              <a:rPr lang="en-GB" altLang="en-US" sz="1800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Cambridge: Cambridge University Press</a:t>
            </a:r>
            <a:br>
              <a:rPr lang="en-GB" altLang="en-US" sz="1800" dirty="0">
                <a:latin typeface="Arial" panose="020B0604020202020204" pitchFamily="34" charset="0"/>
              </a:rPr>
            </a:br>
            <a:endParaRPr lang="en-GB" sz="18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EDFF890-116E-4B2B-885A-DEAAD9A9DE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54002"/>
            <a:ext cx="8229600" cy="401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092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C3918-4328-2A49-3135-AF50D60F8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Structuralism,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7D279-94D5-FDB0-DAFE-3AA812C6B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But if you can identify structures in society as consisting of a “perfect” balance of binary oppositions (</a:t>
            </a:r>
            <a:r>
              <a:rPr lang="en-GB" dirty="0" err="1"/>
              <a:t>women:men</a:t>
            </a:r>
            <a:r>
              <a:rPr lang="en-GB" dirty="0"/>
              <a:t>,  </a:t>
            </a:r>
            <a:r>
              <a:rPr lang="en-GB" dirty="0" err="1"/>
              <a:t>night:day</a:t>
            </a:r>
            <a:r>
              <a:rPr lang="en-GB" dirty="0"/>
              <a:t>, </a:t>
            </a:r>
            <a:r>
              <a:rPr lang="en-GB" dirty="0" err="1"/>
              <a:t>inside:outside</a:t>
            </a:r>
            <a:r>
              <a:rPr lang="en-GB" dirty="0"/>
              <a:t> for example) then how can things ever change?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they do</a:t>
            </a:r>
          </a:p>
        </p:txBody>
      </p:sp>
    </p:spTree>
    <p:extLst>
      <p:ext uri="{BB962C8B-B14F-4D97-AF65-F5344CB8AC3E}">
        <p14:creationId xmlns:p14="http://schemas.microsoft.com/office/powerpoint/2010/main" val="2170547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78AAC-E8D8-103F-1F5A-C87DBB9AA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Habitus (praxis, practice theory)</a:t>
            </a:r>
            <a:br>
              <a:rPr lang="en-GB" dirty="0"/>
            </a:br>
            <a:r>
              <a:rPr lang="en-GB" sz="2200" dirty="0"/>
              <a:t>Bourdieu. P. 1990 The Logic of Practice Polity Press: Blackwell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E9C84-2355-76DB-7183-B8DC9892B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Langue, parole as a metaphor for culture</a:t>
            </a:r>
          </a:p>
          <a:p>
            <a:r>
              <a:rPr lang="en-GB" dirty="0"/>
              <a:t>Even if we are not fully aware of the structures of our own society, we all know how </a:t>
            </a:r>
            <a:r>
              <a:rPr lang="en-GB"/>
              <a:t>to behave</a:t>
            </a:r>
            <a:endParaRPr lang="en-GB" dirty="0"/>
          </a:p>
          <a:p>
            <a:r>
              <a:rPr lang="en-GB" sz="4100" i="1" dirty="0"/>
              <a:t>Habitus</a:t>
            </a:r>
            <a:r>
              <a:rPr lang="en-GB" dirty="0"/>
              <a:t> is what links langue and parole</a:t>
            </a:r>
          </a:p>
          <a:p>
            <a:r>
              <a:rPr lang="en-GB" dirty="0"/>
              <a:t>Habitus lit. </a:t>
            </a:r>
            <a:r>
              <a:rPr lang="en-GB" sz="2400" dirty="0"/>
              <a:t>habituation </a:t>
            </a:r>
            <a:r>
              <a:rPr lang="en-GB" sz="2400" b="1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habitus</a:t>
            </a:r>
            <a:r>
              <a:rPr lang="en-GB" sz="2400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daily routine acts of human beings which accumulate and have the possible effect of bringing about major structural transformation</a:t>
            </a:r>
            <a:endParaRPr lang="en-GB" sz="2400" dirty="0"/>
          </a:p>
          <a:p>
            <a:r>
              <a:rPr lang="en-GB" dirty="0"/>
              <a:t>It relates structures, and cultural behaviour within those structures into a dynamic, ever-changing relationship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464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93607-6D21-6075-8016-289F1043E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Here’s an example of how langue and parole are linked by </a:t>
            </a:r>
            <a:r>
              <a:rPr lang="en-GB" i="1" dirty="0"/>
              <a:t>habitus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846B3-825E-5967-A97E-9F6840BE5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 cannot go out tonight (old fashioned language speech)</a:t>
            </a:r>
          </a:p>
          <a:p>
            <a:r>
              <a:rPr lang="en-GB" dirty="0"/>
              <a:t>I can’t go out tonight (modern day speech (habitus) has an effect on written language - the apostrophe denote absence of the no in cannot </a:t>
            </a:r>
          </a:p>
          <a:p>
            <a:r>
              <a:rPr lang="en-GB" dirty="0"/>
              <a:t>I cant go out tonight (future written language? We’ll drop the apostrophe altogether and in no time we’ll be pronouncing </a:t>
            </a:r>
            <a:r>
              <a:rPr lang="en-GB" b="1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kɑːnt</a:t>
            </a:r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as </a:t>
            </a:r>
            <a:r>
              <a:rPr lang="en-GB" b="1" i="0" dirty="0" err="1">
                <a:solidFill>
                  <a:srgbClr val="111111"/>
                </a:solidFill>
                <a:effectLst/>
                <a:latin typeface="-apple-system"/>
              </a:rPr>
              <a:t>kænt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9776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CEEF7-6D04-3713-85D9-0877F89B8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Semiotics - Saussure sign and referent</a:t>
            </a:r>
            <a:br>
              <a:rPr lang="en-GB" sz="2200" dirty="0"/>
            </a:br>
            <a:r>
              <a:rPr lang="en-GB" sz="2200" dirty="0"/>
              <a:t>If for example the referent (the actual thing) is a cat</a:t>
            </a:r>
            <a:br>
              <a:rPr lang="en-GB" sz="2200" dirty="0"/>
            </a:br>
            <a:r>
              <a:rPr lang="en-GB" sz="2200" dirty="0"/>
              <a:t>The sign is the word for a cat </a:t>
            </a:r>
            <a:r>
              <a:rPr lang="en-GB" sz="2200" i="1" dirty="0" err="1"/>
              <a:t>el</a:t>
            </a:r>
            <a:r>
              <a:rPr lang="en-GB" sz="2200" i="1" dirty="0"/>
              <a:t> </a:t>
            </a:r>
            <a:r>
              <a:rPr lang="en-GB" sz="2200" i="1" dirty="0" err="1"/>
              <a:t>gato</a:t>
            </a:r>
            <a:r>
              <a:rPr lang="en-GB" sz="2200" i="1" dirty="0"/>
              <a:t>, chat</a:t>
            </a:r>
            <a:r>
              <a:rPr lang="en-GB" sz="2200" dirty="0"/>
              <a:t> or a picture of a cat </a:t>
            </a:r>
            <a:br>
              <a:rPr lang="en-GB" sz="2200" dirty="0"/>
            </a:br>
            <a:r>
              <a:rPr lang="en-GB" sz="2200" dirty="0"/>
              <a:t>the </a:t>
            </a:r>
            <a:r>
              <a:rPr lang="en-GB" sz="2200" i="1" dirty="0"/>
              <a:t>sign</a:t>
            </a:r>
            <a:r>
              <a:rPr lang="en-GB" sz="2200" dirty="0"/>
              <a:t> does not equal the </a:t>
            </a:r>
            <a:r>
              <a:rPr lang="en-GB" sz="2200" i="1" dirty="0"/>
              <a:t>referent (except for onomatopoeia)</a:t>
            </a:r>
            <a:br>
              <a:rPr lang="en-GB" sz="4400" dirty="0"/>
            </a:br>
            <a:endParaRPr lang="en-GB" dirty="0"/>
          </a:p>
        </p:txBody>
      </p:sp>
      <p:pic>
        <p:nvPicPr>
          <p:cNvPr id="8194" name="Picture 2" descr="Tabby Cat Wallpapers - Top Free Tabby Cat Backgrounds - WallpaperAccess">
            <a:extLst>
              <a:ext uri="{FF2B5EF4-FFF2-40B4-BE49-F238E27FC236}">
                <a16:creationId xmlns:a16="http://schemas.microsoft.com/office/drawing/2014/main" id="{C910F4F2-938D-0717-594E-4E3AD44DC0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230" y="1600200"/>
            <a:ext cx="724154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500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0E66E-1C2D-5BB4-A458-B830E799B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1D89-2730-A135-0431-742A74264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The sign itself can be split into two – </a:t>
            </a:r>
          </a:p>
          <a:p>
            <a:r>
              <a:rPr lang="en-GB" sz="3200" dirty="0"/>
              <a:t>1. the </a:t>
            </a:r>
            <a:r>
              <a:rPr lang="en-GB" sz="3200" i="1" dirty="0"/>
              <a:t>signifier</a:t>
            </a:r>
            <a:r>
              <a:rPr lang="en-GB" sz="3200" dirty="0"/>
              <a:t> is the sensory impression of the sign (the sound, the impression of a written word) </a:t>
            </a:r>
          </a:p>
          <a:p>
            <a:r>
              <a:rPr lang="en-GB" sz="3200" dirty="0"/>
              <a:t>2. the </a:t>
            </a:r>
            <a:r>
              <a:rPr lang="en-GB" sz="3200" i="1" dirty="0"/>
              <a:t>signified</a:t>
            </a:r>
            <a:r>
              <a:rPr lang="en-GB" sz="3200" dirty="0"/>
              <a:t> is the abstract concept the sign evokes (the idea).</a:t>
            </a:r>
          </a:p>
          <a:p>
            <a:r>
              <a:rPr lang="en-GB" sz="3200" dirty="0"/>
              <a:t>The signified does not equal the referent. The referent is a real thing. The signified is what happens in your brain when you see or hear the signifier.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33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421890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4F67E-53D5-11C4-4F80-C51C5D271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435052"/>
            <a:ext cx="2320290" cy="1645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The sign:</a:t>
            </a:r>
            <a:br>
              <a:rPr lang="en-GB" sz="2400" dirty="0"/>
            </a:br>
            <a:r>
              <a:rPr lang="en-GB" sz="2400" dirty="0"/>
              <a:t>signifier</a:t>
            </a:r>
            <a:br>
              <a:rPr lang="en-GB" sz="2400" dirty="0"/>
            </a:br>
            <a:r>
              <a:rPr lang="en-GB" sz="2400" dirty="0"/>
              <a:t>signified</a:t>
            </a:r>
          </a:p>
        </p:txBody>
      </p:sp>
      <p:pic>
        <p:nvPicPr>
          <p:cNvPr id="9" name="Picture 8" descr="A cat lying on the ground&#10;&#10;Description automatically generated">
            <a:extLst>
              <a:ext uri="{FF2B5EF4-FFF2-40B4-BE49-F238E27FC236}">
                <a16:creationId xmlns:a16="http://schemas.microsoft.com/office/drawing/2014/main" id="{DE09B4A4-FA54-E054-18F3-AAAF6E1202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4249"/>
          <a:stretch/>
        </p:blipFill>
        <p:spPr>
          <a:xfrm>
            <a:off x="20" y="-6"/>
            <a:ext cx="2948920" cy="4005072"/>
          </a:xfrm>
          <a:prstGeom prst="rect">
            <a:avLst/>
          </a:prstGeom>
        </p:spPr>
      </p:pic>
      <p:pic>
        <p:nvPicPr>
          <p:cNvPr id="5" name="Content Placeholder 4" descr="A lion with a large mane&#10;&#10;Description automatically generated with medium confidence">
            <a:extLst>
              <a:ext uri="{FF2B5EF4-FFF2-40B4-BE49-F238E27FC236}">
                <a16:creationId xmlns:a16="http://schemas.microsoft.com/office/drawing/2014/main" id="{31097F50-38D0-A47B-0024-40798F52C2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50" r="3" b="4196"/>
          <a:stretch/>
        </p:blipFill>
        <p:spPr>
          <a:xfrm>
            <a:off x="3097530" y="6"/>
            <a:ext cx="2948940" cy="4005071"/>
          </a:xfrm>
          <a:prstGeom prst="rect">
            <a:avLst/>
          </a:prstGeom>
        </p:spPr>
      </p:pic>
      <p:pic>
        <p:nvPicPr>
          <p:cNvPr id="7" name="Picture 6" descr="A close up of a cat&#10;&#10;Description automatically generated">
            <a:extLst>
              <a:ext uri="{FF2B5EF4-FFF2-40B4-BE49-F238E27FC236}">
                <a16:creationId xmlns:a16="http://schemas.microsoft.com/office/drawing/2014/main" id="{11C00575-4676-32BC-FFCC-D5A54837A37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0" r="14669" b="-1"/>
          <a:stretch/>
        </p:blipFill>
        <p:spPr>
          <a:xfrm>
            <a:off x="6195060" y="-1"/>
            <a:ext cx="2948940" cy="400507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491151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66010" y="525670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3EA8D78-7876-98E3-A7C3-243A7A847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5199" y="4435052"/>
            <a:ext cx="5328141" cy="1645920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000" dirty="0"/>
              <a:t>So if I say the word cat, or show you a picture of one, what will be signified in your brain is the idea that the signifier evokes</a:t>
            </a:r>
          </a:p>
          <a:p>
            <a:r>
              <a:rPr lang="en-GB" sz="2000" dirty="0"/>
              <a:t> – even though I may have meant one cat in particular,  what may be signified in your brain is a little bit beyond my control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97018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000" dirty="0">
                <a:latin typeface="Comic Sans MS" panose="030F0702030302020204" pitchFamily="66" charset="0"/>
                <a:ea typeface="Times New Roman" panose="02020603050405020304" pitchFamily="18" charset="0"/>
              </a:rPr>
              <a:t>Saussure, F. 1915/1959 </a:t>
            </a:r>
            <a:r>
              <a:rPr lang="en-GB" altLang="en-US" sz="20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Course in General Linguistics </a:t>
            </a:r>
            <a:r>
              <a:rPr lang="en-GB" altLang="en-US" sz="20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C. Bailey and A. </a:t>
            </a:r>
            <a:r>
              <a:rPr kumimoji="0" lang="en-GB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Sechehaye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Owen: London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sz="3800" b="1" dirty="0"/>
              <a:t>Referent – sign – signifier - signified </a:t>
            </a:r>
          </a:p>
          <a:p>
            <a:r>
              <a:rPr lang="en-GB" sz="3800" dirty="0"/>
              <a:t>If for example the referent (the actual thing) is a cat</a:t>
            </a:r>
          </a:p>
          <a:p>
            <a:r>
              <a:rPr lang="en-GB" sz="3800" dirty="0"/>
              <a:t>The sign is the word for a cat </a:t>
            </a:r>
            <a:r>
              <a:rPr lang="en-GB" sz="3800" i="1" dirty="0" err="1"/>
              <a:t>el</a:t>
            </a:r>
            <a:r>
              <a:rPr lang="en-GB" sz="3800" i="1" dirty="0"/>
              <a:t> </a:t>
            </a:r>
            <a:r>
              <a:rPr lang="en-GB" sz="3800" i="1" dirty="0" err="1"/>
              <a:t>gato</a:t>
            </a:r>
            <a:r>
              <a:rPr lang="en-GB" sz="3800" i="1" dirty="0"/>
              <a:t>, chat</a:t>
            </a:r>
            <a:r>
              <a:rPr lang="en-GB" sz="3800" dirty="0"/>
              <a:t> or a picture of a cat	</a:t>
            </a:r>
          </a:p>
          <a:p>
            <a:pPr marL="0" indent="0">
              <a:buNone/>
            </a:pPr>
            <a:r>
              <a:rPr lang="en-GB" sz="3800" dirty="0"/>
              <a:t>												 </a:t>
            </a:r>
          </a:p>
          <a:p>
            <a:r>
              <a:rPr lang="en-GB" sz="3800" dirty="0"/>
              <a:t>the </a:t>
            </a:r>
            <a:r>
              <a:rPr lang="en-GB" sz="3800" i="1" dirty="0"/>
              <a:t>sign</a:t>
            </a:r>
            <a:r>
              <a:rPr lang="en-GB" sz="3800" dirty="0"/>
              <a:t> does not equal the </a:t>
            </a:r>
            <a:r>
              <a:rPr lang="en-GB" sz="3800" i="1" dirty="0"/>
              <a:t>referent</a:t>
            </a:r>
            <a:endParaRPr lang="en-GB" sz="3800" dirty="0"/>
          </a:p>
          <a:p>
            <a:r>
              <a:rPr lang="en-GB" sz="3800" dirty="0"/>
              <a:t>the word for cat does not equal a cat</a:t>
            </a:r>
          </a:p>
          <a:p>
            <a:r>
              <a:rPr lang="en-GB" sz="3800" dirty="0"/>
              <a:t>cat in English, </a:t>
            </a:r>
            <a:r>
              <a:rPr lang="en-GB" sz="3800" i="1" dirty="0"/>
              <a:t>el </a:t>
            </a:r>
            <a:r>
              <a:rPr lang="en-GB" sz="3800" i="1" dirty="0" err="1"/>
              <a:t>gato</a:t>
            </a:r>
            <a:r>
              <a:rPr lang="en-GB" sz="3800" dirty="0"/>
              <a:t> in Spanish</a:t>
            </a:r>
          </a:p>
          <a:p>
            <a:r>
              <a:rPr lang="en-GB" sz="3800" dirty="0" err="1"/>
              <a:t>ie</a:t>
            </a:r>
            <a:r>
              <a:rPr lang="en-GB" sz="3800" dirty="0"/>
              <a:t> the sign is arbitrary (except for onomatopoeic words)</a:t>
            </a:r>
          </a:p>
          <a:p>
            <a:endParaRPr lang="en-GB" sz="3800" dirty="0"/>
          </a:p>
          <a:p>
            <a:r>
              <a:rPr lang="en-GB" sz="3800" dirty="0"/>
              <a:t>The sign itself can be split into two – </a:t>
            </a:r>
          </a:p>
          <a:p>
            <a:r>
              <a:rPr lang="en-GB" sz="3800" dirty="0"/>
              <a:t>1. the </a:t>
            </a:r>
            <a:r>
              <a:rPr lang="en-GB" sz="3800" i="1" dirty="0"/>
              <a:t>signifier</a:t>
            </a:r>
            <a:r>
              <a:rPr lang="en-GB" sz="3800" dirty="0"/>
              <a:t> is the sensory impression of the sign (the sound, the impression of a written word) </a:t>
            </a:r>
          </a:p>
          <a:p>
            <a:r>
              <a:rPr lang="en-GB" sz="3800" dirty="0"/>
              <a:t>2.the </a:t>
            </a:r>
            <a:r>
              <a:rPr lang="en-GB" sz="3800" i="1" dirty="0"/>
              <a:t>signified</a:t>
            </a:r>
            <a:r>
              <a:rPr lang="en-GB" sz="3800" dirty="0"/>
              <a:t> is the abstract concept the sign evokes (the idea).</a:t>
            </a:r>
          </a:p>
          <a:p>
            <a:r>
              <a:rPr lang="en-GB" sz="3800" dirty="0"/>
              <a:t>The signified does not equal the referent. The referent is a real thing. The signified is what happens in your brain when you see or hear the signifier.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47A67-6BAE-3C0E-15B4-1826EF61E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“pipe”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16A7-0504-7429-03B3-EE6372027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1959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D9A70-7B9D-D2F8-2892-CFABAD8BD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64550-4470-8AF5-4DDA-46D4705F6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559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ADEC6-9C02-2E99-A485-FAE706080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7096-5809-3DCF-EC5E-D5870F3CF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DA9840-8961-1F1C-929F-B525F6326B63}"/>
              </a:ext>
            </a:extLst>
          </p:cNvPr>
          <p:cNvSpPr txBox="1"/>
          <p:nvPr/>
        </p:nvSpPr>
        <p:spPr>
          <a:xfrm>
            <a:off x="2286000" y="324774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9623737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502CC-74FA-03A9-6DE3-87573853C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F8BE5-5542-6DA9-6676-6EE1E985F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8134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0A85C-791B-CABB-47B6-17DB47436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D3424-C306-9153-EAA0-028C63D50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342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FAABD-199E-76CF-9D22-0F667330F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0E28E-3667-BC22-9F7C-03E70E719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61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1A5F5-8B9E-8A6F-F762-B7FDC164F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This is not a pipe Rene Magritte 1929</a:t>
            </a:r>
          </a:p>
        </p:txBody>
      </p:sp>
      <p:pic>
        <p:nvPicPr>
          <p:cNvPr id="5" name="Content Placeholder 4" descr="A close-up of a pipe&#10;&#10;Description automatically generated">
            <a:extLst>
              <a:ext uri="{FF2B5EF4-FFF2-40B4-BE49-F238E27FC236}">
                <a16:creationId xmlns:a16="http://schemas.microsoft.com/office/drawing/2014/main" id="{ACCD5CDE-6D78-4157-13D4-FBAA103CD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  <p:extLst>
      <p:ext uri="{BB962C8B-B14F-4D97-AF65-F5344CB8AC3E}">
        <p14:creationId xmlns:p14="http://schemas.microsoft.com/office/powerpoint/2010/main" val="13543014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F9EB2-13A6-2EA7-ECF9-63C1B392A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A8876-F514-8E5B-2169-FD107AEE3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Structuralist and semiotic analyses see society as </a:t>
            </a:r>
            <a:r>
              <a:rPr lang="en-GB" i="1" dirty="0"/>
              <a:t>communication </a:t>
            </a:r>
          </a:p>
          <a:p>
            <a:endParaRPr lang="en-GB" i="1" dirty="0"/>
          </a:p>
          <a:p>
            <a:r>
              <a:rPr lang="en-GB" i="1" dirty="0"/>
              <a:t>These are heuristic devices; they give us spaces to think about language, society and communication better</a:t>
            </a:r>
          </a:p>
          <a:p>
            <a:r>
              <a:rPr lang="en-GB" i="1" dirty="0"/>
              <a:t>Like images for example…</a:t>
            </a:r>
          </a:p>
          <a:p>
            <a:r>
              <a:rPr lang="en-GB" sz="3200" dirty="0"/>
              <a:t>The psychology of pictorial representation works nowhere better than in advertising…and nothing sells better than sex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3522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F3370-FDC5-3FC4-8D44-86C81FB3E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22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Images: </a:t>
            </a:r>
            <a:r>
              <a:rPr lang="en-GB" altLang="en-US" sz="22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Gombrich</a:t>
            </a:r>
            <a:r>
              <a:rPr lang="en-GB" altLang="en-US" sz="22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E.L. 1960 </a:t>
            </a:r>
            <a:r>
              <a:rPr lang="en-GB" altLang="en-US" sz="22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Art and Illusion: A study in the psychology of pictorial representation </a:t>
            </a:r>
            <a:r>
              <a:rPr lang="en-GB" altLang="en-US" sz="22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Phaidon</a:t>
            </a:r>
            <a:r>
              <a:rPr lang="en-GB" altLang="en-US" sz="2200" dirty="0">
                <a:latin typeface="Comic Sans MS" panose="030F0702030302020204" pitchFamily="66" charset="0"/>
                <a:ea typeface="Times New Roman" panose="02020603050405020304" pitchFamily="18" charset="0"/>
              </a:rPr>
              <a:t>: London</a:t>
            </a:r>
            <a:br>
              <a:rPr lang="en-GB" altLang="en-US" sz="2200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r>
              <a:rPr lang="en-GB" altLang="en-US" sz="2200" dirty="0">
                <a:latin typeface="Comic Sans MS" panose="030F0702030302020204" pitchFamily="66" charset="0"/>
                <a:ea typeface="Times New Roman" panose="02020603050405020304" pitchFamily="18" charset="0"/>
              </a:rPr>
              <a:t>denotation, connotation</a:t>
            </a:r>
            <a:br>
              <a:rPr lang="en-GB" altLang="en-US" sz="4400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5" name="Content Placeholder 4" descr="A black can of spray&#10;&#10;Description automatically generated">
            <a:extLst>
              <a:ext uri="{FF2B5EF4-FFF2-40B4-BE49-F238E27FC236}">
                <a16:creationId xmlns:a16="http://schemas.microsoft.com/office/drawing/2014/main" id="{6B395AAD-3578-59BB-A443-D2469A46DD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3400" y="1676400"/>
            <a:ext cx="4525963" cy="45259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3CE711-9BA5-1E04-22F4-1D2E47BCC960}"/>
              </a:ext>
            </a:extLst>
          </p:cNvPr>
          <p:cNvSpPr txBox="1"/>
          <p:nvPr/>
        </p:nvSpPr>
        <p:spPr>
          <a:xfrm>
            <a:off x="3124200" y="1905000"/>
            <a:ext cx="5105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Denotation:  (preferred interpretation)</a:t>
            </a:r>
          </a:p>
          <a:p>
            <a:endParaRPr lang="en-GB" sz="2000" dirty="0"/>
          </a:p>
          <a:p>
            <a:r>
              <a:rPr lang="en-GB" sz="2000" dirty="0"/>
              <a:t>This is a black thing, it’s about six inches long, it’s got the word LYNX written on the side of it</a:t>
            </a:r>
          </a:p>
          <a:p>
            <a:r>
              <a:rPr lang="en-GB" sz="2000" dirty="0"/>
              <a:t> </a:t>
            </a:r>
          </a:p>
          <a:p>
            <a:r>
              <a:rPr lang="en-GB" sz="2000" dirty="0"/>
              <a:t>Connotations:</a:t>
            </a:r>
          </a:p>
          <a:p>
            <a:r>
              <a:rPr lang="en-GB" sz="2000" dirty="0"/>
              <a:t>Phallicism, Blackness (</a:t>
            </a:r>
            <a:r>
              <a:rPr lang="en-GB" sz="2000" i="1" dirty="0"/>
              <a:t>savage</a:t>
            </a:r>
            <a:r>
              <a:rPr lang="en-GB" sz="2000" dirty="0"/>
              <a:t> sexuality)</a:t>
            </a:r>
          </a:p>
          <a:p>
            <a:r>
              <a:rPr lang="en-GB" sz="2000" dirty="0"/>
              <a:t>Exoticism, wildness (the lynx, the jaguar)</a:t>
            </a:r>
          </a:p>
          <a:p>
            <a:r>
              <a:rPr lang="en-GB" sz="2000" dirty="0"/>
              <a:t>Power, strength, masculinity</a:t>
            </a:r>
          </a:p>
          <a:p>
            <a:r>
              <a:rPr lang="en-GB" sz="2000" dirty="0"/>
              <a:t>Perhaps smelling nice </a:t>
            </a:r>
            <a:r>
              <a:rPr lang="en-GB" sz="2000" i="1" dirty="0"/>
              <a:t>links</a:t>
            </a:r>
            <a:r>
              <a:rPr lang="en-GB" sz="2000" dirty="0"/>
              <a:t> men to other people…etc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6332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F0D22-05E0-7859-C817-A8F7195D9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74819"/>
            <a:ext cx="3281363" cy="4311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2200" dirty="0">
                <a:solidFill>
                  <a:schemeClr val="bg1"/>
                </a:solidFill>
              </a:rPr>
              <a:t>Deconstruction</a:t>
            </a:r>
            <a:br>
              <a:rPr lang="en-US" sz="2200" dirty="0">
                <a:solidFill>
                  <a:schemeClr val="bg1"/>
                </a:solidFill>
              </a:rPr>
            </a:br>
            <a:br>
              <a:rPr lang="en-US" sz="2200" dirty="0">
                <a:solidFill>
                  <a:schemeClr val="bg1"/>
                </a:solidFill>
              </a:rPr>
            </a:br>
            <a:r>
              <a:rPr lang="en-US" sz="2200" dirty="0">
                <a:solidFill>
                  <a:schemeClr val="bg1"/>
                </a:solidFill>
              </a:rPr>
              <a:t>If images in advertising have been constructed, then they can also be deconstructed</a:t>
            </a:r>
            <a:br>
              <a:rPr lang="en-US" sz="4900" dirty="0">
                <a:solidFill>
                  <a:schemeClr val="bg1"/>
                </a:solidFill>
              </a:rPr>
            </a:br>
            <a:br>
              <a:rPr lang="en-US" sz="2200" dirty="0">
                <a:solidFill>
                  <a:schemeClr val="bg1"/>
                </a:solidFill>
              </a:rPr>
            </a:br>
            <a:br>
              <a:rPr lang="en-US" sz="4900" dirty="0">
                <a:solidFill>
                  <a:schemeClr val="bg1"/>
                </a:solidFill>
              </a:rPr>
            </a:br>
            <a:r>
              <a:rPr lang="en-US" sz="4900" dirty="0">
                <a:solidFill>
                  <a:schemeClr val="bg1"/>
                </a:solidFill>
              </a:rPr>
              <a:t>1. </a:t>
            </a:r>
            <a:r>
              <a:rPr lang="en-US" sz="2700" dirty="0">
                <a:solidFill>
                  <a:schemeClr val="bg1"/>
                </a:solidFill>
              </a:rPr>
              <a:t>Describe the image</a:t>
            </a:r>
            <a:br>
              <a:rPr lang="en-US" sz="2700" dirty="0">
                <a:solidFill>
                  <a:schemeClr val="bg1"/>
                </a:solidFill>
              </a:rPr>
            </a:br>
            <a:br>
              <a:rPr lang="en-US" sz="2700" dirty="0">
                <a:solidFill>
                  <a:schemeClr val="bg1"/>
                </a:solidFill>
              </a:rPr>
            </a:br>
            <a:r>
              <a:rPr lang="en-US" sz="4900" dirty="0">
                <a:solidFill>
                  <a:schemeClr val="bg1"/>
                </a:solidFill>
              </a:rPr>
              <a:t>2. </a:t>
            </a:r>
            <a:r>
              <a:rPr lang="en-US" sz="2700" dirty="0">
                <a:solidFill>
                  <a:schemeClr val="bg1"/>
                </a:solidFill>
              </a:rPr>
              <a:t>What are the connotations?</a:t>
            </a:r>
          </a:p>
        </p:txBody>
      </p:sp>
      <p:pic>
        <p:nvPicPr>
          <p:cNvPr id="5" name="Content Placeholder 4" descr="A person holding a lipstick&#10;&#10;Description automatically generated">
            <a:extLst>
              <a:ext uri="{FF2B5EF4-FFF2-40B4-BE49-F238E27FC236}">
                <a16:creationId xmlns:a16="http://schemas.microsoft.com/office/drawing/2014/main" id="{A32C941D-2C37-E3A2-D9A8-F9D8D1709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20"/>
          <a:stretch/>
        </p:blipFill>
        <p:spPr>
          <a:xfrm>
            <a:off x="4261757" y="1"/>
            <a:ext cx="4882243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23558" y="3100710"/>
            <a:ext cx="6857455" cy="656037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23559" y="3100710"/>
            <a:ext cx="6857455" cy="656037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4388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box of dog food&#10;&#10;Description automatically generated">
            <a:extLst>
              <a:ext uri="{FF2B5EF4-FFF2-40B4-BE49-F238E27FC236}">
                <a16:creationId xmlns:a16="http://schemas.microsoft.com/office/drawing/2014/main" id="{6DBEFD68-B8F9-3693-9879-6B106724A2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65" b="6746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6572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845A0EE-C4C8-4AE1-B3C6-1261368AC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364E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holding a box of cereal&#10;&#10;Description automatically generated">
            <a:extLst>
              <a:ext uri="{FF2B5EF4-FFF2-40B4-BE49-F238E27FC236}">
                <a16:creationId xmlns:a16="http://schemas.microsoft.com/office/drawing/2014/main" id="{12E72B0A-3892-FDAE-DD78-3D42DF1664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8" y="639763"/>
            <a:ext cx="3733800" cy="2784475"/>
          </a:xfrm>
        </p:spPr>
      </p:pic>
      <p:pic>
        <p:nvPicPr>
          <p:cNvPr id="7" name="Picture 6" descr="A person cleaning a toilet&#10;&#10;Description automatically generated">
            <a:extLst>
              <a:ext uri="{FF2B5EF4-FFF2-40B4-BE49-F238E27FC236}">
                <a16:creationId xmlns:a16="http://schemas.microsoft.com/office/drawing/2014/main" id="{0C7774BA-B574-E40A-51E8-F39EAC29F4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8" y="3492500"/>
            <a:ext cx="3733800" cy="27257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0E433-F70C-FC56-C969-CF543EE7B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221" y="640080"/>
            <a:ext cx="3168968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Connotation, being culturally specific, changes through time</a:t>
            </a:r>
          </a:p>
        </p:txBody>
      </p:sp>
    </p:spTree>
    <p:extLst>
      <p:ext uri="{BB962C8B-B14F-4D97-AF65-F5344CB8AC3E}">
        <p14:creationId xmlns:p14="http://schemas.microsoft.com/office/powerpoint/2010/main" val="27714889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964E3-6BF4-AE78-15D1-BD118C68E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Structuralism and semiotics – background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77087-250D-06BF-3088-883FAE3E9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Layton, R. 2006 Structuralism and semiotics In Tilley, C., Keane, W., S. </a:t>
            </a:r>
            <a:r>
              <a:rPr kumimoji="0" lang="en-GB" altLang="en-US" sz="2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K</a:t>
            </a:r>
            <a:r>
              <a:rPr lang="en-GB" sz="2800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ü</a:t>
            </a:r>
            <a:r>
              <a:rPr kumimoji="0" lang="en-GB" altLang="en-US" sz="2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chler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(eds.) </a:t>
            </a:r>
            <a:r>
              <a:rPr kumimoji="0" lang="en-GB" altLang="en-US" sz="2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Handbook of </a:t>
            </a:r>
            <a:r>
              <a:rPr lang="en-GB" altLang="en-US" sz="26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M</a:t>
            </a:r>
            <a:r>
              <a:rPr kumimoji="0" lang="en-GB" altLang="en-US" sz="2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aterial </a:t>
            </a:r>
            <a:r>
              <a:rPr lang="en-GB" altLang="en-US" sz="26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C</a:t>
            </a:r>
            <a:r>
              <a:rPr kumimoji="0" lang="en-GB" altLang="en-US" sz="2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ulture 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Sage: London pp29-42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Classic structuralist theory derives from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600" dirty="0">
                <a:latin typeface="Comic Sans MS" panose="030F0702030302020204" pitchFamily="66" charset="0"/>
                <a:ea typeface="Times New Roman" panose="02020603050405020304" pitchFamily="18" charset="0"/>
              </a:rPr>
              <a:t>Saussure, F. 1915/1959 </a:t>
            </a:r>
            <a:r>
              <a:rPr lang="en-GB" altLang="en-US" sz="26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Course in General Linguistics </a:t>
            </a:r>
            <a:r>
              <a:rPr lang="en-GB" altLang="en-US" sz="26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C. Bailey and A. </a:t>
            </a:r>
            <a:r>
              <a:rPr kumimoji="0" lang="en-GB" altLang="en-US" sz="2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Sechehaye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Owen: London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600" dirty="0">
                <a:latin typeface="Comic Sans MS" panose="030F0702030302020204" pitchFamily="66" charset="0"/>
                <a:ea typeface="Times New Roman" panose="02020603050405020304" pitchFamily="18" charset="0"/>
              </a:rPr>
              <a:t>Lévi-Strauss, C.  1977  </a:t>
            </a:r>
            <a:r>
              <a:rPr lang="en-GB" altLang="en-US" sz="26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Structural Anthropology </a:t>
            </a:r>
            <a:r>
              <a:rPr lang="en-GB" altLang="en-US" sz="2600" dirty="0">
                <a:latin typeface="Comic Sans MS" panose="030F0702030302020204" pitchFamily="66" charset="0"/>
                <a:ea typeface="Times New Roman" panose="02020603050405020304" pitchFamily="18" charset="0"/>
              </a:rPr>
              <a:t>Penguin: London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Early structuralist case studies: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Lévi Strauss, C. 1974 </a:t>
            </a:r>
            <a:r>
              <a:rPr kumimoji="0" lang="en-GB" altLang="en-US" sz="26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Raw and the Cooked Cape</a:t>
            </a:r>
            <a:r>
              <a:rPr kumimoji="0" lang="en-GB" altLang="en-US" sz="26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: London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Foucault, M. </a:t>
            </a:r>
            <a:r>
              <a:rPr lang="en-GB" altLang="en-US" sz="2600" dirty="0">
                <a:latin typeface="Comic Sans MS" panose="030F0702030302020204" pitchFamily="66" charset="0"/>
                <a:ea typeface="Times New Roman" panose="02020603050405020304" pitchFamily="18" charset="0"/>
              </a:rPr>
              <a:t>1961/1989 </a:t>
            </a:r>
            <a:r>
              <a:rPr lang="en-GB" altLang="en-US" sz="26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Madness and Civilization: A history of insanity in the Age of Reason </a:t>
            </a:r>
            <a:r>
              <a:rPr lang="en-GB" altLang="en-US" sz="26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R. Howard Routledge: London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Bourdieu. P. 2003 [reprint] The Berber house In Low, S.M. and Lawrence- </a:t>
            </a:r>
            <a:r>
              <a:rPr lang="en-GB" sz="2600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Zúñiga</a:t>
            </a:r>
            <a:r>
              <a:rPr lang="en-GB" sz="2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D. (eds.) </a:t>
            </a:r>
            <a:r>
              <a:rPr lang="en-GB" sz="26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Anthropology of Space and Place: Locating culture </a:t>
            </a:r>
            <a:r>
              <a:rPr lang="en-GB" sz="2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Blackwell: Oxford pp131-141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6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[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3798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836CB-80D9-97C6-F3A7-F5506CAC9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br>
              <a:rPr lang="en-GB" sz="2000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92EE0-7E10-EA0E-5B45-C5A3EC9A1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752600"/>
            <a:ext cx="8229600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Semiotics (very) background reading</a:t>
            </a:r>
            <a:br>
              <a:rPr lang="en-GB" sz="2400" i="1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r>
              <a:rPr lang="en-GB" sz="2400" dirty="0">
                <a:latin typeface="Comic Sans MS" panose="030F0702030302020204" pitchFamily="66" charset="0"/>
                <a:ea typeface="Times New Roman" panose="02020603050405020304" pitchFamily="18" charset="0"/>
              </a:rPr>
              <a:t>Bourdieu, P. 1990 </a:t>
            </a:r>
            <a:r>
              <a:rPr lang="en-GB" sz="24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The Logic of Practice </a:t>
            </a:r>
            <a:r>
              <a:rPr lang="en-GB" sz="2400" dirty="0">
                <a:latin typeface="Comic Sans MS" panose="030F0702030302020204" pitchFamily="66" charset="0"/>
                <a:ea typeface="Times New Roman" panose="02020603050405020304" pitchFamily="18" charset="0"/>
              </a:rPr>
              <a:t>trans. R. Nice Polity Press: Cambridge</a:t>
            </a:r>
            <a:endParaRPr lang="en-GB" altLang="en-US" sz="2400" dirty="0">
              <a:latin typeface="Comic Sans MS" panose="030F0702030302020204" pitchFamily="66" charset="0"/>
              <a:ea typeface="Times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dirty="0"/>
              <a:t>Potential material case study: images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4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Gombrich</a:t>
            </a:r>
            <a:r>
              <a:rPr lang="en-GB" altLang="en-US" sz="24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E.L. 1960 </a:t>
            </a:r>
            <a:r>
              <a:rPr lang="en-GB" altLang="en-US" sz="24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Art and Illusion: A study in the psychology of pictorial representation </a:t>
            </a:r>
            <a:r>
              <a:rPr lang="en-GB" altLang="en-US" sz="24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Phaidon</a:t>
            </a:r>
            <a:r>
              <a:rPr lang="en-GB" altLang="en-US" sz="2400" dirty="0">
                <a:latin typeface="Comic Sans MS" panose="030F0702030302020204" pitchFamily="66" charset="0"/>
                <a:ea typeface="Times New Roman" panose="02020603050405020304" pitchFamily="18" charset="0"/>
              </a:rPr>
              <a:t>: London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4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Gell</a:t>
            </a:r>
            <a:r>
              <a:rPr lang="en-GB" altLang="en-US" sz="24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A. 1998 </a:t>
            </a:r>
            <a:r>
              <a:rPr lang="en-GB" altLang="en-US" sz="24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Art and Agency: An anthropological theory </a:t>
            </a:r>
            <a:r>
              <a:rPr lang="en-GB" altLang="en-US" sz="2400" dirty="0">
                <a:latin typeface="Comic Sans MS" panose="030F0702030302020204" pitchFamily="66" charset="0"/>
                <a:ea typeface="Times New Roman" panose="02020603050405020304" pitchFamily="18" charset="0"/>
              </a:rPr>
              <a:t>OUP: Oxford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i="1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457200" indent="-457200" algn="just"/>
            <a:endParaRPr lang="en-GB" sz="1800" b="0" dirty="0">
              <a:effectLst/>
              <a:latin typeface="Comic Sans MS" panose="030F0702030302020204" pitchFamily="66" charset="0"/>
              <a:ea typeface="Times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8312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5AB3FF-D276-A5A3-FA92-CC92838FF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0" y="152400"/>
            <a:ext cx="4000647" cy="1699923"/>
          </a:xfrm>
        </p:spPr>
        <p:txBody>
          <a:bodyPr anchor="ctr">
            <a:normAutofit/>
          </a:bodyPr>
          <a:lstStyle/>
          <a:p>
            <a:r>
              <a:rPr lang="en-GB" sz="3500" dirty="0"/>
              <a:t>A potential 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79DB5-FBF7-9F52-13A7-202A57E92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1524000"/>
            <a:ext cx="4000647" cy="4716079"/>
          </a:xfrm>
        </p:spPr>
        <p:txBody>
          <a:bodyPr anchor="ctr">
            <a:normAutofit/>
          </a:bodyPr>
          <a:lstStyle/>
          <a:p>
            <a:pPr marL="457200" indent="-457200">
              <a:lnSpc>
                <a:spcPct val="90000"/>
              </a:lnSpc>
            </a:pPr>
            <a:r>
              <a:rPr lang="en-GB" sz="1700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Australian aboriginal art</a:t>
            </a:r>
          </a:p>
          <a:p>
            <a:pPr marL="457200" indent="-457200">
              <a:lnSpc>
                <a:spcPct val="90000"/>
              </a:lnSpc>
            </a:pPr>
            <a:endParaRPr lang="en-GB" sz="1700" dirty="0">
              <a:latin typeface="Comic Sans MS" panose="030F0702030302020204" pitchFamily="66" charset="0"/>
              <a:ea typeface="Times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0" dirty="0" err="1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Morphy</a:t>
            </a:r>
            <a:r>
              <a:rPr lang="en-GB" sz="1700" b="0" dirty="0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, H. 1992 From dull to brilliant: The aesthetics of spiritual power among the </a:t>
            </a:r>
            <a:r>
              <a:rPr lang="en-GB" sz="1700" b="0" dirty="0" err="1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Yolgnu</a:t>
            </a:r>
            <a:r>
              <a:rPr lang="en-GB" sz="1700" b="0" dirty="0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GB" sz="1700" b="0" dirty="0" err="1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Coote</a:t>
            </a:r>
            <a:r>
              <a:rPr lang="en-GB" sz="1700" b="0" dirty="0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, J. and Shelton, A. (eds.) </a:t>
            </a:r>
            <a:r>
              <a:rPr lang="en-GB" sz="1700" b="1" dirty="0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Anthropology, Art and Aesthetics </a:t>
            </a:r>
            <a:r>
              <a:rPr lang="en-GB" sz="1700" b="0" dirty="0">
                <a:effectLst/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Clarendon Press; Oxford pp181-208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b="1" dirty="0">
              <a:effectLst/>
              <a:latin typeface="Times" panose="02020603050405020304" pitchFamily="18" charset="0"/>
              <a:ea typeface="Times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700" dirty="0">
                <a:latin typeface="Comic Sans MS" panose="030F0702030302020204" pitchFamily="66" charset="0"/>
                <a:ea typeface="Times New Roman" panose="02020603050405020304" pitchFamily="18" charset="0"/>
              </a:rPr>
              <a:t>Layton, R. 1991 </a:t>
            </a:r>
            <a:r>
              <a:rPr lang="en-GB" altLang="en-US" sz="17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Australian Rock Art </a:t>
            </a:r>
            <a:r>
              <a:rPr lang="en-GB" altLang="en-US" sz="1700" dirty="0">
                <a:latin typeface="Comic Sans MS" panose="030F0702030302020204" pitchFamily="66" charset="0"/>
                <a:ea typeface="Times New Roman" panose="02020603050405020304" pitchFamily="18" charset="0"/>
              </a:rPr>
              <a:t>CUP: Cambridge</a:t>
            </a: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7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700" dirty="0">
                <a:latin typeface="Comic Sans MS" panose="030F0702030302020204" pitchFamily="66" charset="0"/>
                <a:ea typeface="Times New Roman" panose="02020603050405020304" pitchFamily="18" charset="0"/>
              </a:rPr>
              <a:t>Povinelli, E.A. 1993 “Might be something”: the language of indeterminacy in Australian Aboriginal land use </a:t>
            </a:r>
            <a:r>
              <a:rPr lang="en-GB" altLang="en-US" sz="17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Man</a:t>
            </a:r>
            <a:r>
              <a:rPr lang="en-GB" altLang="en-US" sz="1700" dirty="0">
                <a:latin typeface="Comic Sans MS" panose="030F0702030302020204" pitchFamily="66" charset="0"/>
                <a:ea typeface="Times New Roman" panose="02020603050405020304" pitchFamily="18" charset="0"/>
              </a:rPr>
              <a:t> 28 pp679-704</a:t>
            </a: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7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4" name="Content Placeholder 3" descr="Ganambarr500_collection.jpg">
            <a:extLst>
              <a:ext uri="{FF2B5EF4-FFF2-40B4-BE49-F238E27FC236}">
                <a16:creationId xmlns:a16="http://schemas.microsoft.com/office/drawing/2014/main" id="{FCC1DB6D-6218-40D9-4CD6-B0FAF8AA594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b="4710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4429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1554</Words>
  <Application>Microsoft Office PowerPoint</Application>
  <PresentationFormat>On-screen Show (4:3)</PresentationFormat>
  <Paragraphs>133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-apple-system</vt:lpstr>
      <vt:lpstr>Arial</vt:lpstr>
      <vt:lpstr>Calibri</vt:lpstr>
      <vt:lpstr>Comic Sans MS</vt:lpstr>
      <vt:lpstr>Roboto</vt:lpstr>
      <vt:lpstr>Times</vt:lpstr>
      <vt:lpstr>Times New Roman</vt:lpstr>
      <vt:lpstr>Office Theme</vt:lpstr>
      <vt:lpstr>Materialities</vt:lpstr>
      <vt:lpstr>Saussure, F. 1915/1959 Course in General Linguistics trans. C. Bailey and A. Sechehaye Owen: London </vt:lpstr>
      <vt:lpstr> Saussure, F. 1915/1959 Course in General Linguistics trans. C. Bailey and A. Sechehaye Owen: London </vt:lpstr>
      <vt:lpstr>Levi-Strauss, Structural Anthropology</vt:lpstr>
      <vt:lpstr>structuralist case studies: binary oppositions  </vt:lpstr>
      <vt:lpstr>Potential case study  Franz Boas Northwest coast American Indian art  Levi Strauss The way of the mask 1975 (1982)</vt:lpstr>
      <vt:lpstr> Plan of the Berber house Bourdieu. P. 2003 [reprint] The Berber house In Low, S.M. and Lawrence- Zúñiga, D. (eds.) The Anthropology of Space and Place: Locating culture Blackwell: Oxford pp131-141 </vt:lpstr>
      <vt:lpstr>Potential case study (space):  Marakwet (Kenya), Endo compound Moore, H. 1986 Space, Text and Gender: an anthropological study of the Marakwet of Kenya Cambridge: Cambridge University Press </vt:lpstr>
      <vt:lpstr>Structuralism, critique</vt:lpstr>
      <vt:lpstr>Habitus (praxis, practice theory) Bourdieu. P. 1990 The Logic of Practice Polity Press: Blackwell</vt:lpstr>
      <vt:lpstr>Here’s an example of how langue and parole are linked by habitus</vt:lpstr>
      <vt:lpstr>  Semiotics - Saussure sign and referent If for example the referent (the actual thing) is a cat The sign is the word for a cat el gato, chat or a picture of a cat  the sign does not equal the referent (except for onomatopoeia) </vt:lpstr>
      <vt:lpstr>PowerPoint Presentation</vt:lpstr>
      <vt:lpstr>The sign: signifier signified</vt:lpstr>
      <vt:lpstr>Saussure, F. 1915/1959 Course in General Linguistics trans. C. Bailey and A. Sechehaye Owen: London</vt:lpstr>
      <vt:lpstr>“pipe”</vt:lpstr>
      <vt:lpstr>blank</vt:lpstr>
      <vt:lpstr>blank</vt:lpstr>
      <vt:lpstr>blank</vt:lpstr>
      <vt:lpstr>blank</vt:lpstr>
      <vt:lpstr>blank</vt:lpstr>
      <vt:lpstr>This is not a pipe Rene Magritte 1929</vt:lpstr>
      <vt:lpstr>blank</vt:lpstr>
      <vt:lpstr>Images: Gombrich, E.L. 1960 Art and Illusion: A study in the psychology of pictorial representation Phaidon: London denotation, connotation </vt:lpstr>
      <vt:lpstr>Deconstruction  If images in advertising have been constructed, then they can also be deconstructed   1. Describe the image  2. What are the connotations?</vt:lpstr>
      <vt:lpstr>PowerPoint Presentation</vt:lpstr>
      <vt:lpstr>Connotation, being culturally specific, changes through time</vt:lpstr>
      <vt:lpstr>Structuralism and semiotics – background reading</vt:lpstr>
      <vt:lpstr> </vt:lpstr>
      <vt:lpstr>A potential case study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Ethnoarchaeology</dc:title>
  <dc:creator>Kathy</dc:creator>
  <cp:lastModifiedBy>Kathryn Fewster</cp:lastModifiedBy>
  <cp:revision>31</cp:revision>
  <dcterms:created xsi:type="dcterms:W3CDTF">2006-08-16T00:00:00Z</dcterms:created>
  <dcterms:modified xsi:type="dcterms:W3CDTF">2023-10-09T21:04:33Z</dcterms:modified>
</cp:coreProperties>
</file>