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8" r:id="rId5"/>
    <p:sldId id="263" r:id="rId6"/>
    <p:sldId id="262" r:id="rId7"/>
    <p:sldId id="264" r:id="rId8"/>
    <p:sldId id="259" r:id="rId9"/>
    <p:sldId id="260" r:id="rId10"/>
    <p:sldId id="261"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1" d="100"/>
          <a:sy n="81" d="100"/>
        </p:scale>
        <p:origin x="-1776"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x-none" smtClean="0"/>
              <a:t>Click to edit Master subtitle style</a:t>
            </a:r>
            <a:endParaRPr kumimoji="0" lang="en-US"/>
          </a:p>
        </p:txBody>
      </p:sp>
      <p:sp>
        <p:nvSpPr>
          <p:cNvPr id="28" name="Date Placeholder 27"/>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17" name="Footer Placeholder 16"/>
          <p:cNvSpPr>
            <a:spLocks noGrp="1"/>
          </p:cNvSpPr>
          <p:nvPr>
            <p:ph type="ftr" sz="quarter" idx="11"/>
          </p:nvPr>
        </p:nvSpPr>
        <p:spPr/>
        <p:txBody>
          <a:bodyPr/>
          <a:lstStyle/>
          <a:p>
            <a:endParaRPr kumimoji="0"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x-none" smtClean="0"/>
              <a:t>Click to edit Master title style</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a:xfrm>
            <a:off x="4361688" y="1026372"/>
            <a:ext cx="457200" cy="441325"/>
          </a:xfrm>
        </p:spPr>
        <p:txBody>
          <a:bodyPr/>
          <a:lstStyle/>
          <a:p>
            <a:fld id="{2C6B1FF6-39B9-40F5-8B67-33C6354A3D4F}" type="slidenum">
              <a:rPr kumimoji="0" lang="en-US" smtClean="0"/>
              <a:pPr eaLnBrk="1" latinLnBrk="0" hangingPunct="1"/>
              <a:t>‹#›</a:t>
            </a:fld>
            <a:endParaRPr kumimoji="0" lang="en-US" dirty="0"/>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x-none"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x-none"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pPr eaLnBrk="1" latinLnBrk="0" hangingPunct="1"/>
            <a:fld id="{9D21D778-B565-4D7E-94D7-64010A445B68}" type="datetimeFigureOut">
              <a:rPr lang="en-US" smtClean="0"/>
              <a:pPr eaLnBrk="1" latinLnBrk="0" hangingPunct="1"/>
              <a:t>12/10/17</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7" name="Date Placeholder 6"/>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kumimoji="0"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pPr algn="ctr" eaLnBrk="1" latinLnBrk="0" hangingPunct="1"/>
            <a:fld id="{2C6B1FF6-39B9-40F5-8B67-33C6354A3D4F}" type="slidenum">
              <a:rPr kumimoji="0" lang="en-US" smtClean="0"/>
              <a:pPr algn="ctr" eaLnBrk="1" latinLnBrk="0" hangingPunct="1"/>
              <a:t>‹#›</a:t>
            </a:fld>
            <a:endParaRPr kumimoji="0" lang="en-US" dirty="0"/>
          </a:p>
        </p:txBody>
      </p:sp>
      <p:sp>
        <p:nvSpPr>
          <p:cNvPr id="23" name="Title 22"/>
          <p:cNvSpPr>
            <a:spLocks noGrp="1"/>
          </p:cNvSpPr>
          <p:nvPr>
            <p:ph type="title"/>
          </p:nvPr>
        </p:nvSpPr>
        <p:spPr/>
        <p:txBody>
          <a:bodyPr rtlCol="0" anchor="b" anchorCtr="0"/>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a:xfrm>
            <a:off x="4343400" y="1036020"/>
            <a:ext cx="457200" cy="441325"/>
          </a:xfrm>
        </p:spPr>
        <p:txBody>
          <a:bodyPr/>
          <a:lstStyle/>
          <a:p>
            <a:fld id="{2C6B1FF6-39B9-40F5-8B67-33C6354A3D4F}" type="slidenum">
              <a:rPr kumimoji="0" lang="en-US" smtClean="0"/>
              <a:pPr eaLnBrk="1" latinLnBrk="0" hangingPunct="1"/>
              <a:t>‹#›</a:t>
            </a:fld>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C6B1FF6-39B9-40F5-8B67-33C6354A3D4F}" type="slidenum">
              <a:rPr kumimoji="0" lang="en-US" smtClean="0"/>
              <a:pPr eaLnBrk="1" latinLnBrk="0" hangingPunct="1"/>
              <a:t>‹#›</a:t>
            </a:fld>
            <a:endParaRPr kumimoji="0" lang="en-US" dirty="0">
              <a:solidFill>
                <a:srgbClr val="FFFFFF"/>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x-none"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x-none"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2C6B1FF6-39B9-40F5-8B67-33C6354A3D4F}" type="slidenum">
              <a:rPr kumimoji="0" lang="en-US" smtClean="0"/>
              <a:pPr eaLnBrk="1" latinLnBrk="0" hangingPunct="1"/>
              <a:t>‹#›</a:t>
            </a:fld>
            <a:endParaRPr kumimoji="0" lang="en-US" dirty="0"/>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x-none"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x-none" smtClean="0"/>
              <a:t>Drag picture to placeholder or click icon to add</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x-none"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pPr eaLnBrk="1" latinLnBrk="0" hangingPunct="1"/>
            <a:fld id="{9D21D778-B565-4D7E-94D7-64010A445B68}" type="datetimeFigureOut">
              <a:rPr lang="en-US" smtClean="0"/>
              <a:pPr eaLnBrk="1" latinLnBrk="0" hangingPunct="1"/>
              <a:t>12/10/17</a:t>
            </a:fld>
            <a:endParaRPr lang="en-US" dirty="0"/>
          </a:p>
        </p:txBody>
      </p:sp>
      <p:sp>
        <p:nvSpPr>
          <p:cNvPr id="6" name="Footer Placeholder 5"/>
          <p:cNvSpPr>
            <a:spLocks noGrp="1"/>
          </p:cNvSpPr>
          <p:nvPr>
            <p:ph type="ftr" sz="quarter" idx="11"/>
          </p:nvPr>
        </p:nvSpPr>
        <p:spPr>
          <a:xfrm>
            <a:off x="301752" y="6410848"/>
            <a:ext cx="3584448" cy="365760"/>
          </a:xfrm>
        </p:spPr>
        <p:txBody>
          <a:bodyPr/>
          <a:lstStyle/>
          <a:p>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2C6B1FF6-39B9-40F5-8B67-33C6354A3D4F}" type="slidenum">
              <a:rPr kumimoji="0" lang="en-US" smtClean="0"/>
              <a:pPr eaLnBrk="1" latinLnBrk="0" hangingPunct="1"/>
              <a:t>‹#›</a:t>
            </a:fld>
            <a:endParaRPr kumimoji="0" lang="en-US" dirty="0"/>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12/10/17</a:t>
            </a:fld>
            <a:endParaRPr lang="en-US"/>
          </a:p>
        </p:txBody>
      </p:sp>
      <p:sp>
        <p:nvSpPr>
          <p:cNvPr id="5" name="Footer Placeholder 4"/>
          <p:cNvSpPr>
            <a:spLocks noGrp="1"/>
          </p:cNvSpPr>
          <p:nvPr>
            <p:ph type="ftr" sz="quarter" idx="11"/>
          </p:nvPr>
        </p:nvSpPr>
        <p:spPr/>
        <p:txBody>
          <a:bodyPr/>
          <a:lstStyle/>
          <a:p>
            <a:endParaRPr kumimoji="0"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lgn="r" eaLnBrk="1" latinLnBrk="0" hangingPunct="1"/>
            <a:fld id="{9D21D778-B565-4D7E-94D7-64010A445B68}" type="datetimeFigureOut">
              <a:rPr lang="en-US" smtClean="0"/>
              <a:pPr algn="r" eaLnBrk="1" latinLnBrk="0" hangingPunct="1"/>
              <a:t>12/10/17</a:t>
            </a:fld>
            <a:endParaRPr lang="en-US" sz="1400" dirty="0">
              <a:solidFill>
                <a:srgbClr val="FFFFFF"/>
              </a:solidFill>
            </a:endParaRP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lgn="l" eaLnBrk="1" latinLnBrk="0" hangingPunct="1"/>
            <a:endParaRPr kumimoji="0" lang="en-US" dirty="0">
              <a:solidFill>
                <a:srgbClr val="FFFFFF"/>
              </a:solidFill>
            </a:endParaRP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lgn="ctr" eaLnBrk="1" latinLnBrk="0" hangingPunct="1"/>
            <a:fld id="{2C6B1FF6-39B9-40F5-8B67-33C6354A3D4F}" type="slidenum">
              <a:rPr kumimoji="0" lang="en-US" smtClean="0"/>
              <a:pPr algn="ctr" eaLnBrk="1" latinLnBrk="0" hangingPunct="1"/>
              <a:t>‹#›</a:t>
            </a:fld>
            <a:endParaRPr kumimoji="0" lang="en-US" sz="1600" dirty="0">
              <a:solidFill>
                <a:schemeClr val="accent3">
                  <a:shade val="75000"/>
                </a:scheme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x-none"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x-none" smtClean="0"/>
              <a:t>Click to edit Master text styles</a:t>
            </a:r>
          </a:p>
          <a:p>
            <a:pPr lvl="1" eaLnBrk="1" latinLnBrk="0" hangingPunct="1"/>
            <a:r>
              <a:rPr kumimoji="0" lang="x-none" smtClean="0"/>
              <a:t>Second level</a:t>
            </a:r>
          </a:p>
          <a:p>
            <a:pPr lvl="2" eaLnBrk="1" latinLnBrk="0" hangingPunct="1"/>
            <a:r>
              <a:rPr kumimoji="0" lang="x-none" smtClean="0"/>
              <a:t>Third level</a:t>
            </a:r>
          </a:p>
          <a:p>
            <a:pPr lvl="3" eaLnBrk="1" latinLnBrk="0" hangingPunct="1"/>
            <a:r>
              <a:rPr kumimoji="0" lang="x-none" smtClean="0"/>
              <a:t>Fourth level</a:t>
            </a:r>
          </a:p>
          <a:p>
            <a:pPr lvl="4" eaLnBrk="1" latinLnBrk="0" hangingPunct="1"/>
            <a:r>
              <a:rPr kumimoji="0" lang="x-none"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429254" y="2819400"/>
            <a:ext cx="8298906" cy="3244798"/>
          </a:xfrm>
        </p:spPr>
        <p:txBody>
          <a:bodyPr>
            <a:normAutofit/>
          </a:bodyPr>
          <a:lstStyle/>
          <a:p>
            <a:pPr algn="l"/>
            <a:r>
              <a:rPr lang="en-GB" sz="2400" dirty="0"/>
              <a:t>‘Nor need this mother-marrying </a:t>
            </a:r>
            <a:r>
              <a:rPr lang="en-GB" sz="2400" dirty="0" smtClean="0"/>
              <a:t>	frighten </a:t>
            </a:r>
            <a:r>
              <a:rPr lang="en-GB" sz="2400" dirty="0"/>
              <a:t>you;</a:t>
            </a:r>
          </a:p>
          <a:p>
            <a:pPr algn="l"/>
            <a:r>
              <a:rPr lang="en-GB" sz="2400" dirty="0"/>
              <a:t>Many a man has dreamt as much.  </a:t>
            </a:r>
            <a:r>
              <a:rPr lang="en-GB" sz="2400" dirty="0" smtClean="0"/>
              <a:t>	Such things</a:t>
            </a:r>
            <a:endParaRPr lang="en-GB" sz="2400" dirty="0"/>
          </a:p>
          <a:p>
            <a:pPr algn="l"/>
            <a:r>
              <a:rPr lang="en-GB" sz="2400" dirty="0"/>
              <a:t>Must be forgotten, if life is to be </a:t>
            </a:r>
            <a:r>
              <a:rPr lang="en-GB" sz="2400" dirty="0" smtClean="0"/>
              <a:t>	endured</a:t>
            </a:r>
            <a:r>
              <a:rPr lang="en-GB" sz="2400" dirty="0"/>
              <a:t>.’</a:t>
            </a:r>
          </a:p>
          <a:p>
            <a:endParaRPr lang="en-GB" sz="2400" dirty="0"/>
          </a:p>
        </p:txBody>
      </p:sp>
      <p:sp>
        <p:nvSpPr>
          <p:cNvPr id="3" name="Title 2"/>
          <p:cNvSpPr>
            <a:spLocks noGrp="1"/>
          </p:cNvSpPr>
          <p:nvPr>
            <p:ph type="ctrTitle"/>
          </p:nvPr>
        </p:nvSpPr>
        <p:spPr/>
        <p:txBody>
          <a:bodyPr/>
          <a:lstStyle/>
          <a:p>
            <a:r>
              <a:rPr lang="en-GB" dirty="0" smtClean="0"/>
              <a:t>Methods &amp; Approaches</a:t>
            </a:r>
            <a:br>
              <a:rPr lang="en-GB" dirty="0" smtClean="0"/>
            </a:br>
            <a:r>
              <a:rPr lang="en-GB" dirty="0" smtClean="0"/>
              <a:t>Freud &amp; Psychoanalysis</a:t>
            </a:r>
            <a:endParaRPr lang="en-GB" dirty="0"/>
          </a:p>
        </p:txBody>
      </p:sp>
    </p:spTree>
    <p:extLst>
      <p:ext uri="{BB962C8B-B14F-4D97-AF65-F5344CB8AC3E}">
        <p14:creationId xmlns:p14="http://schemas.microsoft.com/office/powerpoint/2010/main" val="354619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Am Not A Fan Of Freud</a:t>
            </a:r>
            <a:endParaRPr lang="en-GB" dirty="0"/>
          </a:p>
        </p:txBody>
      </p:sp>
      <p:sp>
        <p:nvSpPr>
          <p:cNvPr id="3" name="Content Placeholder 2"/>
          <p:cNvSpPr>
            <a:spLocks noGrp="1"/>
          </p:cNvSpPr>
          <p:nvPr>
            <p:ph sz="quarter" idx="1"/>
          </p:nvPr>
        </p:nvSpPr>
        <p:spPr/>
        <p:txBody>
          <a:bodyPr/>
          <a:lstStyle/>
          <a:p>
            <a:pPr marL="0" indent="0">
              <a:buNone/>
            </a:pPr>
            <a:r>
              <a:rPr lang="en-GB" dirty="0" smtClean="0"/>
              <a:t>The ethical concerns of </a:t>
            </a:r>
            <a:r>
              <a:rPr lang="en-GB" dirty="0" smtClean="0"/>
              <a:t>psychoanalysis.</a:t>
            </a:r>
            <a:endParaRPr lang="en-GB" dirty="0" smtClean="0"/>
          </a:p>
          <a:p>
            <a:pPr marL="0" indent="0">
              <a:buNone/>
            </a:pPr>
            <a:endParaRPr lang="en-GB" dirty="0"/>
          </a:p>
        </p:txBody>
      </p:sp>
    </p:spTree>
    <p:extLst>
      <p:ext uri="{BB962C8B-B14F-4D97-AF65-F5344CB8AC3E}">
        <p14:creationId xmlns:p14="http://schemas.microsoft.com/office/powerpoint/2010/main" val="1840838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Interpretation of Dreams</a:t>
            </a:r>
            <a:endParaRPr lang="en-GB" dirty="0"/>
          </a:p>
        </p:txBody>
      </p:sp>
      <p:sp>
        <p:nvSpPr>
          <p:cNvPr id="3" name="Content Placeholder 2"/>
          <p:cNvSpPr>
            <a:spLocks noGrp="1"/>
          </p:cNvSpPr>
          <p:nvPr>
            <p:ph sz="quarter" idx="1"/>
          </p:nvPr>
        </p:nvSpPr>
        <p:spPr/>
        <p:txBody>
          <a:bodyPr>
            <a:normAutofit fontScale="85000" lnSpcReduction="20000"/>
          </a:bodyPr>
          <a:lstStyle/>
          <a:p>
            <a:r>
              <a:rPr lang="en-GB" dirty="0" smtClean="0"/>
              <a:t>This is the text that introduces the idea of the Oedipus Complex.</a:t>
            </a:r>
          </a:p>
          <a:p>
            <a:r>
              <a:rPr lang="en-GB" dirty="0" smtClean="0"/>
              <a:t>Most people are immediately uncomfortable with it – ‘I don’t want to kill/shag my parents!’</a:t>
            </a:r>
          </a:p>
          <a:p>
            <a:r>
              <a:rPr lang="en-GB" dirty="0" smtClean="0"/>
              <a:t>It’s first mentioned in a section about ‘typical dreams’ and more specifically, talking about the dreams of children.</a:t>
            </a:r>
          </a:p>
          <a:p>
            <a:r>
              <a:rPr lang="en-GB" dirty="0" smtClean="0"/>
              <a:t>Children don’t understand the concept of death – it’s the same as just ‘going away’ so we shouldn’t be horrified when children dream of killing/hurting other people, or those people dying, because the dreamer does not have an adult understanding of death</a:t>
            </a:r>
          </a:p>
          <a:p>
            <a:r>
              <a:rPr lang="en-GB" dirty="0" smtClean="0"/>
              <a:t>Other things that children don’t have full understandings of: marriage, sex, sexual relations, consent (not that Freud cared about that one)</a:t>
            </a:r>
            <a:endParaRPr lang="en-GB" dirty="0"/>
          </a:p>
        </p:txBody>
      </p:sp>
    </p:spTree>
    <p:extLst>
      <p:ext uri="{BB962C8B-B14F-4D97-AF65-F5344CB8AC3E}">
        <p14:creationId xmlns:p14="http://schemas.microsoft.com/office/powerpoint/2010/main" val="3340452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Oedipus Complex</a:t>
            </a:r>
            <a:endParaRPr lang="en-GB" dirty="0"/>
          </a:p>
        </p:txBody>
      </p:sp>
      <p:sp>
        <p:nvSpPr>
          <p:cNvPr id="3" name="Content Placeholder 2"/>
          <p:cNvSpPr>
            <a:spLocks noGrp="1"/>
          </p:cNvSpPr>
          <p:nvPr>
            <p:ph sz="quarter" idx="1"/>
          </p:nvPr>
        </p:nvSpPr>
        <p:spPr>
          <a:xfrm>
            <a:off x="301752" y="2963540"/>
            <a:ext cx="8503920" cy="3135507"/>
          </a:xfrm>
        </p:spPr>
        <p:txBody>
          <a:bodyPr/>
          <a:lstStyle/>
          <a:p>
            <a:pPr marL="0" indent="0">
              <a:buNone/>
            </a:pPr>
            <a:r>
              <a:rPr lang="en-GB" dirty="0" smtClean="0"/>
              <a:t>Young boys* (3-5) want to sleep with their mothers. Their father is an obstacle to this, and so they wish to kill him. This is a subconscious desire, and obviously at that age they don’t understand what sex actually is. </a:t>
            </a:r>
          </a:p>
          <a:p>
            <a:pPr marL="0" indent="0">
              <a:buNone/>
            </a:pPr>
            <a:endParaRPr lang="en-GB" dirty="0"/>
          </a:p>
        </p:txBody>
      </p:sp>
    </p:spTree>
    <p:extLst>
      <p:ext uri="{BB962C8B-B14F-4D97-AF65-F5344CB8AC3E}">
        <p14:creationId xmlns:p14="http://schemas.microsoft.com/office/powerpoint/2010/main" val="3829668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We Love Our Mothers</a:t>
            </a:r>
            <a:endParaRPr lang="en-GB" dirty="0"/>
          </a:p>
        </p:txBody>
      </p:sp>
      <p:sp>
        <p:nvSpPr>
          <p:cNvPr id="3" name="Content Placeholder 2"/>
          <p:cNvSpPr>
            <a:spLocks noGrp="1"/>
          </p:cNvSpPr>
          <p:nvPr>
            <p:ph sz="quarter" idx="1"/>
          </p:nvPr>
        </p:nvSpPr>
        <p:spPr/>
        <p:txBody>
          <a:bodyPr/>
          <a:lstStyle/>
          <a:p>
            <a:r>
              <a:rPr lang="en-GB" dirty="0" smtClean="0"/>
              <a:t>They give us things!</a:t>
            </a:r>
          </a:p>
          <a:p>
            <a:r>
              <a:rPr lang="en-GB" dirty="0" smtClean="0"/>
              <a:t>They are the source of food, warmth, comfort.</a:t>
            </a:r>
          </a:p>
          <a:p>
            <a:r>
              <a:rPr lang="en-GB" dirty="0" smtClean="0"/>
              <a:t>They show us affection</a:t>
            </a:r>
          </a:p>
          <a:p>
            <a:r>
              <a:rPr lang="en-GB" dirty="0" smtClean="0"/>
              <a:t>The mother is your first love-object because the first object that gives you food is her body.</a:t>
            </a:r>
          </a:p>
          <a:p>
            <a:pPr lvl="1"/>
            <a:r>
              <a:rPr lang="en-GB" dirty="0" smtClean="0"/>
              <a:t>Bottle-feeding isn’t so much of a problem</a:t>
            </a:r>
          </a:p>
          <a:p>
            <a:pPr lvl="1"/>
            <a:r>
              <a:rPr lang="en-GB" dirty="0" smtClean="0"/>
              <a:t>Any woman can be substituted</a:t>
            </a:r>
          </a:p>
          <a:p>
            <a:pPr lvl="1"/>
            <a:r>
              <a:rPr lang="en-GB" dirty="0" smtClean="0"/>
              <a:t>Gender-presentation might be more of a problem – if your father is the one that primarily bottle-feeds you?</a:t>
            </a:r>
            <a:endParaRPr lang="en-GB" dirty="0"/>
          </a:p>
        </p:txBody>
      </p:sp>
    </p:spTree>
    <p:extLst>
      <p:ext uri="{BB962C8B-B14F-4D97-AF65-F5344CB8AC3E}">
        <p14:creationId xmlns:p14="http://schemas.microsoft.com/office/powerpoint/2010/main" val="581022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We Hate Our Fathers</a:t>
            </a:r>
            <a:endParaRPr lang="en-GB" dirty="0"/>
          </a:p>
        </p:txBody>
      </p:sp>
      <p:sp>
        <p:nvSpPr>
          <p:cNvPr id="3" name="Content Placeholder 2"/>
          <p:cNvSpPr>
            <a:spLocks noGrp="1"/>
          </p:cNvSpPr>
          <p:nvPr>
            <p:ph sz="quarter" idx="1"/>
          </p:nvPr>
        </p:nvSpPr>
        <p:spPr>
          <a:xfrm>
            <a:off x="301752" y="1527047"/>
            <a:ext cx="8503920" cy="4996591"/>
          </a:xfrm>
        </p:spPr>
        <p:txBody>
          <a:bodyPr>
            <a:normAutofit lnSpcReduction="10000"/>
          </a:bodyPr>
          <a:lstStyle/>
          <a:p>
            <a:r>
              <a:rPr lang="en-GB" dirty="0" smtClean="0"/>
              <a:t>Fathers seen as figures who present a threat – ‘just wait ‘til your dad gets home!’</a:t>
            </a:r>
          </a:p>
          <a:p>
            <a:r>
              <a:rPr lang="en-GB" dirty="0" smtClean="0"/>
              <a:t>Child loves the mother, and father is a barrier that gets in the way – takes the mother’s attention away from the child. </a:t>
            </a:r>
          </a:p>
          <a:p>
            <a:r>
              <a:rPr lang="en-GB" dirty="0" smtClean="0"/>
              <a:t>Castration anxiety! </a:t>
            </a:r>
            <a:r>
              <a:rPr lang="en-GB" dirty="0"/>
              <a:t>‘boys’ see ‘girls’ without penises and assume that they used to have one, and it’s been cut off</a:t>
            </a:r>
            <a:r>
              <a:rPr lang="en-GB" dirty="0" smtClean="0"/>
              <a:t>.</a:t>
            </a:r>
          </a:p>
          <a:p>
            <a:r>
              <a:rPr lang="en-GB" dirty="0" smtClean="0"/>
              <a:t>Boys fear that their fathers will castrate them as punishment for their feelings towards their mother (in dreams and myths the expression of this will likely not be literal).</a:t>
            </a:r>
          </a:p>
          <a:p>
            <a:endParaRPr lang="en-GB" dirty="0"/>
          </a:p>
          <a:p>
            <a:endParaRPr lang="en-GB" dirty="0" smtClean="0"/>
          </a:p>
          <a:p>
            <a:endParaRPr lang="en-GB" dirty="0" smtClean="0"/>
          </a:p>
        </p:txBody>
      </p:sp>
    </p:spTree>
    <p:extLst>
      <p:ext uri="{BB962C8B-B14F-4D97-AF65-F5344CB8AC3E}">
        <p14:creationId xmlns:p14="http://schemas.microsoft.com/office/powerpoint/2010/main" val="954934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But I’m not a boy?</a:t>
            </a:r>
            <a:endParaRPr lang="en-GB" dirty="0"/>
          </a:p>
        </p:txBody>
      </p:sp>
      <p:sp>
        <p:nvSpPr>
          <p:cNvPr id="3" name="Content Placeholder 2"/>
          <p:cNvSpPr>
            <a:spLocks noGrp="1"/>
          </p:cNvSpPr>
          <p:nvPr>
            <p:ph sz="quarter" idx="1"/>
          </p:nvPr>
        </p:nvSpPr>
        <p:spPr/>
        <p:txBody>
          <a:bodyPr>
            <a:normAutofit fontScale="92500" lnSpcReduction="10000"/>
          </a:bodyPr>
          <a:lstStyle/>
          <a:p>
            <a:r>
              <a:rPr lang="en-GB" dirty="0" smtClean="0"/>
              <a:t>Jung introduced the ‘Electra Complex’</a:t>
            </a:r>
          </a:p>
          <a:p>
            <a:r>
              <a:rPr lang="en-GB" dirty="0" smtClean="0"/>
              <a:t>Freud did not like this</a:t>
            </a:r>
          </a:p>
          <a:p>
            <a:r>
              <a:rPr lang="en-GB" dirty="0" smtClean="0"/>
              <a:t>Later claimed that Oedipus complex could be experienced by both girl and boys (because: gender-binary!)</a:t>
            </a:r>
          </a:p>
          <a:p>
            <a:r>
              <a:rPr lang="en-GB" dirty="0"/>
              <a:t>B</a:t>
            </a:r>
            <a:r>
              <a:rPr lang="en-GB" dirty="0" smtClean="0"/>
              <a:t>oys experience it as castration anxiety; girls experience it as penis envy.</a:t>
            </a:r>
          </a:p>
          <a:p>
            <a:r>
              <a:rPr lang="en-GB" dirty="0" smtClean="0"/>
              <a:t>Girls see their lack of penis and assume it must have been cut off. </a:t>
            </a:r>
          </a:p>
          <a:p>
            <a:r>
              <a:rPr lang="en-GB" dirty="0" smtClean="0"/>
              <a:t>They unconsciously envy the penis because they want to be boys (and being boys means having a penis). </a:t>
            </a:r>
          </a:p>
          <a:p>
            <a:endParaRPr lang="en-GB" dirty="0"/>
          </a:p>
        </p:txBody>
      </p:sp>
    </p:spTree>
    <p:extLst>
      <p:ext uri="{BB962C8B-B14F-4D97-AF65-F5344CB8AC3E}">
        <p14:creationId xmlns:p14="http://schemas.microsoft.com/office/powerpoint/2010/main" val="2828825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t>Oedipus Rex</a:t>
            </a:r>
            <a:endParaRPr lang="en-GB" i="1" dirty="0"/>
          </a:p>
        </p:txBody>
      </p:sp>
      <p:sp>
        <p:nvSpPr>
          <p:cNvPr id="3" name="Content Placeholder 2"/>
          <p:cNvSpPr>
            <a:spLocks noGrp="1"/>
          </p:cNvSpPr>
          <p:nvPr>
            <p:ph sz="quarter" idx="1"/>
          </p:nvPr>
        </p:nvSpPr>
        <p:spPr/>
        <p:txBody>
          <a:bodyPr/>
          <a:lstStyle/>
          <a:p>
            <a:r>
              <a:rPr lang="en-GB" i="1" dirty="0" smtClean="0"/>
              <a:t>Oedipus</a:t>
            </a:r>
            <a:r>
              <a:rPr lang="en-GB" dirty="0" smtClean="0"/>
              <a:t> is a ‘tragedy of fate’ – these things have been foretold, and trying to avoid them in futile (and even provokes them)</a:t>
            </a:r>
          </a:p>
          <a:p>
            <a:r>
              <a:rPr lang="en-GB" dirty="0" smtClean="0"/>
              <a:t>Other playwrights, authors, etc. have tried to use this ‘tragedy of fate’ motif. </a:t>
            </a:r>
          </a:p>
          <a:p>
            <a:r>
              <a:rPr lang="en-GB" dirty="0" smtClean="0"/>
              <a:t>But these just haven’t had the same effects on audiences as Sophocles’</a:t>
            </a:r>
            <a:r>
              <a:rPr lang="en-GB" i="1" dirty="0" smtClean="0"/>
              <a:t> Oedipus </a:t>
            </a:r>
          </a:p>
          <a:p>
            <a:r>
              <a:rPr lang="en-GB" dirty="0" smtClean="0"/>
              <a:t>That’s because </a:t>
            </a:r>
            <a:r>
              <a:rPr lang="en-GB" i="1" dirty="0" smtClean="0"/>
              <a:t>Oedipus Rex </a:t>
            </a:r>
            <a:r>
              <a:rPr lang="en-GB" dirty="0" smtClean="0"/>
              <a:t>is not really about fate.</a:t>
            </a:r>
          </a:p>
          <a:p>
            <a:endParaRPr lang="en-GB" dirty="0"/>
          </a:p>
        </p:txBody>
      </p:sp>
    </p:spTree>
    <p:extLst>
      <p:ext uri="{BB962C8B-B14F-4D97-AF65-F5344CB8AC3E}">
        <p14:creationId xmlns:p14="http://schemas.microsoft.com/office/powerpoint/2010/main" val="2317457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a:t>Oedipus </a:t>
            </a:r>
            <a:r>
              <a:rPr lang="en-GB" i="1" dirty="0" smtClean="0"/>
              <a:t>Rex II</a:t>
            </a:r>
            <a:endParaRPr lang="en-GB" dirty="0"/>
          </a:p>
        </p:txBody>
      </p:sp>
      <p:sp>
        <p:nvSpPr>
          <p:cNvPr id="3" name="Content Placeholder 2"/>
          <p:cNvSpPr>
            <a:spLocks noGrp="1"/>
          </p:cNvSpPr>
          <p:nvPr>
            <p:ph sz="quarter" idx="1"/>
          </p:nvPr>
        </p:nvSpPr>
        <p:spPr/>
        <p:txBody>
          <a:bodyPr/>
          <a:lstStyle/>
          <a:p>
            <a:pPr marL="0" indent="0">
              <a:buNone/>
            </a:pPr>
            <a:r>
              <a:rPr lang="en-GB" dirty="0" smtClean="0"/>
              <a:t>‘His fate moves us because it could have been our own as well, because at birth the oracle pronounced the same curse upon us as it did upon him. It was perhaps ordained that we should all of us turn our first sexual impulses towards our mother, our first hatred and violent wishes against our father. Our dreams convince us of it.’ </a:t>
            </a:r>
          </a:p>
          <a:p>
            <a:pPr marL="0" indent="0">
              <a:buNone/>
            </a:pPr>
            <a:endParaRPr lang="en-GB" dirty="0"/>
          </a:p>
        </p:txBody>
      </p:sp>
    </p:spTree>
    <p:extLst>
      <p:ext uri="{BB962C8B-B14F-4D97-AF65-F5344CB8AC3E}">
        <p14:creationId xmlns:p14="http://schemas.microsoft.com/office/powerpoint/2010/main" val="1204474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t>Oedipus Rex III: Return of the King</a:t>
            </a:r>
            <a:endParaRPr lang="en-GB" i="1" dirty="0"/>
          </a:p>
        </p:txBody>
      </p:sp>
      <p:sp>
        <p:nvSpPr>
          <p:cNvPr id="3" name="Content Placeholder 2"/>
          <p:cNvSpPr>
            <a:spLocks noGrp="1"/>
          </p:cNvSpPr>
          <p:nvPr>
            <p:ph sz="quarter" idx="1"/>
          </p:nvPr>
        </p:nvSpPr>
        <p:spPr/>
        <p:txBody>
          <a:bodyPr/>
          <a:lstStyle/>
          <a:p>
            <a:r>
              <a:rPr lang="en-GB" dirty="0" smtClean="0"/>
              <a:t>We have (hopefully) successfully repressed these wishes, and thus recoil in horror from Oedipus. </a:t>
            </a:r>
          </a:p>
          <a:p>
            <a:r>
              <a:rPr lang="en-GB" dirty="0" smtClean="0"/>
              <a:t>Freud takes the quote from </a:t>
            </a:r>
            <a:r>
              <a:rPr lang="en-GB" dirty="0" err="1" smtClean="0"/>
              <a:t>Jocasta</a:t>
            </a:r>
            <a:r>
              <a:rPr lang="en-GB" dirty="0" smtClean="0"/>
              <a:t> as evidence that the myth came from dreams. </a:t>
            </a:r>
          </a:p>
          <a:p>
            <a:r>
              <a:rPr lang="en-GB" dirty="0" smtClean="0"/>
              <a:t>The myth has universal appeal because it speaks to us all about the urges we have repressed from our childhood.</a:t>
            </a:r>
            <a:endParaRPr lang="en-GB" dirty="0"/>
          </a:p>
        </p:txBody>
      </p:sp>
    </p:spTree>
    <p:extLst>
      <p:ext uri="{BB962C8B-B14F-4D97-AF65-F5344CB8AC3E}">
        <p14:creationId xmlns:p14="http://schemas.microsoft.com/office/powerpoint/2010/main" val="313651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Problems</a:t>
            </a:r>
            <a:endParaRPr lang="en-GB" dirty="0"/>
          </a:p>
        </p:txBody>
      </p:sp>
      <p:sp>
        <p:nvSpPr>
          <p:cNvPr id="3" name="Content Placeholder 2"/>
          <p:cNvSpPr>
            <a:spLocks noGrp="1"/>
          </p:cNvSpPr>
          <p:nvPr>
            <p:ph sz="quarter" idx="1"/>
          </p:nvPr>
        </p:nvSpPr>
        <p:spPr/>
        <p:txBody>
          <a:bodyPr>
            <a:normAutofit fontScale="70000" lnSpcReduction="20000"/>
          </a:bodyPr>
          <a:lstStyle/>
          <a:p>
            <a:r>
              <a:rPr lang="en-GB" dirty="0" smtClean="0"/>
              <a:t>Oh, so many.</a:t>
            </a:r>
          </a:p>
          <a:p>
            <a:r>
              <a:rPr lang="en-GB" dirty="0" smtClean="0"/>
              <a:t>Gender binaries, </a:t>
            </a:r>
            <a:r>
              <a:rPr lang="en-GB" i="1" dirty="0" smtClean="0"/>
              <a:t>everywhere.</a:t>
            </a:r>
          </a:p>
          <a:p>
            <a:r>
              <a:rPr lang="en-GB" dirty="0" smtClean="0"/>
              <a:t>Freud does think that ‘sexed identity’ is constructed – we’re not born knowing the difference between sexes (or genders). You start to figure out how you should behave based on your sex – specifically, your genitals. </a:t>
            </a:r>
          </a:p>
          <a:p>
            <a:r>
              <a:rPr lang="en-GB" dirty="0"/>
              <a:t>Lack of penis =</a:t>
            </a:r>
            <a:r>
              <a:rPr lang="en-GB" dirty="0" smtClean="0"/>
              <a:t>/</a:t>
            </a:r>
            <a:r>
              <a:rPr lang="en-GB" i="1" dirty="0" smtClean="0"/>
              <a:t>= </a:t>
            </a:r>
            <a:r>
              <a:rPr lang="en-GB" dirty="0" smtClean="0"/>
              <a:t>being a girl.</a:t>
            </a:r>
            <a:endParaRPr lang="en-GB" i="1" dirty="0" smtClean="0"/>
          </a:p>
          <a:p>
            <a:r>
              <a:rPr lang="en-GB" dirty="0" smtClean="0"/>
              <a:t>Having a penis =/= being a boy.</a:t>
            </a:r>
          </a:p>
          <a:p>
            <a:r>
              <a:rPr lang="en-GB" dirty="0" smtClean="0"/>
              <a:t>Having a vagina =/= being a girl.</a:t>
            </a:r>
          </a:p>
          <a:p>
            <a:r>
              <a:rPr lang="en-GB" dirty="0" smtClean="0"/>
              <a:t>Families with 2 mothers/2 fathers? </a:t>
            </a:r>
          </a:p>
          <a:p>
            <a:r>
              <a:rPr lang="en-GB" dirty="0" smtClean="0"/>
              <a:t>Childhood experiences just don’t seem to be as universal as Freud thinks they are. </a:t>
            </a:r>
            <a:endParaRPr lang="en-GB" dirty="0"/>
          </a:p>
          <a:p>
            <a:r>
              <a:rPr lang="en-GB" dirty="0" smtClean="0"/>
              <a:t>What’s </a:t>
            </a:r>
            <a:r>
              <a:rPr lang="en-GB" i="1" dirty="0" smtClean="0"/>
              <a:t>not</a:t>
            </a:r>
            <a:r>
              <a:rPr lang="en-GB" dirty="0" smtClean="0"/>
              <a:t> a problem? The fact that Oedipus is trying </a:t>
            </a:r>
            <a:r>
              <a:rPr lang="en-GB" i="1" dirty="0" smtClean="0"/>
              <a:t>not</a:t>
            </a:r>
            <a:r>
              <a:rPr lang="en-GB" dirty="0" smtClean="0"/>
              <a:t> to sleep with his mother. </a:t>
            </a:r>
            <a:r>
              <a:rPr lang="en-GB" dirty="0" smtClean="0"/>
              <a:t>Oedipus latently ‘secretly’ wants to act out sleeping with his mother and killing his father. This is true despite the fact that on the surface he appears to be doing everything he can to avoid that. </a:t>
            </a:r>
            <a:endParaRPr lang="en-GB" dirty="0" smtClean="0"/>
          </a:p>
        </p:txBody>
      </p:sp>
    </p:spTree>
    <p:extLst>
      <p:ext uri="{BB962C8B-B14F-4D97-AF65-F5344CB8AC3E}">
        <p14:creationId xmlns:p14="http://schemas.microsoft.com/office/powerpoint/2010/main" val="248243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Beyond Freud</a:t>
            </a:r>
            <a:endParaRPr lang="en-GB" dirty="0"/>
          </a:p>
        </p:txBody>
      </p:sp>
      <p:sp>
        <p:nvSpPr>
          <p:cNvPr id="3" name="Content Placeholder 2"/>
          <p:cNvSpPr>
            <a:spLocks noGrp="1"/>
          </p:cNvSpPr>
          <p:nvPr>
            <p:ph sz="quarter" idx="1"/>
          </p:nvPr>
        </p:nvSpPr>
        <p:spPr/>
        <p:txBody>
          <a:bodyPr/>
          <a:lstStyle/>
          <a:p>
            <a:r>
              <a:rPr lang="en-GB" dirty="0" smtClean="0"/>
              <a:t>Freud is </a:t>
            </a:r>
            <a:r>
              <a:rPr lang="en-GB" i="1" dirty="0" smtClean="0"/>
              <a:t>bad</a:t>
            </a:r>
            <a:r>
              <a:rPr lang="en-GB" dirty="0" smtClean="0"/>
              <a:t> at psychoanalysis. </a:t>
            </a:r>
          </a:p>
          <a:p>
            <a:r>
              <a:rPr lang="en-GB" dirty="0" smtClean="0"/>
              <a:t>His brand is deeply misogynistic and </a:t>
            </a:r>
            <a:r>
              <a:rPr lang="en-GB" dirty="0" err="1" smtClean="0"/>
              <a:t>transphobic</a:t>
            </a:r>
            <a:endParaRPr lang="en-GB" dirty="0" smtClean="0"/>
          </a:p>
          <a:p>
            <a:r>
              <a:rPr lang="en-GB" dirty="0" smtClean="0"/>
              <a:t>But there have been better </a:t>
            </a:r>
            <a:r>
              <a:rPr lang="en-GB" dirty="0" smtClean="0"/>
              <a:t>psychoanalysts, and refinements and additions </a:t>
            </a:r>
            <a:r>
              <a:rPr lang="en-GB" smtClean="0"/>
              <a:t>to theory. </a:t>
            </a:r>
            <a:endParaRPr lang="en-GB" dirty="0" smtClean="0"/>
          </a:p>
          <a:p>
            <a:r>
              <a:rPr lang="en-GB" dirty="0" smtClean="0"/>
              <a:t>Feminism and Psychoanalysis</a:t>
            </a:r>
          </a:p>
          <a:p>
            <a:r>
              <a:rPr lang="en-GB" dirty="0" err="1" smtClean="0"/>
              <a:t>Pyschoanalytic</a:t>
            </a:r>
            <a:r>
              <a:rPr lang="en-GB" dirty="0" smtClean="0"/>
              <a:t> feminism   </a:t>
            </a:r>
          </a:p>
        </p:txBody>
      </p:sp>
    </p:spTree>
    <p:extLst>
      <p:ext uri="{BB962C8B-B14F-4D97-AF65-F5344CB8AC3E}">
        <p14:creationId xmlns:p14="http://schemas.microsoft.com/office/powerpoint/2010/main" val="4810175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华文新魏"/>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Civic.thmx</Template>
  <TotalTime>286</TotalTime>
  <Words>896</Words>
  <Application>Microsoft Macintosh PowerPoint</Application>
  <PresentationFormat>On-screen Show (4:3)</PresentationFormat>
  <Paragraphs>62</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Civic</vt:lpstr>
      <vt:lpstr>Methods &amp; Approaches Freud &amp; Psychoanalysis</vt:lpstr>
      <vt:lpstr>I Am Not A Fan Of Freud</vt:lpstr>
      <vt:lpstr>The Interpretation of Dreams</vt:lpstr>
      <vt:lpstr>The Oedipus Complex</vt:lpstr>
      <vt:lpstr>Why We Love Our Mothers</vt:lpstr>
      <vt:lpstr>Why We Hate Our Fathers</vt:lpstr>
      <vt:lpstr>But I’m not a boy?</vt:lpstr>
      <vt:lpstr>Oedipus Rex</vt:lpstr>
      <vt:lpstr>Oedipus Rex II</vt:lpstr>
      <vt:lpstr>Oedipus Rex III: Return of the King</vt:lpstr>
      <vt:lpstr>Problems</vt:lpstr>
      <vt:lpstr>Beyond Freud</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Methods &amp; Approaches Freud &amp; Psychoanalysis</dc:title>
  <dc:creator>Silvie</dc:creator>
  <cp:lastModifiedBy>Silvie</cp:lastModifiedBy>
  <cp:revision>15</cp:revision>
  <dcterms:created xsi:type="dcterms:W3CDTF">2017-10-12T16:07:35Z</dcterms:created>
  <dcterms:modified xsi:type="dcterms:W3CDTF">2017-10-12T23:23:25Z</dcterms:modified>
</cp:coreProperties>
</file>