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45"/>
  </p:notesMasterIdLst>
  <p:sldIdLst>
    <p:sldId id="285" r:id="rId2"/>
    <p:sldId id="260" r:id="rId3"/>
    <p:sldId id="279" r:id="rId4"/>
    <p:sldId id="278" r:id="rId5"/>
    <p:sldId id="266" r:id="rId6"/>
    <p:sldId id="256" r:id="rId7"/>
    <p:sldId id="271" r:id="rId8"/>
    <p:sldId id="272" r:id="rId9"/>
    <p:sldId id="288" r:id="rId10"/>
    <p:sldId id="295" r:id="rId11"/>
    <p:sldId id="257" r:id="rId12"/>
    <p:sldId id="258" r:id="rId13"/>
    <p:sldId id="259" r:id="rId14"/>
    <p:sldId id="296" r:id="rId15"/>
    <p:sldId id="297" r:id="rId16"/>
    <p:sldId id="261" r:id="rId17"/>
    <p:sldId id="298" r:id="rId18"/>
    <p:sldId id="262" r:id="rId19"/>
    <p:sldId id="263" r:id="rId20"/>
    <p:sldId id="289" r:id="rId21"/>
    <p:sldId id="267" r:id="rId22"/>
    <p:sldId id="265" r:id="rId23"/>
    <p:sldId id="264" r:id="rId24"/>
    <p:sldId id="269" r:id="rId25"/>
    <p:sldId id="283" r:id="rId26"/>
    <p:sldId id="273" r:id="rId27"/>
    <p:sldId id="301" r:id="rId28"/>
    <p:sldId id="300" r:id="rId29"/>
    <p:sldId id="299" r:id="rId30"/>
    <p:sldId id="274" r:id="rId31"/>
    <p:sldId id="275" r:id="rId32"/>
    <p:sldId id="276" r:id="rId33"/>
    <p:sldId id="277" r:id="rId34"/>
    <p:sldId id="280" r:id="rId35"/>
    <p:sldId id="281" r:id="rId36"/>
    <p:sldId id="290" r:id="rId37"/>
    <p:sldId id="291" r:id="rId38"/>
    <p:sldId id="282" r:id="rId39"/>
    <p:sldId id="286" r:id="rId40"/>
    <p:sldId id="292" r:id="rId41"/>
    <p:sldId id="287" r:id="rId42"/>
    <p:sldId id="294" r:id="rId43"/>
    <p:sldId id="293" r:id="rId44"/>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189" autoAdjust="0"/>
  </p:normalViewPr>
  <p:slideViewPr>
    <p:cSldViewPr>
      <p:cViewPr varScale="1">
        <p:scale>
          <a:sx n="94" d="100"/>
          <a:sy n="94" d="100"/>
        </p:scale>
        <p:origin x="-212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2765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4608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765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2765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2765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FC2B8D83-A42B-4167-A2E6-CE728F8A925F}"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en.wikipedia.org/wiki/Arthur_Newell_Strahler" TargetMode="External"/><Relationship Id="rId13" Type="http://schemas.openxmlformats.org/officeDocument/2006/relationships/hyperlink" Target="http://en.wikipedia.org/wiki/Compiler" TargetMode="External"/><Relationship Id="rId3" Type="http://schemas.openxmlformats.org/officeDocument/2006/relationships/hyperlink" Target="http://en.wikipedia.org/wiki/Mathematics" TargetMode="External"/><Relationship Id="rId7" Type="http://schemas.openxmlformats.org/officeDocument/2006/relationships/hyperlink" Target="#CITEREFHorton1945"/><Relationship Id="rId12" Type="http://schemas.openxmlformats.org/officeDocument/2006/relationships/hyperlink" Target="http://en.wikipedia.org/wiki/Register_allocation"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en.wikipedia.org/wiki/Robert_E._Horton" TargetMode="External"/><Relationship Id="rId11" Type="http://schemas.openxmlformats.org/officeDocument/2006/relationships/hyperlink" Target="http://en.wikipedia.org/wiki/Tributary" TargetMode="External"/><Relationship Id="rId5" Type="http://schemas.openxmlformats.org/officeDocument/2006/relationships/hyperlink" Target="http://en.wikipedia.org/wiki/Hydrology" TargetMode="External"/><Relationship Id="rId15" Type="http://schemas.openxmlformats.org/officeDocument/2006/relationships/hyperlink" Target="http://en.wikipedia.org/wiki/Social_network" TargetMode="External"/><Relationship Id="rId10" Type="http://schemas.openxmlformats.org/officeDocument/2006/relationships/hyperlink" Target="#CITEREFStrahler1957"/><Relationship Id="rId4" Type="http://schemas.openxmlformats.org/officeDocument/2006/relationships/hyperlink" Target="http://en.wikipedia.org/wiki/Tree_(graph_theory)" TargetMode="External"/><Relationship Id="rId9" Type="http://schemas.openxmlformats.org/officeDocument/2006/relationships/hyperlink" Target="#CITEREFStrahler1952"/><Relationship Id="rId14" Type="http://schemas.openxmlformats.org/officeDocument/2006/relationships/hyperlink" Target="http://en.wikipedia.org/wiki/High_level_programming_language"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en.wikipedia.org/wiki/Infantry" TargetMode="External"/><Relationship Id="rId13" Type="http://schemas.openxmlformats.org/officeDocument/2006/relationships/hyperlink" Target="http://en.wikipedia.org/wiki/Velocity" TargetMode="External"/><Relationship Id="rId3" Type="http://schemas.openxmlformats.org/officeDocument/2006/relationships/hyperlink" Target="http://en.wikipedia.org/wiki/Digging" TargetMode="External"/><Relationship Id="rId7" Type="http://schemas.openxmlformats.org/officeDocument/2006/relationships/hyperlink" Target="http://en.wikipedia.org/wiki/Armoured_fighting_vehicle" TargetMode="External"/><Relationship Id="rId12" Type="http://schemas.openxmlformats.org/officeDocument/2006/relationships/hyperlink" Target="http://en.wikipedia.org/wiki/Surface_runoff" TargetMode="External"/><Relationship Id="rId17" Type="http://schemas.openxmlformats.org/officeDocument/2006/relationships/hyperlink" Target="#cite_note-1"/><Relationship Id="rId2" Type="http://schemas.openxmlformats.org/officeDocument/2006/relationships/slide" Target="../slides/slide40.xml"/><Relationship Id="rId16" Type="http://schemas.openxmlformats.org/officeDocument/2006/relationships/hyperlink" Target="#cite_note-0"/><Relationship Id="rId1" Type="http://schemas.openxmlformats.org/officeDocument/2006/relationships/notesMaster" Target="../notesMasters/notesMaster1.xml"/><Relationship Id="rId6" Type="http://schemas.openxmlformats.org/officeDocument/2006/relationships/hyperlink" Target="http://en.wikipedia.org/wiki/Vehicle" TargetMode="External"/><Relationship Id="rId11" Type="http://schemas.openxmlformats.org/officeDocument/2006/relationships/hyperlink" Target="http://en.wikipedia.org/wiki/Sediment" TargetMode="External"/><Relationship Id="rId5" Type="http://schemas.openxmlformats.org/officeDocument/2006/relationships/hyperlink" Target="http://en.wikipedia.org/wiki/Combat_engineering_vehicle" TargetMode="External"/><Relationship Id="rId15" Type="http://schemas.openxmlformats.org/officeDocument/2006/relationships/hyperlink" Target="http://en.wikipedia.org/wiki/Topsoil" TargetMode="External"/><Relationship Id="rId10" Type="http://schemas.openxmlformats.org/officeDocument/2006/relationships/hyperlink" Target="http://en.wikipedia.org/wiki/Erosion" TargetMode="External"/><Relationship Id="rId4" Type="http://schemas.openxmlformats.org/officeDocument/2006/relationships/hyperlink" Target="http://en.wikipedia.org/wiki/Bulldozer" TargetMode="External"/><Relationship Id="rId9" Type="http://schemas.openxmlformats.org/officeDocument/2006/relationships/hyperlink" Target="http://en.wikipedia.org/wiki/Construction" TargetMode="External"/><Relationship Id="rId14" Type="http://schemas.openxmlformats.org/officeDocument/2006/relationships/hyperlink" Target="http://en.wikipedia.org/wiki/Water"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718D9D62-0BB4-49B5-B632-B24169103924}" type="slidenum">
              <a:rPr lang="en-GB" smtClean="0"/>
              <a:pPr/>
              <a:t>4</a:t>
            </a:fld>
            <a:endParaRPr lang="en-GB" smtClean="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smtClean="0"/>
              <a:t>Indiana University</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p:spPr>
        <p:txBody>
          <a:bodyPr/>
          <a:lstStyle/>
          <a:p>
            <a:r>
              <a:rPr lang="en-GB" smtClean="0"/>
              <a:t>In </a:t>
            </a:r>
            <a:r>
              <a:rPr lang="en-GB" smtClean="0">
                <a:hlinkClick r:id="rId3" action="ppaction://hlinkfile" tooltip="Mathematics"/>
              </a:rPr>
              <a:t>mathematics</a:t>
            </a:r>
            <a:r>
              <a:rPr lang="en-GB" smtClean="0"/>
              <a:t>, the </a:t>
            </a:r>
            <a:r>
              <a:rPr lang="en-GB" b="1" smtClean="0"/>
              <a:t>Strahler number</a:t>
            </a:r>
            <a:r>
              <a:rPr lang="en-GB" smtClean="0"/>
              <a:t> or </a:t>
            </a:r>
            <a:r>
              <a:rPr lang="en-GB" b="1" smtClean="0"/>
              <a:t>Horton–Strahler number</a:t>
            </a:r>
            <a:r>
              <a:rPr lang="en-GB" smtClean="0"/>
              <a:t> of a mathematical </a:t>
            </a:r>
            <a:r>
              <a:rPr lang="en-GB" smtClean="0">
                <a:hlinkClick r:id="rId4" action="ppaction://hlinkfile" tooltip="Tree (graph theory)"/>
              </a:rPr>
              <a:t>tree</a:t>
            </a:r>
            <a:r>
              <a:rPr lang="en-GB" smtClean="0"/>
              <a:t> is a numerical measure of its branching complexity.</a:t>
            </a:r>
          </a:p>
          <a:p>
            <a:r>
              <a:rPr lang="en-GB" smtClean="0"/>
              <a:t>These numbers were first developed in </a:t>
            </a:r>
            <a:r>
              <a:rPr lang="en-GB" smtClean="0">
                <a:hlinkClick r:id="rId5" action="ppaction://hlinkfile" tooltip="Hydrology"/>
              </a:rPr>
              <a:t>hydrology</a:t>
            </a:r>
            <a:r>
              <a:rPr lang="en-GB" smtClean="0"/>
              <a:t> by </a:t>
            </a:r>
            <a:r>
              <a:rPr lang="en-GB" smtClean="0">
                <a:hlinkClick r:id="rId6" action="ppaction://hlinkfile" tooltip="Robert E. Horton"/>
              </a:rPr>
              <a:t>Robert E. Horton</a:t>
            </a:r>
            <a:r>
              <a:rPr lang="en-GB" smtClean="0"/>
              <a:t> (</a:t>
            </a:r>
            <a:r>
              <a:rPr lang="en-GB" smtClean="0">
                <a:hlinkClick r:id="rId7" action="ppaction://hlinkfile"/>
              </a:rPr>
              <a:t>1945</a:t>
            </a:r>
            <a:r>
              <a:rPr lang="en-GB" smtClean="0"/>
              <a:t>) and </a:t>
            </a:r>
            <a:r>
              <a:rPr lang="en-GB" smtClean="0">
                <a:hlinkClick r:id="rId8" action="ppaction://hlinkfile" tooltip="Arthur Newell Strahler"/>
              </a:rPr>
              <a:t>Arthur Newell Strahler</a:t>
            </a:r>
            <a:r>
              <a:rPr lang="en-GB" smtClean="0"/>
              <a:t> (</a:t>
            </a:r>
            <a:r>
              <a:rPr lang="en-GB" smtClean="0">
                <a:hlinkClick r:id="rId9" action="ppaction://hlinkfile"/>
              </a:rPr>
              <a:t>1952</a:t>
            </a:r>
            <a:r>
              <a:rPr lang="en-GB" smtClean="0"/>
              <a:t>, </a:t>
            </a:r>
            <a:r>
              <a:rPr lang="en-GB" smtClean="0">
                <a:hlinkClick r:id="rId10" action="ppaction://hlinkfile"/>
              </a:rPr>
              <a:t>1957</a:t>
            </a:r>
            <a:r>
              <a:rPr lang="en-GB" smtClean="0"/>
              <a:t>); in this application, they are referred to as the </a:t>
            </a:r>
            <a:r>
              <a:rPr lang="en-GB" b="1" smtClean="0"/>
              <a:t>Strahler stream order</a:t>
            </a:r>
            <a:r>
              <a:rPr lang="en-GB" smtClean="0"/>
              <a:t> and are used to define stream size based on a hierarchy of </a:t>
            </a:r>
            <a:r>
              <a:rPr lang="en-GB" smtClean="0">
                <a:hlinkClick r:id="rId11" action="ppaction://hlinkfile" tooltip="Tributary"/>
              </a:rPr>
              <a:t>tributaries</a:t>
            </a:r>
            <a:r>
              <a:rPr lang="en-GB" smtClean="0"/>
              <a:t>. They also arise in the analysis of hierarchical biological structures such as (biological) trees and animal respiratory and circulatory systems, in </a:t>
            </a:r>
            <a:r>
              <a:rPr lang="en-GB" smtClean="0">
                <a:hlinkClick r:id="rId12" action="ppaction://hlinkfile" tooltip="Register allocation"/>
              </a:rPr>
              <a:t>register allocation</a:t>
            </a:r>
            <a:r>
              <a:rPr lang="en-GB" smtClean="0"/>
              <a:t> for </a:t>
            </a:r>
            <a:r>
              <a:rPr lang="en-GB" smtClean="0">
                <a:hlinkClick r:id="rId13" action="ppaction://hlinkfile" tooltip="Compiler"/>
              </a:rPr>
              <a:t>compilation</a:t>
            </a:r>
            <a:r>
              <a:rPr lang="en-GB" smtClean="0"/>
              <a:t> of </a:t>
            </a:r>
            <a:r>
              <a:rPr lang="en-GB" smtClean="0">
                <a:hlinkClick r:id="rId14" action="ppaction://hlinkfile" tooltip="High level programming language"/>
              </a:rPr>
              <a:t>high level programming languages</a:t>
            </a:r>
            <a:r>
              <a:rPr lang="en-GB" smtClean="0"/>
              <a:t> and in the analysis of </a:t>
            </a:r>
            <a:r>
              <a:rPr lang="en-GB" smtClean="0">
                <a:hlinkClick r:id="rId15" action="ppaction://hlinkfile" tooltip="Social network"/>
              </a:rPr>
              <a:t>social networks</a:t>
            </a:r>
            <a:r>
              <a:rPr lang="en-GB" smtClean="0"/>
              <a:t>.</a:t>
            </a:r>
          </a:p>
          <a:p>
            <a:endParaRPr lang="en-GB" smtClean="0"/>
          </a:p>
        </p:txBody>
      </p:sp>
      <p:sp>
        <p:nvSpPr>
          <p:cNvPr id="48132" name="Slide Number Placeholder 3"/>
          <p:cNvSpPr>
            <a:spLocks noGrp="1"/>
          </p:cNvSpPr>
          <p:nvPr>
            <p:ph type="sldNum" sz="quarter" idx="5"/>
          </p:nvPr>
        </p:nvSpPr>
        <p:spPr>
          <a:noFill/>
        </p:spPr>
        <p:txBody>
          <a:bodyPr/>
          <a:lstStyle/>
          <a:p>
            <a:fld id="{6C1782A7-2E6A-43C7-ABB5-BEED8B40DB91}" type="slidenum">
              <a:rPr lang="en-GB" smtClean="0"/>
              <a:pPr/>
              <a:t>9</a:t>
            </a:fld>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p:spPr>
        <p:txBody>
          <a:bodyPr/>
          <a:lstStyle/>
          <a:p>
            <a:r>
              <a:rPr lang="en-GB" smtClean="0"/>
              <a:t>The shape of a hydrograph is determined by the speed in which flood waters are able to reach the river. The nature of the drainage basin therefore has a great influence on the way a river responds to a river as it will determine the types and speeds of the flow of water to the river.</a:t>
            </a:r>
          </a:p>
          <a:p>
            <a:r>
              <a:rPr lang="en-GB" smtClean="0"/>
              <a:t>The fastest route to the river is via </a:t>
            </a:r>
            <a:r>
              <a:rPr lang="en-GB" b="1" smtClean="0"/>
              <a:t>overland flow</a:t>
            </a:r>
            <a:r>
              <a:rPr lang="en-GB" smtClean="0"/>
              <a:t>. If most of the water in a drainage basin travels in this way, a river will respond quickly to heavy rainfall and the hydrograph shape will be 'peaky' (graph A) with steep rising and recessional limbs. The lag time will be short and there will be a greater risk of flooding. Where more water is able to pass into the soil and travel to the river via </a:t>
            </a:r>
            <a:r>
              <a:rPr lang="en-GB" b="1" smtClean="0"/>
              <a:t>throughflow / groundwater flow</a:t>
            </a:r>
            <a:r>
              <a:rPr lang="en-GB" smtClean="0"/>
              <a:t>, there will be a slower rise in discharge and the river will respond slower (graph B). The lag time will be longer and the risk of flooding will be much lower.</a:t>
            </a:r>
          </a:p>
          <a:p>
            <a:endParaRPr lang="en-GB" smtClean="0"/>
          </a:p>
        </p:txBody>
      </p:sp>
      <p:sp>
        <p:nvSpPr>
          <p:cNvPr id="49156" name="Slide Number Placeholder 3"/>
          <p:cNvSpPr>
            <a:spLocks noGrp="1"/>
          </p:cNvSpPr>
          <p:nvPr>
            <p:ph type="sldNum" sz="quarter" idx="5"/>
          </p:nvPr>
        </p:nvSpPr>
        <p:spPr>
          <a:noFill/>
        </p:spPr>
        <p:txBody>
          <a:bodyPr/>
          <a:lstStyle/>
          <a:p>
            <a:fld id="{13679653-20FC-4918-AD30-7EC6B0C57CB1}" type="slidenum">
              <a:rPr lang="en-GB" smtClean="0"/>
              <a:pPr/>
              <a:t>29</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p:spPr>
        <p:txBody>
          <a:bodyPr/>
          <a:lstStyle/>
          <a:p>
            <a:pPr eaLnBrk="1" hangingPunct="1"/>
            <a:r>
              <a:rPr lang="en-GB" smtClean="0"/>
              <a:t>Bennington County Conservation District • Copyright © March 2008, BCCD</a:t>
            </a:r>
          </a:p>
          <a:p>
            <a:r>
              <a:rPr lang="en-GB" smtClean="0"/>
              <a:t>The </a:t>
            </a:r>
            <a:r>
              <a:rPr lang="en-GB" smtClean="0">
                <a:hlinkClick r:id="rId3" action="ppaction://hlinkfile" tooltip="Digging"/>
              </a:rPr>
              <a:t>digging</a:t>
            </a:r>
            <a:r>
              <a:rPr lang="en-GB" smtClean="0"/>
              <a:t> of the ditch (often by a </a:t>
            </a:r>
            <a:r>
              <a:rPr lang="en-GB" smtClean="0">
                <a:hlinkClick r:id="rId4" action="ppaction://hlinkfile" tooltip="Bulldozer"/>
              </a:rPr>
              <a:t>bulldozer</a:t>
            </a:r>
            <a:r>
              <a:rPr lang="en-GB" smtClean="0"/>
              <a:t> or </a:t>
            </a:r>
            <a:r>
              <a:rPr lang="en-GB" smtClean="0">
                <a:hlinkClick r:id="rId5" action="ppaction://hlinkfile" tooltip="Combat engineering vehicle"/>
              </a:rPr>
              <a:t>combat engineering vehicle</a:t>
            </a:r>
            <a:r>
              <a:rPr lang="en-GB" smtClean="0"/>
              <a:t>) can provide the soil from which the berm is constructed. Walls constructed in this manner are an effective obstacle to </a:t>
            </a:r>
            <a:r>
              <a:rPr lang="en-GB" smtClean="0">
                <a:hlinkClick r:id="rId6" action="ppaction://hlinkfile" tooltip="Vehicle"/>
              </a:rPr>
              <a:t>vehicles</a:t>
            </a:r>
            <a:r>
              <a:rPr lang="en-GB" smtClean="0"/>
              <a:t>, including most </a:t>
            </a:r>
            <a:r>
              <a:rPr lang="en-GB" smtClean="0">
                <a:hlinkClick r:id="rId7" action="ppaction://hlinkfile" tooltip="Armoured fighting vehicle"/>
              </a:rPr>
              <a:t>armoured fighting vehicles</a:t>
            </a:r>
            <a:r>
              <a:rPr lang="en-GB" smtClean="0"/>
              <a:t>, but are easily crossed by </a:t>
            </a:r>
            <a:r>
              <a:rPr lang="en-GB" smtClean="0">
                <a:hlinkClick r:id="rId8" action="ppaction://hlinkfile" tooltip="Infantry"/>
              </a:rPr>
              <a:t>infantry</a:t>
            </a:r>
            <a:r>
              <a:rPr lang="en-GB" smtClean="0"/>
              <a:t>. Because of the ease of </a:t>
            </a:r>
            <a:r>
              <a:rPr lang="en-GB" smtClean="0">
                <a:hlinkClick r:id="rId9" action="ppaction://hlinkfile" tooltip="Construction"/>
              </a:rPr>
              <a:t>construction</a:t>
            </a:r>
            <a:r>
              <a:rPr lang="en-GB" smtClean="0"/>
              <a:t>, such walls can be made hundreds or thousands of kilometres long.</a:t>
            </a:r>
          </a:p>
          <a:p>
            <a:r>
              <a:rPr lang="en-GB" smtClean="0"/>
              <a:t>Berms are also used to control </a:t>
            </a:r>
            <a:r>
              <a:rPr lang="en-GB" smtClean="0">
                <a:hlinkClick r:id="rId10" action="ppaction://hlinkfile" tooltip="Erosion"/>
              </a:rPr>
              <a:t>erosion</a:t>
            </a:r>
            <a:r>
              <a:rPr lang="en-GB" smtClean="0"/>
              <a:t> and </a:t>
            </a:r>
            <a:r>
              <a:rPr lang="en-GB" smtClean="0">
                <a:hlinkClick r:id="rId11" action="ppaction://hlinkfile" tooltip="Sediment"/>
              </a:rPr>
              <a:t>sedimentation</a:t>
            </a:r>
            <a:r>
              <a:rPr lang="en-GB" smtClean="0"/>
              <a:t> by reducing the rate of </a:t>
            </a:r>
            <a:r>
              <a:rPr lang="en-GB" smtClean="0">
                <a:hlinkClick r:id="rId12" action="ppaction://hlinkfile" tooltip="Surface runoff"/>
              </a:rPr>
              <a:t>surface runoff</a:t>
            </a:r>
            <a:r>
              <a:rPr lang="en-GB" smtClean="0"/>
              <a:t>. The berms either reduce the </a:t>
            </a:r>
            <a:r>
              <a:rPr lang="en-GB" smtClean="0">
                <a:hlinkClick r:id="rId13" action="ppaction://hlinkfile" tooltip="Velocity"/>
              </a:rPr>
              <a:t>velocity</a:t>
            </a:r>
            <a:r>
              <a:rPr lang="en-GB" smtClean="0"/>
              <a:t> of the </a:t>
            </a:r>
            <a:r>
              <a:rPr lang="en-GB" smtClean="0">
                <a:hlinkClick r:id="rId14" action="ppaction://hlinkfile" tooltip="Water"/>
              </a:rPr>
              <a:t>water</a:t>
            </a:r>
            <a:r>
              <a:rPr lang="en-GB" smtClean="0"/>
              <a:t>, or direct water to areas that are not susceptible to erosion, thereby reducing the adverse effects of running water on exposed </a:t>
            </a:r>
            <a:r>
              <a:rPr lang="en-GB" smtClean="0">
                <a:hlinkClick r:id="rId15" action="ppaction://hlinkfile" tooltip="Topsoil"/>
              </a:rPr>
              <a:t>topsoil</a:t>
            </a:r>
            <a:r>
              <a:rPr lang="en-GB" smtClean="0"/>
              <a:t>.</a:t>
            </a:r>
          </a:p>
          <a:p>
            <a:r>
              <a:rPr lang="en-GB" smtClean="0"/>
              <a:t>Revetment Sloping defences. Many materials may be used: wooden piles, loose-piled boulders</a:t>
            </a:r>
            <a:r>
              <a:rPr lang="en-GB" baseline="30000" smtClean="0">
                <a:hlinkClick r:id="rId16" action="ppaction://hlinkfile"/>
              </a:rPr>
              <a:t>[1]</a:t>
            </a:r>
            <a:r>
              <a:rPr lang="en-GB" smtClean="0"/>
              <a:t> or concrete shapes,</a:t>
            </a:r>
            <a:r>
              <a:rPr lang="en-GB" baseline="30000" smtClean="0">
                <a:hlinkClick r:id="rId17" action="ppaction://hlinkfile"/>
              </a:rPr>
              <a:t>[2]</a:t>
            </a:r>
            <a:r>
              <a:rPr lang="en-GB" smtClean="0"/>
              <a:t> or more solid banks.</a:t>
            </a:r>
          </a:p>
          <a:p>
            <a:pPr eaLnBrk="1" hangingPunct="1"/>
            <a:endParaRPr lang="en-GB" smtClean="0"/>
          </a:p>
        </p:txBody>
      </p:sp>
      <p:sp>
        <p:nvSpPr>
          <p:cNvPr id="50180" name="Slide Number Placeholder 3"/>
          <p:cNvSpPr>
            <a:spLocks noGrp="1"/>
          </p:cNvSpPr>
          <p:nvPr>
            <p:ph type="sldNum" sz="quarter" idx="5"/>
          </p:nvPr>
        </p:nvSpPr>
        <p:spPr>
          <a:noFill/>
        </p:spPr>
        <p:txBody>
          <a:bodyPr/>
          <a:lstStyle/>
          <a:p>
            <a:fld id="{9B6441B5-0E37-4C41-8A06-5738A5C7A4E8}" type="slidenum">
              <a:rPr lang="en-GB" smtClean="0"/>
              <a:pPr/>
              <a:t>40</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3365500"/>
            <a:chOff x="0" y="0"/>
            <a:chExt cx="5760" cy="2120"/>
          </a:xfrm>
        </p:grpSpPr>
        <p:pic>
          <p:nvPicPr>
            <p:cNvPr id="5" name="Picture 3" descr="ARTBANNA"/>
            <p:cNvPicPr>
              <a:picLocks noChangeAspect="1" noChangeArrowheads="1"/>
            </p:cNvPicPr>
            <p:nvPr userDrawn="1"/>
          </p:nvPicPr>
          <p:blipFill>
            <a:blip r:embed="rId2"/>
            <a:srcRect l="8125"/>
            <a:stretch>
              <a:fillRect/>
            </a:stretch>
          </p:blipFill>
          <p:spPr bwMode="invGray">
            <a:xfrm>
              <a:off x="0" y="0"/>
              <a:ext cx="5760" cy="576"/>
            </a:xfrm>
            <a:prstGeom prst="rect">
              <a:avLst/>
            </a:prstGeom>
            <a:noFill/>
            <a:ln w="9525">
              <a:noFill/>
              <a:miter lim="800000"/>
              <a:headEnd/>
              <a:tailEnd/>
            </a:ln>
          </p:spPr>
        </p:pic>
        <p:pic>
          <p:nvPicPr>
            <p:cNvPr id="6" name="Picture 4" descr="Arthsepa"/>
            <p:cNvPicPr>
              <a:picLocks noChangeAspect="1" noChangeArrowheads="1"/>
            </p:cNvPicPr>
            <p:nvPr userDrawn="1"/>
          </p:nvPicPr>
          <p:blipFill>
            <a:blip r:embed="rId3"/>
            <a:srcRect/>
            <a:stretch>
              <a:fillRect/>
            </a:stretch>
          </p:blipFill>
          <p:spPr bwMode="auto">
            <a:xfrm>
              <a:off x="2688" y="2059"/>
              <a:ext cx="2832" cy="61"/>
            </a:xfrm>
            <a:prstGeom prst="rect">
              <a:avLst/>
            </a:prstGeom>
            <a:noFill/>
            <a:ln w="9525">
              <a:noFill/>
              <a:miter lim="800000"/>
              <a:headEnd/>
              <a:tailEnd/>
            </a:ln>
          </p:spPr>
        </p:pic>
      </p:grpSp>
      <p:sp>
        <p:nvSpPr>
          <p:cNvPr id="39941" name="Rectangle 5"/>
          <p:cNvSpPr>
            <a:spLocks noGrp="1" noChangeArrowheads="1"/>
          </p:cNvSpPr>
          <p:nvPr>
            <p:ph type="ctrTitle"/>
          </p:nvPr>
        </p:nvSpPr>
        <p:spPr>
          <a:xfrm>
            <a:off x="990600" y="1905000"/>
            <a:ext cx="7772400" cy="1143000"/>
          </a:xfrm>
        </p:spPr>
        <p:txBody>
          <a:bodyPr/>
          <a:lstStyle>
            <a:lvl1pPr algn="r">
              <a:defRPr/>
            </a:lvl1pPr>
          </a:lstStyle>
          <a:p>
            <a:r>
              <a:rPr lang="en-GB"/>
              <a:t>Click to edit Master title style</a:t>
            </a:r>
          </a:p>
        </p:txBody>
      </p:sp>
      <p:sp>
        <p:nvSpPr>
          <p:cNvPr id="39942" name="Rectangle 6"/>
          <p:cNvSpPr>
            <a:spLocks noGrp="1" noChangeArrowheads="1"/>
          </p:cNvSpPr>
          <p:nvPr>
            <p:ph type="subTitle" idx="1"/>
          </p:nvPr>
        </p:nvSpPr>
        <p:spPr>
          <a:xfrm>
            <a:off x="2686050" y="3492500"/>
            <a:ext cx="6102350" cy="1752600"/>
          </a:xfrm>
        </p:spPr>
        <p:txBody>
          <a:bodyPr/>
          <a:lstStyle>
            <a:lvl1pPr marL="0" indent="0" algn="r">
              <a:buFont typeface="Wingdings" pitchFamily="2" charset="2"/>
              <a:buNone/>
              <a:defRPr/>
            </a:lvl1pPr>
          </a:lstStyle>
          <a:p>
            <a:r>
              <a:rPr lang="en-GB"/>
              <a:t>Click to edit Master subtitle style</a:t>
            </a:r>
          </a:p>
        </p:txBody>
      </p:sp>
      <p:sp>
        <p:nvSpPr>
          <p:cNvPr id="7" name="Rectangle 7"/>
          <p:cNvSpPr>
            <a:spLocks noGrp="1" noChangeArrowheads="1"/>
          </p:cNvSpPr>
          <p:nvPr>
            <p:ph type="dt" sz="half" idx="10"/>
          </p:nvPr>
        </p:nvSpPr>
        <p:spPr>
          <a:xfrm>
            <a:off x="3359150" y="6343650"/>
            <a:ext cx="1905000" cy="457200"/>
          </a:xfrm>
        </p:spPr>
        <p:txBody>
          <a:bodyPr/>
          <a:lstStyle>
            <a:lvl1pPr>
              <a:defRPr/>
            </a:lvl1pPr>
          </a:lstStyle>
          <a:p>
            <a:pPr>
              <a:defRPr/>
            </a:pPr>
            <a:endParaRPr lang="en-GB"/>
          </a:p>
        </p:txBody>
      </p:sp>
      <p:sp>
        <p:nvSpPr>
          <p:cNvPr id="8" name="Rectangle 8"/>
          <p:cNvSpPr>
            <a:spLocks noGrp="1" noChangeArrowheads="1"/>
          </p:cNvSpPr>
          <p:nvPr>
            <p:ph type="ftr" sz="quarter" idx="11"/>
          </p:nvPr>
        </p:nvSpPr>
        <p:spPr>
          <a:xfrm>
            <a:off x="6019800" y="6343650"/>
            <a:ext cx="2895600" cy="457200"/>
          </a:xfrm>
        </p:spPr>
        <p:txBody>
          <a:bodyPr/>
          <a:lstStyle>
            <a:lvl1pPr>
              <a:defRPr/>
            </a:lvl1pPr>
          </a:lstStyle>
          <a:p>
            <a:pPr>
              <a:defRPr/>
            </a:pPr>
            <a:endParaRPr lang="en-GB"/>
          </a:p>
        </p:txBody>
      </p:sp>
      <p:sp>
        <p:nvSpPr>
          <p:cNvPr id="9" name="Rectangle 9"/>
          <p:cNvSpPr>
            <a:spLocks noGrp="1" noChangeArrowheads="1"/>
          </p:cNvSpPr>
          <p:nvPr>
            <p:ph type="sldNum" sz="quarter" idx="12"/>
          </p:nvPr>
        </p:nvSpPr>
        <p:spPr>
          <a:xfrm>
            <a:off x="125413" y="6361113"/>
            <a:ext cx="1905000" cy="457200"/>
          </a:xfrm>
        </p:spPr>
        <p:txBody>
          <a:bodyPr/>
          <a:lstStyle>
            <a:lvl1pPr>
              <a:defRPr/>
            </a:lvl1pPr>
          </a:lstStyle>
          <a:p>
            <a:pPr>
              <a:defRPr/>
            </a:pPr>
            <a:fld id="{3D9E9D1E-378C-49A3-8011-428E887E597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7"/>
          <p:cNvSpPr>
            <a:spLocks noGrp="1" noChangeArrowheads="1"/>
          </p:cNvSpPr>
          <p:nvPr>
            <p:ph type="dt" sz="half" idx="10"/>
          </p:nvPr>
        </p:nvSpPr>
        <p:spPr>
          <a:ln/>
        </p:spPr>
        <p:txBody>
          <a:bodyPr/>
          <a:lstStyle>
            <a:lvl1pPr>
              <a:defRPr/>
            </a:lvl1pPr>
          </a:lstStyle>
          <a:p>
            <a:pPr>
              <a:defRPr/>
            </a:pPr>
            <a:endParaRPr lang="en-GB"/>
          </a:p>
        </p:txBody>
      </p:sp>
      <p:sp>
        <p:nvSpPr>
          <p:cNvPr id="5" name="Rectangle 8"/>
          <p:cNvSpPr>
            <a:spLocks noGrp="1" noChangeArrowheads="1"/>
          </p:cNvSpPr>
          <p:nvPr>
            <p:ph type="ftr" sz="quarter" idx="11"/>
          </p:nvPr>
        </p:nvSpPr>
        <p:spPr>
          <a:ln/>
        </p:spPr>
        <p:txBody>
          <a:bodyPr/>
          <a:lstStyle>
            <a:lvl1pPr>
              <a:defRPr/>
            </a:lvl1pPr>
          </a:lstStyle>
          <a:p>
            <a:pPr>
              <a:defRPr/>
            </a:pPr>
            <a:endParaRPr lang="en-GB"/>
          </a:p>
        </p:txBody>
      </p:sp>
      <p:sp>
        <p:nvSpPr>
          <p:cNvPr id="6" name="Rectangle 9"/>
          <p:cNvSpPr>
            <a:spLocks noGrp="1" noChangeArrowheads="1"/>
          </p:cNvSpPr>
          <p:nvPr>
            <p:ph type="sldNum" sz="quarter" idx="12"/>
          </p:nvPr>
        </p:nvSpPr>
        <p:spPr>
          <a:ln/>
        </p:spPr>
        <p:txBody>
          <a:bodyPr/>
          <a:lstStyle>
            <a:lvl1pPr>
              <a:defRPr/>
            </a:lvl1pPr>
          </a:lstStyle>
          <a:p>
            <a:pPr>
              <a:defRPr/>
            </a:pPr>
            <a:fld id="{F1EDE0F2-237C-4366-988F-36E566FB46C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a:ln/>
        </p:spPr>
        <p:txBody>
          <a:bodyPr/>
          <a:lstStyle>
            <a:lvl1pPr>
              <a:defRPr/>
            </a:lvl1pPr>
          </a:lstStyle>
          <a:p>
            <a:pPr>
              <a:defRPr/>
            </a:pPr>
            <a:endParaRPr lang="en-GB"/>
          </a:p>
        </p:txBody>
      </p:sp>
      <p:sp>
        <p:nvSpPr>
          <p:cNvPr id="5" name="Rectangle 8"/>
          <p:cNvSpPr>
            <a:spLocks noGrp="1" noChangeArrowheads="1"/>
          </p:cNvSpPr>
          <p:nvPr>
            <p:ph type="ftr" sz="quarter" idx="11"/>
          </p:nvPr>
        </p:nvSpPr>
        <p:spPr>
          <a:ln/>
        </p:spPr>
        <p:txBody>
          <a:bodyPr/>
          <a:lstStyle>
            <a:lvl1pPr>
              <a:defRPr/>
            </a:lvl1pPr>
          </a:lstStyle>
          <a:p>
            <a:pPr>
              <a:defRPr/>
            </a:pPr>
            <a:endParaRPr lang="en-GB"/>
          </a:p>
        </p:txBody>
      </p:sp>
      <p:sp>
        <p:nvSpPr>
          <p:cNvPr id="6" name="Rectangle 9"/>
          <p:cNvSpPr>
            <a:spLocks noGrp="1" noChangeArrowheads="1"/>
          </p:cNvSpPr>
          <p:nvPr>
            <p:ph type="sldNum" sz="quarter" idx="12"/>
          </p:nvPr>
        </p:nvSpPr>
        <p:spPr>
          <a:ln/>
        </p:spPr>
        <p:txBody>
          <a:bodyPr/>
          <a:lstStyle>
            <a:lvl1pPr>
              <a:defRPr/>
            </a:lvl1pPr>
          </a:lstStyle>
          <a:p>
            <a:pPr>
              <a:defRPr/>
            </a:pPr>
            <a:fld id="{ED9C1E42-405A-43FE-9FFB-9C23CBD4F1D0}"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28613" y="1941513"/>
            <a:ext cx="4027487"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08500" y="1941513"/>
            <a:ext cx="4029075"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7"/>
          <p:cNvSpPr>
            <a:spLocks noGrp="1" noChangeArrowheads="1"/>
          </p:cNvSpPr>
          <p:nvPr>
            <p:ph type="dt" sz="half" idx="10"/>
          </p:nvPr>
        </p:nvSpPr>
        <p:spPr>
          <a:ln/>
        </p:spPr>
        <p:txBody>
          <a:bodyPr/>
          <a:lstStyle>
            <a:lvl1pPr>
              <a:defRPr/>
            </a:lvl1pPr>
          </a:lstStyle>
          <a:p>
            <a:pPr>
              <a:defRPr/>
            </a:pPr>
            <a:endParaRPr lang="en-GB"/>
          </a:p>
        </p:txBody>
      </p:sp>
      <p:sp>
        <p:nvSpPr>
          <p:cNvPr id="6" name="Rectangle 8"/>
          <p:cNvSpPr>
            <a:spLocks noGrp="1" noChangeArrowheads="1"/>
          </p:cNvSpPr>
          <p:nvPr>
            <p:ph type="ftr" sz="quarter" idx="11"/>
          </p:nvPr>
        </p:nvSpPr>
        <p:spPr>
          <a:ln/>
        </p:spPr>
        <p:txBody>
          <a:bodyPr/>
          <a:lstStyle>
            <a:lvl1pPr>
              <a:defRPr/>
            </a:lvl1pPr>
          </a:lstStyle>
          <a:p>
            <a:pPr>
              <a:defRPr/>
            </a:pPr>
            <a:endParaRPr lang="en-GB"/>
          </a:p>
        </p:txBody>
      </p:sp>
      <p:sp>
        <p:nvSpPr>
          <p:cNvPr id="7" name="Rectangle 9"/>
          <p:cNvSpPr>
            <a:spLocks noGrp="1" noChangeArrowheads="1"/>
          </p:cNvSpPr>
          <p:nvPr>
            <p:ph type="sldNum" sz="quarter" idx="12"/>
          </p:nvPr>
        </p:nvSpPr>
        <p:spPr>
          <a:ln/>
        </p:spPr>
        <p:txBody>
          <a:bodyPr/>
          <a:lstStyle>
            <a:lvl1pPr>
              <a:defRPr/>
            </a:lvl1pPr>
          </a:lstStyle>
          <a:p>
            <a:pPr>
              <a:defRPr/>
            </a:pPr>
            <a:fld id="{94483265-A749-4FB0-9496-0128056B1DE1}"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7"/>
          <p:cNvSpPr>
            <a:spLocks noGrp="1" noChangeArrowheads="1"/>
          </p:cNvSpPr>
          <p:nvPr>
            <p:ph type="dt" sz="half" idx="10"/>
          </p:nvPr>
        </p:nvSpPr>
        <p:spPr>
          <a:ln/>
        </p:spPr>
        <p:txBody>
          <a:bodyPr/>
          <a:lstStyle>
            <a:lvl1pPr>
              <a:defRPr/>
            </a:lvl1pPr>
          </a:lstStyle>
          <a:p>
            <a:pPr>
              <a:defRPr/>
            </a:pPr>
            <a:endParaRPr lang="en-GB"/>
          </a:p>
        </p:txBody>
      </p:sp>
      <p:sp>
        <p:nvSpPr>
          <p:cNvPr id="8" name="Rectangle 8"/>
          <p:cNvSpPr>
            <a:spLocks noGrp="1" noChangeArrowheads="1"/>
          </p:cNvSpPr>
          <p:nvPr>
            <p:ph type="ftr" sz="quarter" idx="11"/>
          </p:nvPr>
        </p:nvSpPr>
        <p:spPr>
          <a:ln/>
        </p:spPr>
        <p:txBody>
          <a:bodyPr/>
          <a:lstStyle>
            <a:lvl1pPr>
              <a:defRPr/>
            </a:lvl1pPr>
          </a:lstStyle>
          <a:p>
            <a:pPr>
              <a:defRPr/>
            </a:pPr>
            <a:endParaRPr lang="en-GB"/>
          </a:p>
        </p:txBody>
      </p:sp>
      <p:sp>
        <p:nvSpPr>
          <p:cNvPr id="9" name="Rectangle 9"/>
          <p:cNvSpPr>
            <a:spLocks noGrp="1" noChangeArrowheads="1"/>
          </p:cNvSpPr>
          <p:nvPr>
            <p:ph type="sldNum" sz="quarter" idx="12"/>
          </p:nvPr>
        </p:nvSpPr>
        <p:spPr>
          <a:ln/>
        </p:spPr>
        <p:txBody>
          <a:bodyPr/>
          <a:lstStyle>
            <a:lvl1pPr>
              <a:defRPr/>
            </a:lvl1pPr>
          </a:lstStyle>
          <a:p>
            <a:pPr>
              <a:defRPr/>
            </a:pPr>
            <a:fld id="{22994570-74F3-4F10-9472-E57EBAD066B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7"/>
          <p:cNvSpPr>
            <a:spLocks noGrp="1" noChangeArrowheads="1"/>
          </p:cNvSpPr>
          <p:nvPr>
            <p:ph type="dt" sz="half" idx="10"/>
          </p:nvPr>
        </p:nvSpPr>
        <p:spPr>
          <a:ln/>
        </p:spPr>
        <p:txBody>
          <a:bodyPr/>
          <a:lstStyle>
            <a:lvl1pPr>
              <a:defRPr/>
            </a:lvl1pPr>
          </a:lstStyle>
          <a:p>
            <a:pPr>
              <a:defRPr/>
            </a:pPr>
            <a:endParaRPr lang="en-GB"/>
          </a:p>
        </p:txBody>
      </p:sp>
      <p:sp>
        <p:nvSpPr>
          <p:cNvPr id="4" name="Rectangle 8"/>
          <p:cNvSpPr>
            <a:spLocks noGrp="1" noChangeArrowheads="1"/>
          </p:cNvSpPr>
          <p:nvPr>
            <p:ph type="ftr" sz="quarter" idx="11"/>
          </p:nvPr>
        </p:nvSpPr>
        <p:spPr>
          <a:ln/>
        </p:spPr>
        <p:txBody>
          <a:bodyPr/>
          <a:lstStyle>
            <a:lvl1pPr>
              <a:defRPr/>
            </a:lvl1pPr>
          </a:lstStyle>
          <a:p>
            <a:pPr>
              <a:defRPr/>
            </a:pPr>
            <a:endParaRPr lang="en-GB"/>
          </a:p>
        </p:txBody>
      </p:sp>
      <p:sp>
        <p:nvSpPr>
          <p:cNvPr id="5" name="Rectangle 9"/>
          <p:cNvSpPr>
            <a:spLocks noGrp="1" noChangeArrowheads="1"/>
          </p:cNvSpPr>
          <p:nvPr>
            <p:ph type="sldNum" sz="quarter" idx="12"/>
          </p:nvPr>
        </p:nvSpPr>
        <p:spPr>
          <a:ln/>
        </p:spPr>
        <p:txBody>
          <a:bodyPr/>
          <a:lstStyle>
            <a:lvl1pPr>
              <a:defRPr/>
            </a:lvl1pPr>
          </a:lstStyle>
          <a:p>
            <a:pPr>
              <a:defRPr/>
            </a:pPr>
            <a:fld id="{52C15A7F-14D5-4E5C-875A-B4934CC73E82}"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pPr>
              <a:defRPr/>
            </a:pPr>
            <a:endParaRPr lang="en-GB"/>
          </a:p>
        </p:txBody>
      </p:sp>
      <p:sp>
        <p:nvSpPr>
          <p:cNvPr id="3" name="Rectangle 8"/>
          <p:cNvSpPr>
            <a:spLocks noGrp="1" noChangeArrowheads="1"/>
          </p:cNvSpPr>
          <p:nvPr>
            <p:ph type="ftr" sz="quarter" idx="11"/>
          </p:nvPr>
        </p:nvSpPr>
        <p:spPr>
          <a:ln/>
        </p:spPr>
        <p:txBody>
          <a:bodyPr/>
          <a:lstStyle>
            <a:lvl1pPr>
              <a:defRPr/>
            </a:lvl1pPr>
          </a:lstStyle>
          <a:p>
            <a:pPr>
              <a:defRPr/>
            </a:pPr>
            <a:endParaRPr lang="en-GB"/>
          </a:p>
        </p:txBody>
      </p:sp>
      <p:sp>
        <p:nvSpPr>
          <p:cNvPr id="4" name="Rectangle 9"/>
          <p:cNvSpPr>
            <a:spLocks noGrp="1" noChangeArrowheads="1"/>
          </p:cNvSpPr>
          <p:nvPr>
            <p:ph type="sldNum" sz="quarter" idx="12"/>
          </p:nvPr>
        </p:nvSpPr>
        <p:spPr>
          <a:ln/>
        </p:spPr>
        <p:txBody>
          <a:bodyPr/>
          <a:lstStyle>
            <a:lvl1pPr>
              <a:defRPr/>
            </a:lvl1pPr>
          </a:lstStyle>
          <a:p>
            <a:pPr>
              <a:defRPr/>
            </a:pPr>
            <a:fld id="{5D78A4F3-84DF-4CAC-948A-F07D96B18417}"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endParaRPr lang="en-GB"/>
          </a:p>
        </p:txBody>
      </p:sp>
      <p:sp>
        <p:nvSpPr>
          <p:cNvPr id="6" name="Rectangle 8"/>
          <p:cNvSpPr>
            <a:spLocks noGrp="1" noChangeArrowheads="1"/>
          </p:cNvSpPr>
          <p:nvPr>
            <p:ph type="ftr" sz="quarter" idx="11"/>
          </p:nvPr>
        </p:nvSpPr>
        <p:spPr>
          <a:ln/>
        </p:spPr>
        <p:txBody>
          <a:bodyPr/>
          <a:lstStyle>
            <a:lvl1pPr>
              <a:defRPr/>
            </a:lvl1pPr>
          </a:lstStyle>
          <a:p>
            <a:pPr>
              <a:defRPr/>
            </a:pPr>
            <a:endParaRPr lang="en-GB"/>
          </a:p>
        </p:txBody>
      </p:sp>
      <p:sp>
        <p:nvSpPr>
          <p:cNvPr id="7" name="Rectangle 9"/>
          <p:cNvSpPr>
            <a:spLocks noGrp="1" noChangeArrowheads="1"/>
          </p:cNvSpPr>
          <p:nvPr>
            <p:ph type="sldNum" sz="quarter" idx="12"/>
          </p:nvPr>
        </p:nvSpPr>
        <p:spPr>
          <a:ln/>
        </p:spPr>
        <p:txBody>
          <a:bodyPr/>
          <a:lstStyle>
            <a:lvl1pPr>
              <a:defRPr/>
            </a:lvl1pPr>
          </a:lstStyle>
          <a:p>
            <a:pPr>
              <a:defRPr/>
            </a:pPr>
            <a:fld id="{D6671489-A416-448B-A0D7-01D950F93EB7}"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endParaRPr lang="en-GB"/>
          </a:p>
        </p:txBody>
      </p:sp>
      <p:sp>
        <p:nvSpPr>
          <p:cNvPr id="6" name="Rectangle 8"/>
          <p:cNvSpPr>
            <a:spLocks noGrp="1" noChangeArrowheads="1"/>
          </p:cNvSpPr>
          <p:nvPr>
            <p:ph type="ftr" sz="quarter" idx="11"/>
          </p:nvPr>
        </p:nvSpPr>
        <p:spPr>
          <a:ln/>
        </p:spPr>
        <p:txBody>
          <a:bodyPr/>
          <a:lstStyle>
            <a:lvl1pPr>
              <a:defRPr/>
            </a:lvl1pPr>
          </a:lstStyle>
          <a:p>
            <a:pPr>
              <a:defRPr/>
            </a:pPr>
            <a:endParaRPr lang="en-GB"/>
          </a:p>
        </p:txBody>
      </p:sp>
      <p:sp>
        <p:nvSpPr>
          <p:cNvPr id="7" name="Rectangle 9"/>
          <p:cNvSpPr>
            <a:spLocks noGrp="1" noChangeArrowheads="1"/>
          </p:cNvSpPr>
          <p:nvPr>
            <p:ph type="sldNum" sz="quarter" idx="12"/>
          </p:nvPr>
        </p:nvSpPr>
        <p:spPr>
          <a:ln/>
        </p:spPr>
        <p:txBody>
          <a:bodyPr/>
          <a:lstStyle>
            <a:lvl1pPr>
              <a:defRPr/>
            </a:lvl1pPr>
          </a:lstStyle>
          <a:p>
            <a:pPr>
              <a:defRPr/>
            </a:pPr>
            <a:fld id="{BF5F0627-3D72-43FA-A0C1-B8C212C89ABE}"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7"/>
          <p:cNvSpPr>
            <a:spLocks noGrp="1" noChangeArrowheads="1"/>
          </p:cNvSpPr>
          <p:nvPr>
            <p:ph type="dt" sz="half" idx="10"/>
          </p:nvPr>
        </p:nvSpPr>
        <p:spPr>
          <a:ln/>
        </p:spPr>
        <p:txBody>
          <a:bodyPr/>
          <a:lstStyle>
            <a:lvl1pPr>
              <a:defRPr/>
            </a:lvl1pPr>
          </a:lstStyle>
          <a:p>
            <a:pPr>
              <a:defRPr/>
            </a:pPr>
            <a:endParaRPr lang="en-GB"/>
          </a:p>
        </p:txBody>
      </p:sp>
      <p:sp>
        <p:nvSpPr>
          <p:cNvPr id="5" name="Rectangle 8"/>
          <p:cNvSpPr>
            <a:spLocks noGrp="1" noChangeArrowheads="1"/>
          </p:cNvSpPr>
          <p:nvPr>
            <p:ph type="ftr" sz="quarter" idx="11"/>
          </p:nvPr>
        </p:nvSpPr>
        <p:spPr>
          <a:ln/>
        </p:spPr>
        <p:txBody>
          <a:bodyPr/>
          <a:lstStyle>
            <a:lvl1pPr>
              <a:defRPr/>
            </a:lvl1pPr>
          </a:lstStyle>
          <a:p>
            <a:pPr>
              <a:defRPr/>
            </a:pPr>
            <a:endParaRPr lang="en-GB"/>
          </a:p>
        </p:txBody>
      </p:sp>
      <p:sp>
        <p:nvSpPr>
          <p:cNvPr id="6" name="Rectangle 9"/>
          <p:cNvSpPr>
            <a:spLocks noGrp="1" noChangeArrowheads="1"/>
          </p:cNvSpPr>
          <p:nvPr>
            <p:ph type="sldNum" sz="quarter" idx="12"/>
          </p:nvPr>
        </p:nvSpPr>
        <p:spPr>
          <a:ln/>
        </p:spPr>
        <p:txBody>
          <a:bodyPr/>
          <a:lstStyle>
            <a:lvl1pPr>
              <a:defRPr/>
            </a:lvl1pPr>
          </a:lstStyle>
          <a:p>
            <a:pPr>
              <a:defRPr/>
            </a:pPr>
            <a:fld id="{822DD5E7-5F81-4495-BC6C-7B58D5DBBD2B}"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96088" y="722313"/>
            <a:ext cx="2159000" cy="5334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17500" y="722313"/>
            <a:ext cx="6326188" cy="5334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7"/>
          <p:cNvSpPr>
            <a:spLocks noGrp="1" noChangeArrowheads="1"/>
          </p:cNvSpPr>
          <p:nvPr>
            <p:ph type="dt" sz="half" idx="10"/>
          </p:nvPr>
        </p:nvSpPr>
        <p:spPr>
          <a:ln/>
        </p:spPr>
        <p:txBody>
          <a:bodyPr/>
          <a:lstStyle>
            <a:lvl1pPr>
              <a:defRPr/>
            </a:lvl1pPr>
          </a:lstStyle>
          <a:p>
            <a:pPr>
              <a:defRPr/>
            </a:pPr>
            <a:endParaRPr lang="en-GB"/>
          </a:p>
        </p:txBody>
      </p:sp>
      <p:sp>
        <p:nvSpPr>
          <p:cNvPr id="5" name="Rectangle 8"/>
          <p:cNvSpPr>
            <a:spLocks noGrp="1" noChangeArrowheads="1"/>
          </p:cNvSpPr>
          <p:nvPr>
            <p:ph type="ftr" sz="quarter" idx="11"/>
          </p:nvPr>
        </p:nvSpPr>
        <p:spPr>
          <a:ln/>
        </p:spPr>
        <p:txBody>
          <a:bodyPr/>
          <a:lstStyle>
            <a:lvl1pPr>
              <a:defRPr/>
            </a:lvl1pPr>
          </a:lstStyle>
          <a:p>
            <a:pPr>
              <a:defRPr/>
            </a:pPr>
            <a:endParaRPr lang="en-GB"/>
          </a:p>
        </p:txBody>
      </p:sp>
      <p:sp>
        <p:nvSpPr>
          <p:cNvPr id="6" name="Rectangle 9"/>
          <p:cNvSpPr>
            <a:spLocks noGrp="1" noChangeArrowheads="1"/>
          </p:cNvSpPr>
          <p:nvPr>
            <p:ph type="sldNum" sz="quarter" idx="12"/>
          </p:nvPr>
        </p:nvSpPr>
        <p:spPr>
          <a:ln/>
        </p:spPr>
        <p:txBody>
          <a:bodyPr/>
          <a:lstStyle>
            <a:lvl1pPr>
              <a:defRPr/>
            </a:lvl1pPr>
          </a:lstStyle>
          <a:p>
            <a:pPr>
              <a:defRPr/>
            </a:pPr>
            <a:fld id="{242D555E-014B-493E-9D8D-2F7485324B87}"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317500" y="722313"/>
            <a:ext cx="8637588" cy="5334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7"/>
          <p:cNvSpPr>
            <a:spLocks noGrp="1" noChangeArrowheads="1"/>
          </p:cNvSpPr>
          <p:nvPr>
            <p:ph type="dt" sz="half" idx="10"/>
          </p:nvPr>
        </p:nvSpPr>
        <p:spPr>
          <a:ln/>
        </p:spPr>
        <p:txBody>
          <a:bodyPr/>
          <a:lstStyle>
            <a:lvl1pPr>
              <a:defRPr/>
            </a:lvl1pPr>
          </a:lstStyle>
          <a:p>
            <a:pPr>
              <a:defRPr/>
            </a:pPr>
            <a:endParaRPr lang="en-GB"/>
          </a:p>
        </p:txBody>
      </p:sp>
      <p:sp>
        <p:nvSpPr>
          <p:cNvPr id="4" name="Rectangle 8"/>
          <p:cNvSpPr>
            <a:spLocks noGrp="1" noChangeArrowheads="1"/>
          </p:cNvSpPr>
          <p:nvPr>
            <p:ph type="ftr" sz="quarter" idx="11"/>
          </p:nvPr>
        </p:nvSpPr>
        <p:spPr>
          <a:ln/>
        </p:spPr>
        <p:txBody>
          <a:bodyPr/>
          <a:lstStyle>
            <a:lvl1pPr>
              <a:defRPr/>
            </a:lvl1pPr>
          </a:lstStyle>
          <a:p>
            <a:pPr>
              <a:defRPr/>
            </a:pPr>
            <a:endParaRPr lang="en-GB"/>
          </a:p>
        </p:txBody>
      </p:sp>
      <p:sp>
        <p:nvSpPr>
          <p:cNvPr id="5" name="Rectangle 9"/>
          <p:cNvSpPr>
            <a:spLocks noGrp="1" noChangeArrowheads="1"/>
          </p:cNvSpPr>
          <p:nvPr>
            <p:ph type="sldNum" sz="quarter" idx="12"/>
          </p:nvPr>
        </p:nvSpPr>
        <p:spPr>
          <a:ln/>
        </p:spPr>
        <p:txBody>
          <a:bodyPr/>
          <a:lstStyle>
            <a:lvl1pPr>
              <a:defRPr/>
            </a:lvl1pPr>
          </a:lstStyle>
          <a:p>
            <a:pPr>
              <a:defRPr/>
            </a:pPr>
            <a:fld id="{C3192865-68E8-4AE9-8B0C-4B346E451F7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2"/>
            </a:gs>
            <a:gs pos="100000">
              <a:schemeClr val="bg1"/>
            </a:gs>
          </a:gsLst>
          <a:path path="rect">
            <a:fillToRect r="100000" b="100000"/>
          </a:path>
        </a:gra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7938" y="1636713"/>
            <a:ext cx="9148763" cy="4618037"/>
            <a:chOff x="-5" y="1031"/>
            <a:chExt cx="5763" cy="2909"/>
          </a:xfrm>
        </p:grpSpPr>
        <p:pic>
          <p:nvPicPr>
            <p:cNvPr id="1032" name="Picture 3" descr="ARTHSEPA"/>
            <p:cNvPicPr>
              <a:picLocks noChangeAspect="1" noChangeArrowheads="1"/>
            </p:cNvPicPr>
            <p:nvPr/>
          </p:nvPicPr>
          <p:blipFill>
            <a:blip r:embed="rId14"/>
            <a:srcRect/>
            <a:stretch>
              <a:fillRect/>
            </a:stretch>
          </p:blipFill>
          <p:spPr bwMode="gray">
            <a:xfrm>
              <a:off x="3778" y="3893"/>
              <a:ext cx="1980" cy="47"/>
            </a:xfrm>
            <a:prstGeom prst="rect">
              <a:avLst/>
            </a:prstGeom>
            <a:noFill/>
            <a:ln w="9525">
              <a:noFill/>
              <a:miter lim="800000"/>
              <a:headEnd/>
              <a:tailEnd/>
            </a:ln>
          </p:spPr>
        </p:pic>
        <p:pic>
          <p:nvPicPr>
            <p:cNvPr id="1033" name="Picture 4" descr="Arthsepa"/>
            <p:cNvPicPr>
              <a:picLocks noChangeAspect="1" noChangeArrowheads="1"/>
            </p:cNvPicPr>
            <p:nvPr/>
          </p:nvPicPr>
          <p:blipFill>
            <a:blip r:embed="rId15"/>
            <a:srcRect/>
            <a:stretch>
              <a:fillRect/>
            </a:stretch>
          </p:blipFill>
          <p:spPr bwMode="auto">
            <a:xfrm>
              <a:off x="-5" y="1031"/>
              <a:ext cx="2832" cy="61"/>
            </a:xfrm>
            <a:prstGeom prst="rect">
              <a:avLst/>
            </a:prstGeom>
            <a:noFill/>
            <a:ln w="9525">
              <a:noFill/>
              <a:miter lim="800000"/>
              <a:headEnd/>
              <a:tailEnd/>
            </a:ln>
          </p:spPr>
        </p:pic>
      </p:grpSp>
      <p:sp>
        <p:nvSpPr>
          <p:cNvPr id="1027" name="Rectangle 5"/>
          <p:cNvSpPr>
            <a:spLocks noGrp="1" noChangeArrowheads="1"/>
          </p:cNvSpPr>
          <p:nvPr>
            <p:ph type="title"/>
          </p:nvPr>
        </p:nvSpPr>
        <p:spPr bwMode="auto">
          <a:xfrm>
            <a:off x="317500" y="722313"/>
            <a:ext cx="8637588" cy="762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spAutoFit/>
          </a:bodyPr>
          <a:lstStyle/>
          <a:p>
            <a:pPr lvl="0"/>
            <a:r>
              <a:rPr lang="en-GB" smtClean="0"/>
              <a:t>Click to edit Master title style</a:t>
            </a:r>
          </a:p>
        </p:txBody>
      </p:sp>
      <p:sp>
        <p:nvSpPr>
          <p:cNvPr id="1028" name="Rectangle 6"/>
          <p:cNvSpPr>
            <a:spLocks noGrp="1" noChangeArrowheads="1"/>
          </p:cNvSpPr>
          <p:nvPr>
            <p:ph type="body" idx="1"/>
          </p:nvPr>
        </p:nvSpPr>
        <p:spPr bwMode="auto">
          <a:xfrm>
            <a:off x="328613" y="1941513"/>
            <a:ext cx="8208962"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8919" name="Rectangle 7"/>
          <p:cNvSpPr>
            <a:spLocks noGrp="1" noChangeArrowheads="1"/>
          </p:cNvSpPr>
          <p:nvPr>
            <p:ph type="dt" sz="half" idx="2"/>
          </p:nvPr>
        </p:nvSpPr>
        <p:spPr bwMode="auto">
          <a:xfrm>
            <a:off x="3433763" y="634365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mn-lt"/>
              </a:defRPr>
            </a:lvl1pPr>
          </a:lstStyle>
          <a:p>
            <a:pPr>
              <a:defRPr/>
            </a:pPr>
            <a:endParaRPr lang="en-GB"/>
          </a:p>
        </p:txBody>
      </p:sp>
      <p:sp>
        <p:nvSpPr>
          <p:cNvPr id="38920" name="Rectangle 8"/>
          <p:cNvSpPr>
            <a:spLocks noGrp="1" noChangeArrowheads="1"/>
          </p:cNvSpPr>
          <p:nvPr>
            <p:ph type="ftr" sz="quarter" idx="3"/>
          </p:nvPr>
        </p:nvSpPr>
        <p:spPr bwMode="auto">
          <a:xfrm>
            <a:off x="6108700" y="634365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mn-lt"/>
              </a:defRPr>
            </a:lvl1pPr>
          </a:lstStyle>
          <a:p>
            <a:pPr>
              <a:defRPr/>
            </a:pPr>
            <a:endParaRPr lang="en-GB"/>
          </a:p>
        </p:txBody>
      </p:sp>
      <p:sp>
        <p:nvSpPr>
          <p:cNvPr id="38921" name="Rectangle 9"/>
          <p:cNvSpPr>
            <a:spLocks noGrp="1" noChangeArrowheads="1"/>
          </p:cNvSpPr>
          <p:nvPr>
            <p:ph type="sldNum" sz="quarter" idx="4"/>
          </p:nvPr>
        </p:nvSpPr>
        <p:spPr bwMode="auto">
          <a:xfrm>
            <a:off x="146050" y="6361113"/>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a:latin typeface="+mn-lt"/>
              </a:defRPr>
            </a:lvl1pPr>
          </a:lstStyle>
          <a:p>
            <a:pPr>
              <a:defRPr/>
            </a:pPr>
            <a:fld id="{70A97FBB-14EC-425F-95AA-B5E608750A67}"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726"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Lst>
  <p:hf hdr="0" ftr="0" dt="0"/>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Arial" charset="0"/>
        </a:defRPr>
      </a:lvl2pPr>
      <a:lvl3pPr algn="l" rtl="0" eaLnBrk="0" fontAlgn="base" hangingPunct="0">
        <a:spcBef>
          <a:spcPct val="0"/>
        </a:spcBef>
        <a:spcAft>
          <a:spcPct val="0"/>
        </a:spcAft>
        <a:defRPr sz="4400">
          <a:solidFill>
            <a:schemeClr val="tx2"/>
          </a:solidFill>
          <a:latin typeface="Arial" charset="0"/>
        </a:defRPr>
      </a:lvl3pPr>
      <a:lvl4pPr algn="l" rtl="0" eaLnBrk="0" fontAlgn="base" hangingPunct="0">
        <a:spcBef>
          <a:spcPct val="0"/>
        </a:spcBef>
        <a:spcAft>
          <a:spcPct val="0"/>
        </a:spcAft>
        <a:defRPr sz="4400">
          <a:solidFill>
            <a:schemeClr val="tx2"/>
          </a:solidFill>
          <a:latin typeface="Arial" charset="0"/>
        </a:defRPr>
      </a:lvl4pPr>
      <a:lvl5pPr algn="l" rtl="0" eaLnBrk="0" fontAlgn="base" hangingPunct="0">
        <a:spcBef>
          <a:spcPct val="0"/>
        </a:spcBef>
        <a:spcAft>
          <a:spcPct val="0"/>
        </a:spcAft>
        <a:defRPr sz="4400">
          <a:solidFill>
            <a:schemeClr val="tx2"/>
          </a:solidFill>
          <a:latin typeface="Arial"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CCFF33"/>
        </a:buClr>
        <a:buSzPct val="7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65000"/>
        <a:buFont typeface="Wingdings" pitchFamily="2" charset="2"/>
        <a:buChar char="n"/>
        <a:defRPr sz="2800">
          <a:solidFill>
            <a:schemeClr val="tx1"/>
          </a:solidFill>
          <a:latin typeface="+mn-lt"/>
        </a:defRPr>
      </a:lvl2pPr>
      <a:lvl3pPr marL="1143000" indent="-228600" algn="l" rtl="0" eaLnBrk="0" fontAlgn="base" hangingPunct="0">
        <a:spcBef>
          <a:spcPct val="20000"/>
        </a:spcBef>
        <a:spcAft>
          <a:spcPct val="0"/>
        </a:spcAft>
        <a:buClr>
          <a:srgbClr val="0099CC"/>
        </a:buClr>
        <a:buSzPct val="65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tx2"/>
        </a:buClr>
        <a:buSzPct val="75000"/>
        <a:buFont typeface="Wingdings" pitchFamily="2" charset="2"/>
        <a:buChar char="n"/>
        <a:defRPr sz="2000">
          <a:solidFill>
            <a:schemeClr val="tx1"/>
          </a:solidFill>
          <a:latin typeface="+mn-lt"/>
        </a:defRPr>
      </a:lvl4pPr>
      <a:lvl5pPr marL="2057400" indent="-228600" algn="l" rtl="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en.wikipedia.org/wiki/Robert_E._Horton" TargetMode="External"/><Relationship Id="rId13" Type="http://schemas.openxmlformats.org/officeDocument/2006/relationships/hyperlink" Target="http://en.wikipedia.org/wiki/Tributary" TargetMode="External"/><Relationship Id="rId3" Type="http://schemas.openxmlformats.org/officeDocument/2006/relationships/hyperlink" Target="http://en.wikipedia.org/wiki/Latin" TargetMode="External"/><Relationship Id="rId7" Type="http://schemas.openxmlformats.org/officeDocument/2006/relationships/hyperlink" Target="http://en.wikipedia.org/wiki/Hydrology" TargetMode="External"/><Relationship Id="rId12" Type="http://schemas.openxmlformats.org/officeDocument/2006/relationships/hyperlink" Target="#CITEREFStrahler1957"/><Relationship Id="rId2" Type="http://schemas.openxmlformats.org/officeDocument/2006/relationships/notesSlide" Target="../notesSlides/notesSlide2.xml"/><Relationship Id="rId16"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hyperlink" Target="http://en.wikipedia.org/wiki/Tree_(graph_theory)" TargetMode="External"/><Relationship Id="rId11" Type="http://schemas.openxmlformats.org/officeDocument/2006/relationships/hyperlink" Target="#CITEREFStrahler1952"/><Relationship Id="rId5" Type="http://schemas.openxmlformats.org/officeDocument/2006/relationships/hyperlink" Target="http://en.wikipedia.org/wiki/Mathematics" TargetMode="External"/><Relationship Id="rId15" Type="http://schemas.openxmlformats.org/officeDocument/2006/relationships/hyperlink" Target="http://upload.wikimedia.org/wikipedia/commons/e/e3/Strahler-stream-order.png" TargetMode="External"/><Relationship Id="rId10" Type="http://schemas.openxmlformats.org/officeDocument/2006/relationships/hyperlink" Target="http://en.wikipedia.org/wiki/Arthur_Newell_Strahler" TargetMode="External"/><Relationship Id="rId4" Type="http://schemas.openxmlformats.org/officeDocument/2006/relationships/hyperlink" Target="http://en.wikipedia.org/wiki/Stream" TargetMode="External"/><Relationship Id="rId9" Type="http://schemas.openxmlformats.org/officeDocument/2006/relationships/hyperlink" Target="#CITEREFHorton1945"/><Relationship Id="rId14" Type="http://schemas.openxmlformats.org/officeDocument/2006/relationships/image" Target="../media/image18.jpeg"/></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www.youtube.com/watch?v=t632Bz8AQoU"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www.environment-agency.gov.uk/subjects/flood/floodwarning/102WABT04?time=1165664700"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4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 Id="rId4" Type="http://schemas.openxmlformats.org/officeDocument/2006/relationships/image" Target="../media/image54.jpeg"/></Relationships>
</file>

<file path=ppt/slides/_rels/slide4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hyperlink" Target="http://video.yahoo.com/video/play?vid=5770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48E929A4-2561-4864-918B-6687E33C1191}" type="slidenum">
              <a:rPr lang="en-GB"/>
              <a:pPr>
                <a:defRPr/>
              </a:pPr>
              <a:t>1</a:t>
            </a:fld>
            <a:endParaRPr lang="en-GB"/>
          </a:p>
        </p:txBody>
      </p:sp>
      <p:sp>
        <p:nvSpPr>
          <p:cNvPr id="3075" name="Rectangle 2"/>
          <p:cNvSpPr>
            <a:spLocks noGrp="1" noChangeArrowheads="1"/>
          </p:cNvSpPr>
          <p:nvPr>
            <p:ph type="title"/>
          </p:nvPr>
        </p:nvSpPr>
        <p:spPr/>
        <p:txBody>
          <a:bodyPr/>
          <a:lstStyle/>
          <a:p>
            <a:pPr eaLnBrk="1" hangingPunct="1"/>
            <a:r>
              <a:rPr lang="en-GB" smtClean="0"/>
              <a:t>Who is it?</a:t>
            </a:r>
          </a:p>
        </p:txBody>
      </p:sp>
      <p:sp>
        <p:nvSpPr>
          <p:cNvPr id="35843" name="Rectangle 3"/>
          <p:cNvSpPr>
            <a:spLocks noGrp="1" noChangeArrowheads="1"/>
          </p:cNvSpPr>
          <p:nvPr>
            <p:ph type="body" idx="1"/>
          </p:nvPr>
        </p:nvSpPr>
        <p:spPr/>
        <p:txBody>
          <a:bodyPr/>
          <a:lstStyle/>
          <a:p>
            <a:pPr eaLnBrk="1" hangingPunct="1"/>
            <a:r>
              <a:rPr lang="en-GB" smtClean="0"/>
              <a:t>Joan Rivers</a:t>
            </a:r>
          </a:p>
        </p:txBody>
      </p:sp>
      <p:pic>
        <p:nvPicPr>
          <p:cNvPr id="35845" name="Picture 5" descr="joan-rivers-2"/>
          <p:cNvPicPr>
            <a:picLocks noChangeAspect="1" noChangeArrowheads="1"/>
          </p:cNvPicPr>
          <p:nvPr/>
        </p:nvPicPr>
        <p:blipFill>
          <a:blip r:embed="rId2"/>
          <a:srcRect/>
          <a:stretch>
            <a:fillRect/>
          </a:stretch>
        </p:blipFill>
        <p:spPr bwMode="auto">
          <a:xfrm>
            <a:off x="4191000" y="1219200"/>
            <a:ext cx="4546600" cy="4876800"/>
          </a:xfrm>
          <a:prstGeom prst="rect">
            <a:avLst/>
          </a:prstGeom>
          <a:noFill/>
          <a:ln w="9525">
            <a:noFill/>
            <a:miter lim="800000"/>
            <a:headEnd/>
            <a:tailEnd/>
          </a:ln>
        </p:spPr>
      </p:pic>
      <p:pic>
        <p:nvPicPr>
          <p:cNvPr id="3078" name="Picture 6" descr="riverteton"/>
          <p:cNvPicPr>
            <a:picLocks noChangeAspect="1" noChangeArrowheads="1"/>
          </p:cNvPicPr>
          <p:nvPr/>
        </p:nvPicPr>
        <p:blipFill>
          <a:blip r:embed="rId3"/>
          <a:srcRect/>
          <a:stretch>
            <a:fillRect/>
          </a:stretch>
        </p:blipFill>
        <p:spPr bwMode="auto">
          <a:xfrm>
            <a:off x="250825" y="2708275"/>
            <a:ext cx="3816350" cy="244951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5845"/>
                                        </p:tgtEl>
                                        <p:attrNameLst>
                                          <p:attrName>style.visibility</p:attrName>
                                        </p:attrNameLst>
                                      </p:cBhvr>
                                      <p:to>
                                        <p:strVal val="visible"/>
                                      </p:to>
                                    </p:set>
                                    <p:anim calcmode="lin" valueType="num">
                                      <p:cBhvr additive="base">
                                        <p:cTn id="7" dur="500" fill="hold"/>
                                        <p:tgtEl>
                                          <p:spTgt spid="35845"/>
                                        </p:tgtEl>
                                        <p:attrNameLst>
                                          <p:attrName>ppt_x</p:attrName>
                                        </p:attrNameLst>
                                      </p:cBhvr>
                                      <p:tavLst>
                                        <p:tav tm="0">
                                          <p:val>
                                            <p:strVal val="0-#ppt_w/2"/>
                                          </p:val>
                                        </p:tav>
                                        <p:tav tm="100000">
                                          <p:val>
                                            <p:strVal val="#ppt_x"/>
                                          </p:val>
                                        </p:tav>
                                      </p:tavLst>
                                    </p:anim>
                                    <p:anim calcmode="lin" valueType="num">
                                      <p:cBhvr additive="base">
                                        <p:cTn id="8" dur="500" fill="hold"/>
                                        <p:tgtEl>
                                          <p:spTgt spid="3584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5" presetClass="entr" presetSubtype="0" fill="hold" grpId="0" nodeType="clickEffect">
                                  <p:stCondLst>
                                    <p:cond delay="0"/>
                                  </p:stCondLst>
                                  <p:childTnLst>
                                    <p:set>
                                      <p:cBhvr>
                                        <p:cTn id="12" dur="1" fill="hold">
                                          <p:stCondLst>
                                            <p:cond delay="0"/>
                                          </p:stCondLst>
                                        </p:cTn>
                                        <p:tgtEl>
                                          <p:spTgt spid="35843">
                                            <p:txEl>
                                              <p:pRg st="0" end="0"/>
                                            </p:txEl>
                                          </p:spTgt>
                                        </p:tgtEl>
                                        <p:attrNameLst>
                                          <p:attrName>style.visibility</p:attrName>
                                        </p:attrNameLst>
                                      </p:cBhvr>
                                      <p:to>
                                        <p:strVal val="visible"/>
                                      </p:to>
                                    </p:set>
                                    <p:anim calcmode="lin" valueType="num">
                                      <p:cBhvr>
                                        <p:cTn id="13" dur="1000" fill="hold"/>
                                        <p:tgtEl>
                                          <p:spTgt spid="35843">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35843">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3584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3584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244FCBE2-9495-4934-AFFD-A1EFEFC09B34}" type="slidenum">
              <a:rPr lang="en-GB"/>
              <a:pPr>
                <a:defRPr/>
              </a:pPr>
              <a:t>2</a:t>
            </a:fld>
            <a:endParaRPr lang="en-GB"/>
          </a:p>
        </p:txBody>
      </p:sp>
      <p:sp>
        <p:nvSpPr>
          <p:cNvPr id="4099" name="Rectangle 2"/>
          <p:cNvSpPr>
            <a:spLocks noGrp="1" noChangeArrowheads="1"/>
          </p:cNvSpPr>
          <p:nvPr>
            <p:ph type="title"/>
          </p:nvPr>
        </p:nvSpPr>
        <p:spPr/>
        <p:txBody>
          <a:bodyPr/>
          <a:lstStyle/>
          <a:p>
            <a:pPr eaLnBrk="1" hangingPunct="1"/>
            <a:endParaRPr lang="en-US" smtClean="0"/>
          </a:p>
        </p:txBody>
      </p:sp>
      <p:sp>
        <p:nvSpPr>
          <p:cNvPr id="4100" name="Rectangle 3"/>
          <p:cNvSpPr>
            <a:spLocks noGrp="1" noChangeArrowheads="1"/>
          </p:cNvSpPr>
          <p:nvPr>
            <p:ph type="body" idx="1"/>
          </p:nvPr>
        </p:nvSpPr>
        <p:spPr>
          <a:xfrm>
            <a:off x="4932363" y="4221163"/>
            <a:ext cx="3605212" cy="1835150"/>
          </a:xfrm>
        </p:spPr>
        <p:txBody>
          <a:bodyPr/>
          <a:lstStyle/>
          <a:p>
            <a:pPr eaLnBrk="1" hangingPunct="1"/>
            <a:endParaRPr lang="en-US" smtClean="0"/>
          </a:p>
        </p:txBody>
      </p:sp>
      <p:pic>
        <p:nvPicPr>
          <p:cNvPr id="4101" name="Picture 5" descr="faesheallach"/>
          <p:cNvPicPr>
            <a:picLocks noChangeAspect="1" noChangeArrowheads="1"/>
          </p:cNvPicPr>
          <p:nvPr/>
        </p:nvPicPr>
        <p:blipFill>
          <a:blip r:embed="rId2"/>
          <a:srcRect/>
          <a:stretch>
            <a:fillRect/>
          </a:stretch>
        </p:blipFill>
        <p:spPr bwMode="auto">
          <a:xfrm>
            <a:off x="4356100" y="0"/>
            <a:ext cx="4787900" cy="3624263"/>
          </a:xfrm>
          <a:prstGeom prst="rect">
            <a:avLst/>
          </a:prstGeom>
          <a:noFill/>
          <a:ln w="9525">
            <a:noFill/>
            <a:miter lim="800000"/>
            <a:headEnd/>
            <a:tailEnd/>
          </a:ln>
        </p:spPr>
      </p:pic>
      <p:sp>
        <p:nvSpPr>
          <p:cNvPr id="4102" name="Text Box 6"/>
          <p:cNvSpPr txBox="1">
            <a:spLocks noChangeArrowheads="1"/>
          </p:cNvSpPr>
          <p:nvPr/>
        </p:nvSpPr>
        <p:spPr bwMode="auto">
          <a:xfrm>
            <a:off x="6629400" y="152400"/>
            <a:ext cx="2303463" cy="366713"/>
          </a:xfrm>
          <a:prstGeom prst="rect">
            <a:avLst/>
          </a:prstGeom>
          <a:noFill/>
          <a:ln w="9525">
            <a:noFill/>
            <a:miter lim="800000"/>
            <a:headEnd/>
            <a:tailEnd/>
          </a:ln>
        </p:spPr>
        <p:txBody>
          <a:bodyPr>
            <a:spAutoFit/>
          </a:bodyPr>
          <a:lstStyle/>
          <a:p>
            <a:pPr>
              <a:spcBef>
                <a:spcPct val="50000"/>
              </a:spcBef>
            </a:pPr>
            <a:r>
              <a:rPr lang="en-GB" sz="1800" b="1">
                <a:solidFill>
                  <a:schemeClr val="tx2"/>
                </a:solidFill>
                <a:latin typeface="Arial" charset="0"/>
              </a:rPr>
              <a:t>Cairngorms</a:t>
            </a:r>
          </a:p>
        </p:txBody>
      </p:sp>
      <p:grpSp>
        <p:nvGrpSpPr>
          <p:cNvPr id="4103" name="Group 8"/>
          <p:cNvGrpSpPr>
            <a:grpSpLocks/>
          </p:cNvGrpSpPr>
          <p:nvPr/>
        </p:nvGrpSpPr>
        <p:grpSpPr bwMode="auto">
          <a:xfrm>
            <a:off x="0" y="0"/>
            <a:ext cx="4667250" cy="3530600"/>
            <a:chOff x="-1" y="0"/>
            <a:chExt cx="4668009" cy="3530625"/>
          </a:xfrm>
        </p:grpSpPr>
        <p:pic>
          <p:nvPicPr>
            <p:cNvPr id="4109" name="Picture 8" descr="http://imagecache2.allposters.com/images/SSPOD/SuperStock_2120-464362.jpg"/>
            <p:cNvPicPr>
              <a:picLocks noChangeAspect="1" noChangeArrowheads="1"/>
            </p:cNvPicPr>
            <p:nvPr/>
          </p:nvPicPr>
          <p:blipFill>
            <a:blip r:embed="rId3"/>
            <a:srcRect/>
            <a:stretch>
              <a:fillRect/>
            </a:stretch>
          </p:blipFill>
          <p:spPr bwMode="auto">
            <a:xfrm>
              <a:off x="-1" y="0"/>
              <a:ext cx="4668009" cy="3501008"/>
            </a:xfrm>
            <a:prstGeom prst="rect">
              <a:avLst/>
            </a:prstGeom>
            <a:noFill/>
            <a:ln w="9525">
              <a:noFill/>
              <a:miter lim="800000"/>
              <a:headEnd/>
              <a:tailEnd/>
            </a:ln>
          </p:spPr>
        </p:pic>
        <p:sp>
          <p:nvSpPr>
            <p:cNvPr id="4110" name="TextBox 7"/>
            <p:cNvSpPr txBox="1">
              <a:spLocks noChangeArrowheads="1"/>
            </p:cNvSpPr>
            <p:nvPr/>
          </p:nvSpPr>
          <p:spPr bwMode="auto">
            <a:xfrm>
              <a:off x="251520" y="3068960"/>
              <a:ext cx="1226618" cy="461665"/>
            </a:xfrm>
            <a:prstGeom prst="rect">
              <a:avLst/>
            </a:prstGeom>
            <a:noFill/>
            <a:ln w="9525">
              <a:noFill/>
              <a:miter lim="800000"/>
              <a:headEnd/>
              <a:tailEnd/>
            </a:ln>
          </p:spPr>
          <p:txBody>
            <a:bodyPr wrap="none">
              <a:spAutoFit/>
            </a:bodyPr>
            <a:lstStyle/>
            <a:p>
              <a:r>
                <a:rPr lang="en-GB">
                  <a:solidFill>
                    <a:srgbClr val="FF0000"/>
                  </a:solidFill>
                </a:rPr>
                <a:t>Amazon</a:t>
              </a:r>
            </a:p>
          </p:txBody>
        </p:sp>
      </p:grpSp>
      <p:pic>
        <p:nvPicPr>
          <p:cNvPr id="4104" name="Picture 10" descr="http://3.bp.blogspot.com/_bZGViBccQFg/Sf8FgH35-aI/AAAAAAAACow/AGMAz_8BIoQ/s400/SuperStock_442-7806~Amazon-River-Amazon-Jungle-Brazil-Posters.jpg"/>
          <p:cNvPicPr>
            <a:picLocks noChangeAspect="1" noChangeArrowheads="1"/>
          </p:cNvPicPr>
          <p:nvPr/>
        </p:nvPicPr>
        <p:blipFill>
          <a:blip r:embed="rId4"/>
          <a:srcRect/>
          <a:stretch>
            <a:fillRect/>
          </a:stretch>
        </p:blipFill>
        <p:spPr bwMode="auto">
          <a:xfrm>
            <a:off x="0" y="3500438"/>
            <a:ext cx="4476750" cy="3357562"/>
          </a:xfrm>
          <a:prstGeom prst="rect">
            <a:avLst/>
          </a:prstGeom>
          <a:noFill/>
          <a:ln w="9525">
            <a:noFill/>
            <a:miter lim="800000"/>
            <a:headEnd/>
            <a:tailEnd/>
          </a:ln>
        </p:spPr>
      </p:pic>
      <p:grpSp>
        <p:nvGrpSpPr>
          <p:cNvPr id="4105" name="Group 12"/>
          <p:cNvGrpSpPr>
            <a:grpSpLocks/>
          </p:cNvGrpSpPr>
          <p:nvPr/>
        </p:nvGrpSpPr>
        <p:grpSpPr bwMode="auto">
          <a:xfrm>
            <a:off x="4427538" y="3424238"/>
            <a:ext cx="4716462" cy="3433762"/>
            <a:chOff x="4427984" y="3424841"/>
            <a:chExt cx="4716016" cy="3433158"/>
          </a:xfrm>
        </p:grpSpPr>
        <p:pic>
          <p:nvPicPr>
            <p:cNvPr id="4107" name="Picture 12" descr="http://images.travelpod.com/users/markszulgit/2006_cycle_tour.1154958540.the_flood2.jpg"/>
            <p:cNvPicPr>
              <a:picLocks noChangeAspect="1" noChangeArrowheads="1"/>
            </p:cNvPicPr>
            <p:nvPr/>
          </p:nvPicPr>
          <p:blipFill>
            <a:blip r:embed="rId5"/>
            <a:srcRect/>
            <a:stretch>
              <a:fillRect/>
            </a:stretch>
          </p:blipFill>
          <p:spPr bwMode="auto">
            <a:xfrm>
              <a:off x="4427984" y="3424841"/>
              <a:ext cx="4716016" cy="3433158"/>
            </a:xfrm>
            <a:prstGeom prst="rect">
              <a:avLst/>
            </a:prstGeom>
            <a:noFill/>
            <a:ln w="9525">
              <a:noFill/>
              <a:miter lim="800000"/>
              <a:headEnd/>
              <a:tailEnd/>
            </a:ln>
          </p:spPr>
        </p:pic>
        <p:sp>
          <p:nvSpPr>
            <p:cNvPr id="4108" name="TextBox 11"/>
            <p:cNvSpPr txBox="1">
              <a:spLocks noChangeArrowheads="1"/>
            </p:cNvSpPr>
            <p:nvPr/>
          </p:nvSpPr>
          <p:spPr bwMode="auto">
            <a:xfrm>
              <a:off x="7631832" y="3429000"/>
              <a:ext cx="1512168" cy="830997"/>
            </a:xfrm>
            <a:prstGeom prst="rect">
              <a:avLst/>
            </a:prstGeom>
            <a:noFill/>
            <a:ln w="9525">
              <a:noFill/>
              <a:miter lim="800000"/>
              <a:headEnd/>
              <a:tailEnd/>
            </a:ln>
          </p:spPr>
          <p:txBody>
            <a:bodyPr>
              <a:spAutoFit/>
            </a:bodyPr>
            <a:lstStyle/>
            <a:p>
              <a:r>
                <a:rPr lang="en-GB"/>
                <a:t>Czech Republic</a:t>
              </a:r>
            </a:p>
          </p:txBody>
        </p:sp>
      </p:grpSp>
      <p:sp>
        <p:nvSpPr>
          <p:cNvPr id="4106" name="TextBox 13"/>
          <p:cNvSpPr txBox="1">
            <a:spLocks noChangeArrowheads="1"/>
          </p:cNvSpPr>
          <p:nvPr/>
        </p:nvSpPr>
        <p:spPr bwMode="auto">
          <a:xfrm>
            <a:off x="1619250" y="3141663"/>
            <a:ext cx="3168650" cy="306387"/>
          </a:xfrm>
          <a:prstGeom prst="rect">
            <a:avLst/>
          </a:prstGeom>
          <a:noFill/>
          <a:ln w="9525">
            <a:noFill/>
            <a:miter lim="800000"/>
            <a:headEnd/>
            <a:tailEnd/>
          </a:ln>
        </p:spPr>
        <p:txBody>
          <a:bodyPr>
            <a:spAutoFit/>
          </a:bodyPr>
          <a:lstStyle/>
          <a:p>
            <a:r>
              <a:rPr lang="en-GB" sz="1400">
                <a:solidFill>
                  <a:srgbClr val="0070C0"/>
                </a:solidFill>
              </a:rPr>
              <a:t>RIVERS COME IN VARIOUS FORMS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82C33DFD-E03F-4CEB-A30B-9FC68D9474DF}" type="slidenum">
              <a:rPr lang="en-GB"/>
              <a:pPr>
                <a:defRPr/>
              </a:pPr>
              <a:t>3</a:t>
            </a:fld>
            <a:endParaRPr lang="en-GB"/>
          </a:p>
        </p:txBody>
      </p:sp>
      <p:sp>
        <p:nvSpPr>
          <p:cNvPr id="5123" name="Rectangle 2"/>
          <p:cNvSpPr>
            <a:spLocks noGrp="1" noChangeArrowheads="1"/>
          </p:cNvSpPr>
          <p:nvPr>
            <p:ph type="title"/>
          </p:nvPr>
        </p:nvSpPr>
        <p:spPr>
          <a:xfrm>
            <a:off x="317500" y="1881188"/>
            <a:ext cx="3175000" cy="2771775"/>
          </a:xfrm>
        </p:spPr>
        <p:txBody>
          <a:bodyPr/>
          <a:lstStyle/>
          <a:p>
            <a:pPr eaLnBrk="1" hangingPunct="1"/>
            <a:r>
              <a:rPr lang="en-GB" smtClean="0"/>
              <a:t>Meanders and Flood Plan, Alaska </a:t>
            </a:r>
          </a:p>
        </p:txBody>
      </p:sp>
      <p:sp>
        <p:nvSpPr>
          <p:cNvPr id="5124" name="Rectangle 3"/>
          <p:cNvSpPr>
            <a:spLocks noGrp="1" noChangeArrowheads="1"/>
          </p:cNvSpPr>
          <p:nvPr>
            <p:ph type="body" idx="1"/>
          </p:nvPr>
        </p:nvSpPr>
        <p:spPr/>
        <p:txBody>
          <a:bodyPr/>
          <a:lstStyle/>
          <a:p>
            <a:pPr eaLnBrk="1" hangingPunct="1"/>
            <a:endParaRPr lang="en-US" smtClean="0"/>
          </a:p>
        </p:txBody>
      </p:sp>
      <p:pic>
        <p:nvPicPr>
          <p:cNvPr id="5125" name="Picture 5" descr="IKONOS%20Little%20Susitna%20River"/>
          <p:cNvPicPr>
            <a:picLocks noChangeAspect="1" noChangeArrowheads="1"/>
          </p:cNvPicPr>
          <p:nvPr/>
        </p:nvPicPr>
        <p:blipFill>
          <a:blip r:embed="rId2"/>
          <a:srcRect/>
          <a:stretch>
            <a:fillRect/>
          </a:stretch>
        </p:blipFill>
        <p:spPr bwMode="auto">
          <a:xfrm>
            <a:off x="4041775" y="0"/>
            <a:ext cx="5102225"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172B21A6-EF98-460F-82DE-0DD8195B8888}" type="slidenum">
              <a:rPr lang="en-GB"/>
              <a:pPr>
                <a:defRPr/>
              </a:pPr>
              <a:t>4</a:t>
            </a:fld>
            <a:endParaRPr lang="en-GB"/>
          </a:p>
        </p:txBody>
      </p:sp>
      <p:sp>
        <p:nvSpPr>
          <p:cNvPr id="6147" name="Rectangle 2"/>
          <p:cNvSpPr>
            <a:spLocks noGrp="1" noChangeArrowheads="1"/>
          </p:cNvSpPr>
          <p:nvPr>
            <p:ph type="title"/>
          </p:nvPr>
        </p:nvSpPr>
        <p:spPr/>
        <p:txBody>
          <a:bodyPr/>
          <a:lstStyle/>
          <a:p>
            <a:pPr eaLnBrk="1" hangingPunct="1"/>
            <a:r>
              <a:rPr lang="en-GB" smtClean="0"/>
              <a:t>Global</a:t>
            </a:r>
          </a:p>
        </p:txBody>
      </p:sp>
      <p:sp>
        <p:nvSpPr>
          <p:cNvPr id="6148" name="Rectangle 3"/>
          <p:cNvSpPr>
            <a:spLocks noGrp="1" noChangeArrowheads="1"/>
          </p:cNvSpPr>
          <p:nvPr>
            <p:ph type="body" idx="1"/>
          </p:nvPr>
        </p:nvSpPr>
        <p:spPr/>
        <p:txBody>
          <a:bodyPr/>
          <a:lstStyle/>
          <a:p>
            <a:pPr eaLnBrk="1" hangingPunct="1"/>
            <a:endParaRPr lang="en-US" smtClean="0"/>
          </a:p>
        </p:txBody>
      </p:sp>
      <p:pic>
        <p:nvPicPr>
          <p:cNvPr id="6149" name="Picture 5" descr="bigriv"/>
          <p:cNvPicPr>
            <a:picLocks noChangeAspect="1" noChangeArrowheads="1"/>
          </p:cNvPicPr>
          <p:nvPr/>
        </p:nvPicPr>
        <p:blipFill>
          <a:blip r:embed="rId3" cstate="print"/>
          <a:srcRect/>
          <a:stretch>
            <a:fillRect/>
          </a:stretch>
        </p:blipFill>
        <p:spPr bwMode="auto">
          <a:xfrm>
            <a:off x="2484438" y="260350"/>
            <a:ext cx="6400800" cy="4238625"/>
          </a:xfrm>
          <a:prstGeom prst="rect">
            <a:avLst/>
          </a:prstGeom>
          <a:noFill/>
          <a:ln w="9525">
            <a:noFill/>
            <a:miter lim="800000"/>
            <a:headEnd/>
            <a:tailEnd/>
          </a:ln>
        </p:spPr>
      </p:pic>
      <p:pic>
        <p:nvPicPr>
          <p:cNvPr id="6150" name="Picture 7" descr="rivpercent"/>
          <p:cNvPicPr>
            <a:picLocks noChangeAspect="1" noChangeArrowheads="1"/>
          </p:cNvPicPr>
          <p:nvPr/>
        </p:nvPicPr>
        <p:blipFill>
          <a:blip r:embed="rId4" cstate="print"/>
          <a:srcRect/>
          <a:stretch>
            <a:fillRect/>
          </a:stretch>
        </p:blipFill>
        <p:spPr bwMode="auto">
          <a:xfrm>
            <a:off x="0" y="4229100"/>
            <a:ext cx="7073900" cy="26289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2894CD44-BF42-498F-B735-A2DA61F9A45D}" type="slidenum">
              <a:rPr lang="en-GB"/>
              <a:pPr>
                <a:defRPr/>
              </a:pPr>
              <a:t>5</a:t>
            </a:fld>
            <a:endParaRPr lang="en-GB"/>
          </a:p>
        </p:txBody>
      </p:sp>
      <p:sp>
        <p:nvSpPr>
          <p:cNvPr id="7171" name="Rectangle 2"/>
          <p:cNvSpPr>
            <a:spLocks noGrp="1" noChangeArrowheads="1"/>
          </p:cNvSpPr>
          <p:nvPr>
            <p:ph type="title"/>
          </p:nvPr>
        </p:nvSpPr>
        <p:spPr/>
        <p:txBody>
          <a:bodyPr/>
          <a:lstStyle/>
          <a:p>
            <a:pPr eaLnBrk="1" hangingPunct="1"/>
            <a:r>
              <a:rPr lang="en-GB" smtClean="0"/>
              <a:t>River Profile</a:t>
            </a:r>
          </a:p>
        </p:txBody>
      </p:sp>
      <p:sp>
        <p:nvSpPr>
          <p:cNvPr id="7172" name="Rectangle 3"/>
          <p:cNvSpPr>
            <a:spLocks noGrp="1" noChangeArrowheads="1"/>
          </p:cNvSpPr>
          <p:nvPr>
            <p:ph type="body" idx="1"/>
          </p:nvPr>
        </p:nvSpPr>
        <p:spPr/>
        <p:txBody>
          <a:bodyPr/>
          <a:lstStyle/>
          <a:p>
            <a:pPr eaLnBrk="1" hangingPunct="1"/>
            <a:endParaRPr lang="en-US" smtClean="0"/>
          </a:p>
        </p:txBody>
      </p:sp>
      <p:pic>
        <p:nvPicPr>
          <p:cNvPr id="7173" name="Picture 5" descr="rivanat"/>
          <p:cNvPicPr>
            <a:picLocks noChangeAspect="1" noChangeArrowheads="1"/>
          </p:cNvPicPr>
          <p:nvPr/>
        </p:nvPicPr>
        <p:blipFill>
          <a:blip r:embed="rId2"/>
          <a:srcRect/>
          <a:stretch>
            <a:fillRect/>
          </a:stretch>
        </p:blipFill>
        <p:spPr bwMode="auto">
          <a:xfrm>
            <a:off x="4792663" y="0"/>
            <a:ext cx="4351337" cy="3302000"/>
          </a:xfrm>
          <a:prstGeom prst="rect">
            <a:avLst/>
          </a:prstGeom>
          <a:noFill/>
          <a:ln w="9525">
            <a:noFill/>
            <a:miter lim="800000"/>
            <a:headEnd/>
            <a:tailEnd/>
          </a:ln>
        </p:spPr>
      </p:pic>
      <p:pic>
        <p:nvPicPr>
          <p:cNvPr id="7174" name="Picture 7" descr="rivprof"/>
          <p:cNvPicPr>
            <a:picLocks noChangeAspect="1" noChangeArrowheads="1"/>
          </p:cNvPicPr>
          <p:nvPr/>
        </p:nvPicPr>
        <p:blipFill>
          <a:blip r:embed="rId3"/>
          <a:srcRect/>
          <a:stretch>
            <a:fillRect/>
          </a:stretch>
        </p:blipFill>
        <p:spPr bwMode="auto">
          <a:xfrm>
            <a:off x="0" y="2924175"/>
            <a:ext cx="6858000" cy="39338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pPr>
              <a:defRPr/>
            </a:pPr>
            <a:fld id="{0E365E57-7C65-4380-AC65-3B0C7B8132DA}" type="slidenum">
              <a:rPr lang="en-GB"/>
              <a:pPr>
                <a:defRPr/>
              </a:pPr>
              <a:t>6</a:t>
            </a:fld>
            <a:endParaRPr lang="en-GB"/>
          </a:p>
        </p:txBody>
      </p:sp>
      <p:pic>
        <p:nvPicPr>
          <p:cNvPr id="8195" name="Picture 7" descr="riverpro"/>
          <p:cNvPicPr>
            <a:picLocks noGrp="1" noChangeAspect="1" noChangeArrowheads="1"/>
          </p:cNvPicPr>
          <p:nvPr>
            <p:ph/>
          </p:nvPr>
        </p:nvPicPr>
        <p:blipFill>
          <a:blip r:embed="rId2"/>
          <a:srcRect/>
          <a:stretch>
            <a:fillRect/>
          </a:stretch>
        </p:blipFill>
        <p:spPr>
          <a:xfrm>
            <a:off x="250825" y="1703388"/>
            <a:ext cx="8637588" cy="5154612"/>
          </a:xfrm>
          <a:noFill/>
        </p:spPr>
      </p:pic>
      <p:sp>
        <p:nvSpPr>
          <p:cNvPr id="8196" name="Text Box 8"/>
          <p:cNvSpPr txBox="1">
            <a:spLocks noChangeArrowheads="1"/>
          </p:cNvSpPr>
          <p:nvPr/>
        </p:nvSpPr>
        <p:spPr bwMode="auto">
          <a:xfrm>
            <a:off x="395288" y="620713"/>
            <a:ext cx="5976937" cy="457200"/>
          </a:xfrm>
          <a:prstGeom prst="rect">
            <a:avLst/>
          </a:prstGeom>
          <a:noFill/>
          <a:ln w="9525">
            <a:noFill/>
            <a:miter lim="800000"/>
            <a:headEnd/>
            <a:tailEnd/>
          </a:ln>
        </p:spPr>
        <p:txBody>
          <a:bodyPr>
            <a:spAutoFit/>
          </a:bodyPr>
          <a:lstStyle/>
          <a:p>
            <a:pPr>
              <a:spcBef>
                <a:spcPct val="50000"/>
              </a:spcBef>
            </a:pPr>
            <a:r>
              <a:rPr lang="en-GB"/>
              <a:t>River Profile Cont’d</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20042FE4-3D56-4695-A2FD-118FCB8AAAA9}" type="slidenum">
              <a:rPr lang="en-GB"/>
              <a:pPr>
                <a:defRPr/>
              </a:pPr>
              <a:t>7</a:t>
            </a:fld>
            <a:endParaRPr lang="en-GB"/>
          </a:p>
        </p:txBody>
      </p:sp>
      <p:sp>
        <p:nvSpPr>
          <p:cNvPr id="9219" name="Rectangle 2"/>
          <p:cNvSpPr>
            <a:spLocks noGrp="1" noChangeArrowheads="1"/>
          </p:cNvSpPr>
          <p:nvPr>
            <p:ph type="title"/>
          </p:nvPr>
        </p:nvSpPr>
        <p:spPr/>
        <p:txBody>
          <a:bodyPr/>
          <a:lstStyle/>
          <a:p>
            <a:pPr eaLnBrk="1" hangingPunct="1"/>
            <a:r>
              <a:rPr lang="en-GB" smtClean="0"/>
              <a:t>Drainage Basins</a:t>
            </a:r>
          </a:p>
        </p:txBody>
      </p:sp>
      <p:sp>
        <p:nvSpPr>
          <p:cNvPr id="9220" name="Rectangle 3"/>
          <p:cNvSpPr>
            <a:spLocks noGrp="1" noChangeArrowheads="1"/>
          </p:cNvSpPr>
          <p:nvPr>
            <p:ph type="body" idx="1"/>
          </p:nvPr>
        </p:nvSpPr>
        <p:spPr>
          <a:xfrm>
            <a:off x="684213" y="2133600"/>
            <a:ext cx="8229600" cy="4525963"/>
          </a:xfrm>
        </p:spPr>
        <p:txBody>
          <a:bodyPr/>
          <a:lstStyle/>
          <a:p>
            <a:pPr eaLnBrk="1" hangingPunct="1"/>
            <a:endParaRPr lang="en-US" smtClean="0"/>
          </a:p>
        </p:txBody>
      </p:sp>
      <p:pic>
        <p:nvPicPr>
          <p:cNvPr id="9221" name="Picture 5" descr="drain"/>
          <p:cNvPicPr>
            <a:picLocks noChangeAspect="1" noChangeArrowheads="1"/>
          </p:cNvPicPr>
          <p:nvPr/>
        </p:nvPicPr>
        <p:blipFill>
          <a:blip r:embed="rId2"/>
          <a:srcRect/>
          <a:stretch>
            <a:fillRect/>
          </a:stretch>
        </p:blipFill>
        <p:spPr bwMode="auto">
          <a:xfrm>
            <a:off x="0" y="1981200"/>
            <a:ext cx="9144000" cy="4876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944A1BF9-0B56-4090-B6CE-F5D21F1BCC32}" type="slidenum">
              <a:rPr lang="en-GB"/>
              <a:pPr>
                <a:defRPr/>
              </a:pPr>
              <a:t>8</a:t>
            </a:fld>
            <a:endParaRPr lang="en-GB"/>
          </a:p>
        </p:txBody>
      </p:sp>
      <p:sp>
        <p:nvSpPr>
          <p:cNvPr id="10243" name="Rectangle 2"/>
          <p:cNvSpPr>
            <a:spLocks noGrp="1" noChangeArrowheads="1"/>
          </p:cNvSpPr>
          <p:nvPr>
            <p:ph type="title"/>
          </p:nvPr>
        </p:nvSpPr>
        <p:spPr/>
        <p:txBody>
          <a:bodyPr/>
          <a:lstStyle/>
          <a:p>
            <a:pPr eaLnBrk="1" hangingPunct="1"/>
            <a:r>
              <a:rPr lang="en-GB" smtClean="0"/>
              <a:t>Drainage patterns</a:t>
            </a:r>
          </a:p>
        </p:txBody>
      </p:sp>
      <p:sp>
        <p:nvSpPr>
          <p:cNvPr id="10244" name="Rectangle 3"/>
          <p:cNvSpPr>
            <a:spLocks noGrp="1" noChangeArrowheads="1"/>
          </p:cNvSpPr>
          <p:nvPr>
            <p:ph type="body" idx="1"/>
          </p:nvPr>
        </p:nvSpPr>
        <p:spPr>
          <a:xfrm>
            <a:off x="914400" y="1844675"/>
            <a:ext cx="8229600" cy="4525963"/>
          </a:xfrm>
        </p:spPr>
        <p:txBody>
          <a:bodyPr/>
          <a:lstStyle/>
          <a:p>
            <a:pPr eaLnBrk="1" hangingPunct="1"/>
            <a:endParaRPr lang="en-US" smtClean="0"/>
          </a:p>
        </p:txBody>
      </p:sp>
      <p:pic>
        <p:nvPicPr>
          <p:cNvPr id="10245" name="Picture 5" descr="derainpat"/>
          <p:cNvPicPr>
            <a:picLocks noChangeAspect="1" noChangeArrowheads="1"/>
          </p:cNvPicPr>
          <p:nvPr/>
        </p:nvPicPr>
        <p:blipFill>
          <a:blip r:embed="rId2"/>
          <a:srcRect/>
          <a:stretch>
            <a:fillRect/>
          </a:stretch>
        </p:blipFill>
        <p:spPr bwMode="auto">
          <a:xfrm>
            <a:off x="0" y="1981200"/>
            <a:ext cx="9144000" cy="4876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EAEA341A-14BB-47BE-8186-A5C131988FD2}" type="slidenum">
              <a:rPr lang="en-GB"/>
              <a:pPr>
                <a:defRPr/>
              </a:pPr>
              <a:t>9</a:t>
            </a:fld>
            <a:endParaRPr lang="en-GB"/>
          </a:p>
        </p:txBody>
      </p:sp>
      <p:sp>
        <p:nvSpPr>
          <p:cNvPr id="11267" name="Rectangle 2"/>
          <p:cNvSpPr>
            <a:spLocks noGrp="1" noChangeArrowheads="1"/>
          </p:cNvSpPr>
          <p:nvPr>
            <p:ph type="title"/>
          </p:nvPr>
        </p:nvSpPr>
        <p:spPr/>
        <p:txBody>
          <a:bodyPr/>
          <a:lstStyle/>
          <a:p>
            <a:pPr eaLnBrk="1" hangingPunct="1"/>
            <a:r>
              <a:rPr lang="en-GB" smtClean="0"/>
              <a:t>Calculations</a:t>
            </a:r>
          </a:p>
        </p:txBody>
      </p:sp>
      <p:sp>
        <p:nvSpPr>
          <p:cNvPr id="11268" name="Rectangle 3"/>
          <p:cNvSpPr>
            <a:spLocks noGrp="1" noChangeArrowheads="1"/>
          </p:cNvSpPr>
          <p:nvPr>
            <p:ph type="body" idx="1"/>
          </p:nvPr>
        </p:nvSpPr>
        <p:spPr>
          <a:xfrm>
            <a:off x="214313" y="1785938"/>
            <a:ext cx="4429125" cy="4656137"/>
          </a:xfrm>
        </p:spPr>
        <p:txBody>
          <a:bodyPr/>
          <a:lstStyle/>
          <a:p>
            <a:pPr eaLnBrk="1" hangingPunct="1">
              <a:lnSpc>
                <a:spcPct val="90000"/>
              </a:lnSpc>
              <a:defRPr/>
            </a:pPr>
            <a:r>
              <a:rPr lang="en-GB" dirty="0" smtClean="0"/>
              <a:t>Bifurcation ratio</a:t>
            </a:r>
          </a:p>
          <a:p>
            <a:pPr lvl="1" eaLnBrk="1" hangingPunct="1">
              <a:lnSpc>
                <a:spcPct val="90000"/>
              </a:lnSpc>
              <a:defRPr/>
            </a:pPr>
            <a:r>
              <a:rPr lang="en-GB" sz="1200" dirty="0" smtClean="0">
                <a:solidFill>
                  <a:schemeClr val="tx1">
                    <a:lumMod val="75000"/>
                  </a:schemeClr>
                </a:solidFill>
              </a:rPr>
              <a:t>(from </a:t>
            </a:r>
            <a:r>
              <a:rPr lang="en-GB" sz="1200" dirty="0" smtClean="0">
                <a:solidFill>
                  <a:schemeClr val="tx1">
                    <a:lumMod val="75000"/>
                  </a:schemeClr>
                </a:solidFill>
                <a:hlinkClick r:id="rId3" action="ppaction://hlinkfile" tooltip="Latin"/>
              </a:rPr>
              <a:t>Latin</a:t>
            </a:r>
            <a:r>
              <a:rPr lang="en-GB" sz="1200" dirty="0" smtClean="0">
                <a:solidFill>
                  <a:schemeClr val="tx1">
                    <a:lumMod val="75000"/>
                  </a:schemeClr>
                </a:solidFill>
              </a:rPr>
              <a:t> </a:t>
            </a:r>
            <a:r>
              <a:rPr lang="en-GB" sz="1200" i="1" dirty="0" err="1" smtClean="0">
                <a:solidFill>
                  <a:schemeClr val="tx1">
                    <a:lumMod val="75000"/>
                  </a:schemeClr>
                </a:solidFill>
              </a:rPr>
              <a:t>furca</a:t>
            </a:r>
            <a:r>
              <a:rPr lang="en-GB" sz="1200" dirty="0" smtClean="0">
                <a:solidFill>
                  <a:schemeClr val="tx1">
                    <a:lumMod val="75000"/>
                  </a:schemeClr>
                </a:solidFill>
              </a:rPr>
              <a:t>, fork) is the separation of a </a:t>
            </a:r>
            <a:r>
              <a:rPr lang="en-GB" sz="1200" dirty="0" smtClean="0">
                <a:solidFill>
                  <a:schemeClr val="tx1">
                    <a:lumMod val="75000"/>
                  </a:schemeClr>
                </a:solidFill>
                <a:hlinkClick r:id="rId4" action="ppaction://hlinkfile" tooltip="Stream"/>
              </a:rPr>
              <a:t>stream</a:t>
            </a:r>
            <a:r>
              <a:rPr lang="en-GB" sz="1200" dirty="0" smtClean="0">
                <a:solidFill>
                  <a:schemeClr val="tx1">
                    <a:lumMod val="75000"/>
                  </a:schemeClr>
                </a:solidFill>
              </a:rPr>
              <a:t> into two parts. </a:t>
            </a:r>
          </a:p>
          <a:p>
            <a:pPr>
              <a:defRPr/>
            </a:pPr>
            <a:r>
              <a:rPr lang="en-GB" sz="1200" dirty="0" smtClean="0">
                <a:solidFill>
                  <a:schemeClr val="tx1">
                    <a:lumMod val="75000"/>
                  </a:schemeClr>
                </a:solidFill>
              </a:rPr>
              <a:t>In </a:t>
            </a:r>
            <a:r>
              <a:rPr lang="en-GB" sz="1200" dirty="0" smtClean="0">
                <a:solidFill>
                  <a:schemeClr val="tx1">
                    <a:lumMod val="75000"/>
                  </a:schemeClr>
                </a:solidFill>
                <a:hlinkClick r:id="rId5" action="ppaction://hlinkfile" tooltip="Mathematics"/>
              </a:rPr>
              <a:t>mathematics</a:t>
            </a:r>
            <a:r>
              <a:rPr lang="en-GB" sz="1200" dirty="0" smtClean="0">
                <a:solidFill>
                  <a:schemeClr val="tx1">
                    <a:lumMod val="75000"/>
                  </a:schemeClr>
                </a:solidFill>
              </a:rPr>
              <a:t>, the </a:t>
            </a:r>
            <a:r>
              <a:rPr lang="en-GB" sz="1200" b="1" dirty="0" err="1" smtClean="0">
                <a:solidFill>
                  <a:schemeClr val="tx1">
                    <a:lumMod val="75000"/>
                  </a:schemeClr>
                </a:solidFill>
              </a:rPr>
              <a:t>Strahler</a:t>
            </a:r>
            <a:r>
              <a:rPr lang="en-GB" sz="1200" b="1" dirty="0" smtClean="0">
                <a:solidFill>
                  <a:schemeClr val="tx1">
                    <a:lumMod val="75000"/>
                  </a:schemeClr>
                </a:solidFill>
              </a:rPr>
              <a:t> number</a:t>
            </a:r>
            <a:r>
              <a:rPr lang="en-GB" sz="1200" dirty="0" smtClean="0">
                <a:solidFill>
                  <a:schemeClr val="tx1">
                    <a:lumMod val="75000"/>
                  </a:schemeClr>
                </a:solidFill>
              </a:rPr>
              <a:t> or </a:t>
            </a:r>
            <a:r>
              <a:rPr lang="en-GB" sz="1200" b="1" dirty="0" smtClean="0">
                <a:solidFill>
                  <a:schemeClr val="tx1">
                    <a:lumMod val="75000"/>
                  </a:schemeClr>
                </a:solidFill>
              </a:rPr>
              <a:t>Horton–</a:t>
            </a:r>
            <a:r>
              <a:rPr lang="en-GB" sz="1200" b="1" dirty="0" err="1" smtClean="0">
                <a:solidFill>
                  <a:schemeClr val="tx1">
                    <a:lumMod val="75000"/>
                  </a:schemeClr>
                </a:solidFill>
              </a:rPr>
              <a:t>Strahler</a:t>
            </a:r>
            <a:r>
              <a:rPr lang="en-GB" sz="1200" b="1" dirty="0" smtClean="0">
                <a:solidFill>
                  <a:schemeClr val="tx1">
                    <a:lumMod val="75000"/>
                  </a:schemeClr>
                </a:solidFill>
              </a:rPr>
              <a:t> number</a:t>
            </a:r>
            <a:r>
              <a:rPr lang="en-GB" sz="1200" dirty="0" smtClean="0">
                <a:solidFill>
                  <a:schemeClr val="tx1">
                    <a:lumMod val="75000"/>
                  </a:schemeClr>
                </a:solidFill>
              </a:rPr>
              <a:t> of a mathematical </a:t>
            </a:r>
            <a:r>
              <a:rPr lang="en-GB" sz="1200" dirty="0" smtClean="0">
                <a:solidFill>
                  <a:schemeClr val="tx1">
                    <a:lumMod val="75000"/>
                  </a:schemeClr>
                </a:solidFill>
                <a:hlinkClick r:id="rId6" action="ppaction://hlinkfile" tooltip="Tree (graph theory)"/>
              </a:rPr>
              <a:t>tree</a:t>
            </a:r>
            <a:r>
              <a:rPr lang="en-GB" sz="1200" dirty="0" smtClean="0">
                <a:solidFill>
                  <a:schemeClr val="tx1">
                    <a:lumMod val="75000"/>
                  </a:schemeClr>
                </a:solidFill>
              </a:rPr>
              <a:t> is a numerical measure of its branching complexity.</a:t>
            </a:r>
          </a:p>
          <a:p>
            <a:pPr>
              <a:defRPr/>
            </a:pPr>
            <a:r>
              <a:rPr lang="en-GB" sz="1200" dirty="0" smtClean="0">
                <a:solidFill>
                  <a:schemeClr val="tx1">
                    <a:lumMod val="75000"/>
                  </a:schemeClr>
                </a:solidFill>
              </a:rPr>
              <a:t>These numbers were first developed in </a:t>
            </a:r>
            <a:r>
              <a:rPr lang="en-GB" sz="1200" dirty="0" smtClean="0">
                <a:solidFill>
                  <a:schemeClr val="tx1">
                    <a:lumMod val="75000"/>
                  </a:schemeClr>
                </a:solidFill>
                <a:hlinkClick r:id="rId7" action="ppaction://hlinkfile" tooltip="Hydrology"/>
              </a:rPr>
              <a:t>hydrology</a:t>
            </a:r>
            <a:r>
              <a:rPr lang="en-GB" sz="1200" dirty="0" smtClean="0">
                <a:solidFill>
                  <a:schemeClr val="tx1">
                    <a:lumMod val="75000"/>
                  </a:schemeClr>
                </a:solidFill>
              </a:rPr>
              <a:t> by </a:t>
            </a:r>
            <a:r>
              <a:rPr lang="en-GB" sz="1200" dirty="0" smtClean="0">
                <a:solidFill>
                  <a:schemeClr val="tx1">
                    <a:lumMod val="75000"/>
                  </a:schemeClr>
                </a:solidFill>
                <a:hlinkClick r:id="rId8" action="ppaction://hlinkfile" tooltip="Robert E. Horton"/>
              </a:rPr>
              <a:t>Robert E. Horton</a:t>
            </a:r>
            <a:r>
              <a:rPr lang="en-GB" sz="1200" dirty="0" smtClean="0">
                <a:solidFill>
                  <a:schemeClr val="tx1">
                    <a:lumMod val="75000"/>
                  </a:schemeClr>
                </a:solidFill>
              </a:rPr>
              <a:t> (</a:t>
            </a:r>
            <a:r>
              <a:rPr lang="en-GB" sz="1200" dirty="0" smtClean="0">
                <a:solidFill>
                  <a:schemeClr val="tx1">
                    <a:lumMod val="75000"/>
                  </a:schemeClr>
                </a:solidFill>
                <a:hlinkClick r:id="rId9" action="ppaction://hlinkfile"/>
              </a:rPr>
              <a:t>1945</a:t>
            </a:r>
            <a:r>
              <a:rPr lang="en-GB" sz="1200" dirty="0" smtClean="0">
                <a:solidFill>
                  <a:schemeClr val="tx1">
                    <a:lumMod val="75000"/>
                  </a:schemeClr>
                </a:solidFill>
              </a:rPr>
              <a:t>) and </a:t>
            </a:r>
            <a:r>
              <a:rPr lang="en-GB" sz="1200" dirty="0" smtClean="0">
                <a:solidFill>
                  <a:schemeClr val="tx1">
                    <a:lumMod val="75000"/>
                  </a:schemeClr>
                </a:solidFill>
                <a:hlinkClick r:id="rId10" action="ppaction://hlinkfile" tooltip="Arthur Newell Strahler"/>
              </a:rPr>
              <a:t>Arthur Newell </a:t>
            </a:r>
            <a:r>
              <a:rPr lang="en-GB" sz="1200" dirty="0" err="1" smtClean="0">
                <a:solidFill>
                  <a:schemeClr val="tx1">
                    <a:lumMod val="75000"/>
                  </a:schemeClr>
                </a:solidFill>
                <a:hlinkClick r:id="rId10" action="ppaction://hlinkfile" tooltip="Arthur Newell Strahler"/>
              </a:rPr>
              <a:t>Strahler</a:t>
            </a:r>
            <a:r>
              <a:rPr lang="en-GB" sz="1200" dirty="0" smtClean="0">
                <a:solidFill>
                  <a:schemeClr val="tx1">
                    <a:lumMod val="75000"/>
                  </a:schemeClr>
                </a:solidFill>
              </a:rPr>
              <a:t> (</a:t>
            </a:r>
            <a:r>
              <a:rPr lang="en-GB" sz="1200" dirty="0" smtClean="0">
                <a:solidFill>
                  <a:schemeClr val="tx1">
                    <a:lumMod val="75000"/>
                  </a:schemeClr>
                </a:solidFill>
                <a:hlinkClick r:id="rId11" action="ppaction://hlinkfile"/>
              </a:rPr>
              <a:t>1952</a:t>
            </a:r>
            <a:r>
              <a:rPr lang="en-GB" sz="1200" dirty="0" smtClean="0">
                <a:solidFill>
                  <a:schemeClr val="tx1">
                    <a:lumMod val="75000"/>
                  </a:schemeClr>
                </a:solidFill>
              </a:rPr>
              <a:t>, </a:t>
            </a:r>
            <a:r>
              <a:rPr lang="en-GB" sz="1200" dirty="0" smtClean="0">
                <a:solidFill>
                  <a:schemeClr val="tx1">
                    <a:lumMod val="75000"/>
                  </a:schemeClr>
                </a:solidFill>
                <a:hlinkClick r:id="rId12" action="ppaction://hlinkfile"/>
              </a:rPr>
              <a:t>1957</a:t>
            </a:r>
            <a:r>
              <a:rPr lang="en-GB" sz="1200" dirty="0" smtClean="0">
                <a:solidFill>
                  <a:schemeClr val="tx1">
                    <a:lumMod val="75000"/>
                  </a:schemeClr>
                </a:solidFill>
              </a:rPr>
              <a:t>); in this application, they are referred to as the </a:t>
            </a:r>
            <a:r>
              <a:rPr lang="en-GB" sz="1200" b="1" dirty="0" err="1" smtClean="0">
                <a:solidFill>
                  <a:schemeClr val="tx1">
                    <a:lumMod val="75000"/>
                  </a:schemeClr>
                </a:solidFill>
              </a:rPr>
              <a:t>Strahler</a:t>
            </a:r>
            <a:r>
              <a:rPr lang="en-GB" sz="1200" b="1" dirty="0" smtClean="0">
                <a:solidFill>
                  <a:schemeClr val="tx1">
                    <a:lumMod val="75000"/>
                  </a:schemeClr>
                </a:solidFill>
              </a:rPr>
              <a:t> stream order</a:t>
            </a:r>
            <a:r>
              <a:rPr lang="en-GB" sz="1200" dirty="0" smtClean="0">
                <a:solidFill>
                  <a:schemeClr val="tx1">
                    <a:lumMod val="75000"/>
                  </a:schemeClr>
                </a:solidFill>
              </a:rPr>
              <a:t> and are used to define stream size based on a hierarchy of </a:t>
            </a:r>
            <a:r>
              <a:rPr lang="en-GB" sz="1200" dirty="0" smtClean="0">
                <a:solidFill>
                  <a:schemeClr val="tx1">
                    <a:lumMod val="75000"/>
                  </a:schemeClr>
                </a:solidFill>
                <a:hlinkClick r:id="rId13" action="ppaction://hlinkfile" tooltip="Tributary"/>
              </a:rPr>
              <a:t>tributaries</a:t>
            </a:r>
            <a:r>
              <a:rPr lang="en-GB" sz="1200" dirty="0" smtClean="0">
                <a:solidFill>
                  <a:schemeClr val="tx1">
                    <a:lumMod val="75000"/>
                  </a:schemeClr>
                </a:solidFill>
              </a:rPr>
              <a:t>. </a:t>
            </a:r>
          </a:p>
          <a:p>
            <a:pPr eaLnBrk="1" hangingPunct="1">
              <a:lnSpc>
                <a:spcPct val="90000"/>
              </a:lnSpc>
              <a:defRPr/>
            </a:pPr>
            <a:r>
              <a:rPr lang="en-GB" dirty="0" smtClean="0"/>
              <a:t>Drainage density</a:t>
            </a:r>
          </a:p>
          <a:p>
            <a:pPr eaLnBrk="1" hangingPunct="1">
              <a:lnSpc>
                <a:spcPct val="90000"/>
              </a:lnSpc>
              <a:defRPr/>
            </a:pPr>
            <a:r>
              <a:rPr lang="en-GB" dirty="0" smtClean="0"/>
              <a:t>Complete exercises from Waugh (2002:54-55) Handout</a:t>
            </a:r>
          </a:p>
        </p:txBody>
      </p:sp>
      <p:pic>
        <p:nvPicPr>
          <p:cNvPr id="11269" name="Picture 4" descr="bucegi%20rau%20pe%20dichiu"/>
          <p:cNvPicPr>
            <a:picLocks noChangeAspect="1" noChangeArrowheads="1"/>
          </p:cNvPicPr>
          <p:nvPr/>
        </p:nvPicPr>
        <p:blipFill>
          <a:blip r:embed="rId14" cstate="print"/>
          <a:srcRect/>
          <a:stretch>
            <a:fillRect/>
          </a:stretch>
        </p:blipFill>
        <p:spPr bwMode="auto">
          <a:xfrm>
            <a:off x="5715000" y="428625"/>
            <a:ext cx="2625725" cy="2805113"/>
          </a:xfrm>
          <a:prstGeom prst="rect">
            <a:avLst/>
          </a:prstGeom>
          <a:noFill/>
          <a:ln w="9525">
            <a:noFill/>
            <a:miter lim="800000"/>
            <a:headEnd/>
            <a:tailEnd/>
          </a:ln>
        </p:spPr>
      </p:pic>
      <p:pic>
        <p:nvPicPr>
          <p:cNvPr id="11270" name="Picture 9" descr="File:Strahler-stream-order.png">
            <a:hlinkClick r:id="rId15"/>
          </p:cNvPr>
          <p:cNvPicPr>
            <a:picLocks noChangeAspect="1" noChangeArrowheads="1"/>
          </p:cNvPicPr>
          <p:nvPr/>
        </p:nvPicPr>
        <p:blipFill>
          <a:blip r:embed="rId16"/>
          <a:srcRect/>
          <a:stretch>
            <a:fillRect/>
          </a:stretch>
        </p:blipFill>
        <p:spPr bwMode="auto">
          <a:xfrm>
            <a:off x="4786313" y="3500438"/>
            <a:ext cx="4119562" cy="18843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smtClean="0"/>
              <a:t>River Erosion</a:t>
            </a:r>
          </a:p>
        </p:txBody>
      </p:sp>
      <p:sp>
        <p:nvSpPr>
          <p:cNvPr id="12291" name="Content Placeholder 2"/>
          <p:cNvSpPr>
            <a:spLocks noGrp="1"/>
          </p:cNvSpPr>
          <p:nvPr>
            <p:ph sz="half" idx="1"/>
          </p:nvPr>
        </p:nvSpPr>
        <p:spPr>
          <a:xfrm>
            <a:off x="328613" y="1941513"/>
            <a:ext cx="2730500" cy="4114800"/>
          </a:xfrm>
        </p:spPr>
        <p:txBody>
          <a:bodyPr/>
          <a:lstStyle/>
          <a:p>
            <a:r>
              <a:rPr lang="en-GB" smtClean="0"/>
              <a:t>Corrasion (Sandpaper)</a:t>
            </a:r>
          </a:p>
          <a:p>
            <a:r>
              <a:rPr lang="en-GB" smtClean="0"/>
              <a:t>Attrition (Knocking)</a:t>
            </a:r>
          </a:p>
          <a:p>
            <a:r>
              <a:rPr lang="en-GB" smtClean="0"/>
              <a:t>Hydraulic</a:t>
            </a:r>
          </a:p>
          <a:p>
            <a:r>
              <a:rPr lang="en-GB" smtClean="0"/>
              <a:t>Corrosion (Chemical)</a:t>
            </a:r>
          </a:p>
        </p:txBody>
      </p:sp>
      <p:sp>
        <p:nvSpPr>
          <p:cNvPr id="12292" name="Content Placeholder 3"/>
          <p:cNvSpPr>
            <a:spLocks noGrp="1"/>
          </p:cNvSpPr>
          <p:nvPr>
            <p:ph sz="half" idx="2"/>
          </p:nvPr>
        </p:nvSpPr>
        <p:spPr/>
        <p:txBody>
          <a:bodyPr/>
          <a:lstStyle/>
          <a:p>
            <a:endParaRPr lang="en-US" smtClean="0"/>
          </a:p>
        </p:txBody>
      </p:sp>
      <p:sp>
        <p:nvSpPr>
          <p:cNvPr id="5" name="Slide Number Placeholder 4"/>
          <p:cNvSpPr>
            <a:spLocks noGrp="1"/>
          </p:cNvSpPr>
          <p:nvPr>
            <p:ph type="sldNum" sz="quarter" idx="12"/>
          </p:nvPr>
        </p:nvSpPr>
        <p:spPr/>
        <p:txBody>
          <a:bodyPr/>
          <a:lstStyle/>
          <a:p>
            <a:pPr>
              <a:defRPr/>
            </a:pPr>
            <a:fld id="{40C0E905-AA44-4BC5-9406-8EAB75EF55D2}" type="slidenum">
              <a:rPr lang="en-GB" smtClean="0"/>
              <a:pPr>
                <a:defRPr/>
              </a:pPr>
              <a:t>10</a:t>
            </a:fld>
            <a:endParaRPr lang="en-GB"/>
          </a:p>
        </p:txBody>
      </p:sp>
      <p:pic>
        <p:nvPicPr>
          <p:cNvPr id="12294" name="Picture 2" descr="http://www.enviro-explorers.com/rocksandroads_122302/unit1/images/14river.jpg"/>
          <p:cNvPicPr>
            <a:picLocks noChangeAspect="1" noChangeArrowheads="1"/>
          </p:cNvPicPr>
          <p:nvPr/>
        </p:nvPicPr>
        <p:blipFill>
          <a:blip r:embed="rId2"/>
          <a:srcRect/>
          <a:stretch>
            <a:fillRect/>
          </a:stretch>
        </p:blipFill>
        <p:spPr bwMode="auto">
          <a:xfrm>
            <a:off x="2987675" y="2636838"/>
            <a:ext cx="5891213" cy="2592387"/>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pPr>
              <a:defRPr/>
            </a:pPr>
            <a:fld id="{C86E3175-62E2-4F2E-AFBF-C4EBA122BD15}" type="slidenum">
              <a:rPr lang="en-GB"/>
              <a:pPr>
                <a:defRPr/>
              </a:pPr>
              <a:t>11</a:t>
            </a:fld>
            <a:endParaRPr lang="en-GB"/>
          </a:p>
        </p:txBody>
      </p:sp>
      <p:pic>
        <p:nvPicPr>
          <p:cNvPr id="13315" name="Picture 9" descr="spurs"/>
          <p:cNvPicPr>
            <a:picLocks noGrp="1" noChangeAspect="1" noChangeArrowheads="1"/>
          </p:cNvPicPr>
          <p:nvPr>
            <p:ph/>
          </p:nvPr>
        </p:nvPicPr>
        <p:blipFill>
          <a:blip r:embed="rId2"/>
          <a:srcRect/>
          <a:stretch>
            <a:fillRect/>
          </a:stretch>
        </p:blipFill>
        <p:spPr>
          <a:xfrm>
            <a:off x="4324350" y="1052513"/>
            <a:ext cx="4819650" cy="5805487"/>
          </a:xfrm>
          <a:noFill/>
        </p:spPr>
      </p:pic>
      <p:pic>
        <p:nvPicPr>
          <p:cNvPr id="13316" name="Picture 8" descr="levee"/>
          <p:cNvPicPr>
            <a:picLocks noChangeAspect="1" noChangeArrowheads="1"/>
          </p:cNvPicPr>
          <p:nvPr/>
        </p:nvPicPr>
        <p:blipFill>
          <a:blip r:embed="rId3"/>
          <a:srcRect/>
          <a:stretch>
            <a:fillRect/>
          </a:stretch>
        </p:blipFill>
        <p:spPr bwMode="auto">
          <a:xfrm>
            <a:off x="0" y="2276475"/>
            <a:ext cx="5113338" cy="2808288"/>
          </a:xfrm>
          <a:prstGeom prst="rect">
            <a:avLst/>
          </a:prstGeom>
          <a:noFill/>
          <a:ln w="9525">
            <a:noFill/>
            <a:miter lim="800000"/>
            <a:headEnd/>
            <a:tailEnd/>
          </a:ln>
        </p:spPr>
      </p:pic>
      <p:sp>
        <p:nvSpPr>
          <p:cNvPr id="13317" name="Text Box 10"/>
          <p:cNvSpPr txBox="1">
            <a:spLocks noChangeArrowheads="1"/>
          </p:cNvSpPr>
          <p:nvPr/>
        </p:nvSpPr>
        <p:spPr bwMode="auto">
          <a:xfrm>
            <a:off x="611188" y="404813"/>
            <a:ext cx="7921625" cy="519112"/>
          </a:xfrm>
          <a:prstGeom prst="rect">
            <a:avLst/>
          </a:prstGeom>
          <a:noFill/>
          <a:ln w="9525">
            <a:noFill/>
            <a:miter lim="800000"/>
            <a:headEnd/>
            <a:tailEnd/>
          </a:ln>
        </p:spPr>
        <p:txBody>
          <a:bodyPr>
            <a:spAutoFit/>
          </a:bodyPr>
          <a:lstStyle/>
          <a:p>
            <a:pPr>
              <a:spcBef>
                <a:spcPct val="50000"/>
              </a:spcBef>
            </a:pPr>
            <a:r>
              <a:rPr lang="en-GB" sz="2800" b="1">
                <a:latin typeface="Arial Unicode MS" pitchFamily="34" charset="-128"/>
              </a:rPr>
              <a:t>Some Physical Features of a River</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44789F22-435B-43C9-9D80-E97CBFFDEA29}" type="slidenum">
              <a:rPr lang="en-GB"/>
              <a:pPr>
                <a:defRPr/>
              </a:pPr>
              <a:t>12</a:t>
            </a:fld>
            <a:endParaRPr lang="en-GB"/>
          </a:p>
        </p:txBody>
      </p:sp>
      <p:sp>
        <p:nvSpPr>
          <p:cNvPr id="14339" name="Rectangle 3"/>
          <p:cNvSpPr>
            <a:spLocks noGrp="1" noChangeArrowheads="1"/>
          </p:cNvSpPr>
          <p:nvPr>
            <p:ph type="body" idx="1"/>
          </p:nvPr>
        </p:nvSpPr>
        <p:spPr/>
        <p:txBody>
          <a:bodyPr/>
          <a:lstStyle/>
          <a:p>
            <a:pPr eaLnBrk="1" hangingPunct="1"/>
            <a:endParaRPr lang="en-US" smtClean="0"/>
          </a:p>
        </p:txBody>
      </p:sp>
      <p:pic>
        <p:nvPicPr>
          <p:cNvPr id="14340" name="Picture 5" descr="meander"/>
          <p:cNvPicPr>
            <a:picLocks noChangeAspect="1" noChangeArrowheads="1"/>
          </p:cNvPicPr>
          <p:nvPr/>
        </p:nvPicPr>
        <p:blipFill>
          <a:blip r:embed="rId2"/>
          <a:srcRect/>
          <a:stretch>
            <a:fillRect/>
          </a:stretch>
        </p:blipFill>
        <p:spPr bwMode="auto">
          <a:xfrm>
            <a:off x="0" y="1916113"/>
            <a:ext cx="9144000" cy="4941887"/>
          </a:xfrm>
          <a:prstGeom prst="rect">
            <a:avLst/>
          </a:prstGeom>
          <a:noFill/>
          <a:ln w="9525">
            <a:noFill/>
            <a:miter lim="800000"/>
            <a:headEnd/>
            <a:tailEnd/>
          </a:ln>
        </p:spPr>
      </p:pic>
      <p:sp>
        <p:nvSpPr>
          <p:cNvPr id="14341" name="Text Box 6"/>
          <p:cNvSpPr>
            <a:spLocks noGrp="1" noChangeArrowheads="1"/>
          </p:cNvSpPr>
          <p:nvPr>
            <p:ph type="title"/>
          </p:nvPr>
        </p:nvSpPr>
        <p:spPr>
          <a:xfrm>
            <a:off x="317500" y="52388"/>
            <a:ext cx="8637588" cy="1431925"/>
          </a:xfrm>
          <a:noFill/>
        </p:spPr>
        <p:txBody>
          <a:bodyPr/>
          <a:lstStyle/>
          <a:p>
            <a:pPr eaLnBrk="1" hangingPunct="1">
              <a:spcBef>
                <a:spcPct val="50000"/>
              </a:spcBef>
            </a:pPr>
            <a:r>
              <a:rPr lang="en-GB" b="1" smtClean="0"/>
              <a:t>Some Physical Features of a River: Meander formation</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B12D0468-FB68-4031-AD07-A4A201D3510C}" type="slidenum">
              <a:rPr lang="en-GB"/>
              <a:pPr>
                <a:defRPr/>
              </a:pPr>
              <a:t>13</a:t>
            </a:fld>
            <a:endParaRPr lang="en-GB"/>
          </a:p>
        </p:txBody>
      </p:sp>
      <p:sp>
        <p:nvSpPr>
          <p:cNvPr id="15363" name="Rectangle 2"/>
          <p:cNvSpPr>
            <a:spLocks noGrp="1" noChangeArrowheads="1"/>
          </p:cNvSpPr>
          <p:nvPr>
            <p:ph type="title"/>
          </p:nvPr>
        </p:nvSpPr>
        <p:spPr>
          <a:xfrm>
            <a:off x="317500" y="52388"/>
            <a:ext cx="8637588" cy="1431925"/>
          </a:xfrm>
        </p:spPr>
        <p:txBody>
          <a:bodyPr/>
          <a:lstStyle/>
          <a:p>
            <a:pPr eaLnBrk="1" hangingPunct="1"/>
            <a:r>
              <a:rPr lang="en-GB" b="1" smtClean="0"/>
              <a:t>Meander / Oxbow lake formation</a:t>
            </a:r>
          </a:p>
        </p:txBody>
      </p:sp>
      <p:sp>
        <p:nvSpPr>
          <p:cNvPr id="15364" name="Rectangle 3"/>
          <p:cNvSpPr>
            <a:spLocks noGrp="1" noChangeArrowheads="1"/>
          </p:cNvSpPr>
          <p:nvPr>
            <p:ph type="body" idx="1"/>
          </p:nvPr>
        </p:nvSpPr>
        <p:spPr/>
        <p:txBody>
          <a:bodyPr/>
          <a:lstStyle/>
          <a:p>
            <a:pPr eaLnBrk="1" hangingPunct="1"/>
            <a:endParaRPr lang="en-US" smtClean="0"/>
          </a:p>
        </p:txBody>
      </p:sp>
      <p:pic>
        <p:nvPicPr>
          <p:cNvPr id="15365" name="Picture 5" descr="oxbow"/>
          <p:cNvPicPr>
            <a:picLocks noChangeAspect="1" noChangeArrowheads="1"/>
          </p:cNvPicPr>
          <p:nvPr/>
        </p:nvPicPr>
        <p:blipFill>
          <a:blip r:embed="rId2"/>
          <a:srcRect/>
          <a:stretch>
            <a:fillRect/>
          </a:stretch>
        </p:blipFill>
        <p:spPr bwMode="auto">
          <a:xfrm>
            <a:off x="0" y="1905000"/>
            <a:ext cx="9144000" cy="4953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smtClean="0"/>
              <a:t>Drainage Controls</a:t>
            </a:r>
          </a:p>
        </p:txBody>
      </p:sp>
      <p:sp>
        <p:nvSpPr>
          <p:cNvPr id="16387" name="Content Placeholder 2"/>
          <p:cNvSpPr>
            <a:spLocks noGrp="1"/>
          </p:cNvSpPr>
          <p:nvPr>
            <p:ph idx="1"/>
          </p:nvPr>
        </p:nvSpPr>
        <p:spPr/>
        <p:txBody>
          <a:bodyPr/>
          <a:lstStyle/>
          <a:p>
            <a:r>
              <a:rPr lang="en-GB" smtClean="0"/>
              <a:t>Basin</a:t>
            </a:r>
          </a:p>
          <a:p>
            <a:pPr lvl="1"/>
            <a:r>
              <a:rPr lang="en-GB" smtClean="0"/>
              <a:t>Small=quicker</a:t>
            </a:r>
          </a:p>
          <a:p>
            <a:pPr lvl="1"/>
            <a:r>
              <a:rPr lang="en-GB" smtClean="0"/>
              <a:t>Shape: Circular &lt; lag time &gt; peak flow (Than elongated)</a:t>
            </a:r>
          </a:p>
          <a:p>
            <a:pPr lvl="1"/>
            <a:r>
              <a:rPr lang="en-GB" smtClean="0"/>
              <a:t>Relief: Steep quicker</a:t>
            </a:r>
          </a:p>
          <a:p>
            <a:r>
              <a:rPr lang="en-GB" smtClean="0"/>
              <a:t>Type of precipitation</a:t>
            </a:r>
          </a:p>
          <a:p>
            <a:pPr lvl="1"/>
            <a:r>
              <a:rPr lang="en-GB" smtClean="0"/>
              <a:t>Prolonged: infiltration replaced by runoff</a:t>
            </a:r>
          </a:p>
          <a:p>
            <a:pPr lvl="1"/>
            <a:r>
              <a:rPr lang="en-GB" smtClean="0"/>
              <a:t>Intense storms</a:t>
            </a:r>
          </a:p>
          <a:p>
            <a:pPr lvl="1"/>
            <a:r>
              <a:rPr lang="en-GB" smtClean="0"/>
              <a:t>Snow melt (permafrost)</a:t>
            </a:r>
          </a:p>
          <a:p>
            <a:pPr lvl="1"/>
            <a:endParaRPr lang="en-GB" smtClean="0"/>
          </a:p>
        </p:txBody>
      </p:sp>
      <p:sp>
        <p:nvSpPr>
          <p:cNvPr id="4" name="Slide Number Placeholder 3"/>
          <p:cNvSpPr>
            <a:spLocks noGrp="1"/>
          </p:cNvSpPr>
          <p:nvPr>
            <p:ph type="sldNum" sz="quarter" idx="12"/>
          </p:nvPr>
        </p:nvSpPr>
        <p:spPr/>
        <p:txBody>
          <a:bodyPr/>
          <a:lstStyle/>
          <a:p>
            <a:pPr>
              <a:defRPr/>
            </a:pPr>
            <a:fld id="{CB18B04F-6C72-4A5A-AED6-2B92B1FF2694}" type="slidenum">
              <a:rPr lang="en-GB" smtClean="0"/>
              <a:pPr>
                <a:defRPr/>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smtClean="0"/>
              <a:t>Drainage Controls cont’d</a:t>
            </a:r>
          </a:p>
        </p:txBody>
      </p:sp>
      <p:sp>
        <p:nvSpPr>
          <p:cNvPr id="17411" name="Content Placeholder 2"/>
          <p:cNvSpPr>
            <a:spLocks noGrp="1"/>
          </p:cNvSpPr>
          <p:nvPr>
            <p:ph idx="1"/>
          </p:nvPr>
        </p:nvSpPr>
        <p:spPr>
          <a:xfrm>
            <a:off x="250825" y="1773238"/>
            <a:ext cx="8208963" cy="4114800"/>
          </a:xfrm>
        </p:spPr>
        <p:txBody>
          <a:bodyPr/>
          <a:lstStyle/>
          <a:p>
            <a:r>
              <a:rPr lang="en-GB" smtClean="0"/>
              <a:t>Temperature: Extremes=&lt;runoff</a:t>
            </a:r>
          </a:p>
          <a:p>
            <a:r>
              <a:rPr lang="en-GB" smtClean="0"/>
              <a:t>Evapotranspiration</a:t>
            </a:r>
          </a:p>
          <a:p>
            <a:r>
              <a:rPr lang="en-GB" smtClean="0"/>
              <a:t>Rock type: Permeability</a:t>
            </a:r>
          </a:p>
          <a:p>
            <a:r>
              <a:rPr lang="en-GB" smtClean="0"/>
              <a:t>Soil classification</a:t>
            </a:r>
          </a:p>
          <a:p>
            <a:r>
              <a:rPr lang="en-GB" smtClean="0"/>
              <a:t>Drainage density</a:t>
            </a:r>
          </a:p>
          <a:p>
            <a:r>
              <a:rPr lang="en-GB" smtClean="0"/>
              <a:t>Tides and storm surges: 1953 North Sea</a:t>
            </a:r>
          </a:p>
          <a:p>
            <a:r>
              <a:rPr lang="en-GB" smtClean="0"/>
              <a:t>Land use</a:t>
            </a:r>
          </a:p>
          <a:p>
            <a:pPr lvl="1"/>
            <a:r>
              <a:rPr lang="en-GB" smtClean="0"/>
              <a:t>Vegetation interception TRF 83%, Arable 9%</a:t>
            </a:r>
          </a:p>
          <a:p>
            <a:pPr lvl="1"/>
            <a:r>
              <a:rPr lang="en-GB" smtClean="0"/>
              <a:t>Urbanisation: Canals, runoff, culverts etc</a:t>
            </a:r>
          </a:p>
        </p:txBody>
      </p:sp>
      <p:sp>
        <p:nvSpPr>
          <p:cNvPr id="4" name="Slide Number Placeholder 3"/>
          <p:cNvSpPr>
            <a:spLocks noGrp="1"/>
          </p:cNvSpPr>
          <p:nvPr>
            <p:ph type="sldNum" sz="quarter" idx="12"/>
          </p:nvPr>
        </p:nvSpPr>
        <p:spPr/>
        <p:txBody>
          <a:bodyPr/>
          <a:lstStyle/>
          <a:p>
            <a:pPr>
              <a:defRPr/>
            </a:pPr>
            <a:fld id="{6568E3AE-65E5-427E-8D76-C3D33C453FDD}" type="slidenum">
              <a:rPr lang="en-GB" smtClean="0"/>
              <a:pPr>
                <a:defRPr/>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A1D0F50A-12C5-4D55-8272-44D93E48BF6E}" type="slidenum">
              <a:rPr lang="en-GB"/>
              <a:pPr>
                <a:defRPr/>
              </a:pPr>
              <a:t>16</a:t>
            </a:fld>
            <a:endParaRPr lang="en-GB"/>
          </a:p>
        </p:txBody>
      </p:sp>
      <p:sp>
        <p:nvSpPr>
          <p:cNvPr id="18435" name="Rectangle 2"/>
          <p:cNvSpPr>
            <a:spLocks noGrp="1" noChangeArrowheads="1"/>
          </p:cNvSpPr>
          <p:nvPr>
            <p:ph type="title"/>
          </p:nvPr>
        </p:nvSpPr>
        <p:spPr>
          <a:xfrm>
            <a:off x="250825" y="260350"/>
            <a:ext cx="8637588" cy="762000"/>
          </a:xfrm>
        </p:spPr>
        <p:txBody>
          <a:bodyPr/>
          <a:lstStyle/>
          <a:p>
            <a:pPr eaLnBrk="1" hangingPunct="1"/>
            <a:r>
              <a:rPr lang="en-GB" smtClean="0"/>
              <a:t>Case Study: Cairngorms</a:t>
            </a:r>
          </a:p>
        </p:txBody>
      </p:sp>
      <p:sp>
        <p:nvSpPr>
          <p:cNvPr id="18436" name="Rectangle 3"/>
          <p:cNvSpPr>
            <a:spLocks noGrp="1" noChangeArrowheads="1"/>
          </p:cNvSpPr>
          <p:nvPr>
            <p:ph type="body" idx="1"/>
          </p:nvPr>
        </p:nvSpPr>
        <p:spPr>
          <a:xfrm>
            <a:off x="468313" y="1358900"/>
            <a:ext cx="8229600" cy="5499100"/>
          </a:xfrm>
        </p:spPr>
        <p:txBody>
          <a:bodyPr/>
          <a:lstStyle/>
          <a:p>
            <a:pPr eaLnBrk="1" hangingPunct="1">
              <a:lnSpc>
                <a:spcPct val="80000"/>
              </a:lnSpc>
            </a:pPr>
            <a:r>
              <a:rPr lang="en-GB" sz="1600" smtClean="0"/>
              <a:t>The channels of rivers draining the Cairngorms range from confined gorges to dynamic braided systems. Many elements of the valleys in which the rivers are inherited: the valley itself may have been cut or adapted by the flow of ice or meltwater and the stream itself is misfit and the valley may be choked by coarse sediments dumped by glaciers, meltwater and the river itself. The ability of the river to shape its own channel is thus closely constrained and some rock-cut channels have changed little in the last 10 thousand years.</a:t>
            </a:r>
          </a:p>
          <a:p>
            <a:pPr eaLnBrk="1" hangingPunct="1">
              <a:lnSpc>
                <a:spcPct val="80000"/>
              </a:lnSpc>
            </a:pPr>
            <a:r>
              <a:rPr lang="en-GB" sz="1600" smtClean="0"/>
              <a:t>A river flowing on a floodplain draped with alluvium has the capacity to adjust its channel geometry in response to changes in discharge and sediment supply. Adjustment can involve</a:t>
            </a:r>
          </a:p>
          <a:p>
            <a:pPr eaLnBrk="1" hangingPunct="1">
              <a:lnSpc>
                <a:spcPct val="80000"/>
              </a:lnSpc>
            </a:pPr>
            <a:r>
              <a:rPr lang="en-GB" sz="1600" smtClean="0"/>
              <a:t>Channel slope </a:t>
            </a:r>
          </a:p>
          <a:p>
            <a:pPr eaLnBrk="1" hangingPunct="1">
              <a:lnSpc>
                <a:spcPct val="80000"/>
              </a:lnSpc>
            </a:pPr>
            <a:r>
              <a:rPr lang="en-GB" sz="1600" smtClean="0"/>
              <a:t>Flow velocity </a:t>
            </a:r>
          </a:p>
          <a:p>
            <a:pPr eaLnBrk="1" hangingPunct="1">
              <a:lnSpc>
                <a:spcPct val="80000"/>
              </a:lnSpc>
            </a:pPr>
            <a:r>
              <a:rPr lang="en-GB" sz="1600" smtClean="0"/>
              <a:t>Channel roughness </a:t>
            </a:r>
          </a:p>
          <a:p>
            <a:pPr eaLnBrk="1" hangingPunct="1">
              <a:lnSpc>
                <a:spcPct val="80000"/>
              </a:lnSpc>
            </a:pPr>
            <a:r>
              <a:rPr lang="en-GB" sz="1600" smtClean="0"/>
              <a:t>Channel shape </a:t>
            </a:r>
          </a:p>
          <a:p>
            <a:pPr eaLnBrk="1" hangingPunct="1">
              <a:lnSpc>
                <a:spcPct val="80000"/>
              </a:lnSpc>
            </a:pPr>
            <a:r>
              <a:rPr lang="en-GB" sz="1600" smtClean="0"/>
              <a:t>Channel pattern </a:t>
            </a:r>
          </a:p>
          <a:p>
            <a:pPr eaLnBrk="1" hangingPunct="1">
              <a:lnSpc>
                <a:spcPct val="80000"/>
              </a:lnSpc>
            </a:pPr>
            <a:r>
              <a:rPr lang="en-GB" sz="1600" smtClean="0"/>
              <a:t>Sediment transport </a:t>
            </a:r>
          </a:p>
          <a:p>
            <a:pPr eaLnBrk="1" hangingPunct="1">
              <a:lnSpc>
                <a:spcPct val="80000"/>
              </a:lnSpc>
            </a:pPr>
            <a:r>
              <a:rPr lang="en-GB" sz="1600" smtClean="0"/>
              <a:t> </a:t>
            </a:r>
          </a:p>
          <a:p>
            <a:pPr eaLnBrk="1" hangingPunct="1">
              <a:lnSpc>
                <a:spcPct val="80000"/>
              </a:lnSpc>
            </a:pPr>
            <a:r>
              <a:rPr lang="en-GB" sz="1600" smtClean="0"/>
              <a:t>In the Cairngorms, the most dynamic channel patterns are the braided systems of gravel bed rivers. Rivers like the Feshie and the Dorback are overwhelmed by sediment derived from thick sequences of fluvioglacial gravel and sand. The rivers shift the debris around, moving it slowly down valley, but they are incapable of clearing out the vast accumulation of accumulation and, indeed, erosion of bluffs at the channel margins bring in more debris. This creates some of the fastest changing floodplains in the British Isles, with switching of channels and movement of gravel bars over timescales of 10-100 years. </a:t>
            </a:r>
          </a:p>
          <a:p>
            <a:pPr eaLnBrk="1" hangingPunct="1">
              <a:lnSpc>
                <a:spcPct val="80000"/>
              </a:lnSpc>
            </a:pPr>
            <a:r>
              <a:rPr lang="en-GB" sz="1600" smtClean="0"/>
              <a:t/>
            </a:r>
            <a:br>
              <a:rPr lang="en-GB" sz="1600" smtClean="0"/>
            </a:br>
            <a:endParaRPr lang="en-GB" sz="1600" smtClean="0"/>
          </a:p>
        </p:txBody>
      </p:sp>
      <p:pic>
        <p:nvPicPr>
          <p:cNvPr id="18437" name="Picture 5" descr="channel"/>
          <p:cNvPicPr>
            <a:picLocks noChangeAspect="1" noChangeArrowheads="1"/>
          </p:cNvPicPr>
          <p:nvPr/>
        </p:nvPicPr>
        <p:blipFill>
          <a:blip r:embed="rId2"/>
          <a:srcRect/>
          <a:stretch>
            <a:fillRect/>
          </a:stretch>
        </p:blipFill>
        <p:spPr bwMode="auto">
          <a:xfrm>
            <a:off x="5219700" y="3284538"/>
            <a:ext cx="3324225" cy="18859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smtClean="0"/>
              <a:t>River Profile Characteristics</a:t>
            </a:r>
          </a:p>
        </p:txBody>
      </p:sp>
      <p:sp>
        <p:nvSpPr>
          <p:cNvPr id="19459" name="Content Placeholder 2"/>
          <p:cNvSpPr>
            <a:spLocks noGrp="1"/>
          </p:cNvSpPr>
          <p:nvPr>
            <p:ph idx="1"/>
          </p:nvPr>
        </p:nvSpPr>
        <p:spPr>
          <a:xfrm>
            <a:off x="323850" y="1844675"/>
            <a:ext cx="8208963" cy="4114800"/>
          </a:xfrm>
        </p:spPr>
        <p:txBody>
          <a:bodyPr/>
          <a:lstStyle/>
          <a:p>
            <a:r>
              <a:rPr lang="en-GB" smtClean="0"/>
              <a:t>Source</a:t>
            </a:r>
          </a:p>
          <a:p>
            <a:pPr lvl="1"/>
            <a:r>
              <a:rPr lang="en-GB" smtClean="0"/>
              <a:t>Turbulence</a:t>
            </a:r>
          </a:p>
          <a:p>
            <a:pPr lvl="1"/>
            <a:r>
              <a:rPr lang="en-GB" smtClean="0"/>
              <a:t>Roughness</a:t>
            </a:r>
          </a:p>
          <a:p>
            <a:pPr lvl="1"/>
            <a:r>
              <a:rPr lang="en-GB" smtClean="0"/>
              <a:t>Friction</a:t>
            </a:r>
          </a:p>
          <a:p>
            <a:r>
              <a:rPr lang="en-GB" smtClean="0"/>
              <a:t>Concave Profile</a:t>
            </a:r>
          </a:p>
          <a:p>
            <a:r>
              <a:rPr lang="en-GB" smtClean="0"/>
              <a:t>Mouth</a:t>
            </a:r>
          </a:p>
          <a:p>
            <a:pPr lvl="1"/>
            <a:r>
              <a:rPr lang="en-GB" smtClean="0"/>
              <a:t>Greatest discharge and velocity</a:t>
            </a:r>
          </a:p>
          <a:p>
            <a:pPr lvl="1"/>
            <a:r>
              <a:rPr lang="en-GB" smtClean="0"/>
              <a:t>Highest hydraulic radius</a:t>
            </a:r>
          </a:p>
          <a:p>
            <a:pPr lvl="1"/>
            <a:r>
              <a:rPr lang="en-GB" smtClean="0"/>
              <a:t>Highest cross-sectional area</a:t>
            </a:r>
          </a:p>
          <a:p>
            <a:pPr lvl="1"/>
            <a:endParaRPr lang="en-GB" smtClean="0"/>
          </a:p>
        </p:txBody>
      </p:sp>
      <p:sp>
        <p:nvSpPr>
          <p:cNvPr id="4" name="Slide Number Placeholder 3"/>
          <p:cNvSpPr>
            <a:spLocks noGrp="1"/>
          </p:cNvSpPr>
          <p:nvPr>
            <p:ph type="sldNum" sz="quarter" idx="12"/>
          </p:nvPr>
        </p:nvSpPr>
        <p:spPr/>
        <p:txBody>
          <a:bodyPr/>
          <a:lstStyle/>
          <a:p>
            <a:pPr>
              <a:defRPr/>
            </a:pPr>
            <a:fld id="{20FE1761-32D4-4E7A-B2C0-00ECD82F3550}" type="slidenum">
              <a:rPr lang="en-GB" smtClean="0"/>
              <a:pPr>
                <a:defRPr/>
              </a:pPr>
              <a:t>17</a:t>
            </a:fld>
            <a:endParaRPr lang="en-GB"/>
          </a:p>
        </p:txBody>
      </p:sp>
      <p:pic>
        <p:nvPicPr>
          <p:cNvPr id="19461" name="Picture 2" descr="http://www.greenwichschools.org/uploaded/dundee/pta/river_system.gif"/>
          <p:cNvPicPr>
            <a:picLocks noChangeAspect="1" noChangeArrowheads="1"/>
          </p:cNvPicPr>
          <p:nvPr/>
        </p:nvPicPr>
        <p:blipFill>
          <a:blip r:embed="rId2"/>
          <a:srcRect/>
          <a:stretch>
            <a:fillRect/>
          </a:stretch>
        </p:blipFill>
        <p:spPr bwMode="auto">
          <a:xfrm>
            <a:off x="4356100" y="1989138"/>
            <a:ext cx="4186238" cy="2735262"/>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2D8A6174-E0AA-44F8-998B-F30CA84D66B3}" type="slidenum">
              <a:rPr lang="en-GB"/>
              <a:pPr>
                <a:defRPr/>
              </a:pPr>
              <a:t>18</a:t>
            </a:fld>
            <a:endParaRPr lang="en-GB"/>
          </a:p>
        </p:txBody>
      </p:sp>
      <p:sp>
        <p:nvSpPr>
          <p:cNvPr id="20483" name="Rectangle 6"/>
          <p:cNvSpPr>
            <a:spLocks noChangeArrowheads="1"/>
          </p:cNvSpPr>
          <p:nvPr/>
        </p:nvSpPr>
        <p:spPr bwMode="auto">
          <a:xfrm>
            <a:off x="395288" y="1371600"/>
            <a:ext cx="8077200" cy="5486400"/>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20484" name="Rectangle 2"/>
          <p:cNvSpPr>
            <a:spLocks noGrp="1" noChangeArrowheads="1"/>
          </p:cNvSpPr>
          <p:nvPr>
            <p:ph type="title"/>
          </p:nvPr>
        </p:nvSpPr>
        <p:spPr>
          <a:xfrm>
            <a:off x="179388" y="333375"/>
            <a:ext cx="8637587" cy="762000"/>
          </a:xfrm>
        </p:spPr>
        <p:txBody>
          <a:bodyPr/>
          <a:lstStyle/>
          <a:p>
            <a:pPr eaLnBrk="1" hangingPunct="1"/>
            <a:r>
              <a:rPr lang="en-GB" smtClean="0"/>
              <a:t>Model of Sediment Movement</a:t>
            </a:r>
          </a:p>
        </p:txBody>
      </p:sp>
      <p:pic>
        <p:nvPicPr>
          <p:cNvPr id="20485" name="Picture 5" descr="figure2_2"/>
          <p:cNvPicPr>
            <a:picLocks noChangeAspect="1" noChangeArrowheads="1"/>
          </p:cNvPicPr>
          <p:nvPr/>
        </p:nvPicPr>
        <p:blipFill>
          <a:blip r:embed="rId2"/>
          <a:srcRect/>
          <a:stretch>
            <a:fillRect/>
          </a:stretch>
        </p:blipFill>
        <p:spPr bwMode="auto">
          <a:xfrm>
            <a:off x="1763713" y="1412875"/>
            <a:ext cx="5486400" cy="50228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9F7907E7-4A95-41B9-B022-239016488FBE}" type="slidenum">
              <a:rPr lang="en-GB"/>
              <a:pPr>
                <a:defRPr/>
              </a:pPr>
              <a:t>19</a:t>
            </a:fld>
            <a:endParaRPr lang="en-GB"/>
          </a:p>
        </p:txBody>
      </p:sp>
      <p:sp>
        <p:nvSpPr>
          <p:cNvPr id="21507" name="Rectangle 2"/>
          <p:cNvSpPr>
            <a:spLocks noGrp="1" noChangeArrowheads="1"/>
          </p:cNvSpPr>
          <p:nvPr>
            <p:ph type="title"/>
          </p:nvPr>
        </p:nvSpPr>
        <p:spPr>
          <a:xfrm>
            <a:off x="0" y="0"/>
            <a:ext cx="2382838" cy="1920875"/>
          </a:xfrm>
        </p:spPr>
        <p:txBody>
          <a:bodyPr/>
          <a:lstStyle/>
          <a:p>
            <a:pPr eaLnBrk="1" hangingPunct="1"/>
            <a:r>
              <a:rPr lang="en-GB" sz="4000" smtClean="0"/>
              <a:t>How sediment moves</a:t>
            </a:r>
          </a:p>
        </p:txBody>
      </p:sp>
      <p:sp>
        <p:nvSpPr>
          <p:cNvPr id="21508" name="Rectangle 3"/>
          <p:cNvSpPr>
            <a:spLocks noGrp="1" noChangeArrowheads="1"/>
          </p:cNvSpPr>
          <p:nvPr>
            <p:ph type="body" idx="1"/>
          </p:nvPr>
        </p:nvSpPr>
        <p:spPr>
          <a:xfrm>
            <a:off x="457200" y="5029200"/>
            <a:ext cx="8208963" cy="4114800"/>
          </a:xfrm>
        </p:spPr>
        <p:txBody>
          <a:bodyPr/>
          <a:lstStyle/>
          <a:p>
            <a:pPr eaLnBrk="1" hangingPunct="1"/>
            <a:r>
              <a:rPr lang="en-GB" sz="1800" smtClean="0"/>
              <a:t>The solid particles are then carried to the river by watercourses. Of varying sizes and weights, the particles move forward by successive small bounces along the water bottom (saltation) or directly in suspension in the water. Once introduced into a watercourse, these suspended solids drift with the current and are deposited in places where the current is weak.</a:t>
            </a:r>
            <a:br>
              <a:rPr lang="en-GB" sz="1800" smtClean="0"/>
            </a:br>
            <a:endParaRPr lang="en-GB" sz="1800" smtClean="0"/>
          </a:p>
        </p:txBody>
      </p:sp>
      <p:pic>
        <p:nvPicPr>
          <p:cNvPr id="21509" name="Picture 5" descr="inf019_002_e"/>
          <p:cNvPicPr>
            <a:picLocks noChangeAspect="1" noChangeArrowheads="1"/>
          </p:cNvPicPr>
          <p:nvPr/>
        </p:nvPicPr>
        <p:blipFill>
          <a:blip r:embed="rId2"/>
          <a:srcRect/>
          <a:stretch>
            <a:fillRect/>
          </a:stretch>
        </p:blipFill>
        <p:spPr bwMode="auto">
          <a:xfrm>
            <a:off x="2555875" y="692150"/>
            <a:ext cx="6400800" cy="41417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CADE93B7-177E-4C56-B849-7FCB1B788976}" type="slidenum">
              <a:rPr lang="en-GB"/>
              <a:pPr>
                <a:defRPr/>
              </a:pPr>
              <a:t>20</a:t>
            </a:fld>
            <a:endParaRPr lang="en-GB"/>
          </a:p>
        </p:txBody>
      </p:sp>
      <p:sp>
        <p:nvSpPr>
          <p:cNvPr id="22531" name="Rectangle 2"/>
          <p:cNvSpPr>
            <a:spLocks noGrp="1" noChangeArrowheads="1"/>
          </p:cNvSpPr>
          <p:nvPr>
            <p:ph type="title"/>
          </p:nvPr>
        </p:nvSpPr>
        <p:spPr/>
        <p:txBody>
          <a:bodyPr/>
          <a:lstStyle/>
          <a:p>
            <a:pPr eaLnBrk="1" hangingPunct="1"/>
            <a:r>
              <a:rPr lang="en-GB" smtClean="0"/>
              <a:t>Movement cont’d</a:t>
            </a:r>
          </a:p>
        </p:txBody>
      </p:sp>
      <p:pic>
        <p:nvPicPr>
          <p:cNvPr id="22532" name="Picture 4" descr="load"/>
          <p:cNvPicPr>
            <a:picLocks noGrp="1" noChangeAspect="1" noChangeArrowheads="1"/>
          </p:cNvPicPr>
          <p:nvPr>
            <p:ph type="body" idx="1"/>
          </p:nvPr>
        </p:nvPicPr>
        <p:blipFill>
          <a:blip r:embed="rId2"/>
          <a:srcRect/>
          <a:stretch>
            <a:fillRect/>
          </a:stretch>
        </p:blipFill>
        <p:spPr>
          <a:xfrm>
            <a:off x="179388" y="1916113"/>
            <a:ext cx="8713787" cy="4537075"/>
          </a:xfr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777C03BD-98F5-4312-A62B-D329F38E9EA2}" type="slidenum">
              <a:rPr lang="en-GB"/>
              <a:pPr>
                <a:defRPr/>
              </a:pPr>
              <a:t>21</a:t>
            </a:fld>
            <a:endParaRPr lang="en-GB"/>
          </a:p>
        </p:txBody>
      </p:sp>
      <p:sp>
        <p:nvSpPr>
          <p:cNvPr id="23555" name="Rectangle 2"/>
          <p:cNvSpPr>
            <a:spLocks noGrp="1" noChangeArrowheads="1"/>
          </p:cNvSpPr>
          <p:nvPr>
            <p:ph type="title"/>
          </p:nvPr>
        </p:nvSpPr>
        <p:spPr>
          <a:xfrm>
            <a:off x="0" y="0"/>
            <a:ext cx="2670175" cy="1431925"/>
          </a:xfrm>
        </p:spPr>
        <p:txBody>
          <a:bodyPr/>
          <a:lstStyle/>
          <a:p>
            <a:pPr eaLnBrk="1" hangingPunct="1"/>
            <a:r>
              <a:rPr lang="en-GB" smtClean="0"/>
              <a:t>Flow and Gradient </a:t>
            </a:r>
          </a:p>
        </p:txBody>
      </p:sp>
      <p:sp>
        <p:nvSpPr>
          <p:cNvPr id="23556" name="Rectangle 3"/>
          <p:cNvSpPr>
            <a:spLocks noGrp="1" noChangeArrowheads="1"/>
          </p:cNvSpPr>
          <p:nvPr>
            <p:ph type="body" idx="1"/>
          </p:nvPr>
        </p:nvSpPr>
        <p:spPr/>
        <p:txBody>
          <a:bodyPr/>
          <a:lstStyle/>
          <a:p>
            <a:pPr eaLnBrk="1" hangingPunct="1"/>
            <a:endParaRPr lang="en-US" smtClean="0"/>
          </a:p>
        </p:txBody>
      </p:sp>
      <p:pic>
        <p:nvPicPr>
          <p:cNvPr id="23557" name="Picture 5" descr="flow"/>
          <p:cNvPicPr>
            <a:picLocks noChangeAspect="1" noChangeArrowheads="1"/>
          </p:cNvPicPr>
          <p:nvPr/>
        </p:nvPicPr>
        <p:blipFill>
          <a:blip r:embed="rId2"/>
          <a:srcRect/>
          <a:stretch>
            <a:fillRect/>
          </a:stretch>
        </p:blipFill>
        <p:spPr bwMode="auto">
          <a:xfrm>
            <a:off x="3132138" y="333375"/>
            <a:ext cx="5753100" cy="2028825"/>
          </a:xfrm>
          <a:prstGeom prst="rect">
            <a:avLst/>
          </a:prstGeom>
          <a:noFill/>
          <a:ln w="9525">
            <a:noFill/>
            <a:miter lim="800000"/>
            <a:headEnd/>
            <a:tailEnd/>
          </a:ln>
        </p:spPr>
      </p:pic>
      <p:pic>
        <p:nvPicPr>
          <p:cNvPr id="23558" name="Picture 7" descr="gradient"/>
          <p:cNvPicPr>
            <a:picLocks noChangeAspect="1" noChangeArrowheads="1"/>
          </p:cNvPicPr>
          <p:nvPr/>
        </p:nvPicPr>
        <p:blipFill>
          <a:blip r:embed="rId3"/>
          <a:srcRect/>
          <a:stretch>
            <a:fillRect/>
          </a:stretch>
        </p:blipFill>
        <p:spPr bwMode="auto">
          <a:xfrm>
            <a:off x="250825" y="2190750"/>
            <a:ext cx="7705725" cy="46021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5"/>
          <p:cNvSpPr>
            <a:spLocks noGrp="1"/>
          </p:cNvSpPr>
          <p:nvPr>
            <p:ph type="sldNum" sz="quarter" idx="12"/>
          </p:nvPr>
        </p:nvSpPr>
        <p:spPr/>
        <p:txBody>
          <a:bodyPr/>
          <a:lstStyle/>
          <a:p>
            <a:pPr>
              <a:defRPr/>
            </a:pPr>
            <a:fld id="{04192210-6F7E-48F9-90BE-8DC23D2F8981}" type="slidenum">
              <a:rPr lang="en-GB"/>
              <a:pPr>
                <a:defRPr/>
              </a:pPr>
              <a:t>22</a:t>
            </a:fld>
            <a:endParaRPr lang="en-GB"/>
          </a:p>
        </p:txBody>
      </p:sp>
      <p:sp>
        <p:nvSpPr>
          <p:cNvPr id="24579" name="Rectangle 2"/>
          <p:cNvSpPr>
            <a:spLocks noGrp="1" noChangeArrowheads="1"/>
          </p:cNvSpPr>
          <p:nvPr>
            <p:ph type="title"/>
          </p:nvPr>
        </p:nvSpPr>
        <p:spPr/>
        <p:txBody>
          <a:bodyPr/>
          <a:lstStyle/>
          <a:p>
            <a:pPr eaLnBrk="1" hangingPunct="1"/>
            <a:endParaRPr lang="en-US" smtClean="0"/>
          </a:p>
        </p:txBody>
      </p:sp>
      <p:sp>
        <p:nvSpPr>
          <p:cNvPr id="24580" name="Rectangle 3"/>
          <p:cNvSpPr>
            <a:spLocks noGrp="1" noChangeArrowheads="1"/>
          </p:cNvSpPr>
          <p:nvPr>
            <p:ph type="body" idx="1"/>
          </p:nvPr>
        </p:nvSpPr>
        <p:spPr/>
        <p:txBody>
          <a:bodyPr/>
          <a:lstStyle/>
          <a:p>
            <a:pPr eaLnBrk="1" hangingPunct="1"/>
            <a:endParaRPr lang="en-US" smtClean="0"/>
          </a:p>
        </p:txBody>
      </p:sp>
      <p:pic>
        <p:nvPicPr>
          <p:cNvPr id="24581" name="Picture 5" descr="erosdep"/>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sp>
        <p:nvSpPr>
          <p:cNvPr id="24582" name="Text Box 6"/>
          <p:cNvSpPr txBox="1">
            <a:spLocks noChangeArrowheads="1"/>
          </p:cNvSpPr>
          <p:nvPr/>
        </p:nvSpPr>
        <p:spPr bwMode="auto">
          <a:xfrm rot="1529854">
            <a:off x="2268538" y="1628775"/>
            <a:ext cx="4464050" cy="366713"/>
          </a:xfrm>
          <a:prstGeom prst="rect">
            <a:avLst/>
          </a:prstGeom>
          <a:noFill/>
          <a:ln w="9525">
            <a:noFill/>
            <a:miter lim="800000"/>
            <a:headEnd/>
            <a:tailEnd/>
          </a:ln>
        </p:spPr>
        <p:txBody>
          <a:bodyPr>
            <a:spAutoFit/>
          </a:bodyPr>
          <a:lstStyle/>
          <a:p>
            <a:pPr>
              <a:spcBef>
                <a:spcPct val="50000"/>
              </a:spcBef>
            </a:pPr>
            <a:r>
              <a:rPr lang="en-GB" sz="1800">
                <a:solidFill>
                  <a:schemeClr val="bg1"/>
                </a:solidFill>
              </a:rPr>
              <a:t>Critical erosion velocity curve</a:t>
            </a:r>
          </a:p>
        </p:txBody>
      </p:sp>
      <p:sp>
        <p:nvSpPr>
          <p:cNvPr id="24583" name="Text Box 8"/>
          <p:cNvSpPr txBox="1">
            <a:spLocks noChangeArrowheads="1"/>
          </p:cNvSpPr>
          <p:nvPr/>
        </p:nvSpPr>
        <p:spPr bwMode="auto">
          <a:xfrm rot="-2548863">
            <a:off x="6194425" y="2389188"/>
            <a:ext cx="2663825" cy="1054100"/>
          </a:xfrm>
          <a:prstGeom prst="rect">
            <a:avLst/>
          </a:prstGeom>
          <a:noFill/>
          <a:ln w="9525">
            <a:noFill/>
            <a:miter lim="800000"/>
            <a:headEnd/>
            <a:tailEnd/>
          </a:ln>
        </p:spPr>
        <p:txBody>
          <a:bodyPr>
            <a:spAutoFit/>
          </a:bodyPr>
          <a:lstStyle/>
          <a:p>
            <a:pPr>
              <a:spcBef>
                <a:spcPct val="50000"/>
              </a:spcBef>
            </a:pPr>
            <a:r>
              <a:rPr lang="en-GB" sz="1800">
                <a:solidFill>
                  <a:schemeClr val="bg1"/>
                </a:solidFill>
              </a:rPr>
              <a:t>Mean depositional velocity curve</a:t>
            </a:r>
          </a:p>
          <a:p>
            <a:pPr>
              <a:spcBef>
                <a:spcPct val="50000"/>
              </a:spcBef>
            </a:pPr>
            <a:endParaRPr lang="en-GB" sz="1800">
              <a:solidFill>
                <a:schemeClr val="bg1"/>
              </a:solidFill>
            </a:endParaRPr>
          </a:p>
        </p:txBody>
      </p:sp>
      <p:sp>
        <p:nvSpPr>
          <p:cNvPr id="24584" name="Text Box 9"/>
          <p:cNvSpPr txBox="1">
            <a:spLocks noChangeArrowheads="1"/>
          </p:cNvSpPr>
          <p:nvPr/>
        </p:nvSpPr>
        <p:spPr bwMode="auto">
          <a:xfrm>
            <a:off x="179388" y="6165850"/>
            <a:ext cx="2305050" cy="457200"/>
          </a:xfrm>
          <a:prstGeom prst="rect">
            <a:avLst/>
          </a:prstGeom>
          <a:noFill/>
          <a:ln w="9525">
            <a:noFill/>
            <a:miter lim="800000"/>
            <a:headEnd/>
            <a:tailEnd/>
          </a:ln>
        </p:spPr>
        <p:txBody>
          <a:bodyPr>
            <a:spAutoFit/>
          </a:bodyPr>
          <a:lstStyle/>
          <a:p>
            <a:pPr>
              <a:spcBef>
                <a:spcPct val="50000"/>
              </a:spcBef>
            </a:pPr>
            <a:r>
              <a:rPr lang="en-GB">
                <a:solidFill>
                  <a:schemeClr val="bg1"/>
                </a:solidFill>
              </a:rPr>
              <a:t>Hjulstrom, 1935</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3023F181-4A55-403C-9A16-EFED2ED74AB8}" type="slidenum">
              <a:rPr lang="en-GB"/>
              <a:pPr>
                <a:defRPr/>
              </a:pPr>
              <a:t>23</a:t>
            </a:fld>
            <a:endParaRPr lang="en-GB"/>
          </a:p>
        </p:txBody>
      </p:sp>
      <p:sp>
        <p:nvSpPr>
          <p:cNvPr id="25603" name="Rectangle 2"/>
          <p:cNvSpPr>
            <a:spLocks noGrp="1" noChangeArrowheads="1"/>
          </p:cNvSpPr>
          <p:nvPr>
            <p:ph type="title"/>
          </p:nvPr>
        </p:nvSpPr>
        <p:spPr/>
        <p:txBody>
          <a:bodyPr/>
          <a:lstStyle/>
          <a:p>
            <a:pPr eaLnBrk="1" hangingPunct="1"/>
            <a:r>
              <a:rPr lang="en-GB" smtClean="0"/>
              <a:t>Sediment Classification</a:t>
            </a:r>
          </a:p>
        </p:txBody>
      </p:sp>
      <p:sp>
        <p:nvSpPr>
          <p:cNvPr id="25604" name="Rectangle 3"/>
          <p:cNvSpPr>
            <a:spLocks noGrp="1" noChangeArrowheads="1"/>
          </p:cNvSpPr>
          <p:nvPr>
            <p:ph type="body" idx="1"/>
          </p:nvPr>
        </p:nvSpPr>
        <p:spPr>
          <a:xfrm>
            <a:off x="0" y="1905000"/>
            <a:ext cx="5462588" cy="4619625"/>
          </a:xfrm>
        </p:spPr>
        <p:txBody>
          <a:bodyPr/>
          <a:lstStyle/>
          <a:p>
            <a:pPr eaLnBrk="1" hangingPunct="1">
              <a:lnSpc>
                <a:spcPct val="80000"/>
              </a:lnSpc>
            </a:pPr>
            <a:r>
              <a:rPr lang="en-GB" sz="2000" b="1" smtClean="0"/>
              <a:t>Sedimentation Classification</a:t>
            </a:r>
            <a:endParaRPr lang="en-GB" sz="2000" smtClean="0"/>
          </a:p>
          <a:p>
            <a:pPr eaLnBrk="1" hangingPunct="1">
              <a:lnSpc>
                <a:spcPct val="80000"/>
              </a:lnSpc>
            </a:pPr>
            <a:r>
              <a:rPr lang="en-GB" sz="2000" smtClean="0"/>
              <a:t>Wentworth’s classification (1922) is one of the most widely used in the field of sedimentology. It comprises four main classes of particles:</a:t>
            </a:r>
            <a:endParaRPr lang="en-GB" sz="2000" b="1" smtClean="0"/>
          </a:p>
          <a:p>
            <a:pPr eaLnBrk="1" hangingPunct="1">
              <a:lnSpc>
                <a:spcPct val="80000"/>
              </a:lnSpc>
            </a:pPr>
            <a:r>
              <a:rPr lang="en-GB" sz="2000" b="1" smtClean="0"/>
              <a:t>Gravel:</a:t>
            </a:r>
            <a:r>
              <a:rPr lang="en-GB" sz="2000" smtClean="0"/>
              <a:t>particles greater than 2 mm in diameter</a:t>
            </a:r>
            <a:r>
              <a:rPr lang="en-GB" sz="2000" b="1" smtClean="0"/>
              <a:t>Sand:</a:t>
            </a:r>
            <a:r>
              <a:rPr lang="en-GB" sz="2000" smtClean="0"/>
              <a:t>particles between 0.064 mm and 2 mm in diameter</a:t>
            </a:r>
            <a:r>
              <a:rPr lang="en-GB" sz="2000" b="1" smtClean="0"/>
              <a:t>Silt:</a:t>
            </a:r>
            <a:r>
              <a:rPr lang="en-GB" sz="2000" smtClean="0"/>
              <a:t>particles between 0.002 mm and 0.063 mm in diameter</a:t>
            </a:r>
            <a:r>
              <a:rPr lang="en-GB" sz="2000" b="1" smtClean="0"/>
              <a:t>Clay:</a:t>
            </a:r>
            <a:r>
              <a:rPr lang="en-GB" sz="2000" smtClean="0"/>
              <a:t>particles less than 0.002 mm in diameter. </a:t>
            </a:r>
            <a:br>
              <a:rPr lang="en-GB" sz="2000" smtClean="0"/>
            </a:br>
            <a:endParaRPr lang="en-GB" sz="2000" smtClean="0"/>
          </a:p>
          <a:p>
            <a:pPr eaLnBrk="1" hangingPunct="1">
              <a:lnSpc>
                <a:spcPct val="80000"/>
              </a:lnSpc>
            </a:pPr>
            <a:r>
              <a:rPr lang="en-GB" sz="2000" smtClean="0"/>
              <a:t>In order to obtain a qualitative description of texture, the results of Wentworth’s classification are used in ternary diagrams based on Shepard’s nomenclature (naming)(1954).</a:t>
            </a:r>
            <a:r>
              <a:rPr lang="en-GB" sz="1800" smtClean="0"/>
              <a:t> </a:t>
            </a:r>
          </a:p>
        </p:txBody>
      </p:sp>
      <p:pic>
        <p:nvPicPr>
          <p:cNvPr id="25605" name="Picture 5" descr="Ternary diagram based on Shepard's nomemclature (1954)"/>
          <p:cNvPicPr>
            <a:picLocks noChangeAspect="1" noChangeArrowheads="1"/>
          </p:cNvPicPr>
          <p:nvPr/>
        </p:nvPicPr>
        <p:blipFill>
          <a:blip r:embed="rId2"/>
          <a:srcRect/>
          <a:stretch>
            <a:fillRect/>
          </a:stretch>
        </p:blipFill>
        <p:spPr bwMode="auto">
          <a:xfrm>
            <a:off x="5638800" y="1981200"/>
            <a:ext cx="3276600" cy="31845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9CE1118A-B448-4C46-A41B-18671F192D97}" type="slidenum">
              <a:rPr lang="en-GB"/>
              <a:pPr>
                <a:defRPr/>
              </a:pPr>
              <a:t>24</a:t>
            </a:fld>
            <a:endParaRPr lang="en-GB"/>
          </a:p>
        </p:txBody>
      </p:sp>
      <p:sp>
        <p:nvSpPr>
          <p:cNvPr id="26627" name="Rectangle 2"/>
          <p:cNvSpPr>
            <a:spLocks noGrp="1" noChangeArrowheads="1"/>
          </p:cNvSpPr>
          <p:nvPr>
            <p:ph type="title"/>
          </p:nvPr>
        </p:nvSpPr>
        <p:spPr>
          <a:xfrm>
            <a:off x="0" y="0"/>
            <a:ext cx="4572000" cy="1431925"/>
          </a:xfrm>
        </p:spPr>
        <p:txBody>
          <a:bodyPr/>
          <a:lstStyle/>
          <a:p>
            <a:pPr eaLnBrk="1" hangingPunct="1"/>
            <a:r>
              <a:rPr lang="en-GB" smtClean="0"/>
              <a:t>Deposition Features: Bars</a:t>
            </a:r>
          </a:p>
        </p:txBody>
      </p:sp>
      <p:sp>
        <p:nvSpPr>
          <p:cNvPr id="26628" name="Rectangle 3"/>
          <p:cNvSpPr>
            <a:spLocks noGrp="1" noChangeArrowheads="1"/>
          </p:cNvSpPr>
          <p:nvPr>
            <p:ph type="body" idx="1"/>
          </p:nvPr>
        </p:nvSpPr>
        <p:spPr>
          <a:xfrm>
            <a:off x="0" y="1412875"/>
            <a:ext cx="5435600" cy="4114800"/>
          </a:xfrm>
        </p:spPr>
        <p:txBody>
          <a:bodyPr/>
          <a:lstStyle/>
          <a:p>
            <a:pPr eaLnBrk="1" hangingPunct="1">
              <a:lnSpc>
                <a:spcPct val="80000"/>
              </a:lnSpc>
              <a:buFont typeface="Wingdings" pitchFamily="2" charset="2"/>
              <a:buNone/>
            </a:pPr>
            <a:endParaRPr lang="en-GB" sz="1600" b="1" smtClean="0"/>
          </a:p>
          <a:p>
            <a:pPr eaLnBrk="1" hangingPunct="1">
              <a:lnSpc>
                <a:spcPct val="80000"/>
              </a:lnSpc>
            </a:pPr>
            <a:r>
              <a:rPr lang="en-GB" sz="1600" b="1" smtClean="0"/>
              <a:t>Landforms may also be created by deposition of sediment within the stream. Bars are ridge-like deposits of poorly sorted sediment found near the banks of a stream or in the middle of the stream channel. The presence of bars indicates that at some time in the past the discharge of the stream was higher and coarser sediment was transported by the stream water. When the discharge decreased, the coarse sediment was deposited, forming a ridge-like structure usually parallel to the direction of flow. During a flood, all grain sizes of sediment might be transported down a stream that, under normal circumstances, might only transport silt or clay. When the flood recedes and the discharge is diminished, the coarse cobbles and boulders are deposited on the bed. This further slows the flow of water, resulting in the deposition of finer sand and silt among the boulders and cobbles. In the figure below the evolution of a bar is shown. At the beginning of the cycle (A) a stream is shown with a bar deposit along its bank, resulting from an earlier flood. Later (B), another flood occurs eroding and transporting the sediment in the bar downstream. After the later flood recedes (C), a new unsorted bar deposit is formed.</a:t>
            </a:r>
          </a:p>
        </p:txBody>
      </p:sp>
      <p:pic>
        <p:nvPicPr>
          <p:cNvPr id="26629" name="Picture 4" descr="bar"/>
          <p:cNvPicPr>
            <a:picLocks noChangeAspect="1" noChangeArrowheads="1"/>
          </p:cNvPicPr>
          <p:nvPr/>
        </p:nvPicPr>
        <p:blipFill>
          <a:blip r:embed="rId2"/>
          <a:srcRect/>
          <a:stretch>
            <a:fillRect/>
          </a:stretch>
        </p:blipFill>
        <p:spPr bwMode="auto">
          <a:xfrm>
            <a:off x="5487988" y="457200"/>
            <a:ext cx="3479800" cy="59959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5E947BD2-2F6D-4E69-B9C7-D032DE8BDF29}" type="slidenum">
              <a:rPr lang="en-GB"/>
              <a:pPr>
                <a:defRPr/>
              </a:pPr>
              <a:t>25</a:t>
            </a:fld>
            <a:endParaRPr lang="en-GB"/>
          </a:p>
        </p:txBody>
      </p:sp>
      <p:sp>
        <p:nvSpPr>
          <p:cNvPr id="27651" name="Rectangle 2"/>
          <p:cNvSpPr>
            <a:spLocks noGrp="1" noChangeArrowheads="1"/>
          </p:cNvSpPr>
          <p:nvPr>
            <p:ph type="title"/>
          </p:nvPr>
        </p:nvSpPr>
        <p:spPr/>
        <p:txBody>
          <a:bodyPr/>
          <a:lstStyle/>
          <a:p>
            <a:pPr eaLnBrk="1" hangingPunct="1"/>
            <a:r>
              <a:rPr lang="en-GB" smtClean="0"/>
              <a:t>Arncliffe Yorkshire Dales</a:t>
            </a:r>
          </a:p>
        </p:txBody>
      </p:sp>
      <p:sp>
        <p:nvSpPr>
          <p:cNvPr id="27652" name="Rectangle 3"/>
          <p:cNvSpPr>
            <a:spLocks noGrp="1" noChangeArrowheads="1"/>
          </p:cNvSpPr>
          <p:nvPr>
            <p:ph type="body" idx="1"/>
          </p:nvPr>
        </p:nvSpPr>
        <p:spPr/>
        <p:txBody>
          <a:bodyPr/>
          <a:lstStyle/>
          <a:p>
            <a:pPr eaLnBrk="1" hangingPunct="1"/>
            <a:endParaRPr lang="en-US" smtClean="0"/>
          </a:p>
        </p:txBody>
      </p:sp>
      <p:pic>
        <p:nvPicPr>
          <p:cNvPr id="27653" name="Picture 5" descr="040749_9bd43db9"/>
          <p:cNvPicPr>
            <a:picLocks noChangeAspect="1" noChangeArrowheads="1"/>
          </p:cNvPicPr>
          <p:nvPr/>
        </p:nvPicPr>
        <p:blipFill>
          <a:blip r:embed="rId2"/>
          <a:srcRect/>
          <a:stretch>
            <a:fillRect/>
          </a:stretch>
        </p:blipFill>
        <p:spPr bwMode="auto">
          <a:xfrm>
            <a:off x="1219200" y="2000250"/>
            <a:ext cx="6477000" cy="48577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E6908D0B-A2A7-4D2B-B5CF-7155E23AB330}" type="slidenum">
              <a:rPr lang="en-GB"/>
              <a:pPr>
                <a:defRPr/>
              </a:pPr>
              <a:t>26</a:t>
            </a:fld>
            <a:endParaRPr lang="en-GB"/>
          </a:p>
        </p:txBody>
      </p:sp>
      <p:sp>
        <p:nvSpPr>
          <p:cNvPr id="28675" name="Rectangle 2"/>
          <p:cNvSpPr>
            <a:spLocks noGrp="1" noChangeArrowheads="1"/>
          </p:cNvSpPr>
          <p:nvPr>
            <p:ph type="title"/>
          </p:nvPr>
        </p:nvSpPr>
        <p:spPr/>
        <p:txBody>
          <a:bodyPr/>
          <a:lstStyle/>
          <a:p>
            <a:pPr eaLnBrk="1" hangingPunct="1"/>
            <a:r>
              <a:rPr lang="en-GB" smtClean="0"/>
              <a:t>Channel Profile and deposition</a:t>
            </a:r>
          </a:p>
        </p:txBody>
      </p:sp>
      <p:sp>
        <p:nvSpPr>
          <p:cNvPr id="28676" name="Rectangle 3"/>
          <p:cNvSpPr>
            <a:spLocks noGrp="1" noChangeArrowheads="1"/>
          </p:cNvSpPr>
          <p:nvPr>
            <p:ph type="body" idx="1"/>
          </p:nvPr>
        </p:nvSpPr>
        <p:spPr/>
        <p:txBody>
          <a:bodyPr/>
          <a:lstStyle/>
          <a:p>
            <a:pPr eaLnBrk="1" hangingPunct="1"/>
            <a:endParaRPr lang="en-US" smtClean="0"/>
          </a:p>
        </p:txBody>
      </p:sp>
      <p:pic>
        <p:nvPicPr>
          <p:cNvPr id="28677" name="Picture 5" descr="floodplain"/>
          <p:cNvPicPr>
            <a:picLocks noChangeAspect="1" noChangeArrowheads="1"/>
          </p:cNvPicPr>
          <p:nvPr/>
        </p:nvPicPr>
        <p:blipFill>
          <a:blip r:embed="rId2"/>
          <a:srcRect/>
          <a:stretch>
            <a:fillRect/>
          </a:stretch>
        </p:blipFill>
        <p:spPr bwMode="auto">
          <a:xfrm>
            <a:off x="0" y="1844675"/>
            <a:ext cx="9144000" cy="44640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River Management</a:t>
            </a:r>
            <a:endParaRPr lang="en-GB" dirty="0"/>
          </a:p>
        </p:txBody>
      </p:sp>
      <p:sp>
        <p:nvSpPr>
          <p:cNvPr id="3" name="Content Placeholder 2"/>
          <p:cNvSpPr>
            <a:spLocks noGrp="1"/>
          </p:cNvSpPr>
          <p:nvPr>
            <p:ph idx="1"/>
          </p:nvPr>
        </p:nvSpPr>
        <p:spPr>
          <a:xfrm>
            <a:off x="328613" y="1941513"/>
            <a:ext cx="4027363" cy="4114800"/>
          </a:xfrm>
        </p:spPr>
        <p:txBody>
          <a:bodyPr/>
          <a:lstStyle/>
          <a:p>
            <a:r>
              <a:rPr lang="en-GB" dirty="0" smtClean="0">
                <a:hlinkClick r:id="rId2"/>
              </a:rPr>
              <a:t>http://www.youtube.com/watch?v=t632Bz8AQoU</a:t>
            </a:r>
            <a:endParaRPr lang="en-GB" dirty="0" smtClean="0"/>
          </a:p>
          <a:p>
            <a:r>
              <a:rPr lang="en-GB" dirty="0" smtClean="0"/>
              <a:t>Discuss</a:t>
            </a:r>
            <a:endParaRPr lang="en-GB" dirty="0"/>
          </a:p>
        </p:txBody>
      </p:sp>
      <p:sp>
        <p:nvSpPr>
          <p:cNvPr id="4" name="Slide Number Placeholder 3"/>
          <p:cNvSpPr>
            <a:spLocks noGrp="1"/>
          </p:cNvSpPr>
          <p:nvPr>
            <p:ph type="sldNum" sz="quarter" idx="12"/>
          </p:nvPr>
        </p:nvSpPr>
        <p:spPr/>
        <p:txBody>
          <a:bodyPr/>
          <a:lstStyle/>
          <a:p>
            <a:pPr>
              <a:defRPr/>
            </a:pPr>
            <a:fld id="{F1EDE0F2-237C-4366-988F-36E566FB46C5}" type="slidenum">
              <a:rPr lang="en-GB" smtClean="0"/>
              <a:pPr>
                <a:defRPr/>
              </a:pPr>
              <a:t>27</a:t>
            </a:fld>
            <a:endParaRPr lang="en-GB"/>
          </a:p>
        </p:txBody>
      </p:sp>
      <p:pic>
        <p:nvPicPr>
          <p:cNvPr id="62466" name="Picture 2" descr="http://www.wfduk.org/management_info/site_images/river_basin_map.jpg"/>
          <p:cNvPicPr>
            <a:picLocks noChangeAspect="1" noChangeArrowheads="1"/>
          </p:cNvPicPr>
          <p:nvPr/>
        </p:nvPicPr>
        <p:blipFill>
          <a:blip r:embed="rId3"/>
          <a:srcRect/>
          <a:stretch>
            <a:fillRect/>
          </a:stretch>
        </p:blipFill>
        <p:spPr bwMode="auto">
          <a:xfrm>
            <a:off x="5580112" y="188640"/>
            <a:ext cx="3439269" cy="6542256"/>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smtClean="0"/>
              <a:t>Hydrograph</a:t>
            </a:r>
          </a:p>
        </p:txBody>
      </p:sp>
      <p:sp>
        <p:nvSpPr>
          <p:cNvPr id="29699" name="Content Placeholder 2"/>
          <p:cNvSpPr>
            <a:spLocks noGrp="1"/>
          </p:cNvSpPr>
          <p:nvPr>
            <p:ph idx="1"/>
          </p:nvPr>
        </p:nvSpPr>
        <p:spPr>
          <a:xfrm>
            <a:off x="328613" y="1941513"/>
            <a:ext cx="2082800" cy="4114800"/>
          </a:xfrm>
        </p:spPr>
        <p:txBody>
          <a:bodyPr/>
          <a:lstStyle/>
          <a:p>
            <a:r>
              <a:rPr lang="en-GB" sz="2400" smtClean="0"/>
              <a:t>Discharge: Measured in Cubic metres per sec.</a:t>
            </a:r>
          </a:p>
        </p:txBody>
      </p:sp>
      <p:sp>
        <p:nvSpPr>
          <p:cNvPr id="4" name="Slide Number Placeholder 3"/>
          <p:cNvSpPr>
            <a:spLocks noGrp="1"/>
          </p:cNvSpPr>
          <p:nvPr>
            <p:ph type="sldNum" sz="quarter" idx="12"/>
          </p:nvPr>
        </p:nvSpPr>
        <p:spPr/>
        <p:txBody>
          <a:bodyPr/>
          <a:lstStyle/>
          <a:p>
            <a:pPr>
              <a:defRPr/>
            </a:pPr>
            <a:fld id="{1EB1E179-D05E-4A3B-8771-15630C63F53E}" type="slidenum">
              <a:rPr lang="en-GB" smtClean="0"/>
              <a:pPr>
                <a:defRPr/>
              </a:pPr>
              <a:t>28</a:t>
            </a:fld>
            <a:endParaRPr lang="en-GB"/>
          </a:p>
        </p:txBody>
      </p:sp>
      <p:pic>
        <p:nvPicPr>
          <p:cNvPr id="29701" name="Picture 2" descr="http://cgz.e2bn.net/e2bn/leas/c99/schools/cgz/accounts/staff/rchambers/GeoBytes%20GCSE%20Blog%20Resources/Images/Rivers/Flood_Hydrograph.gif"/>
          <p:cNvPicPr>
            <a:picLocks noChangeAspect="1" noChangeArrowheads="1"/>
          </p:cNvPicPr>
          <p:nvPr/>
        </p:nvPicPr>
        <p:blipFill>
          <a:blip r:embed="rId2"/>
          <a:srcRect/>
          <a:stretch>
            <a:fillRect/>
          </a:stretch>
        </p:blipFill>
        <p:spPr bwMode="auto">
          <a:xfrm>
            <a:off x="2555875" y="1557338"/>
            <a:ext cx="6418263" cy="49403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smtClean="0"/>
              <a:t>Use of Hydrograph</a:t>
            </a:r>
          </a:p>
        </p:txBody>
      </p:sp>
      <p:sp>
        <p:nvSpPr>
          <p:cNvPr id="30723" name="Content Placeholder 2"/>
          <p:cNvSpPr>
            <a:spLocks noGrp="1"/>
          </p:cNvSpPr>
          <p:nvPr>
            <p:ph idx="1"/>
          </p:nvPr>
        </p:nvSpPr>
        <p:spPr>
          <a:xfrm>
            <a:off x="328613" y="1941513"/>
            <a:ext cx="2443162" cy="4114800"/>
          </a:xfrm>
        </p:spPr>
        <p:txBody>
          <a:bodyPr/>
          <a:lstStyle/>
          <a:p>
            <a:r>
              <a:rPr lang="en-GB" sz="2400" dirty="0" smtClean="0"/>
              <a:t>Shape and flood management</a:t>
            </a:r>
          </a:p>
          <a:p>
            <a:r>
              <a:rPr lang="en-GB" sz="2400" dirty="0" smtClean="0"/>
              <a:t>A &gt; overland</a:t>
            </a:r>
          </a:p>
          <a:p>
            <a:r>
              <a:rPr lang="en-GB" sz="2400" dirty="0" smtClean="0"/>
              <a:t>B &gt; groundwater </a:t>
            </a:r>
            <a:r>
              <a:rPr lang="en-GB" sz="2400" dirty="0" smtClean="0"/>
              <a:t>flow</a:t>
            </a:r>
          </a:p>
          <a:p>
            <a:r>
              <a:rPr lang="en-GB" sz="2400" dirty="0" smtClean="0"/>
              <a:t>What would an Urban catchment hydrograph look like?</a:t>
            </a:r>
            <a:endParaRPr lang="en-GB" sz="2400" dirty="0" smtClean="0"/>
          </a:p>
        </p:txBody>
      </p:sp>
      <p:sp>
        <p:nvSpPr>
          <p:cNvPr id="4" name="Slide Number Placeholder 3"/>
          <p:cNvSpPr>
            <a:spLocks noGrp="1"/>
          </p:cNvSpPr>
          <p:nvPr>
            <p:ph type="sldNum" sz="quarter" idx="12"/>
          </p:nvPr>
        </p:nvSpPr>
        <p:spPr/>
        <p:txBody>
          <a:bodyPr/>
          <a:lstStyle/>
          <a:p>
            <a:pPr>
              <a:defRPr/>
            </a:pPr>
            <a:fld id="{A21D5393-3075-4C03-AF0C-0A35BA163FEC}" type="slidenum">
              <a:rPr lang="en-GB" smtClean="0"/>
              <a:pPr>
                <a:defRPr/>
              </a:pPr>
              <a:t>29</a:t>
            </a:fld>
            <a:endParaRPr lang="en-GB"/>
          </a:p>
        </p:txBody>
      </p:sp>
      <p:pic>
        <p:nvPicPr>
          <p:cNvPr id="30725" name="Picture 2" descr="http://cgz.e2bn.net/e2bn/leas/c99/schools/cgz/accounts/staff/rchambers/GeoBytes%20GCSE%20Blog%20Resources/Images/Rivers/Differences_in_lag_time.gif"/>
          <p:cNvPicPr>
            <a:picLocks noChangeAspect="1" noChangeArrowheads="1"/>
          </p:cNvPicPr>
          <p:nvPr/>
        </p:nvPicPr>
        <p:blipFill>
          <a:blip r:embed="rId3"/>
          <a:srcRect/>
          <a:stretch>
            <a:fillRect/>
          </a:stretch>
        </p:blipFill>
        <p:spPr bwMode="auto">
          <a:xfrm>
            <a:off x="2987675" y="1916113"/>
            <a:ext cx="6021388" cy="4637087"/>
          </a:xfrm>
          <a:prstGeom prst="rect">
            <a:avLst/>
          </a:prstGeom>
          <a:noFill/>
          <a:ln w="9525">
            <a:noFill/>
            <a:miter lim="800000"/>
            <a:headEnd/>
            <a:tailEn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6B6E3D9B-4021-4D95-9C44-BAF6862693EE}" type="slidenum">
              <a:rPr lang="en-GB"/>
              <a:pPr>
                <a:defRPr/>
              </a:pPr>
              <a:t>30</a:t>
            </a:fld>
            <a:endParaRPr lang="en-GB"/>
          </a:p>
        </p:txBody>
      </p:sp>
      <p:sp>
        <p:nvSpPr>
          <p:cNvPr id="31747" name="Rectangle 2"/>
          <p:cNvSpPr>
            <a:spLocks noGrp="1" noChangeArrowheads="1"/>
          </p:cNvSpPr>
          <p:nvPr>
            <p:ph type="title"/>
          </p:nvPr>
        </p:nvSpPr>
        <p:spPr/>
        <p:txBody>
          <a:bodyPr/>
          <a:lstStyle/>
          <a:p>
            <a:pPr eaLnBrk="1" hangingPunct="1"/>
            <a:r>
              <a:rPr lang="en-GB" smtClean="0"/>
              <a:t>Floods</a:t>
            </a:r>
          </a:p>
        </p:txBody>
      </p:sp>
      <p:sp>
        <p:nvSpPr>
          <p:cNvPr id="31748" name="Rectangle 3"/>
          <p:cNvSpPr>
            <a:spLocks noGrp="1" noChangeArrowheads="1"/>
          </p:cNvSpPr>
          <p:nvPr>
            <p:ph type="body" idx="1"/>
          </p:nvPr>
        </p:nvSpPr>
        <p:spPr>
          <a:xfrm>
            <a:off x="395536" y="2743200"/>
            <a:ext cx="8563867" cy="4114800"/>
          </a:xfrm>
        </p:spPr>
        <p:txBody>
          <a:bodyPr/>
          <a:lstStyle/>
          <a:p>
            <a:pPr eaLnBrk="1" hangingPunct="1">
              <a:lnSpc>
                <a:spcPct val="80000"/>
              </a:lnSpc>
            </a:pPr>
            <a:r>
              <a:rPr lang="en-GB" sz="2000" b="1" dirty="0" smtClean="0"/>
              <a:t>Floods are among the most difficult natural hazards to mitigate although they have occurred since the beginning of recorded history. Property damage in the U.S. from floods topped </a:t>
            </a:r>
            <a:r>
              <a:rPr lang="en-GB" sz="2000" b="1" dirty="0" smtClean="0"/>
              <a:t>$22 </a:t>
            </a:r>
            <a:r>
              <a:rPr lang="en-GB" sz="2000" b="1" dirty="0" smtClean="0"/>
              <a:t>billion in </a:t>
            </a:r>
            <a:r>
              <a:rPr lang="en-GB" sz="2000" b="1" dirty="0" smtClean="0"/>
              <a:t>2010</a:t>
            </a:r>
            <a:r>
              <a:rPr lang="en-GB" sz="2000" b="1" dirty="0" smtClean="0"/>
              <a:t>, </a:t>
            </a:r>
            <a:r>
              <a:rPr lang="en-GB" sz="2000" b="1" dirty="0" smtClean="0"/>
              <a:t>and the number of deaths due to flooding is the only natural hazard-related death figure to rise on an annual basis since 1940. Floods can destroy entire towns and cities</a:t>
            </a:r>
            <a:r>
              <a:rPr lang="en-GB" sz="2000" b="1" dirty="0" smtClean="0"/>
              <a:t>.</a:t>
            </a:r>
          </a:p>
          <a:p>
            <a:pPr eaLnBrk="1" hangingPunct="1">
              <a:lnSpc>
                <a:spcPct val="80000"/>
              </a:lnSpc>
            </a:pPr>
            <a:r>
              <a:rPr lang="en-GB" sz="2000" b="1" dirty="0" smtClean="0"/>
              <a:t> </a:t>
            </a:r>
            <a:r>
              <a:rPr lang="en-GB" sz="2000" b="1" dirty="0" smtClean="0"/>
              <a:t>In 1931 the flood of the Hwang Ho River, in China resulted in more than 4 million people drowning when it suddenly overflowed its banks in a violent flood. The lethal nature of this flood was due to the unconfined nature of the Hwang Ho River valley. The Hwang Ho flowed over a flat plain as it moved toward its terminus. The level of the channel bed had also risen with time, resulting in a greater sensitivity of the area to flooding. When increased discharge caused water levels to rise, there was little to hold back the flood waters.</a:t>
            </a:r>
            <a:r>
              <a:rPr lang="en-GB" sz="2000" dirty="0" smtClean="0"/>
              <a:t> </a:t>
            </a:r>
          </a:p>
        </p:txBody>
      </p:sp>
      <p:pic>
        <p:nvPicPr>
          <p:cNvPr id="15362" name="Picture 2" descr="http://news.bbcimg.co.uk/media/images/48644000/jpg/_48644916_009933072-1.jpg"/>
          <p:cNvPicPr>
            <a:picLocks noChangeAspect="1" noChangeArrowheads="1"/>
          </p:cNvPicPr>
          <p:nvPr/>
        </p:nvPicPr>
        <p:blipFill>
          <a:blip r:embed="rId2"/>
          <a:srcRect/>
          <a:stretch>
            <a:fillRect/>
          </a:stretch>
        </p:blipFill>
        <p:spPr bwMode="auto">
          <a:xfrm>
            <a:off x="4572000" y="188640"/>
            <a:ext cx="4419600" cy="2486026"/>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E4D952A7-D37C-4530-B46D-38950E83AC14}" type="slidenum">
              <a:rPr lang="en-GB"/>
              <a:pPr>
                <a:defRPr/>
              </a:pPr>
              <a:t>31</a:t>
            </a:fld>
            <a:endParaRPr lang="en-GB"/>
          </a:p>
        </p:txBody>
      </p:sp>
      <p:sp>
        <p:nvSpPr>
          <p:cNvPr id="32771" name="Rectangle 2"/>
          <p:cNvSpPr>
            <a:spLocks noGrp="1" noChangeArrowheads="1"/>
          </p:cNvSpPr>
          <p:nvPr>
            <p:ph type="title"/>
          </p:nvPr>
        </p:nvSpPr>
        <p:spPr/>
        <p:txBody>
          <a:bodyPr/>
          <a:lstStyle/>
          <a:p>
            <a:pPr eaLnBrk="1" hangingPunct="1"/>
            <a:endParaRPr lang="en-US" smtClean="0"/>
          </a:p>
        </p:txBody>
      </p:sp>
      <p:sp>
        <p:nvSpPr>
          <p:cNvPr id="32772" name="Rectangle 3"/>
          <p:cNvSpPr>
            <a:spLocks noGrp="1" noChangeArrowheads="1"/>
          </p:cNvSpPr>
          <p:nvPr>
            <p:ph type="body" idx="1"/>
          </p:nvPr>
        </p:nvSpPr>
        <p:spPr/>
        <p:txBody>
          <a:bodyPr/>
          <a:lstStyle/>
          <a:p>
            <a:pPr eaLnBrk="1" hangingPunct="1"/>
            <a:endParaRPr lang="en-US" smtClean="0"/>
          </a:p>
        </p:txBody>
      </p:sp>
      <p:pic>
        <p:nvPicPr>
          <p:cNvPr id="32773" name="Picture 5" descr="flooda"/>
          <p:cNvPicPr>
            <a:picLocks noChangeAspect="1" noChangeArrowheads="1"/>
          </p:cNvPicPr>
          <p:nvPr/>
        </p:nvPicPr>
        <p:blipFill>
          <a:blip r:embed="rId2"/>
          <a:srcRect/>
          <a:stretch>
            <a:fillRect/>
          </a:stretch>
        </p:blipFill>
        <p:spPr bwMode="auto">
          <a:xfrm>
            <a:off x="0" y="0"/>
            <a:ext cx="9144000" cy="68341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7853E396-15F7-4B5B-B685-4FB28F5E7356}" type="slidenum">
              <a:rPr lang="en-GB"/>
              <a:pPr>
                <a:defRPr/>
              </a:pPr>
              <a:t>32</a:t>
            </a:fld>
            <a:endParaRPr lang="en-GB"/>
          </a:p>
        </p:txBody>
      </p:sp>
      <p:sp>
        <p:nvSpPr>
          <p:cNvPr id="33795" name="Rectangle 2"/>
          <p:cNvSpPr>
            <a:spLocks noGrp="1" noChangeArrowheads="1"/>
          </p:cNvSpPr>
          <p:nvPr>
            <p:ph type="title"/>
          </p:nvPr>
        </p:nvSpPr>
        <p:spPr/>
        <p:txBody>
          <a:bodyPr/>
          <a:lstStyle/>
          <a:p>
            <a:pPr eaLnBrk="1" hangingPunct="1"/>
            <a:r>
              <a:rPr lang="en-GB" smtClean="0"/>
              <a:t>Floods</a:t>
            </a:r>
          </a:p>
        </p:txBody>
      </p:sp>
      <p:sp>
        <p:nvSpPr>
          <p:cNvPr id="33796" name="Rectangle 3"/>
          <p:cNvSpPr>
            <a:spLocks noGrp="1" noChangeArrowheads="1"/>
          </p:cNvSpPr>
          <p:nvPr>
            <p:ph type="body" idx="1"/>
          </p:nvPr>
        </p:nvSpPr>
        <p:spPr/>
        <p:txBody>
          <a:bodyPr/>
          <a:lstStyle/>
          <a:p>
            <a:pPr eaLnBrk="1" hangingPunct="1">
              <a:lnSpc>
                <a:spcPct val="90000"/>
              </a:lnSpc>
            </a:pPr>
            <a:r>
              <a:rPr lang="en-GB" sz="2400" b="1" smtClean="0"/>
              <a:t>Floods and Flooding Cycles. We do not think of floods as major threats to life and limb, in part because we experience small floods each year. In 1996 over 700 people were killed, and many thousands displaced when the Yangtze River, in China flooded. The Johnstown, Pennsylvania flood in 1889 resulted in over 2,500 deaths. Today the risk of death due to flooding is somewhat lower than in 1889 because the occurrence of flooding of river systems can be predicted using an occurrence table, as shown below. Flood frequency, or recurrence interval can be predicted on the basis of the discharge of the river.</a:t>
            </a:r>
            <a:r>
              <a:rPr lang="en-GB" sz="2400" smtClean="0"/>
              <a:t> </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E676A5F1-CC41-4E5D-A149-4E87C2E48066}" type="slidenum">
              <a:rPr lang="en-GB"/>
              <a:pPr>
                <a:defRPr/>
              </a:pPr>
              <a:t>33</a:t>
            </a:fld>
            <a:endParaRPr lang="en-GB"/>
          </a:p>
        </p:txBody>
      </p:sp>
      <p:sp>
        <p:nvSpPr>
          <p:cNvPr id="34819" name="Rectangle 2"/>
          <p:cNvSpPr>
            <a:spLocks noGrp="1" noChangeArrowheads="1"/>
          </p:cNvSpPr>
          <p:nvPr>
            <p:ph type="title"/>
          </p:nvPr>
        </p:nvSpPr>
        <p:spPr/>
        <p:txBody>
          <a:bodyPr/>
          <a:lstStyle/>
          <a:p>
            <a:pPr eaLnBrk="1" hangingPunct="1"/>
            <a:endParaRPr lang="en-US" smtClean="0"/>
          </a:p>
        </p:txBody>
      </p:sp>
      <p:sp>
        <p:nvSpPr>
          <p:cNvPr id="34820" name="Rectangle 3"/>
          <p:cNvSpPr>
            <a:spLocks noGrp="1" noChangeArrowheads="1"/>
          </p:cNvSpPr>
          <p:nvPr>
            <p:ph type="body" idx="1"/>
          </p:nvPr>
        </p:nvSpPr>
        <p:spPr/>
        <p:txBody>
          <a:bodyPr/>
          <a:lstStyle/>
          <a:p>
            <a:pPr eaLnBrk="1" hangingPunct="1"/>
            <a:endParaRPr lang="en-US" smtClean="0"/>
          </a:p>
        </p:txBody>
      </p:sp>
      <p:pic>
        <p:nvPicPr>
          <p:cNvPr id="34821" name="Picture 5" descr="floodcyc"/>
          <p:cNvPicPr>
            <a:picLocks noChangeAspect="1" noChangeArrowheads="1"/>
          </p:cNvPicPr>
          <p:nvPr/>
        </p:nvPicPr>
        <p:blipFill>
          <a:blip r:embed="rId2"/>
          <a:srcRect/>
          <a:stretch>
            <a:fillRect/>
          </a:stretch>
        </p:blipFill>
        <p:spPr bwMode="auto">
          <a:xfrm>
            <a:off x="0" y="0"/>
            <a:ext cx="9144000" cy="68532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813FC76F-55C9-4C56-9CCF-E918008B248F}" type="slidenum">
              <a:rPr lang="en-GB"/>
              <a:pPr>
                <a:defRPr/>
              </a:pPr>
              <a:t>34</a:t>
            </a:fld>
            <a:endParaRPr lang="en-GB"/>
          </a:p>
        </p:txBody>
      </p:sp>
      <p:sp>
        <p:nvSpPr>
          <p:cNvPr id="35843" name="Rectangle 2"/>
          <p:cNvSpPr>
            <a:spLocks noGrp="1" noChangeArrowheads="1"/>
          </p:cNvSpPr>
          <p:nvPr>
            <p:ph type="title"/>
          </p:nvPr>
        </p:nvSpPr>
        <p:spPr/>
        <p:txBody>
          <a:bodyPr/>
          <a:lstStyle/>
          <a:p>
            <a:pPr eaLnBrk="1" hangingPunct="1"/>
            <a:r>
              <a:rPr lang="en-GB" smtClean="0"/>
              <a:t>Local examples</a:t>
            </a:r>
          </a:p>
        </p:txBody>
      </p:sp>
      <p:sp>
        <p:nvSpPr>
          <p:cNvPr id="35844" name="Rectangle 3"/>
          <p:cNvSpPr>
            <a:spLocks noGrp="1" noChangeArrowheads="1"/>
          </p:cNvSpPr>
          <p:nvPr>
            <p:ph type="body" idx="1"/>
          </p:nvPr>
        </p:nvSpPr>
        <p:spPr/>
        <p:txBody>
          <a:bodyPr/>
          <a:lstStyle/>
          <a:p>
            <a:pPr eaLnBrk="1" hangingPunct="1"/>
            <a:r>
              <a:rPr lang="en-GB" sz="2000" smtClean="0"/>
              <a:t>Erosion along the Salmonberry River (Oregan) after flooding in February 1996 caused the washout of part of the Port of Tillamook Bay Railroad. Mud from landslides threatened prime steelhead trout spawning grounds. (Governor John A. Kitzhaber Records, Salmonberry River Issues Records)</a:t>
            </a:r>
          </a:p>
        </p:txBody>
      </p:sp>
      <p:pic>
        <p:nvPicPr>
          <p:cNvPr id="35845" name="Picture 5" descr="river-erosion"/>
          <p:cNvPicPr>
            <a:picLocks noChangeAspect="1" noChangeArrowheads="1"/>
          </p:cNvPicPr>
          <p:nvPr/>
        </p:nvPicPr>
        <p:blipFill>
          <a:blip r:embed="rId2"/>
          <a:srcRect/>
          <a:stretch>
            <a:fillRect/>
          </a:stretch>
        </p:blipFill>
        <p:spPr bwMode="auto">
          <a:xfrm>
            <a:off x="6934200" y="3733800"/>
            <a:ext cx="1871663" cy="2819400"/>
          </a:xfrm>
          <a:prstGeom prst="rect">
            <a:avLst/>
          </a:prstGeom>
          <a:noFill/>
          <a:ln w="9525">
            <a:noFill/>
            <a:miter lim="800000"/>
            <a:headEnd/>
            <a:tailEnd/>
          </a:ln>
        </p:spPr>
      </p:pic>
      <p:pic>
        <p:nvPicPr>
          <p:cNvPr id="35846" name="Picture 7" descr="salmonberryenviro"/>
          <p:cNvPicPr>
            <a:picLocks noChangeAspect="1" noChangeArrowheads="1"/>
          </p:cNvPicPr>
          <p:nvPr/>
        </p:nvPicPr>
        <p:blipFill>
          <a:blip r:embed="rId3"/>
          <a:srcRect/>
          <a:stretch>
            <a:fillRect/>
          </a:stretch>
        </p:blipFill>
        <p:spPr bwMode="auto">
          <a:xfrm>
            <a:off x="304800" y="3733800"/>
            <a:ext cx="4286250" cy="28384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FFCCD668-7FB4-4941-A36C-439A4B47CDD0}" type="slidenum">
              <a:rPr lang="en-GB"/>
              <a:pPr>
                <a:defRPr/>
              </a:pPr>
              <a:t>35</a:t>
            </a:fld>
            <a:endParaRPr lang="en-GB"/>
          </a:p>
        </p:txBody>
      </p:sp>
      <p:sp>
        <p:nvSpPr>
          <p:cNvPr id="36867" name="Rectangle 2"/>
          <p:cNvSpPr>
            <a:spLocks noGrp="1" noChangeArrowheads="1"/>
          </p:cNvSpPr>
          <p:nvPr>
            <p:ph type="title"/>
          </p:nvPr>
        </p:nvSpPr>
        <p:spPr/>
        <p:txBody>
          <a:bodyPr/>
          <a:lstStyle/>
          <a:p>
            <a:pPr eaLnBrk="1" hangingPunct="1"/>
            <a:endParaRPr lang="en-US" smtClean="0"/>
          </a:p>
        </p:txBody>
      </p:sp>
      <p:sp>
        <p:nvSpPr>
          <p:cNvPr id="36868" name="Rectangle 3"/>
          <p:cNvSpPr>
            <a:spLocks noGrp="1" noChangeArrowheads="1"/>
          </p:cNvSpPr>
          <p:nvPr>
            <p:ph type="body" idx="1"/>
          </p:nvPr>
        </p:nvSpPr>
        <p:spPr/>
        <p:txBody>
          <a:bodyPr/>
          <a:lstStyle/>
          <a:p>
            <a:pPr eaLnBrk="1" hangingPunct="1"/>
            <a:endParaRPr lang="en-US" smtClean="0"/>
          </a:p>
        </p:txBody>
      </p:sp>
      <p:pic>
        <p:nvPicPr>
          <p:cNvPr id="36869" name="Picture 5" descr="roots1Richardson7_4_05"/>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A84F520F-600B-4379-BEED-C290C1CF5AD9}" type="slidenum">
              <a:rPr lang="en-GB"/>
              <a:pPr>
                <a:defRPr/>
              </a:pPr>
              <a:t>36</a:t>
            </a:fld>
            <a:endParaRPr lang="en-GB"/>
          </a:p>
        </p:txBody>
      </p:sp>
      <p:sp>
        <p:nvSpPr>
          <p:cNvPr id="37891" name="Rectangle 2"/>
          <p:cNvSpPr>
            <a:spLocks noGrp="1" noChangeArrowheads="1"/>
          </p:cNvSpPr>
          <p:nvPr>
            <p:ph type="title"/>
          </p:nvPr>
        </p:nvSpPr>
        <p:spPr/>
        <p:txBody>
          <a:bodyPr/>
          <a:lstStyle/>
          <a:p>
            <a:pPr eaLnBrk="1" hangingPunct="1"/>
            <a:r>
              <a:rPr lang="en-GB" smtClean="0"/>
              <a:t>Flood monitoring in the UK</a:t>
            </a:r>
          </a:p>
        </p:txBody>
      </p:sp>
      <p:sp>
        <p:nvSpPr>
          <p:cNvPr id="37892" name="Rectangle 3"/>
          <p:cNvSpPr>
            <a:spLocks noGrp="1" noChangeArrowheads="1"/>
          </p:cNvSpPr>
          <p:nvPr>
            <p:ph type="body" idx="1"/>
          </p:nvPr>
        </p:nvSpPr>
        <p:spPr/>
        <p:txBody>
          <a:bodyPr/>
          <a:lstStyle/>
          <a:p>
            <a:pPr eaLnBrk="1" hangingPunct="1"/>
            <a:r>
              <a:rPr lang="en-GB" sz="2800" smtClean="0"/>
              <a:t>1952 Lynmouth, 2.3 metres rain in 12 hours</a:t>
            </a:r>
          </a:p>
          <a:p>
            <a:pPr eaLnBrk="1" hangingPunct="1"/>
            <a:r>
              <a:rPr lang="en-GB" sz="2800" smtClean="0">
                <a:hlinkClick r:id="rId2"/>
              </a:rPr>
              <a:t>http://www.environment-agency.gov.uk/subjects/flood/floodwarning/102WABT04?time=1165664700</a:t>
            </a:r>
            <a:endParaRPr lang="en-GB" sz="2800" smtClean="0"/>
          </a:p>
          <a:p>
            <a:pPr eaLnBrk="1" hangingPunct="1"/>
            <a:r>
              <a:rPr lang="en-GB" sz="2800" smtClean="0"/>
              <a:t>Environment Agency</a:t>
            </a:r>
          </a:p>
          <a:p>
            <a:pPr eaLnBrk="1" hangingPunct="1"/>
            <a:r>
              <a:rPr lang="en-GB" sz="2800" smtClean="0"/>
              <a:t>Insurance </a:t>
            </a:r>
          </a:p>
          <a:p>
            <a:pPr eaLnBrk="1" hangingPunct="1"/>
            <a:r>
              <a:rPr lang="en-GB" sz="2800" smtClean="0"/>
              <a:t>GIS</a:t>
            </a:r>
          </a:p>
          <a:p>
            <a:pPr eaLnBrk="1" hangingPunct="1"/>
            <a:r>
              <a:rPr lang="en-GB" sz="2800" smtClean="0"/>
              <a:t>Lapse time</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214313" y="214313"/>
            <a:ext cx="1611312" cy="1446212"/>
          </a:xfrm>
        </p:spPr>
        <p:txBody>
          <a:bodyPr/>
          <a:lstStyle/>
          <a:p>
            <a:pPr eaLnBrk="1" hangingPunct="1"/>
            <a:r>
              <a:rPr lang="en-GB" smtClean="0"/>
              <a:t>Over time</a:t>
            </a:r>
          </a:p>
        </p:txBody>
      </p:sp>
      <p:sp>
        <p:nvSpPr>
          <p:cNvPr id="4" name="Slide Number Placeholder 3"/>
          <p:cNvSpPr>
            <a:spLocks noGrp="1"/>
          </p:cNvSpPr>
          <p:nvPr>
            <p:ph type="sldNum" sz="quarter" idx="12"/>
          </p:nvPr>
        </p:nvSpPr>
        <p:spPr/>
        <p:txBody>
          <a:bodyPr/>
          <a:lstStyle/>
          <a:p>
            <a:pPr>
              <a:defRPr/>
            </a:pPr>
            <a:fld id="{4D6AB591-1111-4E08-A955-4E70B2269F28}" type="slidenum">
              <a:rPr lang="en-GB"/>
              <a:pPr>
                <a:defRPr/>
              </a:pPr>
              <a:t>37</a:t>
            </a:fld>
            <a:endParaRPr lang="en-GB"/>
          </a:p>
        </p:txBody>
      </p:sp>
      <p:pic>
        <p:nvPicPr>
          <p:cNvPr id="38916" name="Picture 2" descr="http://www.tweed.nsw.gov.au/Waterways/pdfs/images/tweed_1.jpg"/>
          <p:cNvPicPr>
            <a:picLocks noChangeAspect="1" noChangeArrowheads="1"/>
          </p:cNvPicPr>
          <p:nvPr/>
        </p:nvPicPr>
        <p:blipFill>
          <a:blip r:embed="rId2"/>
          <a:srcRect/>
          <a:stretch>
            <a:fillRect/>
          </a:stretch>
        </p:blipFill>
        <p:spPr bwMode="auto">
          <a:xfrm>
            <a:off x="1939925" y="0"/>
            <a:ext cx="7204075" cy="6858000"/>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0BAC5D6D-3A46-4DF8-B199-B8C7BD05096A}" type="slidenum">
              <a:rPr lang="en-GB"/>
              <a:pPr>
                <a:defRPr/>
              </a:pPr>
              <a:t>38</a:t>
            </a:fld>
            <a:endParaRPr lang="en-GB"/>
          </a:p>
        </p:txBody>
      </p:sp>
      <p:sp>
        <p:nvSpPr>
          <p:cNvPr id="39939" name="Rectangle 2"/>
          <p:cNvSpPr>
            <a:spLocks noGrp="1" noChangeArrowheads="1"/>
          </p:cNvSpPr>
          <p:nvPr>
            <p:ph type="title"/>
          </p:nvPr>
        </p:nvSpPr>
        <p:spPr/>
        <p:txBody>
          <a:bodyPr/>
          <a:lstStyle/>
          <a:p>
            <a:pPr eaLnBrk="1" hangingPunct="1"/>
            <a:endParaRPr lang="en-US" smtClean="0"/>
          </a:p>
        </p:txBody>
      </p:sp>
      <p:sp>
        <p:nvSpPr>
          <p:cNvPr id="39940" name="Rectangle 3"/>
          <p:cNvSpPr>
            <a:spLocks noGrp="1" noChangeArrowheads="1"/>
          </p:cNvSpPr>
          <p:nvPr>
            <p:ph type="body" idx="1"/>
          </p:nvPr>
        </p:nvSpPr>
        <p:spPr/>
        <p:txBody>
          <a:bodyPr/>
          <a:lstStyle/>
          <a:p>
            <a:pPr eaLnBrk="1" hangingPunct="1"/>
            <a:endParaRPr lang="en-US" smtClean="0"/>
          </a:p>
        </p:txBody>
      </p:sp>
      <p:pic>
        <p:nvPicPr>
          <p:cNvPr id="39941" name="Picture 5" descr="index1"/>
          <p:cNvPicPr>
            <a:picLocks noChangeAspect="1" noChangeArrowheads="1"/>
          </p:cNvPicPr>
          <p:nvPr/>
        </p:nvPicPr>
        <p:blipFill>
          <a:blip r:embed="rId2"/>
          <a:srcRect/>
          <a:stretch>
            <a:fillRect/>
          </a:stretch>
        </p:blipFill>
        <p:spPr bwMode="auto">
          <a:xfrm>
            <a:off x="155575" y="46038"/>
            <a:ext cx="8988425" cy="7207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1056CE2A-9682-4F0D-85E4-A04800DFEE9A}" type="slidenum">
              <a:rPr lang="en-GB"/>
              <a:pPr>
                <a:defRPr/>
              </a:pPr>
              <a:t>39</a:t>
            </a:fld>
            <a:endParaRPr lang="en-GB"/>
          </a:p>
        </p:txBody>
      </p:sp>
      <p:sp>
        <p:nvSpPr>
          <p:cNvPr id="40963" name="Rectangle 2"/>
          <p:cNvSpPr>
            <a:spLocks noGrp="1" noChangeArrowheads="1"/>
          </p:cNvSpPr>
          <p:nvPr>
            <p:ph type="title"/>
          </p:nvPr>
        </p:nvSpPr>
        <p:spPr>
          <a:xfrm>
            <a:off x="142875" y="0"/>
            <a:ext cx="8637588" cy="762000"/>
          </a:xfrm>
        </p:spPr>
        <p:txBody>
          <a:bodyPr/>
          <a:lstStyle/>
          <a:p>
            <a:pPr eaLnBrk="1" hangingPunct="1"/>
            <a:r>
              <a:rPr lang="en-GB" smtClean="0"/>
              <a:t>River Management</a:t>
            </a:r>
          </a:p>
        </p:txBody>
      </p:sp>
      <p:sp>
        <p:nvSpPr>
          <p:cNvPr id="40964" name="Rectangle 3"/>
          <p:cNvSpPr>
            <a:spLocks noGrp="1" noChangeArrowheads="1"/>
          </p:cNvSpPr>
          <p:nvPr>
            <p:ph type="body" idx="1"/>
          </p:nvPr>
        </p:nvSpPr>
        <p:spPr/>
        <p:txBody>
          <a:bodyPr/>
          <a:lstStyle/>
          <a:p>
            <a:pPr eaLnBrk="1" hangingPunct="1"/>
            <a:endParaRPr lang="en-US" smtClean="0"/>
          </a:p>
        </p:txBody>
      </p:sp>
      <p:pic>
        <p:nvPicPr>
          <p:cNvPr id="40965" name="Picture 5" descr="la1"/>
          <p:cNvPicPr>
            <a:picLocks noChangeAspect="1" noChangeArrowheads="1"/>
          </p:cNvPicPr>
          <p:nvPr/>
        </p:nvPicPr>
        <p:blipFill>
          <a:blip r:embed="rId2"/>
          <a:srcRect/>
          <a:stretch>
            <a:fillRect/>
          </a:stretch>
        </p:blipFill>
        <p:spPr bwMode="auto">
          <a:xfrm>
            <a:off x="228600" y="1447800"/>
            <a:ext cx="4600575" cy="2609850"/>
          </a:xfrm>
          <a:prstGeom prst="rect">
            <a:avLst/>
          </a:prstGeom>
          <a:noFill/>
          <a:ln w="9525">
            <a:noFill/>
            <a:miter lim="800000"/>
            <a:headEnd/>
            <a:tailEnd/>
          </a:ln>
        </p:spPr>
      </p:pic>
      <p:pic>
        <p:nvPicPr>
          <p:cNvPr id="40966" name="Picture 7" descr="2004-01-10%20Endangered%20rivers%20Adams%20450298"/>
          <p:cNvPicPr>
            <a:picLocks noChangeAspect="1" noChangeArrowheads="1"/>
          </p:cNvPicPr>
          <p:nvPr/>
        </p:nvPicPr>
        <p:blipFill>
          <a:blip r:embed="rId3"/>
          <a:srcRect/>
          <a:stretch>
            <a:fillRect/>
          </a:stretch>
        </p:blipFill>
        <p:spPr bwMode="auto">
          <a:xfrm>
            <a:off x="2643188" y="3571875"/>
            <a:ext cx="4286250" cy="2838450"/>
          </a:xfrm>
          <a:prstGeom prst="rect">
            <a:avLst/>
          </a:prstGeom>
          <a:noFill/>
          <a:ln w="9525">
            <a:noFill/>
            <a:miter lim="800000"/>
            <a:headEnd/>
            <a:tailEnd/>
          </a:ln>
        </p:spPr>
      </p:pic>
      <p:pic>
        <p:nvPicPr>
          <p:cNvPr id="40967" name="Picture 9" descr="http://www.rivernithfishings.co.uk/images/Draftplan.jpg"/>
          <p:cNvPicPr>
            <a:picLocks noChangeAspect="1" noChangeArrowheads="1"/>
          </p:cNvPicPr>
          <p:nvPr/>
        </p:nvPicPr>
        <p:blipFill>
          <a:blip r:embed="rId4"/>
          <a:srcRect/>
          <a:stretch>
            <a:fillRect/>
          </a:stretch>
        </p:blipFill>
        <p:spPr bwMode="auto">
          <a:xfrm>
            <a:off x="6215063" y="214313"/>
            <a:ext cx="2695575" cy="37814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endParaRPr lang="en-US" smtClean="0"/>
          </a:p>
        </p:txBody>
      </p:sp>
      <p:sp>
        <p:nvSpPr>
          <p:cNvPr id="41987" name="Content Placeholder 2"/>
          <p:cNvSpPr>
            <a:spLocks noGrp="1"/>
          </p:cNvSpPr>
          <p:nvPr>
            <p:ph idx="1"/>
          </p:nvPr>
        </p:nvSpPr>
        <p:spPr/>
        <p:txBody>
          <a:bodyPr/>
          <a:lstStyle/>
          <a:p>
            <a:pPr eaLnBrk="1" hangingPunct="1"/>
            <a:endParaRPr lang="en-US" smtClean="0"/>
          </a:p>
        </p:txBody>
      </p:sp>
      <p:sp>
        <p:nvSpPr>
          <p:cNvPr id="4" name="Slide Number Placeholder 3"/>
          <p:cNvSpPr>
            <a:spLocks noGrp="1"/>
          </p:cNvSpPr>
          <p:nvPr>
            <p:ph type="sldNum" sz="quarter" idx="12"/>
          </p:nvPr>
        </p:nvSpPr>
        <p:spPr/>
        <p:txBody>
          <a:bodyPr/>
          <a:lstStyle/>
          <a:p>
            <a:pPr>
              <a:defRPr/>
            </a:pPr>
            <a:fld id="{3AE0B252-629E-4B36-8F53-9F979782755D}" type="slidenum">
              <a:rPr lang="en-GB"/>
              <a:pPr>
                <a:defRPr/>
              </a:pPr>
              <a:t>40</a:t>
            </a:fld>
            <a:endParaRPr lang="en-GB"/>
          </a:p>
        </p:txBody>
      </p:sp>
      <p:pic>
        <p:nvPicPr>
          <p:cNvPr id="41989" name="Picture 2" descr="http://www.bccdvt.org/images/RB_Corridor_Plan.jpg"/>
          <p:cNvPicPr>
            <a:picLocks noChangeAspect="1" noChangeArrowheads="1"/>
          </p:cNvPicPr>
          <p:nvPr/>
        </p:nvPicPr>
        <p:blipFill>
          <a:blip r:embed="rId3"/>
          <a:srcRect/>
          <a:stretch>
            <a:fillRect/>
          </a:stretch>
        </p:blipFill>
        <p:spPr bwMode="auto">
          <a:xfrm>
            <a:off x="0" y="0"/>
            <a:ext cx="9144000" cy="7043738"/>
          </a:xfrm>
          <a:prstGeom prst="rect">
            <a:avLst/>
          </a:prstGeom>
          <a:noFill/>
          <a:ln w="9525">
            <a:noFill/>
            <a:miter lim="800000"/>
            <a:headEnd/>
            <a:tailEnd/>
          </a:ln>
        </p:spPr>
      </p:pic>
      <p:sp>
        <p:nvSpPr>
          <p:cNvPr id="41990" name="TextBox 5"/>
          <p:cNvSpPr txBox="1">
            <a:spLocks noChangeArrowheads="1"/>
          </p:cNvSpPr>
          <p:nvPr/>
        </p:nvSpPr>
        <p:spPr bwMode="auto">
          <a:xfrm>
            <a:off x="2214563" y="4857750"/>
            <a:ext cx="1071562" cy="276225"/>
          </a:xfrm>
          <a:prstGeom prst="rect">
            <a:avLst/>
          </a:prstGeom>
          <a:noFill/>
          <a:ln w="9525">
            <a:noFill/>
            <a:miter lim="800000"/>
            <a:headEnd/>
            <a:tailEnd/>
          </a:ln>
        </p:spPr>
        <p:txBody>
          <a:bodyPr>
            <a:spAutoFit/>
          </a:bodyPr>
          <a:lstStyle/>
          <a:p>
            <a:r>
              <a:rPr lang="en-GB" sz="1200">
                <a:solidFill>
                  <a:schemeClr val="bg2"/>
                </a:solidFill>
                <a:latin typeface="Arial Narrow" pitchFamily="34" charset="0"/>
              </a:rPr>
              <a:t>Earth  bank</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BA02A4A1-39AC-41A9-97F6-75A3C887435E}" type="slidenum">
              <a:rPr lang="en-GB"/>
              <a:pPr>
                <a:defRPr/>
              </a:pPr>
              <a:t>41</a:t>
            </a:fld>
            <a:endParaRPr lang="en-GB"/>
          </a:p>
        </p:txBody>
      </p:sp>
      <p:sp>
        <p:nvSpPr>
          <p:cNvPr id="43011" name="Rectangle 2"/>
          <p:cNvSpPr>
            <a:spLocks noGrp="1" noChangeArrowheads="1"/>
          </p:cNvSpPr>
          <p:nvPr>
            <p:ph type="title"/>
          </p:nvPr>
        </p:nvSpPr>
        <p:spPr/>
        <p:txBody>
          <a:bodyPr/>
          <a:lstStyle/>
          <a:p>
            <a:pPr eaLnBrk="1" hangingPunct="1"/>
            <a:r>
              <a:rPr lang="en-GB" smtClean="0"/>
              <a:t>Danube</a:t>
            </a:r>
          </a:p>
        </p:txBody>
      </p:sp>
      <p:pic>
        <p:nvPicPr>
          <p:cNvPr id="43012" name="Picture 5" descr="pollution"/>
          <p:cNvPicPr>
            <a:picLocks noChangeAspect="1" noChangeArrowheads="1"/>
          </p:cNvPicPr>
          <p:nvPr/>
        </p:nvPicPr>
        <p:blipFill>
          <a:blip r:embed="rId2"/>
          <a:srcRect/>
          <a:stretch>
            <a:fillRect/>
          </a:stretch>
        </p:blipFill>
        <p:spPr bwMode="auto">
          <a:xfrm>
            <a:off x="0" y="3762375"/>
            <a:ext cx="4713288" cy="3095625"/>
          </a:xfrm>
          <a:prstGeom prst="rect">
            <a:avLst/>
          </a:prstGeom>
          <a:noFill/>
          <a:ln w="9525">
            <a:noFill/>
            <a:miter lim="800000"/>
            <a:headEnd/>
            <a:tailEnd/>
          </a:ln>
        </p:spPr>
      </p:pic>
      <p:sp>
        <p:nvSpPr>
          <p:cNvPr id="43013" name="Text Box 7"/>
          <p:cNvSpPr>
            <a:spLocks noGrp="1" noChangeArrowheads="1"/>
          </p:cNvSpPr>
          <p:nvPr>
            <p:ph type="body" idx="1"/>
          </p:nvPr>
        </p:nvSpPr>
        <p:spPr>
          <a:xfrm>
            <a:off x="-323850" y="1844675"/>
            <a:ext cx="3810000" cy="1055688"/>
          </a:xfrm>
          <a:noFill/>
        </p:spPr>
        <p:txBody>
          <a:bodyPr/>
          <a:lstStyle/>
          <a:p>
            <a:pPr lvl="1" eaLnBrk="1" hangingPunct="1">
              <a:spcBef>
                <a:spcPct val="50000"/>
              </a:spcBef>
              <a:buClrTx/>
              <a:buSzTx/>
              <a:buFontTx/>
              <a:buNone/>
            </a:pPr>
            <a:r>
              <a:rPr lang="en-GB" sz="1400" i="1" smtClean="0"/>
              <a:t>Rivers in Romania and Hungary were hit by a spill of 100,000 m3 of toxic mining water containing cyanide. In Hungary, 200 tonnes of dead fish had to be taken from the river Tisza that empties into the Danube 2009.</a:t>
            </a:r>
          </a:p>
        </p:txBody>
      </p:sp>
      <p:pic>
        <p:nvPicPr>
          <p:cNvPr id="43014" name="Picture 7" descr="http://www.digitaljournal.com/img/3/6/0/2/1/4/i/7/7/5/o/2010-10-08-kolontar10okt0002.jpg"/>
          <p:cNvPicPr>
            <a:picLocks noChangeAspect="1" noChangeArrowheads="1"/>
          </p:cNvPicPr>
          <p:nvPr/>
        </p:nvPicPr>
        <p:blipFill>
          <a:blip r:embed="rId3"/>
          <a:srcRect/>
          <a:stretch>
            <a:fillRect/>
          </a:stretch>
        </p:blipFill>
        <p:spPr bwMode="auto">
          <a:xfrm>
            <a:off x="4572000" y="404813"/>
            <a:ext cx="4429125" cy="2952750"/>
          </a:xfrm>
          <a:prstGeom prst="rect">
            <a:avLst/>
          </a:prstGeom>
          <a:noFill/>
          <a:ln w="9525">
            <a:noFill/>
            <a:miter lim="800000"/>
            <a:headEnd/>
            <a:tailEnd/>
          </a:ln>
        </p:spPr>
      </p:pic>
      <p:sp>
        <p:nvSpPr>
          <p:cNvPr id="7" name="TextBox 6"/>
          <p:cNvSpPr txBox="1"/>
          <p:nvPr/>
        </p:nvSpPr>
        <p:spPr>
          <a:xfrm>
            <a:off x="5003800" y="3573463"/>
            <a:ext cx="4032250" cy="646112"/>
          </a:xfrm>
          <a:prstGeom prst="rect">
            <a:avLst/>
          </a:prstGeom>
          <a:noFill/>
        </p:spPr>
        <p:txBody>
          <a:bodyPr>
            <a:spAutoFit/>
          </a:bodyPr>
          <a:lstStyle/>
          <a:p>
            <a:pPr>
              <a:defRPr/>
            </a:pPr>
            <a:r>
              <a:rPr lang="en-GB" sz="1800" dirty="0">
                <a:latin typeface="+mn-lt"/>
              </a:rPr>
              <a:t>Toxic sludge Hungary 2010</a:t>
            </a:r>
          </a:p>
          <a:p>
            <a:pPr>
              <a:defRPr/>
            </a:pPr>
            <a:r>
              <a:rPr lang="en-GB" sz="1800" dirty="0">
                <a:latin typeface="+mn-lt"/>
              </a:rPr>
              <a:t> By product of refining bauxite</a:t>
            </a:r>
          </a:p>
        </p:txBody>
      </p:sp>
      <p:pic>
        <p:nvPicPr>
          <p:cNvPr id="43016" name="Picture 9" descr="http://img.metro.co.uk/i/pix/2010/10/10/article-1286743642808-0B8DCA68000005DC-358943_636x345.jpg"/>
          <p:cNvPicPr>
            <a:picLocks noChangeAspect="1" noChangeArrowheads="1"/>
          </p:cNvPicPr>
          <p:nvPr/>
        </p:nvPicPr>
        <p:blipFill>
          <a:blip r:embed="rId4"/>
          <a:srcRect/>
          <a:stretch>
            <a:fillRect/>
          </a:stretch>
        </p:blipFill>
        <p:spPr bwMode="auto">
          <a:xfrm>
            <a:off x="5173663" y="4705350"/>
            <a:ext cx="3970337" cy="21526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634BABF6-362A-4947-B1EE-0E177279CDD3}" type="slidenum">
              <a:rPr lang="en-GB" smtClean="0"/>
              <a:pPr>
                <a:defRPr/>
              </a:pPr>
              <a:t>42</a:t>
            </a:fld>
            <a:endParaRPr lang="en-GB"/>
          </a:p>
        </p:txBody>
      </p:sp>
      <p:pic>
        <p:nvPicPr>
          <p:cNvPr id="44035" name="Picture 2" descr="http://www.danuberivercruise.com/images/danube_map.gif"/>
          <p:cNvPicPr>
            <a:picLocks noChangeAspect="1" noChangeArrowheads="1"/>
          </p:cNvPicPr>
          <p:nvPr/>
        </p:nvPicPr>
        <p:blipFill>
          <a:blip r:embed="rId2"/>
          <a:srcRect/>
          <a:stretch>
            <a:fillRect/>
          </a:stretch>
        </p:blipFill>
        <p:spPr bwMode="auto">
          <a:xfrm>
            <a:off x="1116013" y="2630488"/>
            <a:ext cx="6346825" cy="4227512"/>
          </a:xfrm>
          <a:prstGeom prst="rect">
            <a:avLst/>
          </a:prstGeom>
          <a:noFill/>
          <a:ln w="9525">
            <a:noFill/>
            <a:miter lim="800000"/>
            <a:headEnd/>
            <a:tailEnd/>
          </a:ln>
        </p:spPr>
      </p:pic>
      <p:sp>
        <p:nvSpPr>
          <p:cNvPr id="44036" name="TextBox 3"/>
          <p:cNvSpPr txBox="1">
            <a:spLocks noChangeArrowheads="1"/>
          </p:cNvSpPr>
          <p:nvPr/>
        </p:nvSpPr>
        <p:spPr bwMode="auto">
          <a:xfrm>
            <a:off x="684213" y="692150"/>
            <a:ext cx="12412662" cy="1939925"/>
          </a:xfrm>
          <a:prstGeom prst="rect">
            <a:avLst/>
          </a:prstGeom>
          <a:noFill/>
          <a:ln w="9525">
            <a:noFill/>
            <a:miter lim="800000"/>
            <a:headEnd/>
            <a:tailEnd/>
          </a:ln>
        </p:spPr>
        <p:txBody>
          <a:bodyPr>
            <a:spAutoFit/>
          </a:bodyPr>
          <a:lstStyle/>
          <a:p>
            <a:r>
              <a:rPr lang="en-GB">
                <a:latin typeface="Arial Black" pitchFamily="34" charset="0"/>
              </a:rPr>
              <a:t>Course of River Danube</a:t>
            </a:r>
          </a:p>
          <a:p>
            <a:endParaRPr lang="en-GB">
              <a:latin typeface="Arial Black" pitchFamily="34" charset="0"/>
            </a:endParaRPr>
          </a:p>
          <a:p>
            <a:endParaRPr lang="en-GB">
              <a:latin typeface="Arial Black" pitchFamily="34" charset="0"/>
            </a:endParaRPr>
          </a:p>
          <a:p>
            <a:r>
              <a:rPr lang="en-GB">
                <a:latin typeface="Arial Black" pitchFamily="34" charset="0"/>
              </a:rPr>
              <a:t>What does this mean for </a:t>
            </a:r>
          </a:p>
          <a:p>
            <a:r>
              <a:rPr lang="en-GB">
                <a:latin typeface="Arial Black" pitchFamily="34" charset="0"/>
              </a:rPr>
              <a:t>environmental management</a:t>
            </a:r>
            <a:r>
              <a:rPr lang="en-GB"/>
              <a:t>?</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smtClean="0"/>
              <a:t>River Management China</a:t>
            </a:r>
          </a:p>
        </p:txBody>
      </p:sp>
      <p:sp>
        <p:nvSpPr>
          <p:cNvPr id="45059" name="Content Placeholder 2"/>
          <p:cNvSpPr>
            <a:spLocks noGrp="1"/>
          </p:cNvSpPr>
          <p:nvPr>
            <p:ph idx="1"/>
          </p:nvPr>
        </p:nvSpPr>
        <p:spPr/>
        <p:txBody>
          <a:bodyPr/>
          <a:lstStyle/>
          <a:p>
            <a:pPr eaLnBrk="1" hangingPunct="1"/>
            <a:r>
              <a:rPr lang="en-GB" smtClean="0">
                <a:hlinkClick r:id="rId2"/>
              </a:rPr>
              <a:t>http://video.yahoo.com/video/play?vid=577005</a:t>
            </a:r>
            <a:endParaRPr lang="en-GB" smtClean="0"/>
          </a:p>
          <a:p>
            <a:pPr eaLnBrk="1" hangingPunct="1"/>
            <a:r>
              <a:rPr lang="en-GB" smtClean="0"/>
              <a:t>18 mins</a:t>
            </a:r>
          </a:p>
          <a:p>
            <a:pPr eaLnBrk="1" hangingPunct="1"/>
            <a:r>
              <a:rPr lang="en-GB" smtClean="0"/>
              <a:t>Review this video</a:t>
            </a:r>
          </a:p>
          <a:p>
            <a:pPr lvl="1" eaLnBrk="1" hangingPunct="1"/>
            <a:r>
              <a:rPr lang="en-GB" smtClean="0"/>
              <a:t>How does it compare and contrast with the UK experience?  Why?</a:t>
            </a:r>
          </a:p>
        </p:txBody>
      </p:sp>
      <p:sp>
        <p:nvSpPr>
          <p:cNvPr id="4" name="Slide Number Placeholder 3"/>
          <p:cNvSpPr>
            <a:spLocks noGrp="1"/>
          </p:cNvSpPr>
          <p:nvPr>
            <p:ph type="sldNum" sz="quarter" idx="12"/>
          </p:nvPr>
        </p:nvSpPr>
        <p:spPr/>
        <p:txBody>
          <a:bodyPr/>
          <a:lstStyle/>
          <a:p>
            <a:pPr>
              <a:defRPr/>
            </a:pPr>
            <a:fld id="{5AF7EA2B-1ED1-409C-89E7-0DB0FAF6E0AC}" type="slidenum">
              <a:rPr lang="en-GB"/>
              <a:pPr>
                <a:defRPr/>
              </a:pPr>
              <a:t>43</a:t>
            </a:fld>
            <a:endParaRPr lang="en-GB"/>
          </a:p>
        </p:txBody>
      </p:sp>
    </p:spTree>
  </p:cSld>
  <p:clrMapOvr>
    <a:masterClrMapping/>
  </p:clrMapOvr>
</p:sld>
</file>

<file path=ppt/theme/theme1.xml><?xml version="1.0" encoding="utf-8"?>
<a:theme xmlns:a="http://schemas.openxmlformats.org/drawingml/2006/main" name="Artsy">
  <a:themeElements>
    <a:clrScheme name="Artsy 1">
      <a:dk1>
        <a:srgbClr val="000000"/>
      </a:dk1>
      <a:lt1>
        <a:srgbClr val="FFFFCC"/>
      </a:lt1>
      <a:dk2>
        <a:srgbClr val="4D4D4D"/>
      </a:dk2>
      <a:lt2>
        <a:srgbClr val="FFCC00"/>
      </a:lt2>
      <a:accent1>
        <a:srgbClr val="808000"/>
      </a:accent1>
      <a:accent2>
        <a:srgbClr val="CC9900"/>
      </a:accent2>
      <a:accent3>
        <a:srgbClr val="B2B2B2"/>
      </a:accent3>
      <a:accent4>
        <a:srgbClr val="DADAAE"/>
      </a:accent4>
      <a:accent5>
        <a:srgbClr val="C0C0AA"/>
      </a:accent5>
      <a:accent6>
        <a:srgbClr val="B98A00"/>
      </a:accent6>
      <a:hlink>
        <a:srgbClr val="CC6600"/>
      </a:hlink>
      <a:folHlink>
        <a:srgbClr val="969696"/>
      </a:folHlink>
    </a:clrScheme>
    <a:fontScheme name="Artsy">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Artsy 1">
        <a:dk1>
          <a:srgbClr val="000000"/>
        </a:dk1>
        <a:lt1>
          <a:srgbClr val="FFFFCC"/>
        </a:lt1>
        <a:dk2>
          <a:srgbClr val="4D4D4D"/>
        </a:dk2>
        <a:lt2>
          <a:srgbClr val="FFCC00"/>
        </a:lt2>
        <a:accent1>
          <a:srgbClr val="808000"/>
        </a:accent1>
        <a:accent2>
          <a:srgbClr val="CC9900"/>
        </a:accent2>
        <a:accent3>
          <a:srgbClr val="B2B2B2"/>
        </a:accent3>
        <a:accent4>
          <a:srgbClr val="DADAAE"/>
        </a:accent4>
        <a:accent5>
          <a:srgbClr val="C0C0AA"/>
        </a:accent5>
        <a:accent6>
          <a:srgbClr val="B98A00"/>
        </a:accent6>
        <a:hlink>
          <a:srgbClr val="CC6600"/>
        </a:hlink>
        <a:folHlink>
          <a:srgbClr val="969696"/>
        </a:folHlink>
      </a:clrScheme>
      <a:clrMap bg1="dk2" tx1="lt1" bg2="dk1" tx2="lt2" accent1="accent1" accent2="accent2" accent3="accent3" accent4="accent4" accent5="accent5" accent6="accent6" hlink="hlink" folHlink="folHlink"/>
    </a:extraClrScheme>
    <a:extraClrScheme>
      <a:clrScheme name="Artsy 2">
        <a:dk1>
          <a:srgbClr val="660033"/>
        </a:dk1>
        <a:lt1>
          <a:srgbClr val="FFFFFF"/>
        </a:lt1>
        <a:dk2>
          <a:srgbClr val="B60009"/>
        </a:dk2>
        <a:lt2>
          <a:srgbClr val="B2B2B2"/>
        </a:lt2>
        <a:accent1>
          <a:srgbClr val="CCCC00"/>
        </a:accent1>
        <a:accent2>
          <a:srgbClr val="DE9ABC"/>
        </a:accent2>
        <a:accent3>
          <a:srgbClr val="FFFFFF"/>
        </a:accent3>
        <a:accent4>
          <a:srgbClr val="56002A"/>
        </a:accent4>
        <a:accent5>
          <a:srgbClr val="E2E2AA"/>
        </a:accent5>
        <a:accent6>
          <a:srgbClr val="C98BAA"/>
        </a:accent6>
        <a:hlink>
          <a:srgbClr val="FFAFAF"/>
        </a:hlink>
        <a:folHlink>
          <a:srgbClr val="969696"/>
        </a:folHlink>
      </a:clrScheme>
      <a:clrMap bg1="lt1" tx1="dk1" bg2="lt2" tx2="dk2" accent1="accent1" accent2="accent2" accent3="accent3" accent4="accent4" accent5="accent5" accent6="accent6" hlink="hlink" folHlink="folHlink"/>
    </a:extraClrScheme>
    <a:extraClrScheme>
      <a:clrScheme name="Artsy 3">
        <a:dk1>
          <a:srgbClr val="000000"/>
        </a:dk1>
        <a:lt1>
          <a:srgbClr val="FFFFFF"/>
        </a:lt1>
        <a:dk2>
          <a:srgbClr val="000000"/>
        </a:dk2>
        <a:lt2>
          <a:srgbClr val="B2B2B2"/>
        </a:lt2>
        <a:accent1>
          <a:srgbClr val="C0C0C0"/>
        </a:accent1>
        <a:accent2>
          <a:srgbClr val="DDDDDD"/>
        </a:accent2>
        <a:accent3>
          <a:srgbClr val="FFFFFF"/>
        </a:accent3>
        <a:accent4>
          <a:srgbClr val="000000"/>
        </a:accent4>
        <a:accent5>
          <a:srgbClr val="DCDCDC"/>
        </a:accent5>
        <a:accent6>
          <a:srgbClr val="C8C8C8"/>
        </a:accent6>
        <a:hlink>
          <a:srgbClr val="808080"/>
        </a:hlink>
        <a:folHlink>
          <a:srgbClr val="969696"/>
        </a:folHlink>
      </a:clrScheme>
      <a:clrMap bg1="lt1" tx1="dk1" bg2="lt2" tx2="dk2" accent1="accent1" accent2="accent2" accent3="accent3" accent4="accent4" accent5="accent5" accent6="accent6" hlink="hlink" folHlink="folHlink"/>
    </a:extraClrScheme>
    <a:extraClrScheme>
      <a:clrScheme name="Artsy 4">
        <a:dk1>
          <a:srgbClr val="2C2C42"/>
        </a:dk1>
        <a:lt1>
          <a:srgbClr val="FFFFCC"/>
        </a:lt1>
        <a:dk2>
          <a:srgbClr val="666699"/>
        </a:dk2>
        <a:lt2>
          <a:srgbClr val="FFCC00"/>
        </a:lt2>
        <a:accent1>
          <a:srgbClr val="FF9933"/>
        </a:accent1>
        <a:accent2>
          <a:srgbClr val="808000"/>
        </a:accent2>
        <a:accent3>
          <a:srgbClr val="B8B8CA"/>
        </a:accent3>
        <a:accent4>
          <a:srgbClr val="DADAAE"/>
        </a:accent4>
        <a:accent5>
          <a:srgbClr val="FFCAAD"/>
        </a:accent5>
        <a:accent6>
          <a:srgbClr val="737300"/>
        </a:accent6>
        <a:hlink>
          <a:srgbClr val="CC6600"/>
        </a:hlink>
        <a:folHlink>
          <a:srgbClr val="333399"/>
        </a:folHlink>
      </a:clrScheme>
      <a:clrMap bg1="dk2" tx1="lt1" bg2="dk1" tx2="lt2" accent1="accent1" accent2="accent2" accent3="accent3" accent4="accent4" accent5="accent5" accent6="accent6" hlink="hlink" folHlink="folHlink"/>
    </a:extraClrScheme>
    <a:extraClrScheme>
      <a:clrScheme name="Artsy 5">
        <a:dk1>
          <a:srgbClr val="50000F"/>
        </a:dk1>
        <a:lt1>
          <a:srgbClr val="FFCC00"/>
        </a:lt1>
        <a:dk2>
          <a:srgbClr val="800000"/>
        </a:dk2>
        <a:lt2>
          <a:srgbClr val="FFFFCC"/>
        </a:lt2>
        <a:accent1>
          <a:srgbClr val="808000"/>
        </a:accent1>
        <a:accent2>
          <a:srgbClr val="993366"/>
        </a:accent2>
        <a:accent3>
          <a:srgbClr val="C0AAAA"/>
        </a:accent3>
        <a:accent4>
          <a:srgbClr val="DAAE00"/>
        </a:accent4>
        <a:accent5>
          <a:srgbClr val="C0C0AA"/>
        </a:accent5>
        <a:accent6>
          <a:srgbClr val="8A2D5C"/>
        </a:accent6>
        <a:hlink>
          <a:srgbClr val="FF5050"/>
        </a:hlink>
        <a:folHlink>
          <a:srgbClr val="993300"/>
        </a:folHlink>
      </a:clrScheme>
      <a:clrMap bg1="dk2" tx1="lt1" bg2="dk1" tx2="lt2" accent1="accent1" accent2="accent2" accent3="accent3" accent4="accent4" accent5="accent5" accent6="accent6" hlink="hlink" folHlink="folHlink"/>
    </a:extraClrScheme>
    <a:extraClrScheme>
      <a:clrScheme name="Artsy 6">
        <a:dk1>
          <a:srgbClr val="333300"/>
        </a:dk1>
        <a:lt1>
          <a:srgbClr val="FFCC00"/>
        </a:lt1>
        <a:dk2>
          <a:srgbClr val="666633"/>
        </a:dk2>
        <a:lt2>
          <a:srgbClr val="FFFFCC"/>
        </a:lt2>
        <a:accent1>
          <a:srgbClr val="8F7401"/>
        </a:accent1>
        <a:accent2>
          <a:srgbClr val="CC6600"/>
        </a:accent2>
        <a:accent3>
          <a:srgbClr val="B8B8AD"/>
        </a:accent3>
        <a:accent4>
          <a:srgbClr val="DAAE00"/>
        </a:accent4>
        <a:accent5>
          <a:srgbClr val="C6BCAA"/>
        </a:accent5>
        <a:accent6>
          <a:srgbClr val="B95C00"/>
        </a:accent6>
        <a:hlink>
          <a:srgbClr val="666699"/>
        </a:hlink>
        <a:folHlink>
          <a:srgbClr val="808000"/>
        </a:folHlink>
      </a:clrScheme>
      <a:clrMap bg1="dk2" tx1="lt1" bg2="dk1" tx2="lt2" accent1="accent1" accent2="accent2" accent3="accent3" accent4="accent4" accent5="accent5" accent6="accent6" hlink="hlink" folHlink="folHlink"/>
    </a:extraClrScheme>
    <a:extraClrScheme>
      <a:clrScheme name="Artsy 7">
        <a:dk1>
          <a:srgbClr val="000000"/>
        </a:dk1>
        <a:lt1>
          <a:srgbClr val="FFFFFF"/>
        </a:lt1>
        <a:dk2>
          <a:srgbClr val="40458C"/>
        </a:dk2>
        <a:lt2>
          <a:srgbClr val="FFFFCC"/>
        </a:lt2>
        <a:accent1>
          <a:srgbClr val="8D8DB3"/>
        </a:accent1>
        <a:accent2>
          <a:srgbClr val="B2B2B2"/>
        </a:accent2>
        <a:accent3>
          <a:srgbClr val="AFB0C5"/>
        </a:accent3>
        <a:accent4>
          <a:srgbClr val="DADADA"/>
        </a:accent4>
        <a:accent5>
          <a:srgbClr val="C5C5D6"/>
        </a:accent5>
        <a:accent6>
          <a:srgbClr val="A1A1A1"/>
        </a:accent6>
        <a:hlink>
          <a:srgbClr val="6F89F7"/>
        </a:hlink>
        <a:folHlink>
          <a:srgbClr val="4F56A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Designs\Artsy.pot</Template>
  <TotalTime>392</TotalTime>
  <Words>1790</Words>
  <Application>Microsoft Office PowerPoint</Application>
  <PresentationFormat>On-screen Show (4:3)</PresentationFormat>
  <Paragraphs>183</Paragraphs>
  <Slides>43</Slides>
  <Notes>4</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Artsy</vt:lpstr>
      <vt:lpstr>Who is it?</vt:lpstr>
      <vt:lpstr>Slide 2</vt:lpstr>
      <vt:lpstr>Meanders and Flood Plan, Alaska </vt:lpstr>
      <vt:lpstr>Global</vt:lpstr>
      <vt:lpstr>River Profile</vt:lpstr>
      <vt:lpstr>Slide 6</vt:lpstr>
      <vt:lpstr>Drainage Basins</vt:lpstr>
      <vt:lpstr>Drainage patterns</vt:lpstr>
      <vt:lpstr>Calculations</vt:lpstr>
      <vt:lpstr>River Erosion</vt:lpstr>
      <vt:lpstr>Slide 11</vt:lpstr>
      <vt:lpstr>Some Physical Features of a River: Meander formation</vt:lpstr>
      <vt:lpstr>Meander / Oxbow lake formation</vt:lpstr>
      <vt:lpstr>Drainage Controls</vt:lpstr>
      <vt:lpstr>Drainage Controls cont’d</vt:lpstr>
      <vt:lpstr>Case Study: Cairngorms</vt:lpstr>
      <vt:lpstr>River Profile Characteristics</vt:lpstr>
      <vt:lpstr>Model of Sediment Movement</vt:lpstr>
      <vt:lpstr>How sediment moves</vt:lpstr>
      <vt:lpstr>Movement cont’d</vt:lpstr>
      <vt:lpstr>Flow and Gradient </vt:lpstr>
      <vt:lpstr>Slide 22</vt:lpstr>
      <vt:lpstr>Sediment Classification</vt:lpstr>
      <vt:lpstr>Deposition Features: Bars</vt:lpstr>
      <vt:lpstr>Arncliffe Yorkshire Dales</vt:lpstr>
      <vt:lpstr>Channel Profile and deposition</vt:lpstr>
      <vt:lpstr>River Management</vt:lpstr>
      <vt:lpstr>Hydrograph</vt:lpstr>
      <vt:lpstr>Use of Hydrograph</vt:lpstr>
      <vt:lpstr>Floods</vt:lpstr>
      <vt:lpstr>Slide 31</vt:lpstr>
      <vt:lpstr>Floods</vt:lpstr>
      <vt:lpstr>Slide 33</vt:lpstr>
      <vt:lpstr>Local examples</vt:lpstr>
      <vt:lpstr>Slide 35</vt:lpstr>
      <vt:lpstr>Flood monitoring in the UK</vt:lpstr>
      <vt:lpstr>Over time</vt:lpstr>
      <vt:lpstr>Slide 38</vt:lpstr>
      <vt:lpstr>River Management</vt:lpstr>
      <vt:lpstr>Slide 40</vt:lpstr>
      <vt:lpstr>Danube</vt:lpstr>
      <vt:lpstr>Slide 42</vt:lpstr>
      <vt:lpstr>River Management China</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Chris House</dc:creator>
  <cp:lastModifiedBy>fad-ch</cp:lastModifiedBy>
  <cp:revision>31</cp:revision>
  <dcterms:created xsi:type="dcterms:W3CDTF">2006-04-24T14:09:38Z</dcterms:created>
  <dcterms:modified xsi:type="dcterms:W3CDTF">2011-10-25T08:25:06Z</dcterms:modified>
</cp:coreProperties>
</file>