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906" y="-2597"/>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Excess Hydrogen Storage &amp; Uses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Christopher Scrine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Robert Goodson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&amp;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806954" cy="12291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Vale are a multi-national mining &amp; metals company with a refinery based at Clydach, here ore is refined into high grade Nickel using the Mond process. </a:t>
            </a:r>
          </a:p>
          <a:p>
            <a:pPr>
              <a:spcBef>
                <a:spcPct val="50000"/>
              </a:spcBef>
            </a:pPr>
            <a:r>
              <a:rPr lang="en-US" altLang="en-US" sz="2800" dirty="0"/>
              <a:t>To achieve a Nickel product high purity hydrogen is required, hydrogen is achieved by </a:t>
            </a:r>
            <a:r>
              <a:rPr lang="en-US" altLang="en-US" sz="2800" dirty="0" err="1"/>
              <a:t>utilising</a:t>
            </a:r>
            <a:r>
              <a:rPr lang="en-US" altLang="en-US" sz="2800" dirty="0"/>
              <a:t> steam methane reforming (SMR) process where natural gas is a feed source. Hydrogen produced at </a:t>
            </a:r>
            <a:r>
              <a:rPr lang="en-US" altLang="en-US" sz="2800" dirty="0" err="1"/>
              <a:t>Clydach’s</a:t>
            </a:r>
            <a:r>
              <a:rPr lang="en-US" altLang="en-US" sz="2800" dirty="0"/>
              <a:t> gas plant is piped to the Kilns via large storage holders where surplus hydrogen is stored, once full these hydrogen holders vent any excess hydrogen being produced to atmosphere.</a:t>
            </a:r>
          </a:p>
          <a:p>
            <a:pPr>
              <a:spcBef>
                <a:spcPct val="50000"/>
              </a:spcBef>
            </a:pPr>
            <a:r>
              <a:rPr lang="en-US" altLang="en-US" sz="2800" dirty="0"/>
              <a:t>Can this excess hydrogen have a use at Vale Clydach as an alternative fuel source? Or could it be stored on site for possible use elsewhere?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5921762"/>
            <a:ext cx="6415087" cy="6948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Cost</a:t>
            </a:r>
          </a:p>
          <a:p>
            <a:pPr marL="457200" indent="-457200">
              <a:spcBef>
                <a:spcPct val="40000"/>
              </a:spcBef>
              <a:buFont typeface="Arial" panose="020B0604020202020204" pitchFamily="34" charset="0"/>
              <a:buChar char="•"/>
            </a:pPr>
            <a:r>
              <a:rPr lang="en-AU" altLang="en-US" sz="2800" dirty="0"/>
              <a:t>Natural Gas expensive feed source - £0.412m</a:t>
            </a:r>
            <a:r>
              <a:rPr lang="en-AU" altLang="en-US" sz="2800" baseline="30000" dirty="0"/>
              <a:t>3</a:t>
            </a:r>
            <a:r>
              <a:rPr lang="en-AU" altLang="en-US" sz="2800" dirty="0"/>
              <a:t> </a:t>
            </a:r>
          </a:p>
          <a:p>
            <a:pPr marL="457200" indent="-457200">
              <a:spcBef>
                <a:spcPct val="40000"/>
              </a:spcBef>
              <a:buFont typeface="Arial" panose="020B0604020202020204" pitchFamily="34" charset="0"/>
              <a:buChar char="•"/>
            </a:pPr>
            <a:r>
              <a:rPr lang="en-AU" altLang="en-US" sz="2800" dirty="0"/>
              <a:t>78% of each m</a:t>
            </a:r>
            <a:r>
              <a:rPr lang="en-AU" altLang="en-US" sz="2800" baseline="30000" dirty="0"/>
              <a:t>3</a:t>
            </a:r>
            <a:r>
              <a:rPr lang="en-AU" altLang="en-US" sz="2800" dirty="0"/>
              <a:t> reformed is hydrogen, therefore per m</a:t>
            </a:r>
            <a:r>
              <a:rPr lang="en-AU" altLang="en-US" sz="2800" baseline="30000" dirty="0"/>
              <a:t>3</a:t>
            </a:r>
            <a:r>
              <a:rPr lang="en-AU" altLang="en-US" sz="2800" dirty="0"/>
              <a:t> of hydrogen = £0.31</a:t>
            </a:r>
          </a:p>
          <a:p>
            <a:pPr marL="457200" indent="-457200">
              <a:spcBef>
                <a:spcPct val="40000"/>
              </a:spcBef>
              <a:buFont typeface="Arial" panose="020B0604020202020204" pitchFamily="34" charset="0"/>
              <a:buChar char="•"/>
            </a:pPr>
            <a:r>
              <a:rPr lang="en-AU" altLang="en-US" sz="2800" dirty="0"/>
              <a:t>Average hourly cost of £315 when holder levels are full and venting hydrogen to atmosphere</a:t>
            </a:r>
          </a:p>
          <a:p>
            <a:pPr marL="457200" indent="-457200">
              <a:spcBef>
                <a:spcPct val="40000"/>
              </a:spcBef>
              <a:buFont typeface="Arial" panose="020B0604020202020204" pitchFamily="34" charset="0"/>
              <a:buChar char="•"/>
            </a:pPr>
            <a:r>
              <a:rPr lang="en-AU" altLang="en-US" sz="2800" dirty="0"/>
              <a:t>Holders were venting hydrogen for a total of 56 hours during a two-week period of Nov’23. This would equate to a cost of £17,600</a:t>
            </a:r>
          </a:p>
        </p:txBody>
      </p:sp>
      <p:sp>
        <p:nvSpPr>
          <p:cNvPr id="23" name="Text Box 11"/>
          <p:cNvSpPr txBox="1">
            <a:spLocks noChangeArrowheads="1"/>
          </p:cNvSpPr>
          <p:nvPr/>
        </p:nvSpPr>
        <p:spPr bwMode="auto">
          <a:xfrm>
            <a:off x="14373224" y="24103946"/>
            <a:ext cx="6873077" cy="5590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ct val="107000"/>
              </a:lnSpc>
              <a:spcAft>
                <a:spcPts val="800"/>
              </a:spcAft>
            </a:pP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Chterev</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I. &amp;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Boxx</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I., 2021. Effect of hydrogen enrichment on the dynamics of a lean technically.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Combustion and Flame,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pp. 149-159.</a:t>
            </a: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De Falco, M. &amp; Basile, A., 2015.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Enriched Methane - The First Step Towards The Hydrogen Economy.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Rome: Springer.</a:t>
            </a: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Dolman, M., Nock, W. &amp; King, S., 2020.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Hydrogen development in Wales,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Cambridge: Element Energy Limited.</a:t>
            </a:r>
          </a:p>
          <a:p>
            <a:pPr>
              <a:lnSpc>
                <a:spcPct val="107000"/>
              </a:lnSpc>
              <a:spcAft>
                <a:spcPts val="800"/>
              </a:spcAft>
            </a:pP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Dutka</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Ditarantob</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 &amp;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Løvås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T., 2015. Emission characteristics of a novel low NOx burner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fueled</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by hydrogen-rich mixtures with.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Journal of Power Technologies,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Volume 95, pp. 105-111.</a:t>
            </a:r>
          </a:p>
          <a:p>
            <a:pPr>
              <a:spcBef>
                <a:spcPct val="50000"/>
              </a:spcBef>
            </a:pPr>
            <a:endParaRPr lang="en-AU" altLang="en-US" sz="3600" b="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14452338" y="12174483"/>
            <a:ext cx="6377100" cy="12895838"/>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Conclusion</a:t>
            </a:r>
          </a:p>
          <a:p>
            <a:pPr>
              <a:spcBef>
                <a:spcPct val="50000"/>
              </a:spcBef>
            </a:pPr>
            <a:r>
              <a:rPr lang="en-AU" altLang="en-US" sz="2800" dirty="0">
                <a:latin typeface="Arial" panose="020B0604020202020204" pitchFamily="34" charset="0"/>
                <a:cs typeface="Arial" panose="020B0604020202020204" pitchFamily="34" charset="0"/>
              </a:rPr>
              <a:t>In current situation, neither </a:t>
            </a:r>
            <a:r>
              <a:rPr lang="en-AU" altLang="en-US" sz="2800">
                <a:latin typeface="Arial" panose="020B0604020202020204" pitchFamily="34" charset="0"/>
                <a:cs typeface="Arial" panose="020B0604020202020204" pitchFamily="34" charset="0"/>
              </a:rPr>
              <a:t>storage methods </a:t>
            </a:r>
            <a:r>
              <a:rPr lang="en-AU" altLang="en-US" sz="2800" dirty="0">
                <a:latin typeface="Arial" panose="020B0604020202020204" pitchFamily="34" charset="0"/>
                <a:cs typeface="Arial" panose="020B0604020202020204" pitchFamily="34" charset="0"/>
              </a:rPr>
              <a:t>are suitable for Vale. Due to the sporadic nature of the excess hydrogen running a storage facility intermittently would not prove a viable solution. </a:t>
            </a:r>
          </a:p>
          <a:p>
            <a:pPr>
              <a:spcBef>
                <a:spcPct val="50000"/>
              </a:spcBef>
            </a:pPr>
            <a:r>
              <a:rPr lang="en-GB" altLang="en-US" sz="2800" dirty="0">
                <a:latin typeface="Arial" panose="020B0604020202020204" pitchFamily="34" charset="0"/>
                <a:cs typeface="Arial" panose="020B0604020202020204" pitchFamily="34" charset="0"/>
              </a:rPr>
              <a:t>Hydrogen enrichment of natural gas offers a promising solution for reducing emissions whilst saving money on energy bills. However again, the intermittent supply of hydrogen into the fuel systems would prove troublesome. Vale could benefit from undertaking project ASPIRE to produce hydrogen from cleaner sources and raise hydrogen production capacity in doing so to maintain a steady supply into fuel system.</a:t>
            </a:r>
            <a:r>
              <a:rPr lang="en-AU" altLang="en-US" sz="2800" dirty="0">
                <a:latin typeface="Arial" panose="020B0604020202020204" pitchFamily="34" charset="0"/>
                <a:cs typeface="Arial" panose="020B0604020202020204" pitchFamily="34" charset="0"/>
              </a:rPr>
              <a:t> </a:t>
            </a:r>
          </a:p>
          <a:p>
            <a:pPr>
              <a:spcBef>
                <a:spcPct val="50000"/>
              </a:spcBef>
            </a:pPr>
            <a:r>
              <a:rPr lang="en-AU" altLang="en-US" sz="2800" dirty="0">
                <a:latin typeface="Arial" panose="020B0604020202020204" pitchFamily="34" charset="0"/>
                <a:cs typeface="Arial" panose="020B0604020202020204" pitchFamily="34" charset="0"/>
              </a:rPr>
              <a:t>Best current solution would be to install further large storage vessels to store excess hydrogen in its produced low pressure state until production rates can be reduced until there is no excess.</a:t>
            </a:r>
            <a:endParaRPr lang="en-AU" altLang="en-US" sz="3600" b="1"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29" name="Picture 28" descr="A person smiling for a picture&#10;&#10;Description automatically generated">
            <a:extLst>
              <a:ext uri="{FF2B5EF4-FFF2-40B4-BE49-F238E27FC236}">
                <a16:creationId xmlns:a16="http://schemas.microsoft.com/office/drawing/2014/main" id="{15FE076F-3CA9-E8D1-1D69-1E1615476F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999" y="2476704"/>
            <a:ext cx="2858278" cy="2952204"/>
          </a:xfrm>
          <a:prstGeom prst="ellipse">
            <a:avLst/>
          </a:prstGeom>
          <a:ln>
            <a:noFill/>
          </a:ln>
          <a:effectLst>
            <a:softEdge rad="112500"/>
          </a:effectLst>
        </p:spPr>
      </p:pic>
      <p:pic>
        <p:nvPicPr>
          <p:cNvPr id="33" name="Picture 32" descr="Vale S.A. - Wikipedia">
            <a:extLst>
              <a:ext uri="{FF2B5EF4-FFF2-40B4-BE49-F238E27FC236}">
                <a16:creationId xmlns:a16="http://schemas.microsoft.com/office/drawing/2014/main" id="{9039083B-D495-F458-B4EF-A716048E9970}"/>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r="1336" b="-2"/>
          <a:stretch/>
        </p:blipFill>
        <p:spPr bwMode="auto">
          <a:xfrm>
            <a:off x="222301" y="29003257"/>
            <a:ext cx="2689680" cy="1117734"/>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3" name="Text Box 8">
            <a:extLst>
              <a:ext uri="{FF2B5EF4-FFF2-40B4-BE49-F238E27FC236}">
                <a16:creationId xmlns:a16="http://schemas.microsoft.com/office/drawing/2014/main" id="{297C5238-9D27-B03A-BE83-4063AF38B0AB}"/>
              </a:ext>
            </a:extLst>
          </p:cNvPr>
          <p:cNvSpPr txBox="1">
            <a:spLocks noChangeArrowheads="1"/>
          </p:cNvSpPr>
          <p:nvPr/>
        </p:nvSpPr>
        <p:spPr bwMode="auto">
          <a:xfrm>
            <a:off x="294754" y="22690416"/>
            <a:ext cx="6415087" cy="5902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Storage</a:t>
            </a:r>
          </a:p>
          <a:p>
            <a:pPr>
              <a:spcBef>
                <a:spcPct val="20000"/>
              </a:spcBef>
            </a:pPr>
            <a:r>
              <a:rPr lang="en-AU" altLang="en-US" sz="3200" b="1" dirty="0"/>
              <a:t>Compressed Hydrogen</a:t>
            </a:r>
          </a:p>
          <a:p>
            <a:pPr marL="457200" indent="-457200">
              <a:spcBef>
                <a:spcPct val="20000"/>
              </a:spcBef>
              <a:buFont typeface="Arial" panose="020B0604020202020204" pitchFamily="34" charset="0"/>
              <a:buChar char="•"/>
            </a:pPr>
            <a:r>
              <a:rPr lang="en-AU" altLang="en-US" sz="2800" dirty="0"/>
              <a:t>Simplest and maturest storage solution</a:t>
            </a:r>
          </a:p>
          <a:p>
            <a:pPr marL="457200" indent="-457200">
              <a:spcBef>
                <a:spcPct val="20000"/>
              </a:spcBef>
              <a:buFont typeface="Arial" panose="020B0604020202020204" pitchFamily="34" charset="0"/>
              <a:buChar char="•"/>
            </a:pPr>
            <a:r>
              <a:rPr lang="en-AU" altLang="en-US" sz="2800" dirty="0"/>
              <a:t>Involves compressing hydrogen to between 35-70MPa</a:t>
            </a:r>
          </a:p>
          <a:p>
            <a:pPr marL="457200" indent="-457200">
              <a:spcBef>
                <a:spcPct val="20000"/>
              </a:spcBef>
              <a:buFont typeface="Arial" panose="020B0604020202020204" pitchFamily="34" charset="0"/>
              <a:buChar char="•"/>
            </a:pPr>
            <a:r>
              <a:rPr lang="en-AU" altLang="en-US" sz="2800" dirty="0"/>
              <a:t>Vessel material will determine pressures permitted</a:t>
            </a:r>
          </a:p>
          <a:p>
            <a:pPr marL="457200" indent="-457200">
              <a:spcBef>
                <a:spcPct val="20000"/>
              </a:spcBef>
              <a:buFont typeface="Arial" panose="020B0604020202020204" pitchFamily="34" charset="0"/>
              <a:buChar char="•"/>
            </a:pPr>
            <a:r>
              <a:rPr lang="en-AU" altLang="en-US" sz="2800" dirty="0"/>
              <a:t>Potential re-sale, local supplier sells 108m</a:t>
            </a:r>
            <a:r>
              <a:rPr lang="en-AU" altLang="en-US" sz="2800" baseline="30000" dirty="0"/>
              <a:t>3</a:t>
            </a:r>
            <a:r>
              <a:rPr lang="en-AU" altLang="en-US" sz="2800" dirty="0"/>
              <a:t> cylinder pallet for £1,600</a:t>
            </a:r>
          </a:p>
        </p:txBody>
      </p:sp>
      <p:pic>
        <p:nvPicPr>
          <p:cNvPr id="13" name="Picture 12">
            <a:extLst>
              <a:ext uri="{FF2B5EF4-FFF2-40B4-BE49-F238E27FC236}">
                <a16:creationId xmlns:a16="http://schemas.microsoft.com/office/drawing/2014/main" id="{68583FA7-D827-54E2-F861-F63BBAAFF7C2}"/>
              </a:ext>
            </a:extLst>
          </p:cNvPr>
          <p:cNvPicPr>
            <a:picLocks noChangeAspect="1"/>
          </p:cNvPicPr>
          <p:nvPr/>
        </p:nvPicPr>
        <p:blipFill>
          <a:blip r:embed="rId6"/>
          <a:stretch>
            <a:fillRect/>
          </a:stretch>
        </p:blipFill>
        <p:spPr>
          <a:xfrm>
            <a:off x="7990869" y="6685778"/>
            <a:ext cx="5654793" cy="6179352"/>
          </a:xfrm>
          <a:prstGeom prst="rect">
            <a:avLst/>
          </a:prstGeom>
        </p:spPr>
      </p:pic>
      <p:sp>
        <p:nvSpPr>
          <p:cNvPr id="34" name="Text Box 25">
            <a:extLst>
              <a:ext uri="{FF2B5EF4-FFF2-40B4-BE49-F238E27FC236}">
                <a16:creationId xmlns:a16="http://schemas.microsoft.com/office/drawing/2014/main" id="{30E65BCA-E157-97D8-E7C7-44629C5F2617}"/>
              </a:ext>
            </a:extLst>
          </p:cNvPr>
          <p:cNvSpPr txBox="1">
            <a:spLocks noChangeArrowheads="1"/>
          </p:cNvSpPr>
          <p:nvPr/>
        </p:nvSpPr>
        <p:spPr bwMode="auto">
          <a:xfrm>
            <a:off x="7695246" y="12687028"/>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Process Gas Plant, Vale (2023)</a:t>
            </a:r>
          </a:p>
        </p:txBody>
      </p:sp>
      <p:sp>
        <p:nvSpPr>
          <p:cNvPr id="42" name="Text Box 8">
            <a:extLst>
              <a:ext uri="{FF2B5EF4-FFF2-40B4-BE49-F238E27FC236}">
                <a16:creationId xmlns:a16="http://schemas.microsoft.com/office/drawing/2014/main" id="{1B84BF85-CAB6-ED7A-DCDC-944181C9A517}"/>
              </a:ext>
            </a:extLst>
          </p:cNvPr>
          <p:cNvSpPr txBox="1">
            <a:spLocks noChangeArrowheads="1"/>
          </p:cNvSpPr>
          <p:nvPr/>
        </p:nvSpPr>
        <p:spPr bwMode="auto">
          <a:xfrm>
            <a:off x="6986954" y="13516508"/>
            <a:ext cx="7638143" cy="8056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Storage</a:t>
            </a:r>
          </a:p>
          <a:p>
            <a:pPr>
              <a:spcBef>
                <a:spcPct val="20000"/>
              </a:spcBef>
            </a:pPr>
            <a:r>
              <a:rPr lang="en-AU" altLang="en-US" sz="3200" b="1" dirty="0"/>
              <a:t>Liquification </a:t>
            </a:r>
          </a:p>
          <a:p>
            <a:pPr marL="457200" indent="-457200">
              <a:spcBef>
                <a:spcPct val="20000"/>
              </a:spcBef>
              <a:buFont typeface="Arial" panose="020B0604020202020204" pitchFamily="34" charset="0"/>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Cooling gaseous hydrogen to very low temperatures, -253°C and below, it undergoes a phase transition to become a dense liquid</a:t>
            </a:r>
            <a:r>
              <a:rPr lang="en-GB" sz="2800" kern="100" dirty="0">
                <a:effectLst/>
                <a:latin typeface="Arial" panose="020B0604020202020204" pitchFamily="34" charset="0"/>
                <a:ea typeface="Calibri" panose="020F0502020204030204" pitchFamily="34" charset="0"/>
                <a:cs typeface="Times New Roman" panose="02020603050405020304" pitchFamily="18" charset="0"/>
              </a:rPr>
              <a:t> </a:t>
            </a:r>
          </a:p>
          <a:p>
            <a:pPr marL="457200" indent="-457200">
              <a:spcBef>
                <a:spcPct val="20000"/>
              </a:spcBef>
              <a:buFont typeface="Arial" panose="020B0604020202020204" pitchFamily="34" charset="0"/>
              <a:buChar char="•"/>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Liquid hydrogen occupies significantly less volume than its gaseous state, therefore increases its energy density for storage</a:t>
            </a:r>
          </a:p>
          <a:p>
            <a:pPr marL="457200" indent="-457200">
              <a:spcBef>
                <a:spcPct val="20000"/>
              </a:spcBef>
              <a:buFont typeface="Arial" panose="020B0604020202020204" pitchFamily="34" charset="0"/>
              <a:buChar char="•"/>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liquification requires significant energy, estimated loss during process approximately 30% of the total energy </a:t>
            </a:r>
          </a:p>
          <a:p>
            <a:pPr marL="457200" indent="-457200">
              <a:spcBef>
                <a:spcPct val="20000"/>
              </a:spcBef>
              <a:buFont typeface="Arial" panose="020B0604020202020204" pitchFamily="34" charset="0"/>
              <a:buChar char="•"/>
            </a:pPr>
            <a:r>
              <a:rPr lang="en-GB" altLang="en-US" sz="2800" dirty="0"/>
              <a:t>Losses associated with liquefaction, mainly being boil off. Safety concerns such as cold burns also introduced.</a:t>
            </a:r>
            <a:endParaRPr lang="en-AU" altLang="en-US" sz="2800" dirty="0"/>
          </a:p>
        </p:txBody>
      </p:sp>
      <p:sp>
        <p:nvSpPr>
          <p:cNvPr id="43" name="Text Box 8">
            <a:extLst>
              <a:ext uri="{FF2B5EF4-FFF2-40B4-BE49-F238E27FC236}">
                <a16:creationId xmlns:a16="http://schemas.microsoft.com/office/drawing/2014/main" id="{BE92FAC0-9395-EF62-E80F-A4CE318B6E24}"/>
              </a:ext>
            </a:extLst>
          </p:cNvPr>
          <p:cNvSpPr txBox="1">
            <a:spLocks noChangeArrowheads="1"/>
          </p:cNvSpPr>
          <p:nvPr/>
        </p:nvSpPr>
        <p:spPr bwMode="auto">
          <a:xfrm>
            <a:off x="7026511" y="21505351"/>
            <a:ext cx="7346714" cy="703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Hydrogen Fuel</a:t>
            </a:r>
          </a:p>
          <a:p>
            <a:pPr marL="457200" indent="-457200">
              <a:spcBef>
                <a:spcPct val="20000"/>
              </a:spcBef>
              <a:buFont typeface="Arial" panose="020B0604020202020204" pitchFamily="34" charset="0"/>
              <a:buChar char="•"/>
            </a:pPr>
            <a:r>
              <a:rPr lang="en-GB" altLang="en-US" sz="2800" dirty="0"/>
              <a:t>Burns cleanly with water being its only waste product, offers potential solutions to decarbonise energy-intensive sectors </a:t>
            </a:r>
          </a:p>
          <a:p>
            <a:pPr marL="457200" indent="-457200">
              <a:spcBef>
                <a:spcPct val="20000"/>
              </a:spcBef>
              <a:buFont typeface="Arial" panose="020B0604020202020204" pitchFamily="34" charset="0"/>
              <a:buChar char="•"/>
            </a:pPr>
            <a:r>
              <a:rPr lang="en-GB" altLang="en-US" sz="2800" dirty="0"/>
              <a:t>Utilising hydrogen as a fuel can be in the form of adding it to already used fuels known has hydrogen enrichment</a:t>
            </a:r>
          </a:p>
          <a:p>
            <a:pPr marL="457200" indent="-457200">
              <a:spcBef>
                <a:spcPct val="20000"/>
              </a:spcBef>
              <a:buFont typeface="Arial" panose="020B0604020202020204" pitchFamily="34" charset="0"/>
              <a:buChar char="•"/>
            </a:pPr>
            <a:r>
              <a:rPr lang="en-AU" altLang="en-US" sz="2800" dirty="0"/>
              <a:t>Hydrogen Enrichment will affect burner flame speeds, higher % of hydrogen added relates to increase in flame speed</a:t>
            </a:r>
          </a:p>
          <a:p>
            <a:pPr marL="457200" indent="-457200">
              <a:spcBef>
                <a:spcPct val="20000"/>
              </a:spcBef>
              <a:buFont typeface="Arial" panose="020B0604020202020204" pitchFamily="34" charset="0"/>
              <a:buChar char="•"/>
            </a:pPr>
            <a:r>
              <a:rPr lang="en-AU" altLang="en-US" sz="2800" dirty="0"/>
              <a:t>Flame shape also alters with enrichment, as hydrogen is added to the flame, flame becomes wider</a:t>
            </a:r>
            <a:endParaRPr lang="en-GB" altLang="en-US" sz="2800" dirty="0"/>
          </a:p>
        </p:txBody>
      </p:sp>
      <p:sp>
        <p:nvSpPr>
          <p:cNvPr id="44" name="Text Box 8">
            <a:extLst>
              <a:ext uri="{FF2B5EF4-FFF2-40B4-BE49-F238E27FC236}">
                <a16:creationId xmlns:a16="http://schemas.microsoft.com/office/drawing/2014/main" id="{5285FF2E-60B7-5B4A-9B0C-498E84A83EE9}"/>
              </a:ext>
            </a:extLst>
          </p:cNvPr>
          <p:cNvSpPr txBox="1">
            <a:spLocks noChangeArrowheads="1"/>
          </p:cNvSpPr>
          <p:nvPr/>
        </p:nvSpPr>
        <p:spPr bwMode="auto">
          <a:xfrm>
            <a:off x="13899587" y="7871469"/>
            <a:ext cx="7346714" cy="5323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Hydrogen Fuel</a:t>
            </a:r>
          </a:p>
          <a:p>
            <a:pPr marL="571500" indent="-571500">
              <a:spcBef>
                <a:spcPct val="20000"/>
              </a:spcBef>
              <a:buFont typeface="Arial" panose="020B0604020202020204" pitchFamily="34" charset="0"/>
              <a:buChar char="•"/>
            </a:pPr>
            <a:r>
              <a:rPr lang="en-AU" altLang="en-US" sz="2800" dirty="0"/>
              <a:t>Flame tip temperatures increase with hydrogen enrichment, around 10% increase with 25% hydrogen addition.</a:t>
            </a:r>
          </a:p>
          <a:p>
            <a:pPr marL="571500" indent="-571500">
              <a:spcBef>
                <a:spcPct val="20000"/>
              </a:spcBef>
              <a:buFont typeface="Arial" panose="020B0604020202020204" pitchFamily="34" charset="0"/>
              <a:buChar char="•"/>
            </a:pPr>
            <a:r>
              <a:rPr lang="en-AU" altLang="en-US" sz="2800" dirty="0"/>
              <a:t>Beyond 25% hydrogen addition, effects are minimal </a:t>
            </a:r>
          </a:p>
          <a:p>
            <a:pPr marL="571500" indent="-571500">
              <a:spcBef>
                <a:spcPct val="20000"/>
              </a:spcBef>
              <a:buFont typeface="Arial" panose="020B0604020202020204" pitchFamily="34" charset="0"/>
              <a:buChar char="•"/>
            </a:pPr>
            <a:r>
              <a:rPr lang="en-AU" altLang="en-US" sz="2800" dirty="0"/>
              <a:t>Onsite burners(</a:t>
            </a:r>
            <a:r>
              <a:rPr lang="en-AU" altLang="en-US" sz="2800" dirty="0" err="1"/>
              <a:t>Lanemark</a:t>
            </a:r>
            <a:r>
              <a:rPr lang="en-AU" altLang="en-US" sz="2800" dirty="0"/>
              <a:t>), are suitable for use of hydrogen as fuel </a:t>
            </a:r>
          </a:p>
          <a:p>
            <a:pPr marL="571500" indent="-571500">
              <a:spcBef>
                <a:spcPct val="20000"/>
              </a:spcBef>
              <a:buFont typeface="Arial" panose="020B0604020202020204" pitchFamily="34" charset="0"/>
              <a:buChar char="•"/>
            </a:pPr>
            <a:endParaRPr lang="en-AU" altLang="en-US" sz="2800" dirty="0"/>
          </a:p>
          <a:p>
            <a:pPr marL="571500" indent="-571500">
              <a:spcBef>
                <a:spcPct val="20000"/>
              </a:spcBef>
              <a:buFont typeface="Arial" panose="020B0604020202020204" pitchFamily="34" charset="0"/>
              <a:buChar char="•"/>
            </a:pPr>
            <a:endParaRPr lang="en-AU" altLang="en-US" dirty="0"/>
          </a:p>
        </p:txBody>
      </p:sp>
      <p:pic>
        <p:nvPicPr>
          <p:cNvPr id="47" name="Picture 46">
            <a:extLst>
              <a:ext uri="{FF2B5EF4-FFF2-40B4-BE49-F238E27FC236}">
                <a16:creationId xmlns:a16="http://schemas.microsoft.com/office/drawing/2014/main" id="{B7A9FED4-C8FE-3448-3DB5-DB2EA4F5A7A9}"/>
              </a:ext>
            </a:extLst>
          </p:cNvPr>
          <p:cNvPicPr>
            <a:picLocks noChangeAspect="1"/>
          </p:cNvPicPr>
          <p:nvPr/>
        </p:nvPicPr>
        <p:blipFill>
          <a:blip r:embed="rId7"/>
          <a:stretch>
            <a:fillRect/>
          </a:stretch>
        </p:blipFill>
        <p:spPr>
          <a:xfrm>
            <a:off x="14555490" y="3657265"/>
            <a:ext cx="2935307" cy="3147819"/>
          </a:xfrm>
          <a:prstGeom prst="rect">
            <a:avLst/>
          </a:prstGeom>
        </p:spPr>
      </p:pic>
      <p:pic>
        <p:nvPicPr>
          <p:cNvPr id="49" name="Picture 48">
            <a:extLst>
              <a:ext uri="{FF2B5EF4-FFF2-40B4-BE49-F238E27FC236}">
                <a16:creationId xmlns:a16="http://schemas.microsoft.com/office/drawing/2014/main" id="{27E6A30B-8412-DD7D-A9EF-8C0BA95050CF}"/>
              </a:ext>
            </a:extLst>
          </p:cNvPr>
          <p:cNvPicPr>
            <a:picLocks noChangeAspect="1"/>
          </p:cNvPicPr>
          <p:nvPr/>
        </p:nvPicPr>
        <p:blipFill>
          <a:blip r:embed="rId8"/>
          <a:stretch>
            <a:fillRect/>
          </a:stretch>
        </p:blipFill>
        <p:spPr>
          <a:xfrm>
            <a:off x="17707693" y="3657266"/>
            <a:ext cx="2969783" cy="3147818"/>
          </a:xfrm>
          <a:prstGeom prst="rect">
            <a:avLst/>
          </a:prstGeom>
        </p:spPr>
      </p:pic>
      <p:sp>
        <p:nvSpPr>
          <p:cNvPr id="50" name="Text Box 25">
            <a:extLst>
              <a:ext uri="{FF2B5EF4-FFF2-40B4-BE49-F238E27FC236}">
                <a16:creationId xmlns:a16="http://schemas.microsoft.com/office/drawing/2014/main" id="{4F00B5C8-3BD7-0A40-4494-2A53265ED482}"/>
              </a:ext>
            </a:extLst>
          </p:cNvPr>
          <p:cNvSpPr txBox="1">
            <a:spLocks noChangeArrowheads="1"/>
          </p:cNvSpPr>
          <p:nvPr/>
        </p:nvSpPr>
        <p:spPr bwMode="auto">
          <a:xfrm>
            <a:off x="14681230" y="668060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a:latin typeface="Times New Roman" charset="0"/>
              </a:rPr>
              <a:t>Burner Flame Shape Change with Hydrogen Enrichment (</a:t>
            </a:r>
            <a:r>
              <a:rPr lang="en-AU" altLang="en-US" sz="2000" i="1" dirty="0" err="1">
                <a:latin typeface="Times New Roman" charset="0"/>
              </a:rPr>
              <a:t>Dutka</a:t>
            </a:r>
            <a:r>
              <a:rPr lang="en-AU" altLang="en-US" sz="2000" i="1" dirty="0">
                <a:latin typeface="Times New Roman" charset="0"/>
              </a:rPr>
              <a:t>, et al., 2015)</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321</TotalTime>
  <Words>733</Words>
  <Application>Microsoft Office PowerPoint</Application>
  <PresentationFormat>Custom</PresentationFormat>
  <Paragraphs>54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Christopher Scrine (2114892)</cp:lastModifiedBy>
  <cp:revision>33</cp:revision>
  <dcterms:created xsi:type="dcterms:W3CDTF">2016-02-25T08:27:32Z</dcterms:created>
  <dcterms:modified xsi:type="dcterms:W3CDTF">2024-06-16T00:49:04Z</dcterms:modified>
</cp:coreProperties>
</file>