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7" r:id="rId2"/>
    <p:sldId id="286" r:id="rId3"/>
    <p:sldId id="259" r:id="rId4"/>
    <p:sldId id="258" r:id="rId5"/>
    <p:sldId id="260" r:id="rId6"/>
    <p:sldId id="262" r:id="rId7"/>
    <p:sldId id="261" r:id="rId8"/>
    <p:sldId id="263" r:id="rId9"/>
    <p:sldId id="265" r:id="rId10"/>
    <p:sldId id="266" r:id="rId11"/>
    <p:sldId id="267" r:id="rId12"/>
    <p:sldId id="268" r:id="rId13"/>
    <p:sldId id="269" r:id="rId14"/>
    <p:sldId id="270" r:id="rId15"/>
    <p:sldId id="272" r:id="rId16"/>
    <p:sldId id="273" r:id="rId17"/>
    <p:sldId id="281" r:id="rId18"/>
    <p:sldId id="282" r:id="rId19"/>
    <p:sldId id="275" r:id="rId20"/>
    <p:sldId id="276" r:id="rId21"/>
    <p:sldId id="277" r:id="rId22"/>
    <p:sldId id="279" r:id="rId23"/>
    <p:sldId id="284" r:id="rId24"/>
    <p:sldId id="278" r:id="rId25"/>
    <p:sldId id="285" r:id="rId26"/>
    <p:sldId id="28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91" autoAdjust="0"/>
    <p:restoredTop sz="93250" autoAdjust="0"/>
  </p:normalViewPr>
  <p:slideViewPr>
    <p:cSldViewPr>
      <p:cViewPr varScale="1">
        <p:scale>
          <a:sx n="86" d="100"/>
          <a:sy n="86" d="100"/>
        </p:scale>
        <p:origin x="360"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E79BFC-91D8-4CA1-97D3-B058289D4E08}" type="datetimeFigureOut">
              <a:rPr lang="en-GB" smtClean="0"/>
              <a:t>15/02/2017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4A3512-D61E-4936-91CC-E1114DB94B29}" type="slidenum">
              <a:rPr lang="en-GB" smtClean="0"/>
              <a:t>‹#›</a:t>
            </a:fld>
            <a:endParaRPr lang="en-GB" dirty="0"/>
          </a:p>
        </p:txBody>
      </p:sp>
    </p:spTree>
    <p:extLst>
      <p:ext uri="{BB962C8B-B14F-4D97-AF65-F5344CB8AC3E}">
        <p14:creationId xmlns:p14="http://schemas.microsoft.com/office/powerpoint/2010/main" val="92606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15</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16</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17</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18</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19</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20</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21</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22</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23</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24</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25</a:t>
            </a:fld>
            <a:endParaRPr lang="en-GB" dirty="0"/>
          </a:p>
        </p:txBody>
      </p:sp>
    </p:spTree>
    <p:extLst>
      <p:ext uri="{BB962C8B-B14F-4D97-AF65-F5344CB8AC3E}">
        <p14:creationId xmlns:p14="http://schemas.microsoft.com/office/powerpoint/2010/main" val="329342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26</a:t>
            </a:fld>
            <a:endParaRPr lang="en-GB" dirty="0"/>
          </a:p>
        </p:txBody>
      </p:sp>
    </p:spTree>
    <p:extLst>
      <p:ext uri="{BB962C8B-B14F-4D97-AF65-F5344CB8AC3E}">
        <p14:creationId xmlns:p14="http://schemas.microsoft.com/office/powerpoint/2010/main" val="329342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46170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3402507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266877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77700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4189676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307480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76434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567631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381147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2029341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0565B36-89BC-4059-BD2B-C9887D5F914B}" type="datetimeFigureOut">
              <a:rPr lang="en-GB" smtClean="0"/>
              <a:t>15/02/2017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F34C295-4455-4499-97CA-AC9A72E9DD1A}" type="slidenum">
              <a:rPr lang="en-GB" smtClean="0"/>
              <a:t>‹#›</a:t>
            </a:fld>
            <a:endParaRPr lang="en-GB" dirty="0"/>
          </a:p>
        </p:txBody>
      </p:sp>
    </p:spTree>
    <p:extLst>
      <p:ext uri="{BB962C8B-B14F-4D97-AF65-F5344CB8AC3E}">
        <p14:creationId xmlns:p14="http://schemas.microsoft.com/office/powerpoint/2010/main" val="3035236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565B36-89BC-4059-BD2B-C9887D5F914B}" type="datetimeFigureOut">
              <a:rPr lang="en-GB" smtClean="0"/>
              <a:t>15/02/2017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34C295-4455-4499-97CA-AC9A72E9DD1A}" type="slidenum">
              <a:rPr lang="en-GB" smtClean="0"/>
              <a:t>‹#›</a:t>
            </a:fld>
            <a:endParaRPr lang="en-GB" dirty="0"/>
          </a:p>
        </p:txBody>
      </p:sp>
    </p:spTree>
    <p:extLst>
      <p:ext uri="{BB962C8B-B14F-4D97-AF65-F5344CB8AC3E}">
        <p14:creationId xmlns:p14="http://schemas.microsoft.com/office/powerpoint/2010/main" val="3309173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1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1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1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jpg"/></Relationships>
</file>

<file path=ppt/slides/_rels/slide1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8.jpg"/></Relationships>
</file>

<file path=ppt/slides/_rels/slide21.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6907524"/>
          </a:xfrm>
          <a:prstGeom prst="rect">
            <a:avLst/>
          </a:prstGeom>
          <a:noFill/>
        </p:spPr>
        <p:txBody>
          <a:bodyPr wrap="square" lIns="540000" tIns="540000" rIns="540000" bIns="540000" rtlCol="0">
            <a:spAutoFit/>
          </a:bodyPr>
          <a:lstStyle/>
          <a:p>
            <a:pPr algn="just"/>
            <a:r>
              <a:rPr lang="en-GB" b="1" u="sng" dirty="0" smtClean="0"/>
              <a:t>AHHI5017  </a:t>
            </a:r>
            <a:r>
              <a:rPr lang="en-GB" b="1" u="sng" dirty="0" smtClean="0"/>
              <a:t>Week </a:t>
            </a:r>
            <a:r>
              <a:rPr lang="en-GB" b="1" u="sng" dirty="0"/>
              <a:t>3</a:t>
            </a:r>
            <a:r>
              <a:rPr lang="en-GB" b="1" u="sng" dirty="0" smtClean="0"/>
              <a:t>: </a:t>
            </a:r>
            <a:r>
              <a:rPr lang="en-GB" b="1" u="sng" dirty="0"/>
              <a:t>The </a:t>
            </a:r>
            <a:r>
              <a:rPr lang="en-GB" b="1" u="sng" dirty="0" smtClean="0"/>
              <a:t>American Civil </a:t>
            </a:r>
            <a:r>
              <a:rPr lang="en-GB" b="1" u="sng" dirty="0" smtClean="0"/>
              <a:t>War - Friday </a:t>
            </a:r>
            <a:r>
              <a:rPr lang="en-GB" b="1" u="sng" dirty="0" smtClean="0"/>
              <a:t>lecture</a:t>
            </a:r>
          </a:p>
          <a:p>
            <a:pPr marL="285750" indent="-285750" algn="just">
              <a:buFont typeface="Arial" pitchFamily="34" charset="0"/>
              <a:buChar char="•"/>
            </a:pPr>
            <a:endParaRPr lang="en-GB" dirty="0" smtClean="0"/>
          </a:p>
          <a:p>
            <a:pPr marL="285750" indent="-285750" algn="just">
              <a:buFont typeface="Arial" pitchFamily="34" charset="0"/>
              <a:buChar char="•"/>
            </a:pPr>
            <a:r>
              <a:rPr lang="en-GB" dirty="0" smtClean="0"/>
              <a:t>Group discussion: pictorial painting and the problems of Civil War representation</a:t>
            </a:r>
            <a:endParaRPr lang="en-GB" dirty="0" smtClean="0"/>
          </a:p>
          <a:p>
            <a:pPr marL="285750" indent="-285750" algn="just">
              <a:buFont typeface="Arial" pitchFamily="34" charset="0"/>
              <a:buChar char="•"/>
            </a:pPr>
            <a:r>
              <a:rPr lang="en-GB" dirty="0" smtClean="0"/>
              <a:t>Group </a:t>
            </a:r>
            <a:r>
              <a:rPr lang="en-GB" dirty="0" smtClean="0"/>
              <a:t>discussion: photography and the Civil War </a:t>
            </a:r>
          </a:p>
          <a:p>
            <a:pPr marL="285750" indent="-285750" algn="just">
              <a:buFont typeface="Arial" pitchFamily="34" charset="0"/>
              <a:buChar char="•"/>
            </a:pPr>
            <a:r>
              <a:rPr lang="en-GB" dirty="0" smtClean="0"/>
              <a:t>Class discussion: photography and Civil War memory</a:t>
            </a:r>
          </a:p>
          <a:p>
            <a:pPr marL="285750" indent="-285750" algn="just">
              <a:buFont typeface="Arial" pitchFamily="34" charset="0"/>
              <a:buChar char="•"/>
            </a:pPr>
            <a:r>
              <a:rPr lang="en-GB" dirty="0" smtClean="0"/>
              <a:t>Group discussion: Civil War memorials (Savage)</a:t>
            </a:r>
          </a:p>
          <a:p>
            <a:pPr marL="285750" indent="-285750" algn="just">
              <a:buFont typeface="Arial" pitchFamily="34" charset="0"/>
              <a:buChar char="•"/>
            </a:pPr>
            <a:r>
              <a:rPr lang="en-GB" dirty="0"/>
              <a:t>Class discussion: memory as a contested field</a:t>
            </a:r>
          </a:p>
          <a:p>
            <a:pPr marL="285750" indent="-285750" algn="just">
              <a:buFont typeface="Arial" pitchFamily="34" charset="0"/>
              <a:buChar char="•"/>
            </a:pPr>
            <a:r>
              <a:rPr lang="en-GB" dirty="0" smtClean="0"/>
              <a:t>Group discussion: </a:t>
            </a:r>
            <a:r>
              <a:rPr lang="en-GB" i="1" dirty="0" smtClean="0"/>
              <a:t>Confederates in the Attic </a:t>
            </a:r>
            <a:r>
              <a:rPr lang="en-GB" dirty="0" smtClean="0"/>
              <a:t>(Horwitz)</a:t>
            </a:r>
          </a:p>
          <a:p>
            <a:pPr marL="285750" indent="-285750" algn="just">
              <a:buFont typeface="Arial" pitchFamily="34" charset="0"/>
              <a:buChar char="•"/>
            </a:pPr>
            <a:endParaRPr lang="en-GB" dirty="0" smtClean="0"/>
          </a:p>
          <a:p>
            <a:pPr algn="just"/>
            <a:r>
              <a:rPr lang="en-GB" dirty="0" smtClean="0"/>
              <a:t>This </a:t>
            </a:r>
            <a:r>
              <a:rPr lang="en-GB" dirty="0"/>
              <a:t>week discusses the American Civil War (1861–1865), examining both its immediate impact and lasting legacies. </a:t>
            </a:r>
            <a:endParaRPr lang="en-GB" dirty="0" smtClean="0"/>
          </a:p>
          <a:p>
            <a:pPr algn="just"/>
            <a:r>
              <a:rPr lang="en-GB" dirty="0"/>
              <a:t>	</a:t>
            </a:r>
            <a:r>
              <a:rPr lang="en-GB" dirty="0" smtClean="0"/>
              <a:t>Elaborating on Monday’s session, the lecture begins with an examination of Civil War </a:t>
            </a:r>
            <a:r>
              <a:rPr lang="en-GB" dirty="0" smtClean="0"/>
              <a:t>paintings photography</a:t>
            </a:r>
            <a:r>
              <a:rPr lang="en-GB" dirty="0" smtClean="0"/>
              <a:t>. Students are asked to consider the novel features of photography as opposed to other media </a:t>
            </a:r>
            <a:r>
              <a:rPr lang="en-GB" dirty="0" smtClean="0"/>
              <a:t>(specifically figurative </a:t>
            </a:r>
            <a:r>
              <a:rPr lang="en-GB" dirty="0" smtClean="0"/>
              <a:t>painting), and whether this affected the way conflict could be represented and understood. The impact of the photographic lens on popular memories of the war will then be highlighted as an entry route into discussing representations of the war came to be represented in commemorative art and architecture. Here, one </a:t>
            </a:r>
            <a:r>
              <a:rPr lang="en-GB" dirty="0"/>
              <a:t>of </a:t>
            </a:r>
            <a:r>
              <a:rPr lang="en-GB" dirty="0" smtClean="0"/>
              <a:t>AHHI5017’s underpinning themes </a:t>
            </a:r>
            <a:r>
              <a:rPr lang="en-GB" dirty="0"/>
              <a:t>of – the contestability of memory – will be drawn attention to</a:t>
            </a:r>
            <a:r>
              <a:rPr lang="en-GB" dirty="0" smtClean="0"/>
              <a:t>. We then broaden our focus </a:t>
            </a:r>
            <a:r>
              <a:rPr lang="en-GB" dirty="0" smtClean="0"/>
              <a:t>to </a:t>
            </a:r>
            <a:r>
              <a:rPr lang="en-GB" dirty="0" smtClean="0"/>
              <a:t>concentrate on different sorts of memorial practice – the battlefield re-enactments and associated phenomena. </a:t>
            </a:r>
            <a:endParaRPr lang="en-GB" dirty="0"/>
          </a:p>
        </p:txBody>
      </p:sp>
    </p:spTree>
    <p:extLst>
      <p:ext uri="{BB962C8B-B14F-4D97-AF65-F5344CB8AC3E}">
        <p14:creationId xmlns:p14="http://schemas.microsoft.com/office/powerpoint/2010/main" val="35293420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3007390" y="4138716"/>
            <a:ext cx="3142648" cy="3275760"/>
          </a:xfrm>
          <a:prstGeom prst="rect">
            <a:avLst/>
          </a:prstGeom>
          <a:noFill/>
        </p:spPr>
        <p:txBody>
          <a:bodyPr wrap="square" lIns="540000" tIns="540000" rIns="540000" bIns="540000" rtlCol="0">
            <a:spAutoFit/>
          </a:bodyPr>
          <a:lstStyle/>
          <a:p>
            <a:r>
              <a:rPr lang="en-GB" b="1" dirty="0" smtClean="0">
                <a:solidFill>
                  <a:prstClr val="black"/>
                </a:solidFill>
              </a:rPr>
              <a:t>Winslow Homer, </a:t>
            </a:r>
            <a:r>
              <a:rPr lang="en-GB" b="1" i="1" dirty="0" smtClean="0">
                <a:solidFill>
                  <a:prstClr val="black"/>
                </a:solidFill>
              </a:rPr>
              <a:t>Home </a:t>
            </a:r>
            <a:r>
              <a:rPr lang="en-GB" b="1" i="1" dirty="0" smtClean="0">
                <a:solidFill>
                  <a:prstClr val="black"/>
                </a:solidFill>
              </a:rPr>
              <a:t>Sweet </a:t>
            </a:r>
            <a:r>
              <a:rPr lang="en-GB" b="1" i="1" dirty="0" smtClean="0">
                <a:solidFill>
                  <a:prstClr val="black"/>
                </a:solidFill>
              </a:rPr>
              <a:t>Home</a:t>
            </a:r>
            <a:r>
              <a:rPr lang="en-GB" b="1" dirty="0" smtClean="0">
                <a:solidFill>
                  <a:prstClr val="black"/>
                </a:solidFill>
              </a:rPr>
              <a:t>, </a:t>
            </a:r>
            <a:endParaRPr lang="en-GB" b="1" dirty="0" smtClean="0">
              <a:solidFill>
                <a:prstClr val="black"/>
              </a:solidFill>
            </a:endParaRPr>
          </a:p>
          <a:p>
            <a:r>
              <a:rPr lang="en-GB" b="1" i="1" dirty="0" smtClean="0">
                <a:solidFill>
                  <a:prstClr val="black"/>
                </a:solidFill>
              </a:rPr>
              <a:t>Rations</a:t>
            </a:r>
            <a:r>
              <a:rPr lang="en-GB" b="1" dirty="0" smtClean="0">
                <a:solidFill>
                  <a:prstClr val="black"/>
                </a:solidFill>
              </a:rPr>
              <a:t> </a:t>
            </a:r>
            <a:r>
              <a:rPr lang="en-GB" b="1" dirty="0" smtClean="0">
                <a:solidFill>
                  <a:prstClr val="black"/>
                </a:solidFill>
              </a:rPr>
              <a:t>(1863</a:t>
            </a:r>
            <a:r>
              <a:rPr lang="en-GB" b="1" dirty="0" smtClean="0">
                <a:solidFill>
                  <a:prstClr val="black"/>
                </a:solidFill>
              </a:rPr>
              <a:t>); </a:t>
            </a:r>
            <a:r>
              <a:rPr lang="en-GB" b="1" i="1" dirty="0" smtClean="0">
                <a:solidFill>
                  <a:prstClr val="black"/>
                </a:solidFill>
              </a:rPr>
              <a:t>Prisoners from the Front </a:t>
            </a:r>
            <a:r>
              <a:rPr lang="en-GB" b="1" dirty="0" smtClean="0">
                <a:solidFill>
                  <a:prstClr val="black"/>
                </a:solidFill>
              </a:rPr>
              <a:t>(1866)</a:t>
            </a:r>
            <a:endParaRPr lang="en-GB" b="1" dirty="0">
              <a:solidFill>
                <a:prstClr val="black"/>
              </a:solidFill>
            </a:endParaRPr>
          </a:p>
          <a:p>
            <a:endParaRPr lang="en-GB" dirty="0">
              <a:solidFill>
                <a:prstClr val="black"/>
              </a:solidFill>
            </a:endParaRPr>
          </a:p>
          <a:p>
            <a:endParaRPr lang="en-GB" sz="1700" dirty="0" smtClean="0">
              <a:solidFill>
                <a:prstClr val="black"/>
              </a:solidFill>
            </a:endParaRPr>
          </a:p>
          <a:p>
            <a:endParaRPr lang="en-GB" sz="1700" dirty="0" smtClean="0">
              <a:solidFill>
                <a:prstClr val="black"/>
              </a:solidFill>
            </a:endParaRPr>
          </a:p>
        </p:txBody>
      </p:sp>
      <p:pic>
        <p:nvPicPr>
          <p:cNvPr id="3" name="Picture 2"/>
          <p:cNvPicPr>
            <a:picLocks noChangeAspect="1"/>
          </p:cNvPicPr>
          <p:nvPr/>
        </p:nvPicPr>
        <p:blipFill>
          <a:blip r:embed="rId2"/>
          <a:stretch>
            <a:fillRect/>
          </a:stretch>
        </p:blipFill>
        <p:spPr>
          <a:xfrm>
            <a:off x="2571156" y="0"/>
            <a:ext cx="6550920" cy="4077072"/>
          </a:xfrm>
          <a:prstGeom prst="rect">
            <a:avLst/>
          </a:prstGeom>
        </p:spPr>
      </p:pic>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63823"/>
            <a:ext cx="3279214" cy="43004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6544" y="0"/>
            <a:ext cx="9120715" cy="2219748"/>
          </a:xfrm>
          <a:prstGeom prst="rect">
            <a:avLst/>
          </a:prstGeom>
          <a:noFill/>
        </p:spPr>
        <p:txBody>
          <a:bodyPr wrap="square" lIns="360000" tIns="360000" rIns="360000" bIns="360000" numCol="1" rtlCol="0">
            <a:spAutoFit/>
          </a:bodyPr>
          <a:lstStyle/>
          <a:p>
            <a:r>
              <a:rPr lang="en-GB" sz="1600" b="1" dirty="0" smtClean="0">
                <a:solidFill>
                  <a:srgbClr val="FF0000"/>
                </a:solidFill>
                <a:effectLst>
                  <a:outerShdw blurRad="38100" dist="38100" dir="2700000" algn="tl">
                    <a:srgbClr val="000000">
                      <a:alpha val="43137"/>
                    </a:srgbClr>
                  </a:outerShdw>
                </a:effectLst>
              </a:rPr>
              <a:t>Civil War figurative painting and the </a:t>
            </a:r>
            <a:r>
              <a:rPr lang="en-GB" sz="1600" b="1" u="sng" dirty="0" smtClean="0">
                <a:solidFill>
                  <a:srgbClr val="FF0000"/>
                </a:solidFill>
                <a:effectLst>
                  <a:outerShdw blurRad="38100" dist="38100" dir="2700000" algn="tl">
                    <a:srgbClr val="000000">
                      <a:alpha val="43137"/>
                    </a:srgbClr>
                  </a:outerShdw>
                </a:effectLst>
              </a:rPr>
              <a:t>problem</a:t>
            </a:r>
            <a:r>
              <a:rPr lang="en-GB" sz="1600" b="1" dirty="0" smtClean="0">
                <a:solidFill>
                  <a:srgbClr val="FF0000"/>
                </a:solidFill>
                <a:effectLst>
                  <a:outerShdw blurRad="38100" dist="38100" dir="2700000" algn="tl">
                    <a:srgbClr val="000000">
                      <a:alpha val="43137"/>
                    </a:srgbClr>
                  </a:outerShdw>
                </a:effectLst>
              </a:rPr>
              <a:t>(s) of representing (modern?) conflict:</a:t>
            </a:r>
          </a:p>
          <a:p>
            <a:endParaRPr lang="en-GB" sz="1600" b="1" dirty="0" smtClean="0">
              <a:solidFill>
                <a:srgbClr val="FF000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1600" b="1" dirty="0" smtClean="0">
                <a:solidFill>
                  <a:srgbClr val="FF0000"/>
                </a:solidFill>
                <a:effectLst>
                  <a:outerShdw blurRad="38100" dist="38100" dir="2700000" algn="tl">
                    <a:srgbClr val="000000">
                      <a:alpha val="43137"/>
                    </a:srgbClr>
                  </a:outerShdw>
                </a:effectLst>
              </a:rPr>
              <a:t>How and who </a:t>
            </a:r>
            <a:r>
              <a:rPr lang="en-GB" sz="1600" b="1" dirty="0">
                <a:solidFill>
                  <a:srgbClr val="FF0000"/>
                </a:solidFill>
                <a:effectLst>
                  <a:outerShdw blurRad="38100" dist="38100" dir="2700000" algn="tl">
                    <a:srgbClr val="000000">
                      <a:alpha val="43137"/>
                    </a:srgbClr>
                  </a:outerShdw>
                </a:effectLst>
              </a:rPr>
              <a:t>to represent?</a:t>
            </a:r>
          </a:p>
          <a:p>
            <a:pPr marL="285750" indent="-285750">
              <a:buFont typeface="Arial" panose="020B0604020202020204" pitchFamily="34" charset="0"/>
              <a:buChar char="•"/>
            </a:pPr>
            <a:r>
              <a:rPr lang="en-GB" sz="1600" b="1" dirty="0">
                <a:solidFill>
                  <a:srgbClr val="FF0000"/>
                </a:solidFill>
                <a:effectLst>
                  <a:outerShdw blurRad="38100" dist="38100" dir="2700000" algn="tl">
                    <a:srgbClr val="000000">
                      <a:alpha val="43137"/>
                    </a:srgbClr>
                  </a:outerShdw>
                </a:effectLst>
              </a:rPr>
              <a:t>Where to situate representations?</a:t>
            </a:r>
          </a:p>
          <a:p>
            <a:pPr marL="285750" indent="-285750">
              <a:buFont typeface="Arial" panose="020B0604020202020204" pitchFamily="34" charset="0"/>
              <a:buChar char="•"/>
            </a:pPr>
            <a:r>
              <a:rPr lang="en-GB" sz="1600" b="1" dirty="0">
                <a:solidFill>
                  <a:srgbClr val="FF0000"/>
                </a:solidFill>
                <a:effectLst>
                  <a:outerShdw blurRad="38100" dist="38100" dir="2700000" algn="tl">
                    <a:srgbClr val="000000">
                      <a:alpha val="43137"/>
                    </a:srgbClr>
                  </a:outerShdw>
                </a:effectLst>
              </a:rPr>
              <a:t>Whether to represent?</a:t>
            </a:r>
          </a:p>
          <a:p>
            <a:endParaRPr lang="en-GB" sz="1700" b="1" dirty="0" smtClean="0">
              <a:solidFill>
                <a:srgbClr val="FF0000"/>
              </a:solidFill>
            </a:endParaRPr>
          </a:p>
        </p:txBody>
      </p:sp>
      <p:pic>
        <p:nvPicPr>
          <p:cNvPr id="8"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2517" y="2996952"/>
            <a:ext cx="2871655"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21310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43" y="-9128"/>
            <a:ext cx="9193213" cy="3510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6048" y="3114287"/>
            <a:ext cx="4777158" cy="377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16543" y="0"/>
            <a:ext cx="7684888" cy="2035082"/>
          </a:xfrm>
          <a:prstGeom prst="rect">
            <a:avLst/>
          </a:prstGeom>
          <a:noFill/>
        </p:spPr>
        <p:txBody>
          <a:bodyPr wrap="square" lIns="360000" tIns="360000" rIns="360000" bIns="360000" numCol="2" rtlCol="0">
            <a:spAutoFit/>
          </a:bodyPr>
          <a:lstStyle/>
          <a:p>
            <a:r>
              <a:rPr lang="en-GB" sz="1700" b="1" dirty="0" smtClean="0">
                <a:solidFill>
                  <a:srgbClr val="FF0000"/>
                </a:solidFill>
                <a:effectLst>
                  <a:outerShdw blurRad="38100" dist="38100" dir="2700000" algn="tl">
                    <a:srgbClr val="000000">
                      <a:alpha val="43137"/>
                    </a:srgbClr>
                  </a:outerShdw>
                </a:effectLst>
              </a:rPr>
              <a:t>Civil War figurative painting and the </a:t>
            </a:r>
            <a:r>
              <a:rPr lang="en-GB" sz="1700" b="1" u="sng" dirty="0" smtClean="0">
                <a:solidFill>
                  <a:srgbClr val="FF0000"/>
                </a:solidFill>
                <a:effectLst>
                  <a:outerShdw blurRad="38100" dist="38100" dir="2700000" algn="tl">
                    <a:srgbClr val="000000">
                      <a:alpha val="43137"/>
                    </a:srgbClr>
                  </a:outerShdw>
                </a:effectLst>
              </a:rPr>
              <a:t>problem</a:t>
            </a:r>
            <a:r>
              <a:rPr lang="en-GB" sz="1700" b="1" dirty="0" smtClean="0">
                <a:solidFill>
                  <a:srgbClr val="FF0000"/>
                </a:solidFill>
                <a:effectLst>
                  <a:outerShdw blurRad="38100" dist="38100" dir="2700000" algn="tl">
                    <a:srgbClr val="000000">
                      <a:alpha val="43137"/>
                    </a:srgbClr>
                  </a:outerShdw>
                </a:effectLst>
              </a:rPr>
              <a:t>(s) of representing (modern?) conflict:</a:t>
            </a:r>
          </a:p>
          <a:p>
            <a:endParaRPr lang="en-GB" sz="1700" b="1" dirty="0">
              <a:solidFill>
                <a:srgbClr val="FF0000"/>
              </a:solidFill>
              <a:effectLst>
                <a:outerShdw blurRad="38100" dist="38100" dir="2700000" algn="tl">
                  <a:srgbClr val="000000">
                    <a:alpha val="43137"/>
                  </a:srgbClr>
                </a:outerShdw>
              </a:effectLst>
            </a:endParaRPr>
          </a:p>
          <a:p>
            <a:endParaRPr lang="en-GB" sz="1700" b="1" dirty="0" smtClean="0">
              <a:solidFill>
                <a:srgbClr val="FF0000"/>
              </a:solidFill>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How </a:t>
            </a:r>
            <a:r>
              <a:rPr lang="en-GB" sz="1700" b="1" dirty="0" smtClean="0">
                <a:solidFill>
                  <a:srgbClr val="FF0000"/>
                </a:solidFill>
                <a:effectLst>
                  <a:outerShdw blurRad="38100" dist="38100" dir="2700000" algn="tl">
                    <a:srgbClr val="000000">
                      <a:alpha val="43137"/>
                    </a:srgbClr>
                  </a:outerShdw>
                </a:effectLst>
              </a:rPr>
              <a:t>and </a:t>
            </a:r>
            <a:r>
              <a:rPr lang="en-GB" sz="1700" b="1" dirty="0" smtClean="0">
                <a:solidFill>
                  <a:srgbClr val="FF0000"/>
                </a:solidFill>
                <a:effectLst>
                  <a:outerShdw blurRad="38100" dist="38100" dir="2700000" algn="tl">
                    <a:srgbClr val="000000">
                      <a:alpha val="43137"/>
                    </a:srgbClr>
                  </a:outerShdw>
                </a:effectLst>
              </a:rPr>
              <a:t>who </a:t>
            </a:r>
            <a:r>
              <a:rPr lang="en-GB" sz="1700" b="1" dirty="0" smtClean="0">
                <a:solidFill>
                  <a:srgbClr val="FF0000"/>
                </a:solidFill>
                <a:effectLst>
                  <a:outerShdw blurRad="38100" dist="38100" dir="2700000" algn="tl">
                    <a:srgbClr val="000000">
                      <a:alpha val="43137"/>
                    </a:srgbClr>
                  </a:outerShdw>
                </a:effectLst>
              </a:rPr>
              <a:t>to </a:t>
            </a:r>
            <a:r>
              <a:rPr lang="en-GB" sz="1700" b="1" dirty="0">
                <a:solidFill>
                  <a:srgbClr val="FF0000"/>
                </a:solidFill>
                <a:effectLst>
                  <a:outerShdw blurRad="38100" dist="38100" dir="2700000" algn="tl">
                    <a:srgbClr val="000000">
                      <a:alpha val="43137"/>
                    </a:srgbClr>
                  </a:outerShdw>
                </a:effectLst>
              </a:rPr>
              <a:t>represent?</a:t>
            </a:r>
          </a:p>
          <a:p>
            <a:pPr marL="285750" indent="-285750">
              <a:buFont typeface="Arial" panose="020B0604020202020204" pitchFamily="34" charset="0"/>
              <a:buChar char="•"/>
            </a:pPr>
            <a:r>
              <a:rPr lang="en-GB" sz="1700" b="1" dirty="0">
                <a:solidFill>
                  <a:srgbClr val="FF0000"/>
                </a:solidFill>
                <a:effectLst>
                  <a:outerShdw blurRad="38100" dist="38100" dir="2700000" algn="tl">
                    <a:srgbClr val="000000">
                      <a:alpha val="43137"/>
                    </a:srgbClr>
                  </a:outerShdw>
                </a:effectLst>
              </a:rPr>
              <a:t>Where to situate representations?</a:t>
            </a:r>
          </a:p>
          <a:p>
            <a:pPr marL="285750" indent="-285750">
              <a:buFont typeface="Arial" panose="020B0604020202020204" pitchFamily="34" charset="0"/>
              <a:buChar char="•"/>
            </a:pPr>
            <a:r>
              <a:rPr lang="en-GB" sz="1700" b="1" dirty="0">
                <a:solidFill>
                  <a:srgbClr val="FF0000"/>
                </a:solidFill>
                <a:effectLst>
                  <a:outerShdw blurRad="38100" dist="38100" dir="2700000" algn="tl">
                    <a:srgbClr val="000000">
                      <a:alpha val="43137"/>
                    </a:srgbClr>
                  </a:outerShdw>
                </a:effectLst>
              </a:rPr>
              <a:t>Whether to represent?</a:t>
            </a:r>
          </a:p>
          <a:p>
            <a:endParaRPr lang="en-GB" sz="1700" b="1" dirty="0" smtClean="0">
              <a:solidFill>
                <a:srgbClr val="FF0000"/>
              </a:solidFill>
            </a:endParaRPr>
          </a:p>
        </p:txBody>
      </p:sp>
      <p:sp>
        <p:nvSpPr>
          <p:cNvPr id="8" name="TextBox 7"/>
          <p:cNvSpPr txBox="1"/>
          <p:nvPr/>
        </p:nvSpPr>
        <p:spPr>
          <a:xfrm>
            <a:off x="251520" y="3510136"/>
            <a:ext cx="4176464" cy="2398597"/>
          </a:xfrm>
          <a:prstGeom prst="rect">
            <a:avLst/>
          </a:prstGeom>
          <a:noFill/>
        </p:spPr>
        <p:txBody>
          <a:bodyPr wrap="square" lIns="540000" tIns="540000" rIns="540000" bIns="540000" rtlCol="0">
            <a:spAutoFit/>
          </a:bodyPr>
          <a:lstStyle/>
          <a:p>
            <a:pPr algn="ctr"/>
            <a:r>
              <a:rPr lang="en-GB" sz="1700" dirty="0" smtClean="0"/>
              <a:t>John Ross Key, </a:t>
            </a:r>
            <a:r>
              <a:rPr lang="en-GB" sz="1700" i="1" dirty="0" smtClean="0"/>
              <a:t>Bombardment </a:t>
            </a:r>
            <a:r>
              <a:rPr lang="en-GB" sz="1700" i="1" dirty="0" smtClean="0"/>
              <a:t>of Fort </a:t>
            </a:r>
            <a:r>
              <a:rPr lang="en-GB" sz="1700" i="1" dirty="0" smtClean="0"/>
              <a:t>Sumter </a:t>
            </a:r>
            <a:r>
              <a:rPr lang="en-GB" sz="1700" dirty="0" smtClean="0"/>
              <a:t>(</a:t>
            </a:r>
            <a:r>
              <a:rPr lang="en-GB" sz="1700" dirty="0"/>
              <a:t>1865); </a:t>
            </a:r>
            <a:endParaRPr lang="en-GB" sz="1700" dirty="0" smtClean="0"/>
          </a:p>
          <a:p>
            <a:pPr algn="ctr"/>
            <a:r>
              <a:rPr lang="en-GB" sz="1700" dirty="0" smtClean="0"/>
              <a:t>William </a:t>
            </a:r>
            <a:r>
              <a:rPr lang="en-GB" sz="1700" dirty="0" err="1"/>
              <a:t>DeHarburton</a:t>
            </a:r>
            <a:r>
              <a:rPr lang="en-GB" sz="1700" dirty="0"/>
              <a:t> Washington, </a:t>
            </a:r>
            <a:r>
              <a:rPr lang="en-GB" sz="1700" i="1" dirty="0"/>
              <a:t>The Burial of </a:t>
            </a:r>
            <a:r>
              <a:rPr lang="en-GB" sz="1700" i="1" dirty="0" err="1" smtClean="0"/>
              <a:t>Latane</a:t>
            </a:r>
            <a:r>
              <a:rPr lang="en-GB" sz="1700" dirty="0" smtClean="0"/>
              <a:t> </a:t>
            </a:r>
            <a:r>
              <a:rPr lang="en-GB" sz="1700" dirty="0"/>
              <a:t>(1864)</a:t>
            </a:r>
          </a:p>
          <a:p>
            <a:pPr algn="ctr"/>
            <a:endParaRPr lang="en-GB" sz="1700" dirty="0" smtClean="0"/>
          </a:p>
        </p:txBody>
      </p:sp>
    </p:spTree>
    <p:extLst>
      <p:ext uri="{BB962C8B-B14F-4D97-AF65-F5344CB8AC3E}">
        <p14:creationId xmlns:p14="http://schemas.microsoft.com/office/powerpoint/2010/main" val="23709326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0" y="-34631"/>
            <a:ext cx="2952470" cy="2819912"/>
          </a:xfrm>
          <a:prstGeom prst="rect">
            <a:avLst/>
          </a:prstGeom>
          <a:noFill/>
        </p:spPr>
        <p:txBody>
          <a:bodyPr wrap="square" lIns="360000" tIns="360000" rIns="360000" bIns="360000" rtlCol="0">
            <a:spAutoFit/>
          </a:bodyPr>
          <a:lstStyle/>
          <a:p>
            <a:pPr marL="285750" indent="-285750">
              <a:buFont typeface="Arial" panose="020B0604020202020204" pitchFamily="34" charset="0"/>
              <a:buChar char="•"/>
            </a:pPr>
            <a:r>
              <a:rPr lang="en-GB" sz="1700" b="1" dirty="0" smtClean="0">
                <a:solidFill>
                  <a:srgbClr val="FF0000"/>
                </a:solidFill>
              </a:rPr>
              <a:t>How did representations of the Civil War in painting and photography compare and contrast with one another?</a:t>
            </a:r>
          </a:p>
        </p:txBody>
      </p:sp>
      <p:pic>
        <p:nvPicPr>
          <p:cNvPr id="16388" name="Picture 4" descr="http://uploads6.wikiart.org/images/albert-bierstadt/guerrilla-warfare-picket-duty-in-virginia-1862.jpg"/>
          <p:cNvPicPr>
            <a:picLocks noChangeAspect="1" noChangeArrowheads="1"/>
          </p:cNvPicPr>
          <p:nvPr/>
        </p:nvPicPr>
        <p:blipFill rotWithShape="1">
          <a:blip r:embed="rId2">
            <a:extLst>
              <a:ext uri="{28A0092B-C50C-407E-A947-70E740481C1C}">
                <a14:useLocalDpi xmlns:a14="http://schemas.microsoft.com/office/drawing/2010/main" val="0"/>
              </a:ext>
            </a:extLst>
          </a:blip>
          <a:srcRect t="15310"/>
          <a:stretch/>
        </p:blipFill>
        <p:spPr bwMode="auto">
          <a:xfrm>
            <a:off x="2924687" y="0"/>
            <a:ext cx="6219313" cy="4559424"/>
          </a:xfrm>
          <a:prstGeom prst="rect">
            <a:avLst/>
          </a:prstGeom>
          <a:noFill/>
          <a:extLst>
            <a:ext uri="{909E8E84-426E-40DD-AFC4-6F175D3DCCD1}">
              <a14:hiddenFill xmlns:a14="http://schemas.microsoft.com/office/drawing/2010/main">
                <a:solidFill>
                  <a:srgbClr val="FFFFFF"/>
                </a:solidFill>
              </a14:hiddenFill>
            </a:ext>
          </a:extLst>
        </p:spPr>
      </p:pic>
      <p:pic>
        <p:nvPicPr>
          <p:cNvPr id="1638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03" y="4107713"/>
            <a:ext cx="4893806" cy="2752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856476" y="4471565"/>
            <a:ext cx="4276263" cy="2594653"/>
          </a:xfrm>
          <a:prstGeom prst="rect">
            <a:avLst/>
          </a:prstGeom>
          <a:noFill/>
        </p:spPr>
        <p:txBody>
          <a:bodyPr wrap="square" lIns="360000" tIns="360000" rIns="360000" bIns="360000" rtlCol="0">
            <a:spAutoFit/>
          </a:bodyPr>
          <a:lstStyle/>
          <a:p>
            <a:pPr marL="285750" indent="-285750" algn="r">
              <a:buFont typeface="Arial" panose="020B0604020202020204" pitchFamily="34" charset="0"/>
              <a:buChar char="•"/>
            </a:pPr>
            <a:r>
              <a:rPr lang="en-GB" sz="1700" b="1" dirty="0" smtClean="0">
                <a:solidFill>
                  <a:srgbClr val="FF0000"/>
                </a:solidFill>
              </a:rPr>
              <a:t>Did the advent of photography open up new possibilities for representing war, and if so in what ways?</a:t>
            </a:r>
          </a:p>
          <a:p>
            <a:pPr marL="285750" indent="-285750" algn="r">
              <a:buFont typeface="Arial" panose="020B0604020202020204" pitchFamily="34" charset="0"/>
              <a:buChar char="•"/>
            </a:pPr>
            <a:r>
              <a:rPr lang="en-GB" sz="1700" b="1" dirty="0" smtClean="0">
                <a:solidFill>
                  <a:srgbClr val="FF0000"/>
                </a:solidFill>
              </a:rPr>
              <a:t>Did photography open up possibilities for representing war which exceeded the potentialities of figurative painting?</a:t>
            </a:r>
          </a:p>
        </p:txBody>
      </p:sp>
      <p:sp>
        <p:nvSpPr>
          <p:cNvPr id="6" name="TextBox 5"/>
          <p:cNvSpPr txBox="1"/>
          <p:nvPr/>
        </p:nvSpPr>
        <p:spPr>
          <a:xfrm>
            <a:off x="0" y="1933848"/>
            <a:ext cx="2989800" cy="2660207"/>
          </a:xfrm>
          <a:prstGeom prst="rect">
            <a:avLst/>
          </a:prstGeom>
          <a:noFill/>
        </p:spPr>
        <p:txBody>
          <a:bodyPr wrap="square" lIns="360000" tIns="540000" rIns="360000" bIns="540000" rtlCol="0">
            <a:spAutoFit/>
          </a:bodyPr>
          <a:lstStyle/>
          <a:p>
            <a:r>
              <a:rPr lang="en-GB" sz="1600" dirty="0"/>
              <a:t>Albert </a:t>
            </a:r>
            <a:r>
              <a:rPr lang="en-GB" sz="1600" dirty="0" smtClean="0"/>
              <a:t>Bierstadt, </a:t>
            </a:r>
            <a:r>
              <a:rPr lang="en-GB" sz="1600" i="1" dirty="0" smtClean="0"/>
              <a:t>Guerrilla </a:t>
            </a:r>
            <a:r>
              <a:rPr lang="en-GB" sz="1600" i="1" dirty="0" smtClean="0"/>
              <a:t>Warfare: Picket Duty in </a:t>
            </a:r>
            <a:r>
              <a:rPr lang="en-GB" sz="1600" i="1" dirty="0" smtClean="0"/>
              <a:t>Virginia</a:t>
            </a:r>
            <a:r>
              <a:rPr lang="en-GB" sz="1600" dirty="0" smtClean="0"/>
              <a:t> (</a:t>
            </a:r>
            <a:r>
              <a:rPr lang="en-GB" sz="1600" dirty="0" smtClean="0"/>
              <a:t>1862); stereoscopic photograph by his brother Edward Bierstadt</a:t>
            </a:r>
          </a:p>
        </p:txBody>
      </p:sp>
    </p:spTree>
    <p:extLst>
      <p:ext uri="{BB962C8B-B14F-4D97-AF65-F5344CB8AC3E}">
        <p14:creationId xmlns:p14="http://schemas.microsoft.com/office/powerpoint/2010/main" val="30985300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225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9012" y="3555851"/>
            <a:ext cx="5793244" cy="3302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 y="0"/>
            <a:ext cx="5907087" cy="4017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5898718" y="2142586"/>
            <a:ext cx="2273682" cy="1875377"/>
          </a:xfrm>
          <a:prstGeom prst="rect">
            <a:avLst/>
          </a:prstGeom>
          <a:noFill/>
        </p:spPr>
        <p:txBody>
          <a:bodyPr wrap="square" lIns="540000" tIns="540000" rIns="540000" bIns="540000" rtlCol="0">
            <a:spAutoFit/>
          </a:bodyPr>
          <a:lstStyle/>
          <a:p>
            <a:r>
              <a:rPr lang="en-GB" sz="1700" dirty="0" smtClean="0"/>
              <a:t>Brady company photographs</a:t>
            </a:r>
          </a:p>
        </p:txBody>
      </p:sp>
      <p:sp>
        <p:nvSpPr>
          <p:cNvPr id="7" name="TextBox 6"/>
          <p:cNvSpPr txBox="1"/>
          <p:nvPr/>
        </p:nvSpPr>
        <p:spPr>
          <a:xfrm>
            <a:off x="5580112" y="0"/>
            <a:ext cx="3563888" cy="3081522"/>
          </a:xfrm>
          <a:prstGeom prst="rect">
            <a:avLst/>
          </a:prstGeom>
          <a:noFill/>
        </p:spPr>
        <p:txBody>
          <a:bodyPr wrap="square" lIns="360000" tIns="360000" rIns="360000" bIns="360000" rtlCol="0">
            <a:spAutoFit/>
          </a:bodyPr>
          <a:lstStyle/>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the advent of photography open up new possibilities for representing war, and if so in what ways?</a:t>
            </a:r>
          </a:p>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photography open up possibilities for representing war which exceeded the potentialities of figurative painting?</a:t>
            </a:r>
          </a:p>
        </p:txBody>
      </p:sp>
      <p:pic>
        <p:nvPicPr>
          <p:cNvPr id="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17962"/>
            <a:ext cx="3895190" cy="2840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80782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2" y="-4803"/>
            <a:ext cx="9208902" cy="68628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798751" y="14578"/>
            <a:ext cx="1854512" cy="2339102"/>
          </a:xfrm>
          <a:prstGeom prst="rect">
            <a:avLst/>
          </a:prstGeom>
        </p:spPr>
        <p:txBody>
          <a:bodyPr wrap="square">
            <a:spAutoFit/>
          </a:bodyPr>
          <a:lstStyle/>
          <a:p>
            <a:r>
              <a:rPr lang="en-GB" sz="1600" dirty="0" smtClean="0"/>
              <a:t>‘Stone </a:t>
            </a:r>
            <a:r>
              <a:rPr lang="en-GB" sz="1600" dirty="0"/>
              <a:t>Church, Centreville</a:t>
            </a:r>
            <a:r>
              <a:rPr lang="en-GB" sz="1600" dirty="0" smtClean="0"/>
              <a:t>, </a:t>
            </a:r>
            <a:r>
              <a:rPr lang="en-GB" sz="1600" dirty="0" err="1" smtClean="0"/>
              <a:t>Va</a:t>
            </a:r>
            <a:r>
              <a:rPr lang="en-GB" sz="1600" dirty="0" smtClean="0"/>
              <a:t>, March 1862,’ ‘</a:t>
            </a:r>
            <a:r>
              <a:rPr lang="en-GB" sz="1600" dirty="0"/>
              <a:t>The Halt, </a:t>
            </a:r>
            <a:r>
              <a:rPr lang="en-GB" sz="1600" dirty="0" smtClean="0"/>
              <a:t>May 1864,’ from </a:t>
            </a:r>
            <a:r>
              <a:rPr lang="en-GB" sz="1600" i="1" dirty="0" smtClean="0"/>
              <a:t>Gardner's Photographic Sketchbook of the War, Vol. II  </a:t>
            </a:r>
            <a:r>
              <a:rPr lang="en-GB" sz="1600" dirty="0" smtClean="0"/>
              <a:t>(1866) </a:t>
            </a:r>
          </a:p>
          <a:p>
            <a:endParaRPr lang="en-GB"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798751" cy="25929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580112" y="0"/>
            <a:ext cx="3563888" cy="3081522"/>
          </a:xfrm>
          <a:prstGeom prst="rect">
            <a:avLst/>
          </a:prstGeom>
          <a:noFill/>
        </p:spPr>
        <p:txBody>
          <a:bodyPr wrap="square" lIns="360000" tIns="360000" rIns="360000" bIns="360000" rtlCol="0">
            <a:spAutoFit/>
          </a:bodyPr>
          <a:lstStyle/>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the advent of photography open up new possibilities for representing war, and if so in what ways?</a:t>
            </a:r>
          </a:p>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photography open up possibilities for representing war which exceeded the potentialities of figurative painting?</a:t>
            </a:r>
          </a:p>
        </p:txBody>
      </p:sp>
    </p:spTree>
    <p:extLst>
      <p:ext uri="{BB962C8B-B14F-4D97-AF65-F5344CB8AC3E}">
        <p14:creationId xmlns:p14="http://schemas.microsoft.com/office/powerpoint/2010/main" val="26703721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843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8879" y="3017361"/>
            <a:ext cx="5195121"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0" y="9925"/>
            <a:ext cx="4762500" cy="3676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0" y="4082105"/>
            <a:ext cx="3705354" cy="2803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860032" y="0"/>
            <a:ext cx="4283968" cy="2558302"/>
          </a:xfrm>
          <a:prstGeom prst="rect">
            <a:avLst/>
          </a:prstGeom>
          <a:noFill/>
        </p:spPr>
        <p:txBody>
          <a:bodyPr wrap="square" lIns="360000" tIns="360000" rIns="360000" bIns="360000" rtlCol="0">
            <a:spAutoFit/>
          </a:bodyPr>
          <a:lstStyle/>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the advent of photography open up new possibilities for representing war, and if so in what ways?</a:t>
            </a:r>
          </a:p>
          <a:p>
            <a:pPr marL="285750" indent="-285750" algn="r">
              <a:buFont typeface="Arial" panose="020B0604020202020204" pitchFamily="34" charset="0"/>
              <a:buChar char="•"/>
            </a:pPr>
            <a:r>
              <a:rPr lang="en-GB" sz="1700" b="1" dirty="0" smtClean="0">
                <a:solidFill>
                  <a:srgbClr val="FF0000"/>
                </a:solidFill>
                <a:effectLst>
                  <a:outerShdw blurRad="38100" dist="38100" dir="2700000" algn="tl">
                    <a:srgbClr val="000000">
                      <a:alpha val="43137"/>
                    </a:srgbClr>
                  </a:outerShdw>
                </a:effectLst>
              </a:rPr>
              <a:t>Did photography open up possibilities for representing war which exceeded the potentialities of figurative painting?</a:t>
            </a:r>
          </a:p>
        </p:txBody>
      </p:sp>
      <p:sp>
        <p:nvSpPr>
          <p:cNvPr id="7" name="TextBox 6"/>
          <p:cNvSpPr txBox="1"/>
          <p:nvPr/>
        </p:nvSpPr>
        <p:spPr>
          <a:xfrm>
            <a:off x="-112883" y="3212976"/>
            <a:ext cx="4180827" cy="1875377"/>
          </a:xfrm>
          <a:prstGeom prst="rect">
            <a:avLst/>
          </a:prstGeom>
          <a:noFill/>
        </p:spPr>
        <p:txBody>
          <a:bodyPr wrap="square" lIns="540000" tIns="540000" rIns="540000" bIns="540000" rtlCol="0">
            <a:spAutoFit/>
          </a:bodyPr>
          <a:lstStyle/>
          <a:p>
            <a:r>
              <a:rPr lang="en-GB" sz="1600" dirty="0" smtClean="0"/>
              <a:t>Brady company photographs, aftermath of battles at Gettysburg (top) and Antietam (below)</a:t>
            </a:r>
          </a:p>
        </p:txBody>
      </p:sp>
    </p:spTree>
    <p:extLst>
      <p:ext uri="{BB962C8B-B14F-4D97-AF65-F5344CB8AC3E}">
        <p14:creationId xmlns:p14="http://schemas.microsoft.com/office/powerpoint/2010/main" val="25815890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2150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76" y="34672"/>
            <a:ext cx="4248472" cy="4494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1"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7" y="3018466"/>
            <a:ext cx="4725372" cy="3795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0176" y="4498151"/>
            <a:ext cx="4248472" cy="2567874"/>
          </a:xfrm>
          <a:prstGeom prst="rect">
            <a:avLst/>
          </a:prstGeom>
          <a:noFill/>
        </p:spPr>
        <p:txBody>
          <a:bodyPr wrap="square" lIns="540000" tIns="540000" rIns="540000" bIns="540000" rtlCol="0">
            <a:spAutoFit/>
          </a:bodyPr>
          <a:lstStyle/>
          <a:p>
            <a:r>
              <a:rPr lang="en-GB" sz="1600" dirty="0"/>
              <a:t>Alexander Gardner and his photographic wagon at Fort Riley, Kansas, </a:t>
            </a:r>
            <a:r>
              <a:rPr lang="en-GB" sz="1600" dirty="0" smtClean="0"/>
              <a:t>1867; </a:t>
            </a:r>
            <a:r>
              <a:rPr lang="en-GB" sz="1600" dirty="0"/>
              <a:t>Brady’s photographic outfit near Petersburg, Virginia, </a:t>
            </a:r>
            <a:r>
              <a:rPr lang="en-GB" sz="1600" dirty="0" smtClean="0"/>
              <a:t>c. 1864, Picture Gallery Photographs 1860s</a:t>
            </a:r>
            <a:endParaRPr lang="en-GB" sz="1700" dirty="0" smtClean="0"/>
          </a:p>
        </p:txBody>
      </p:sp>
      <p:pic>
        <p:nvPicPr>
          <p:cNvPr id="21512"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0"/>
            <a:ext cx="4644008" cy="276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91209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013" y="160478"/>
            <a:ext cx="3484717" cy="57062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6027" y="160478"/>
            <a:ext cx="3548430" cy="5860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91169" y="5691223"/>
            <a:ext cx="7829446" cy="1352157"/>
          </a:xfrm>
          <a:prstGeom prst="rect">
            <a:avLst/>
          </a:prstGeom>
          <a:noFill/>
        </p:spPr>
        <p:txBody>
          <a:bodyPr wrap="square" lIns="540000" tIns="540000" rIns="540000" bIns="540000" rtlCol="0">
            <a:spAutoFit/>
          </a:bodyPr>
          <a:lstStyle/>
          <a:p>
            <a:pPr algn="ctr"/>
            <a:r>
              <a:rPr lang="en-GB" sz="1700" dirty="0" smtClean="0"/>
              <a:t>Civil War </a:t>
            </a:r>
            <a:r>
              <a:rPr lang="en-GB" sz="1700" dirty="0" err="1" smtClean="0"/>
              <a:t>cartes</a:t>
            </a:r>
            <a:r>
              <a:rPr lang="en-GB" sz="1700" dirty="0" smtClean="0"/>
              <a:t>-de-</a:t>
            </a:r>
            <a:r>
              <a:rPr lang="en-GB" sz="1700" dirty="0" err="1" smtClean="0"/>
              <a:t>visite</a:t>
            </a:r>
            <a:r>
              <a:rPr lang="en-GB" sz="1700" dirty="0" smtClean="0"/>
              <a:t>: Abraham Lincoln and Jefferson Davis</a:t>
            </a:r>
          </a:p>
        </p:txBody>
      </p:sp>
    </p:spTree>
    <p:extLst>
      <p:ext uri="{BB962C8B-B14F-4D97-AF65-F5344CB8AC3E}">
        <p14:creationId xmlns:p14="http://schemas.microsoft.com/office/powerpoint/2010/main" val="26965471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TextBox 3"/>
          <p:cNvSpPr txBox="1"/>
          <p:nvPr/>
        </p:nvSpPr>
        <p:spPr>
          <a:xfrm>
            <a:off x="3779912" y="2420888"/>
            <a:ext cx="5364088" cy="1352157"/>
          </a:xfrm>
          <a:prstGeom prst="rect">
            <a:avLst/>
          </a:prstGeom>
          <a:noFill/>
        </p:spPr>
        <p:txBody>
          <a:bodyPr wrap="square" lIns="540000" tIns="540000" rIns="540000" bIns="540000" rtlCol="0">
            <a:spAutoFit/>
          </a:bodyPr>
          <a:lstStyle/>
          <a:p>
            <a:pPr algn="ctr"/>
            <a:r>
              <a:rPr lang="en-GB" sz="1700" dirty="0" smtClean="0"/>
              <a:t>Civil War </a:t>
            </a:r>
            <a:r>
              <a:rPr lang="en-GB" sz="1700" dirty="0" err="1" smtClean="0"/>
              <a:t>cartes</a:t>
            </a:r>
            <a:r>
              <a:rPr lang="en-GB" sz="1700" dirty="0" smtClean="0"/>
              <a:t>-de-</a:t>
            </a:r>
            <a:r>
              <a:rPr lang="en-GB" sz="1700" dirty="0" err="1" smtClean="0"/>
              <a:t>visite</a:t>
            </a:r>
            <a:endParaRPr lang="en-GB" sz="1700" dirty="0" smtClean="0"/>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032" y="23004"/>
            <a:ext cx="1979712" cy="3222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3494" y="57115"/>
            <a:ext cx="1848458" cy="3188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98908"/>
            <a:ext cx="4644008" cy="276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024" y="3480992"/>
            <a:ext cx="2051720" cy="3144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7899" y="3480992"/>
            <a:ext cx="1932241" cy="3144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17371" y="3500484"/>
            <a:ext cx="2135411" cy="3124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4" name="Picture 8" descr="http://41.media.tumblr.com/74822f78faa5d7fafd63a597d9d70de8/tumblr_nobkdycvep1rd3evlo1_1280.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21996" y="3452735"/>
            <a:ext cx="2184397" cy="3405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473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1689"/>
            <a:ext cx="7000875"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3074" y="5445224"/>
            <a:ext cx="9157074" cy="1613767"/>
          </a:xfrm>
          <a:prstGeom prst="rect">
            <a:avLst/>
          </a:prstGeom>
          <a:noFill/>
        </p:spPr>
        <p:txBody>
          <a:bodyPr wrap="square" lIns="540000" tIns="540000" rIns="540000" bIns="540000" rtlCol="0">
            <a:spAutoFit/>
          </a:bodyPr>
          <a:lstStyle/>
          <a:p>
            <a:pPr algn="ctr"/>
            <a:r>
              <a:rPr lang="en-GB" sz="1700" dirty="0" smtClean="0"/>
              <a:t>‘What Do I Want, John Henry?’ scene near Washington, November 1862, caption from </a:t>
            </a:r>
            <a:r>
              <a:rPr lang="en-GB" sz="1700" i="1" dirty="0" smtClean="0"/>
              <a:t>Gardner's Photographic Sketchbook of the War, Vol. II  </a:t>
            </a:r>
            <a:r>
              <a:rPr lang="en-GB" sz="1700" dirty="0" smtClean="0"/>
              <a:t>(1866)</a:t>
            </a:r>
          </a:p>
        </p:txBody>
      </p:sp>
    </p:spTree>
    <p:extLst>
      <p:ext uri="{BB962C8B-B14F-4D97-AF65-F5344CB8AC3E}">
        <p14:creationId xmlns:p14="http://schemas.microsoft.com/office/powerpoint/2010/main" val="36373802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99" y="19074"/>
            <a:ext cx="7635485" cy="55448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6554" y="5174958"/>
            <a:ext cx="9157074" cy="2337042"/>
          </a:xfrm>
          <a:prstGeom prst="rect">
            <a:avLst/>
          </a:prstGeom>
          <a:noFill/>
        </p:spPr>
        <p:txBody>
          <a:bodyPr wrap="square" lIns="540000" tIns="540000" rIns="540000" bIns="540000" rtlCol="0">
            <a:spAutoFit/>
          </a:bodyPr>
          <a:lstStyle/>
          <a:p>
            <a:pPr algn="ctr"/>
            <a:r>
              <a:rPr lang="en-GB" sz="1600" dirty="0" smtClean="0"/>
              <a:t>‘A Burial Party, Cold </a:t>
            </a:r>
            <a:r>
              <a:rPr lang="en-GB" sz="1600" dirty="0" err="1" smtClean="0"/>
              <a:t>Harbor</a:t>
            </a:r>
            <a:r>
              <a:rPr lang="en-GB" sz="1600" dirty="0" smtClean="0"/>
              <a:t>, Va. April 1865’ caption from </a:t>
            </a:r>
            <a:r>
              <a:rPr lang="en-GB" sz="1600" i="1" dirty="0" smtClean="0"/>
              <a:t>Gardner's Photographic Sketchbook of the War, Vol. II  </a:t>
            </a:r>
            <a:r>
              <a:rPr lang="en-GB" sz="1600" dirty="0" smtClean="0"/>
              <a:t>(1866) </a:t>
            </a:r>
            <a:endParaRPr lang="en-GB" sz="1600" dirty="0"/>
          </a:p>
          <a:p>
            <a:pPr algn="r"/>
            <a:r>
              <a:rPr lang="en-GB" sz="1600" u="sng" dirty="0" smtClean="0"/>
              <a:t>See background </a:t>
            </a:r>
            <a:r>
              <a:rPr lang="en-GB" sz="1600" u="sng" dirty="0"/>
              <a:t>reading</a:t>
            </a:r>
            <a:r>
              <a:rPr lang="en-GB" sz="1600" u="sng" dirty="0" smtClean="0"/>
              <a:t>: </a:t>
            </a:r>
            <a:r>
              <a:rPr lang="en-GB" sz="1600" dirty="0" smtClean="0"/>
              <a:t>Alan </a:t>
            </a:r>
            <a:r>
              <a:rPr lang="en-GB" sz="1600" dirty="0"/>
              <a:t>Trachtenberg, ‘Albums of War: On Reading Civil War Photographs, </a:t>
            </a:r>
            <a:r>
              <a:rPr lang="en-GB" sz="1600" i="1" dirty="0"/>
              <a:t>Representations</a:t>
            </a:r>
            <a:r>
              <a:rPr lang="en-GB" sz="1600" dirty="0"/>
              <a:t> (No. 9, Winter 1985), pp. 1–32.</a:t>
            </a:r>
          </a:p>
          <a:p>
            <a:pPr algn="ctr"/>
            <a:endParaRPr lang="en-GB" sz="1700" dirty="0" smtClean="0"/>
          </a:p>
        </p:txBody>
      </p:sp>
    </p:spTree>
    <p:extLst>
      <p:ext uri="{BB962C8B-B14F-4D97-AF65-F5344CB8AC3E}">
        <p14:creationId xmlns:p14="http://schemas.microsoft.com/office/powerpoint/2010/main" val="13681471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8061686"/>
          </a:xfrm>
          <a:prstGeom prst="rect">
            <a:avLst/>
          </a:prstGeom>
          <a:noFill/>
        </p:spPr>
        <p:txBody>
          <a:bodyPr wrap="square" lIns="540000" tIns="540000" rIns="540000" bIns="540000" rtlCol="0">
            <a:spAutoFit/>
          </a:bodyPr>
          <a:lstStyle/>
          <a:p>
            <a:pPr algn="just"/>
            <a:r>
              <a:rPr lang="en-GB" sz="2000" b="1" dirty="0" smtClean="0"/>
              <a:t>“</a:t>
            </a:r>
            <a:r>
              <a:rPr lang="en-GB" sz="2000" dirty="0"/>
              <a:t>The </a:t>
            </a:r>
            <a:r>
              <a:rPr lang="en-GB" sz="2000" dirty="0" smtClean="0"/>
              <a:t>first significant crisis in </a:t>
            </a:r>
            <a:r>
              <a:rPr lang="en-GB" sz="2000" dirty="0"/>
              <a:t>modern </a:t>
            </a:r>
            <a:r>
              <a:rPr lang="en-GB" sz="2000" dirty="0" smtClean="0"/>
              <a:t>history to </a:t>
            </a:r>
            <a:r>
              <a:rPr lang="en-GB" sz="2000" dirty="0"/>
              <a:t>occur </a:t>
            </a:r>
            <a:r>
              <a:rPr lang="en-GB" sz="2000" dirty="0" smtClean="0"/>
              <a:t>within</a:t>
            </a:r>
            <a:r>
              <a:rPr lang="en-GB" sz="2000" b="1" dirty="0" smtClean="0"/>
              <a:t> the memorializing </a:t>
            </a:r>
            <a:r>
              <a:rPr lang="en-GB" sz="2000" b="1" dirty="0"/>
              <a:t>gaze of a </a:t>
            </a:r>
            <a:r>
              <a:rPr lang="en-GB" sz="2000" b="1" dirty="0" smtClean="0"/>
              <a:t>camera </a:t>
            </a:r>
            <a:r>
              <a:rPr lang="en-GB" sz="2000" dirty="0" smtClean="0"/>
              <a:t>… it does </a:t>
            </a:r>
            <a:r>
              <a:rPr lang="en-GB" sz="2000" dirty="0"/>
              <a:t>not </a:t>
            </a:r>
            <a:r>
              <a:rPr lang="en-GB" sz="2000" dirty="0" smtClean="0"/>
              <a:t>exaggerate to </a:t>
            </a:r>
            <a:r>
              <a:rPr lang="en-GB" sz="2000" dirty="0"/>
              <a:t>say that</a:t>
            </a:r>
            <a:r>
              <a:rPr lang="en-GB" sz="2000" dirty="0" smtClean="0"/>
              <a:t>, while historians </a:t>
            </a:r>
            <a:r>
              <a:rPr lang="en-GB" sz="2000" dirty="0"/>
              <a:t>may </a:t>
            </a:r>
            <a:r>
              <a:rPr lang="en-GB" sz="2000" dirty="0" smtClean="0"/>
              <a:t>still debate </a:t>
            </a:r>
            <a:r>
              <a:rPr lang="en-GB" sz="2000" dirty="0"/>
              <a:t>causes and </a:t>
            </a:r>
            <a:r>
              <a:rPr lang="en-GB" sz="2000" dirty="0" smtClean="0"/>
              <a:t>meanings, </a:t>
            </a:r>
            <a:r>
              <a:rPr lang="en-GB" sz="2000" b="1" dirty="0" smtClean="0"/>
              <a:t>the Civil War enjoys a physical presence, a palpable cultural reality, entirely the legacy of a handful of photographs</a:t>
            </a:r>
            <a:r>
              <a:rPr lang="en-GB" sz="2000" dirty="0" smtClean="0"/>
              <a:t>.”</a:t>
            </a:r>
          </a:p>
          <a:p>
            <a:pPr algn="just"/>
            <a:endParaRPr lang="en-GB" sz="2000" dirty="0" smtClean="0"/>
          </a:p>
          <a:p>
            <a:pPr marL="285750" indent="-285750" algn="r">
              <a:buFontTx/>
              <a:buChar char="-"/>
            </a:pPr>
            <a:r>
              <a:rPr lang="en-GB" sz="2000" dirty="0" smtClean="0"/>
              <a:t>Alan Trachtenberg, ‘Albums of War: On Reading Civil War </a:t>
            </a:r>
            <a:r>
              <a:rPr lang="en-GB" sz="2000" smtClean="0"/>
              <a:t>Photographs,’ </a:t>
            </a:r>
            <a:r>
              <a:rPr lang="en-GB" sz="2000" i="1" dirty="0" smtClean="0"/>
              <a:t>Representations</a:t>
            </a:r>
            <a:r>
              <a:rPr lang="en-GB" sz="2000" dirty="0" smtClean="0"/>
              <a:t> (No. 9, Winter 1985), p. 1.</a:t>
            </a:r>
          </a:p>
          <a:p>
            <a:pPr algn="just"/>
            <a:endParaRPr lang="en-GB" sz="2000" dirty="0" smtClean="0"/>
          </a:p>
          <a:p>
            <a:pPr algn="just"/>
            <a:r>
              <a:rPr lang="en-GB" sz="2000" dirty="0" smtClean="0"/>
              <a:t>“My father read to me every night from a ten-volume </a:t>
            </a:r>
            <a:r>
              <a:rPr lang="en-GB" sz="2000" i="1" dirty="0" smtClean="0"/>
              <a:t>Photographic History the Civil War</a:t>
            </a:r>
            <a:r>
              <a:rPr lang="en-GB" sz="2000" dirty="0" smtClean="0"/>
              <a:t>. Published in 1911, the volumes’ right prose sounded foreign to me … so [instead] I lost myself in the pictures: sepia men leading sepia horses across cornfields and creeks; jaunty volunteers, their faces framed by squished caps and fire-hazard beards; barefoot Confederates sprawled in trench mud, eyes open, limbs twisted like </a:t>
            </a:r>
            <a:r>
              <a:rPr lang="en-GB" sz="2000" dirty="0" err="1" smtClean="0"/>
              <a:t>licorice</a:t>
            </a:r>
            <a:r>
              <a:rPr lang="en-GB" sz="2000" dirty="0" smtClean="0"/>
              <a:t> …  the boys of Mathew Brady stared back across the century separating their lives from mine.”</a:t>
            </a:r>
          </a:p>
          <a:p>
            <a:pPr algn="just"/>
            <a:endParaRPr lang="en-GB" sz="2000" dirty="0" smtClean="0"/>
          </a:p>
          <a:p>
            <a:pPr marL="342900" lvl="0" indent="-342900" algn="r">
              <a:buFontTx/>
              <a:buChar char="-"/>
            </a:pPr>
            <a:r>
              <a:rPr lang="en-GB" sz="2000" dirty="0" smtClean="0"/>
              <a:t>Tony </a:t>
            </a:r>
            <a:r>
              <a:rPr lang="en-GB" sz="2000" dirty="0"/>
              <a:t>Horwitz, </a:t>
            </a:r>
            <a:r>
              <a:rPr lang="en-GB" sz="2000" i="1" dirty="0" smtClean="0"/>
              <a:t>Confederates </a:t>
            </a:r>
            <a:r>
              <a:rPr lang="en-GB" sz="2000" i="1" dirty="0"/>
              <a:t>in the Attic: Dispatches from the Unfinished Civil War</a:t>
            </a:r>
            <a:r>
              <a:rPr lang="en-GB" sz="2000" dirty="0"/>
              <a:t> (Vintage: New York, 1999), </a:t>
            </a:r>
            <a:r>
              <a:rPr lang="en-GB" sz="2000" dirty="0" smtClean="0"/>
              <a:t>p</a:t>
            </a:r>
            <a:r>
              <a:rPr lang="en-GB" sz="2000" dirty="0"/>
              <a:t>. </a:t>
            </a:r>
            <a:r>
              <a:rPr lang="en-GB" sz="2000" dirty="0" smtClean="0"/>
              <a:t>4.</a:t>
            </a:r>
          </a:p>
          <a:p>
            <a:pPr marL="342900" lvl="0" indent="-342900" algn="just">
              <a:buFontTx/>
              <a:buChar char="-"/>
            </a:pPr>
            <a:endParaRPr lang="en-GB" sz="2000" dirty="0"/>
          </a:p>
          <a:p>
            <a:pPr algn="just"/>
            <a:endParaRPr lang="en-GB" sz="2000" dirty="0" smtClean="0"/>
          </a:p>
          <a:p>
            <a:pPr marL="285750" indent="-285750" algn="just">
              <a:buFontTx/>
              <a:buChar char="-"/>
            </a:pPr>
            <a:endParaRPr lang="en-GB" sz="1600" dirty="0" smtClean="0"/>
          </a:p>
          <a:p>
            <a:pPr algn="just"/>
            <a:endParaRPr lang="en-GB" sz="1700" dirty="0" smtClean="0"/>
          </a:p>
        </p:txBody>
      </p:sp>
    </p:spTree>
    <p:extLst>
      <p:ext uri="{BB962C8B-B14F-4D97-AF65-F5344CB8AC3E}">
        <p14:creationId xmlns:p14="http://schemas.microsoft.com/office/powerpoint/2010/main" val="20961147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661576"/>
          </a:xfrm>
          <a:prstGeom prst="rect">
            <a:avLst/>
          </a:prstGeom>
          <a:noFill/>
        </p:spPr>
        <p:txBody>
          <a:bodyPr wrap="square" lIns="540000" tIns="540000" rIns="540000" bIns="540000" rtlCol="0">
            <a:spAutoFit/>
          </a:bodyPr>
          <a:lstStyle/>
          <a:p>
            <a:pPr algn="just"/>
            <a:r>
              <a:rPr lang="en-GB" dirty="0"/>
              <a:t>Kirk Savage, ‘The Politics of Memory: Black Emancipation and the Civil War Monument,’ in John R. Gillis ed., </a:t>
            </a:r>
            <a:r>
              <a:rPr lang="en-GB" i="1" dirty="0"/>
              <a:t>Commemorations: The Politics of National Identity</a:t>
            </a:r>
            <a:r>
              <a:rPr lang="en-GB" dirty="0"/>
              <a:t> (Princeton University: Princeton, New Jersey, 1994), pp. 128–147.</a:t>
            </a:r>
          </a:p>
          <a:p>
            <a:pPr lvl="0"/>
            <a:endParaRPr lang="en-GB" sz="2000" b="1" dirty="0" smtClean="0"/>
          </a:p>
          <a:p>
            <a:pPr marL="342900" lvl="0" indent="-342900" algn="just">
              <a:buFont typeface="Arial" panose="020B0604020202020204" pitchFamily="34" charset="0"/>
              <a:buChar char="•"/>
              <a:tabLst>
                <a:tab pos="442913" algn="l"/>
              </a:tabLst>
            </a:pPr>
            <a:r>
              <a:rPr lang="en-GB" sz="2000" b="1" dirty="0" smtClean="0"/>
              <a:t>Savage </a:t>
            </a:r>
            <a:r>
              <a:rPr lang="en-GB" sz="2000" b="1" dirty="0"/>
              <a:t>begins by discussing William Dean Howells’ essay ‘Question of </a:t>
            </a:r>
            <a:r>
              <a:rPr lang="en-GB" sz="2000" b="1" dirty="0" smtClean="0"/>
              <a:t>Monuments’ (p. 127). </a:t>
            </a:r>
            <a:r>
              <a:rPr lang="en-GB" sz="2000" b="1" dirty="0"/>
              <a:t>What ‘monument questions’ were posed by Howells, and did the reality of Civil War commemoration match his ideas?</a:t>
            </a:r>
            <a:endParaRPr lang="en-GB" sz="2000" dirty="0"/>
          </a:p>
          <a:p>
            <a:pPr algn="just">
              <a:tabLst>
                <a:tab pos="442913" algn="l"/>
              </a:tabLst>
            </a:pPr>
            <a:r>
              <a:rPr lang="en-GB" sz="2000" dirty="0"/>
              <a:t> </a:t>
            </a:r>
          </a:p>
          <a:p>
            <a:pPr marL="342900" lvl="0" indent="-342900" algn="just">
              <a:buFont typeface="Arial" panose="020B0604020202020204" pitchFamily="34" charset="0"/>
              <a:buChar char="•"/>
              <a:tabLst>
                <a:tab pos="442913" algn="l"/>
              </a:tabLst>
            </a:pPr>
            <a:r>
              <a:rPr lang="en-GB" sz="2000" b="1" dirty="0"/>
              <a:t>According to Savage, to what extent did memorial practices in the North and South of the United States diverge from one another?</a:t>
            </a:r>
            <a:endParaRPr lang="en-GB" sz="2000" dirty="0"/>
          </a:p>
          <a:p>
            <a:pPr algn="just">
              <a:tabLst>
                <a:tab pos="442913" algn="l"/>
              </a:tabLst>
            </a:pPr>
            <a:r>
              <a:rPr lang="en-GB" sz="2000" dirty="0"/>
              <a:t> </a:t>
            </a:r>
          </a:p>
          <a:p>
            <a:pPr marL="342900" lvl="0" indent="-342900" algn="just">
              <a:buFont typeface="Arial" panose="020B0604020202020204" pitchFamily="34" charset="0"/>
              <a:buChar char="•"/>
              <a:tabLst>
                <a:tab pos="442913" algn="l"/>
              </a:tabLst>
            </a:pPr>
            <a:r>
              <a:rPr lang="en-GB" sz="2000" b="1" dirty="0"/>
              <a:t>What political messages does Savage interpret as having been inscribed in the various Civil War monuments which he </a:t>
            </a:r>
            <a:r>
              <a:rPr lang="en-GB" sz="2000" b="1" dirty="0" smtClean="0"/>
              <a:t>discusses?</a:t>
            </a:r>
          </a:p>
          <a:p>
            <a:pPr marL="800100" lvl="1" indent="-342900" algn="just">
              <a:buFontTx/>
              <a:buChar char="-"/>
              <a:tabLst>
                <a:tab pos="442913" algn="l"/>
              </a:tabLst>
            </a:pPr>
            <a:r>
              <a:rPr lang="en-GB" sz="2000" dirty="0" smtClean="0"/>
              <a:t>How </a:t>
            </a:r>
            <a:r>
              <a:rPr lang="en-GB" sz="2000" dirty="0"/>
              <a:t>was the relationship between the former Confederacy and states that had been loyal to the Union mediated in the memorial practices that developed in the decades after the Civil </a:t>
            </a:r>
            <a:r>
              <a:rPr lang="en-GB" sz="2000" dirty="0" smtClean="0"/>
              <a:t>War?</a:t>
            </a:r>
          </a:p>
          <a:p>
            <a:pPr marL="800100" lvl="1" indent="-342900" algn="just">
              <a:buFontTx/>
              <a:buChar char="-"/>
              <a:tabLst>
                <a:tab pos="442913" algn="l"/>
              </a:tabLst>
            </a:pPr>
            <a:r>
              <a:rPr lang="en-GB" sz="2000" dirty="0" smtClean="0"/>
              <a:t>How </a:t>
            </a:r>
            <a:r>
              <a:rPr lang="en-GB" sz="2000" dirty="0"/>
              <a:t>were African Americans and abolition represented in the sorts of memorial practices that were common up to circa World War Two?</a:t>
            </a:r>
          </a:p>
          <a:p>
            <a:pPr algn="just"/>
            <a:endParaRPr lang="en-GB" sz="2000" b="1" dirty="0" smtClean="0"/>
          </a:p>
          <a:p>
            <a:pPr marL="285750" indent="-285750" algn="just">
              <a:buFontTx/>
              <a:buChar char="-"/>
            </a:pPr>
            <a:endParaRPr lang="en-GB" sz="1600" dirty="0" smtClean="0"/>
          </a:p>
          <a:p>
            <a:pPr algn="just"/>
            <a:endParaRPr lang="en-GB" sz="1700" dirty="0" smtClean="0"/>
          </a:p>
        </p:txBody>
      </p:sp>
    </p:spTree>
    <p:extLst>
      <p:ext uri="{BB962C8B-B14F-4D97-AF65-F5344CB8AC3E}">
        <p14:creationId xmlns:p14="http://schemas.microsoft.com/office/powerpoint/2010/main" val="41678802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4067944" y="116632"/>
            <a:ext cx="5076056" cy="584775"/>
          </a:xfrm>
          <a:prstGeom prst="rect">
            <a:avLst/>
          </a:prstGeom>
        </p:spPr>
        <p:txBody>
          <a:bodyPr wrap="square">
            <a:spAutoFit/>
          </a:bodyPr>
          <a:lstStyle/>
          <a:p>
            <a:pPr lvl="1"/>
            <a:r>
              <a:rPr lang="en-GB" sz="1600" dirty="0" smtClean="0"/>
              <a:t>Jefferson Davis Monument, </a:t>
            </a:r>
          </a:p>
          <a:p>
            <a:pPr lvl="1"/>
            <a:r>
              <a:rPr lang="en-GB" sz="1600" dirty="0" smtClean="0"/>
              <a:t>Monument Avenue, Richmond, Virginia</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1052736"/>
            <a:ext cx="7740352" cy="5805264"/>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b="2771"/>
          <a:stretch/>
        </p:blipFill>
        <p:spPr>
          <a:xfrm>
            <a:off x="0" y="0"/>
            <a:ext cx="2673528" cy="3314095"/>
          </a:xfrm>
          <a:prstGeom prst="rect">
            <a:avLst/>
          </a:prstGeom>
        </p:spPr>
      </p:pic>
    </p:spTree>
    <p:extLst>
      <p:ext uri="{BB962C8B-B14F-4D97-AF65-F5344CB8AC3E}">
        <p14:creationId xmlns:p14="http://schemas.microsoft.com/office/powerpoint/2010/main" val="22268251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sp>
        <p:nvSpPr>
          <p:cNvPr id="6" name="Rectangle 5"/>
          <p:cNvSpPr/>
          <p:nvPr/>
        </p:nvSpPr>
        <p:spPr>
          <a:xfrm>
            <a:off x="-1676" y="5148"/>
            <a:ext cx="9145676" cy="584775"/>
          </a:xfrm>
          <a:prstGeom prst="rect">
            <a:avLst/>
          </a:prstGeom>
        </p:spPr>
        <p:txBody>
          <a:bodyPr wrap="square">
            <a:spAutoFit/>
          </a:bodyPr>
          <a:lstStyle/>
          <a:p>
            <a:pPr lvl="1"/>
            <a:endParaRPr lang="en-GB" sz="1600" dirty="0" smtClean="0"/>
          </a:p>
          <a:p>
            <a:pPr lvl="1"/>
            <a:r>
              <a:rPr lang="en-GB" sz="1600" dirty="0" smtClean="0"/>
              <a:t>Lee Monument </a:t>
            </a:r>
            <a:r>
              <a:rPr lang="en-GB" sz="1600" dirty="0"/>
              <a:t>(designed by Antonio </a:t>
            </a:r>
            <a:r>
              <a:rPr lang="en-GB" sz="1600" dirty="0" err="1"/>
              <a:t>Mercie</a:t>
            </a:r>
            <a:r>
              <a:rPr lang="en-GB" sz="1600" dirty="0"/>
              <a:t> and Paul </a:t>
            </a:r>
            <a:r>
              <a:rPr lang="en-GB" sz="1600" dirty="0" err="1" smtClean="0"/>
              <a:t>Pujol</a:t>
            </a:r>
            <a:r>
              <a:rPr lang="en-GB" sz="1600" dirty="0"/>
              <a:t>)</a:t>
            </a:r>
            <a:r>
              <a:rPr lang="en-GB" sz="1600" dirty="0" smtClean="0"/>
              <a:t>, </a:t>
            </a:r>
            <a:r>
              <a:rPr lang="en-GB" sz="1600" dirty="0"/>
              <a:t>Monument Avenue, Richmond</a:t>
            </a:r>
            <a:r>
              <a:rPr lang="en-GB" sz="1600" dirty="0" smtClean="0"/>
              <a:t>, Virginia</a:t>
            </a:r>
            <a:endParaRPr lang="en-GB" sz="1600" i="1" dirty="0" smtClean="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278126"/>
            <a:ext cx="7620000" cy="561975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81604"/>
            <a:ext cx="3746499" cy="2809875"/>
          </a:xfrm>
          <a:prstGeom prst="rect">
            <a:avLst/>
          </a:prstGeom>
        </p:spPr>
      </p:pic>
      <p:sp>
        <p:nvSpPr>
          <p:cNvPr id="7" name="Rectangle 6"/>
          <p:cNvSpPr/>
          <p:nvPr/>
        </p:nvSpPr>
        <p:spPr>
          <a:xfrm>
            <a:off x="0" y="3591479"/>
            <a:ext cx="1398220" cy="2308324"/>
          </a:xfrm>
          <a:prstGeom prst="rect">
            <a:avLst/>
          </a:prstGeom>
        </p:spPr>
        <p:txBody>
          <a:bodyPr wrap="square" lIns="180000" rIns="180000">
            <a:spAutoFit/>
          </a:bodyPr>
          <a:lstStyle/>
          <a:p>
            <a:r>
              <a:rPr lang="en-GB" sz="1600" dirty="0" smtClean="0"/>
              <a:t>Lee Monument in preparation (1890). </a:t>
            </a:r>
          </a:p>
          <a:p>
            <a:r>
              <a:rPr lang="en-GB" sz="1600" dirty="0" smtClean="0"/>
              <a:t>See: Savage, ‘The Politics of Memory,’ pp. 132-135</a:t>
            </a:r>
          </a:p>
        </p:txBody>
      </p:sp>
    </p:spTree>
    <p:extLst>
      <p:ext uri="{BB962C8B-B14F-4D97-AF65-F5344CB8AC3E}">
        <p14:creationId xmlns:p14="http://schemas.microsoft.com/office/powerpoint/2010/main" val="957854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41722" cy="6858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6196" y="0"/>
            <a:ext cx="4286250" cy="5543550"/>
          </a:xfrm>
          <a:prstGeom prst="rect">
            <a:avLst/>
          </a:prstGeom>
        </p:spPr>
      </p:pic>
      <p:sp>
        <p:nvSpPr>
          <p:cNvPr id="6" name="Rectangle 5"/>
          <p:cNvSpPr/>
          <p:nvPr/>
        </p:nvSpPr>
        <p:spPr>
          <a:xfrm>
            <a:off x="2434337" y="-1844"/>
            <a:ext cx="2088232" cy="1323439"/>
          </a:xfrm>
          <a:prstGeom prst="rect">
            <a:avLst/>
          </a:prstGeom>
        </p:spPr>
        <p:txBody>
          <a:bodyPr wrap="square">
            <a:spAutoFit/>
          </a:bodyPr>
          <a:lstStyle/>
          <a:p>
            <a:pPr lvl="1"/>
            <a:endParaRPr lang="en-GB" sz="1600" dirty="0" smtClean="0"/>
          </a:p>
          <a:p>
            <a:pPr lvl="1"/>
            <a:r>
              <a:rPr lang="en-GB" sz="1600" dirty="0" smtClean="0"/>
              <a:t>Thomas Ball’s </a:t>
            </a:r>
            <a:r>
              <a:rPr lang="en-GB" sz="1600" i="1" dirty="0" smtClean="0"/>
              <a:t>Freedman’s Memorial</a:t>
            </a:r>
            <a:r>
              <a:rPr lang="en-GB" sz="1600" dirty="0" smtClean="0"/>
              <a:t>, Washington DC</a:t>
            </a:r>
          </a:p>
        </p:txBody>
      </p:sp>
      <p:sp>
        <p:nvSpPr>
          <p:cNvPr id="7" name="Rectangle 6"/>
          <p:cNvSpPr/>
          <p:nvPr/>
        </p:nvSpPr>
        <p:spPr>
          <a:xfrm>
            <a:off x="4572000" y="5263573"/>
            <a:ext cx="1906044" cy="1569660"/>
          </a:xfrm>
          <a:prstGeom prst="rect">
            <a:avLst/>
          </a:prstGeom>
        </p:spPr>
        <p:txBody>
          <a:bodyPr wrap="square">
            <a:spAutoFit/>
          </a:bodyPr>
          <a:lstStyle/>
          <a:p>
            <a:pPr lvl="1"/>
            <a:r>
              <a:rPr lang="en-GB" sz="1600" dirty="0" smtClean="0"/>
              <a:t>John Quincy Adams Ward, </a:t>
            </a:r>
            <a:r>
              <a:rPr lang="en-GB" sz="1600" i="1" dirty="0" smtClean="0"/>
              <a:t>The Freedman</a:t>
            </a:r>
            <a:r>
              <a:rPr lang="en-GB" sz="1600" dirty="0" smtClean="0"/>
              <a:t> (Metropolitan Museum of Art, New York)</a:t>
            </a:r>
          </a:p>
        </p:txBody>
      </p:sp>
    </p:spTree>
    <p:extLst>
      <p:ext uri="{BB962C8B-B14F-4D97-AF65-F5344CB8AC3E}">
        <p14:creationId xmlns:p14="http://schemas.microsoft.com/office/powerpoint/2010/main" val="19804560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41722" cy="6858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6196" y="0"/>
            <a:ext cx="4286250" cy="5543550"/>
          </a:xfrm>
          <a:prstGeom prst="rect">
            <a:avLst/>
          </a:prstGeom>
        </p:spPr>
      </p:pic>
      <p:sp>
        <p:nvSpPr>
          <p:cNvPr id="6" name="Rectangle 5"/>
          <p:cNvSpPr/>
          <p:nvPr/>
        </p:nvSpPr>
        <p:spPr>
          <a:xfrm>
            <a:off x="2434337" y="-1844"/>
            <a:ext cx="2088232" cy="1323439"/>
          </a:xfrm>
          <a:prstGeom prst="rect">
            <a:avLst/>
          </a:prstGeom>
        </p:spPr>
        <p:txBody>
          <a:bodyPr wrap="square">
            <a:spAutoFit/>
          </a:bodyPr>
          <a:lstStyle/>
          <a:p>
            <a:pPr lvl="1"/>
            <a:endParaRPr lang="en-GB" sz="1600" dirty="0" smtClean="0"/>
          </a:p>
          <a:p>
            <a:pPr lvl="1"/>
            <a:r>
              <a:rPr lang="en-GB" sz="1600" dirty="0" smtClean="0"/>
              <a:t>Thomas Ball’s </a:t>
            </a:r>
            <a:r>
              <a:rPr lang="en-GB" sz="1600" i="1" dirty="0" smtClean="0"/>
              <a:t>Freedman’s Memorial</a:t>
            </a:r>
            <a:r>
              <a:rPr lang="en-GB" sz="1600" dirty="0" smtClean="0"/>
              <a:t>, Washington DC</a:t>
            </a:r>
          </a:p>
        </p:txBody>
      </p:sp>
      <p:sp>
        <p:nvSpPr>
          <p:cNvPr id="7" name="Rectangle 6"/>
          <p:cNvSpPr/>
          <p:nvPr/>
        </p:nvSpPr>
        <p:spPr>
          <a:xfrm>
            <a:off x="4571999" y="5263573"/>
            <a:ext cx="2499280" cy="1323439"/>
          </a:xfrm>
          <a:prstGeom prst="rect">
            <a:avLst/>
          </a:prstGeom>
        </p:spPr>
        <p:txBody>
          <a:bodyPr wrap="square">
            <a:spAutoFit/>
          </a:bodyPr>
          <a:lstStyle/>
          <a:p>
            <a:pPr lvl="1"/>
            <a:r>
              <a:rPr lang="en-GB" sz="1600" dirty="0" smtClean="0"/>
              <a:t>John Quincy Adams Ward, </a:t>
            </a:r>
            <a:r>
              <a:rPr lang="en-GB" sz="1600" i="1" dirty="0" smtClean="0"/>
              <a:t>The Freedman</a:t>
            </a:r>
            <a:r>
              <a:rPr lang="en-GB" sz="1600" dirty="0" smtClean="0"/>
              <a:t>; Josiah Wedgewood abolitionist medallion design (1787)</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1279" y="4559266"/>
            <a:ext cx="2072721" cy="2328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76181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30278" y="5148"/>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sp>
        <p:nvSpPr>
          <p:cNvPr id="6" name="Rectangle 5"/>
          <p:cNvSpPr/>
          <p:nvPr/>
        </p:nvSpPr>
        <p:spPr>
          <a:xfrm>
            <a:off x="-1676" y="5148"/>
            <a:ext cx="8966164" cy="584775"/>
          </a:xfrm>
          <a:prstGeom prst="rect">
            <a:avLst/>
          </a:prstGeom>
        </p:spPr>
        <p:txBody>
          <a:bodyPr wrap="square">
            <a:spAutoFit/>
          </a:bodyPr>
          <a:lstStyle/>
          <a:p>
            <a:pPr lvl="1"/>
            <a:endParaRPr lang="en-GB" sz="1600" dirty="0" smtClean="0"/>
          </a:p>
          <a:p>
            <a:pPr lvl="1"/>
            <a:r>
              <a:rPr lang="en-GB" sz="1600" dirty="0" smtClean="0"/>
              <a:t>Augustus Saint-Gaudens and Charles McKim, </a:t>
            </a:r>
            <a:r>
              <a:rPr lang="en-GB" sz="1600" i="1" dirty="0" smtClean="0"/>
              <a:t>Shaw Memorial</a:t>
            </a:r>
            <a:r>
              <a:rPr lang="en-GB" sz="1600" dirty="0" smtClean="0"/>
              <a:t>, Boston, Massachusetts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9923"/>
            <a:ext cx="9144000" cy="6284787"/>
          </a:xfrm>
          <a:prstGeom prst="rect">
            <a:avLst/>
          </a:prstGeom>
        </p:spPr>
      </p:pic>
    </p:spTree>
    <p:extLst>
      <p:ext uri="{BB962C8B-B14F-4D97-AF65-F5344CB8AC3E}">
        <p14:creationId xmlns:p14="http://schemas.microsoft.com/office/powerpoint/2010/main" val="28108415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80528" y="362624"/>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4548" y="0"/>
            <a:ext cx="6029451" cy="414908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861048"/>
            <a:ext cx="4716016" cy="3065129"/>
          </a:xfrm>
          <a:prstGeom prst="rect">
            <a:avLst/>
          </a:prstGeom>
        </p:spPr>
      </p:pic>
      <p:sp>
        <p:nvSpPr>
          <p:cNvPr id="9" name="Rectangle 8"/>
          <p:cNvSpPr/>
          <p:nvPr/>
        </p:nvSpPr>
        <p:spPr>
          <a:xfrm>
            <a:off x="-1676" y="5148"/>
            <a:ext cx="3116224" cy="1077218"/>
          </a:xfrm>
          <a:prstGeom prst="rect">
            <a:avLst/>
          </a:prstGeom>
        </p:spPr>
        <p:txBody>
          <a:bodyPr wrap="square">
            <a:spAutoFit/>
          </a:bodyPr>
          <a:lstStyle/>
          <a:p>
            <a:pPr lvl="1"/>
            <a:endParaRPr lang="en-GB" sz="1600" i="1" dirty="0" smtClean="0"/>
          </a:p>
          <a:p>
            <a:pPr lvl="1"/>
            <a:endParaRPr lang="en-GB" sz="1600" i="1" dirty="0"/>
          </a:p>
          <a:p>
            <a:pPr lvl="1"/>
            <a:r>
              <a:rPr lang="en-GB" sz="1600" i="1" dirty="0" smtClean="0"/>
              <a:t>Lincoln Memorial</a:t>
            </a:r>
            <a:r>
              <a:rPr lang="en-GB" sz="1600" dirty="0" smtClean="0"/>
              <a:t>, Washington DC</a:t>
            </a:r>
          </a:p>
        </p:txBody>
      </p:sp>
    </p:spTree>
    <p:extLst>
      <p:ext uri="{BB962C8B-B14F-4D97-AF65-F5344CB8AC3E}">
        <p14:creationId xmlns:p14="http://schemas.microsoft.com/office/powerpoint/2010/main" val="670213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0"/>
            <a:ext cx="5338418" cy="6786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7135324" y="359878"/>
            <a:ext cx="1872208" cy="3293209"/>
          </a:xfrm>
          <a:prstGeom prst="rect">
            <a:avLst/>
          </a:prstGeom>
        </p:spPr>
        <p:txBody>
          <a:bodyPr wrap="square">
            <a:spAutoFit/>
          </a:bodyPr>
          <a:lstStyle/>
          <a:p>
            <a:pPr lvl="1"/>
            <a:endParaRPr lang="en-GB" sz="1600" i="1" dirty="0" smtClean="0"/>
          </a:p>
          <a:p>
            <a:pPr lvl="1"/>
            <a:endParaRPr lang="en-GB" sz="1600" i="1" dirty="0"/>
          </a:p>
          <a:p>
            <a:pPr lvl="1"/>
            <a:r>
              <a:rPr lang="en-GB" sz="1600" i="1" dirty="0" smtClean="0"/>
              <a:t>Lincoln Memorial</a:t>
            </a:r>
            <a:r>
              <a:rPr lang="en-GB" sz="1600" dirty="0" smtClean="0"/>
              <a:t>, Washington DC, National Geographic photograph , 1947. See Savage, ‘The Politics of Memory,’ pp. 141-144.</a:t>
            </a:r>
          </a:p>
        </p:txBody>
      </p:sp>
    </p:spTree>
    <p:extLst>
      <p:ext uri="{BB962C8B-B14F-4D97-AF65-F5344CB8AC3E}">
        <p14:creationId xmlns:p14="http://schemas.microsoft.com/office/powerpoint/2010/main" val="151688242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smtClean="0"/>
          </a:p>
          <a:p>
            <a:r>
              <a:rPr lang="en-GB" sz="1600" dirty="0" smtClean="0"/>
              <a:t> </a:t>
            </a:r>
          </a:p>
          <a:p>
            <a:pPr lvl="0"/>
            <a:endParaRPr lang="en-GB" sz="1600" dirty="0" smtClean="0"/>
          </a:p>
          <a:p>
            <a:pPr algn="just"/>
            <a:endParaRPr lang="en-GB" sz="1600" dirty="0"/>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2628" y="3438682"/>
            <a:ext cx="5174080" cy="34317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23284"/>
            <a:ext cx="6300192" cy="3526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676" y="5149"/>
            <a:ext cx="2845484" cy="3416320"/>
          </a:xfrm>
          <a:prstGeom prst="rect">
            <a:avLst/>
          </a:prstGeom>
        </p:spPr>
        <p:txBody>
          <a:bodyPr wrap="square">
            <a:spAutoFit/>
          </a:bodyPr>
          <a:lstStyle/>
          <a:p>
            <a:pPr lvl="1"/>
            <a:endParaRPr lang="en-GB" sz="2000" dirty="0" smtClean="0"/>
          </a:p>
          <a:p>
            <a:pPr lvl="1"/>
            <a:r>
              <a:rPr lang="en-GB" sz="2000" b="1" dirty="0" smtClean="0"/>
              <a:t>Memory as a contested field:</a:t>
            </a:r>
          </a:p>
          <a:p>
            <a:pPr lvl="1"/>
            <a:r>
              <a:rPr lang="en-GB" sz="1600" b="1" dirty="0" smtClean="0"/>
              <a:t>Cuyahoga </a:t>
            </a:r>
            <a:r>
              <a:rPr lang="en-GB" sz="1600" b="1" dirty="0"/>
              <a:t>County Soldiers’ and Sailors’ Monument, Cleveland, OH </a:t>
            </a:r>
            <a:r>
              <a:rPr lang="en-GB" sz="1600" b="1" dirty="0" smtClean="0"/>
              <a:t>(completed 1894)</a:t>
            </a:r>
          </a:p>
          <a:p>
            <a:pPr lvl="1"/>
            <a:r>
              <a:rPr lang="en-GB" sz="1200" dirty="0" smtClean="0"/>
              <a:t>(</a:t>
            </a:r>
            <a:r>
              <a:rPr lang="en-GB" sz="1200" dirty="0"/>
              <a:t>see: </a:t>
            </a:r>
            <a:r>
              <a:rPr lang="en-GB" sz="1200" dirty="0" smtClean="0"/>
              <a:t>https</a:t>
            </a:r>
            <a:r>
              <a:rPr lang="en-GB" sz="1200" dirty="0"/>
              <a:t>://jubiloemancipationcentury.wordpress.com/2015/10/07/african-americans-on-the-soldiers-and-sailors-monument-cleveland-ohio/)</a:t>
            </a:r>
          </a:p>
          <a:p>
            <a:pPr lvl="1"/>
            <a:endParaRPr lang="en-GB" sz="1600" b="1" dirty="0" smtClean="0"/>
          </a:p>
          <a:p>
            <a:pPr lvl="1"/>
            <a:endParaRPr lang="en-GB" sz="1600" i="1" dirty="0" smtClean="0"/>
          </a:p>
        </p:txBody>
      </p:sp>
      <p:pic>
        <p:nvPicPr>
          <p:cNvPr id="13" name="Picture 4" descr="https://jubiloemancipationcentury.files.wordpress.com/2011/05/mortar-practice-grouping-soldiers-sailors-monument.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803" y="3114675"/>
            <a:ext cx="383857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32289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sp>
        <p:nvSpPr>
          <p:cNvPr id="6" name="Rectangle 5"/>
          <p:cNvSpPr/>
          <p:nvPr/>
        </p:nvSpPr>
        <p:spPr>
          <a:xfrm>
            <a:off x="-1676" y="5148"/>
            <a:ext cx="6230046" cy="2431435"/>
          </a:xfrm>
          <a:prstGeom prst="rect">
            <a:avLst/>
          </a:prstGeom>
        </p:spPr>
        <p:txBody>
          <a:bodyPr wrap="square">
            <a:spAutoFit/>
          </a:bodyPr>
          <a:lstStyle/>
          <a:p>
            <a:pPr lvl="1"/>
            <a:endParaRPr lang="en-GB" sz="2000" dirty="0" smtClean="0"/>
          </a:p>
          <a:p>
            <a:pPr lvl="1"/>
            <a:r>
              <a:rPr lang="en-GB" sz="2000" b="1" dirty="0" smtClean="0"/>
              <a:t>Memory as a contested field:</a:t>
            </a:r>
          </a:p>
          <a:p>
            <a:pPr lvl="1"/>
            <a:r>
              <a:rPr lang="en-GB" sz="1600" dirty="0" smtClean="0"/>
              <a:t>Robert E Lee, monument, Arthur Ashe monument Avenue Richmond, Virginia (dedicated 1996); </a:t>
            </a:r>
            <a:r>
              <a:rPr lang="en-GB" sz="1600" dirty="0"/>
              <a:t>‘Spirit of Freedom</a:t>
            </a:r>
            <a:r>
              <a:rPr lang="en-GB" sz="1600" dirty="0" smtClean="0"/>
              <a:t>,’ African </a:t>
            </a:r>
            <a:r>
              <a:rPr lang="en-GB" sz="1600" dirty="0"/>
              <a:t>American Civil War memorial</a:t>
            </a:r>
            <a:r>
              <a:rPr lang="en-GB" sz="1600" dirty="0" smtClean="0"/>
              <a:t>, Washington DC (dedicated 1997)</a:t>
            </a:r>
            <a:endParaRPr lang="en-GB" sz="1600" dirty="0"/>
          </a:p>
          <a:p>
            <a:pPr lvl="1"/>
            <a:endParaRPr lang="en-GB" sz="1600" dirty="0" smtClean="0"/>
          </a:p>
          <a:p>
            <a:pPr lvl="1"/>
            <a:endParaRPr lang="en-GB" sz="1600" b="1" dirty="0" smtClean="0"/>
          </a:p>
          <a:p>
            <a:pPr lvl="1"/>
            <a:endParaRPr lang="en-GB" sz="1600" b="1" dirty="0" smtClean="0"/>
          </a:p>
          <a:p>
            <a:pPr lvl="1"/>
            <a:endParaRPr lang="en-GB" sz="1600" i="1" dirty="0" smtClean="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680" y="1560583"/>
            <a:ext cx="6380584" cy="4705681"/>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370" y="0"/>
            <a:ext cx="2915630" cy="3913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997321"/>
            <a:ext cx="3833368" cy="28715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43990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sp>
        <p:nvSpPr>
          <p:cNvPr id="6" name="Rectangle 5"/>
          <p:cNvSpPr/>
          <p:nvPr/>
        </p:nvSpPr>
        <p:spPr>
          <a:xfrm>
            <a:off x="-1676" y="5148"/>
            <a:ext cx="9145676" cy="3662541"/>
          </a:xfrm>
          <a:prstGeom prst="rect">
            <a:avLst/>
          </a:prstGeom>
        </p:spPr>
        <p:txBody>
          <a:bodyPr wrap="square">
            <a:spAutoFit/>
          </a:bodyPr>
          <a:lstStyle/>
          <a:p>
            <a:pPr lvl="1"/>
            <a:endParaRPr lang="en-GB" sz="2000" dirty="0" smtClean="0"/>
          </a:p>
          <a:p>
            <a:pPr lvl="1"/>
            <a:r>
              <a:rPr lang="en-GB" sz="2000" b="1" dirty="0" smtClean="0"/>
              <a:t>Memory as a contested field:</a:t>
            </a:r>
          </a:p>
          <a:p>
            <a:pPr marL="742950" lvl="1" indent="-285750">
              <a:buFont typeface="Arial" panose="020B0604020202020204" pitchFamily="34" charset="0"/>
              <a:buChar char="•"/>
            </a:pPr>
            <a:r>
              <a:rPr lang="en-GB" sz="2000" dirty="0" smtClean="0"/>
              <a:t>Removal of Confederate flags and symbols from government buildings in several southern states in response to murders in Charleston, NC, June 17 2015 </a:t>
            </a:r>
          </a:p>
          <a:p>
            <a:pPr marL="742950" lvl="1" indent="-285750">
              <a:buFont typeface="Arial" panose="020B0604020202020204" pitchFamily="34" charset="0"/>
              <a:buChar char="•"/>
            </a:pPr>
            <a:r>
              <a:rPr lang="en-GB" sz="2000" dirty="0" smtClean="0"/>
              <a:t>The perpetrator of a white supremacist attack on Emanuel African Methodist Episcopal Church had been photographed posing with the Confederate battle flag </a:t>
            </a:r>
          </a:p>
          <a:p>
            <a:pPr marL="742950" lvl="1" indent="-285750">
              <a:buFont typeface="Arial" panose="020B0604020202020204" pitchFamily="34" charset="0"/>
              <a:buChar char="•"/>
            </a:pPr>
            <a:r>
              <a:rPr lang="en-GB" sz="2000" dirty="0" smtClean="0"/>
              <a:t>Federal Supreme Court rules to allow state of Virginia to prohibit printing automobile licence plates bearing the Confederate battle flag (amid rancour and protest; see below)</a:t>
            </a:r>
          </a:p>
          <a:p>
            <a:pPr lvl="1"/>
            <a:endParaRPr lang="en-GB" sz="1600" b="1" dirty="0" smtClean="0"/>
          </a:p>
          <a:p>
            <a:pPr lvl="1"/>
            <a:endParaRPr lang="en-GB" sz="1600" i="1" dirty="0" smtClean="0"/>
          </a:p>
        </p:txBody>
      </p:sp>
      <p:pic>
        <p:nvPicPr>
          <p:cNvPr id="3077" name="Picture 5" descr="https://img.washingtonpost.com/rf/image_1484w/2010-2019/WashingtonPost/2015/07/31/Local-Politics/Images/Merlin_321139.jpg?uuid=8hmXvjcvEeW2cx3wBaD7K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3212975"/>
            <a:ext cx="5184300" cy="3475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72111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smtClean="0"/>
          </a:p>
          <a:p>
            <a:pPr algn="just"/>
            <a:endParaRPr lang="en-GB" sz="1600" dirty="0"/>
          </a:p>
        </p:txBody>
      </p:sp>
      <p:sp>
        <p:nvSpPr>
          <p:cNvPr id="6" name="Rectangle 5"/>
          <p:cNvSpPr/>
          <p:nvPr/>
        </p:nvSpPr>
        <p:spPr>
          <a:xfrm>
            <a:off x="-1677" y="5149"/>
            <a:ext cx="4507001" cy="4093428"/>
          </a:xfrm>
          <a:prstGeom prst="rect">
            <a:avLst/>
          </a:prstGeom>
        </p:spPr>
        <p:txBody>
          <a:bodyPr wrap="square">
            <a:spAutoFit/>
          </a:bodyPr>
          <a:lstStyle/>
          <a:p>
            <a:pPr lvl="1"/>
            <a:endParaRPr lang="en-GB" sz="2000" dirty="0" smtClean="0"/>
          </a:p>
          <a:p>
            <a:pPr lvl="1"/>
            <a:r>
              <a:rPr lang="en-GB" sz="2000" b="1" dirty="0" smtClean="0"/>
              <a:t>Memory as a contested field:</a:t>
            </a:r>
          </a:p>
          <a:p>
            <a:pPr lvl="1"/>
            <a:r>
              <a:rPr lang="en-GB" sz="1700" dirty="0" smtClean="0"/>
              <a:t>Civil War Monument, Salisbury, NC;</a:t>
            </a:r>
          </a:p>
          <a:p>
            <a:pPr lvl="1">
              <a:tabLst>
                <a:tab pos="808038" algn="l"/>
              </a:tabLst>
            </a:pPr>
            <a:r>
              <a:rPr lang="en-GB" sz="1700" dirty="0" smtClean="0"/>
              <a:t>Dedicated (1909) – owned by local United Daughters of the Confederacy (UDC) chapter. See Horwitz, </a:t>
            </a:r>
            <a:r>
              <a:rPr lang="en-GB" sz="1700" i="1" dirty="0" smtClean="0"/>
              <a:t>Confederates in the Attic</a:t>
            </a:r>
            <a:r>
              <a:rPr lang="en-GB" sz="1700" dirty="0" smtClean="0"/>
              <a:t>, pp. 43–44.</a:t>
            </a:r>
          </a:p>
          <a:p>
            <a:pPr lvl="1"/>
            <a:r>
              <a:rPr lang="en-GB" sz="2000" b="1" dirty="0" smtClean="0"/>
              <a:t> </a:t>
            </a:r>
          </a:p>
          <a:p>
            <a:pPr lvl="1"/>
            <a:endParaRPr lang="en-GB" sz="2000" b="1" dirty="0" smtClean="0"/>
          </a:p>
          <a:p>
            <a:pPr lvl="1"/>
            <a:endParaRPr lang="en-GB" sz="2000" b="1" dirty="0"/>
          </a:p>
          <a:p>
            <a:pPr lvl="1"/>
            <a:endParaRPr lang="en-GB" sz="2000" b="1" dirty="0" smtClean="0"/>
          </a:p>
          <a:p>
            <a:pPr lvl="1"/>
            <a:endParaRPr lang="en-GB" sz="2000" b="1" dirty="0" smtClean="0"/>
          </a:p>
          <a:p>
            <a:pPr lvl="1"/>
            <a:endParaRPr lang="en-GB" sz="1600" b="1" dirty="0" smtClean="0"/>
          </a:p>
          <a:p>
            <a:pPr lvl="1"/>
            <a:endParaRPr lang="en-GB" sz="1600" i="1" dirty="0" smtClean="0"/>
          </a:p>
        </p:txBody>
      </p:sp>
      <p:pic>
        <p:nvPicPr>
          <p:cNvPr id="5124" name="Picture 4" descr="http://www.nccivilwar150.com/Images/Monuments/7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5325" y="0"/>
            <a:ext cx="4638675" cy="58007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43175"/>
            <a:ext cx="5419725" cy="431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10923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6" name="Rectangle 5"/>
          <p:cNvSpPr/>
          <p:nvPr/>
        </p:nvSpPr>
        <p:spPr>
          <a:xfrm>
            <a:off x="-1676" y="5148"/>
            <a:ext cx="9145676" cy="7021062"/>
          </a:xfrm>
          <a:prstGeom prst="rect">
            <a:avLst/>
          </a:prstGeom>
        </p:spPr>
        <p:txBody>
          <a:bodyPr wrap="square" lIns="540000" tIns="360000" rIns="540000" bIns="360000">
            <a:spAutoFit/>
          </a:bodyPr>
          <a:lstStyle/>
          <a:p>
            <a:r>
              <a:rPr lang="en-GB" sz="1700" dirty="0" smtClean="0"/>
              <a:t>Tony </a:t>
            </a:r>
            <a:r>
              <a:rPr lang="en-GB" sz="1700" dirty="0"/>
              <a:t>Horwitz, ‘Confederates in the Attic’ and ‘Cats of the Confederacy’ in </a:t>
            </a:r>
            <a:r>
              <a:rPr lang="en-GB" sz="1700" i="1" dirty="0"/>
              <a:t>Confederates in the Attic: Dispatches from the Unfinished Civil War</a:t>
            </a:r>
            <a:r>
              <a:rPr lang="en-GB" sz="1700" dirty="0"/>
              <a:t> (Vintage: New York, 1999), pp. </a:t>
            </a:r>
            <a:r>
              <a:rPr lang="en-GB" sz="1700" dirty="0" smtClean="0"/>
              <a:t>3–44</a:t>
            </a:r>
          </a:p>
          <a:p>
            <a:pPr algn="just"/>
            <a:endParaRPr lang="en-GB" sz="1700" b="1" dirty="0" smtClean="0"/>
          </a:p>
          <a:p>
            <a:pPr marL="342900" lvl="0" indent="-342900" algn="just">
              <a:spcAft>
                <a:spcPts val="0"/>
              </a:spcAft>
              <a:buFont typeface="Symbol"/>
              <a:buChar char=""/>
            </a:pPr>
            <a:r>
              <a:rPr lang="en-GB" sz="1700" b="1" dirty="0">
                <a:ea typeface="Times New Roman"/>
                <a:cs typeface="Times New Roman"/>
              </a:rPr>
              <a:t>What attitudes do Horwitz’s interviewees express about the Civil War and are they demonstrative of how interpretations of the conflict have changed in the past century and a half</a:t>
            </a:r>
            <a:r>
              <a:rPr lang="en-GB" sz="1700" b="1" dirty="0" smtClean="0">
                <a:ea typeface="Times New Roman"/>
                <a:cs typeface="Times New Roman"/>
              </a:rPr>
              <a:t>?</a:t>
            </a:r>
            <a:endParaRPr lang="en-GB" sz="1700" dirty="0" smtClean="0">
              <a:effectLst/>
              <a:latin typeface="Times New Roman"/>
              <a:ea typeface="Calibri"/>
              <a:cs typeface="Times New Roman"/>
            </a:endParaRPr>
          </a:p>
          <a:p>
            <a:pPr marL="800100" lvl="1" indent="-342900" algn="just">
              <a:buSzPts val="1200"/>
              <a:buFont typeface="Calibri"/>
              <a:buChar char="-"/>
            </a:pPr>
            <a:r>
              <a:rPr lang="en-GB" sz="1700" dirty="0">
                <a:ea typeface="Times New Roman"/>
                <a:cs typeface="Times New Roman"/>
              </a:rPr>
              <a:t>What attitudes do battle re-enactors and other Civil War “buffs” express about the Confederacy?</a:t>
            </a:r>
            <a:endParaRPr lang="en-GB" sz="1700" dirty="0" smtClean="0">
              <a:effectLst/>
              <a:latin typeface="Times New Roman"/>
              <a:ea typeface="Times New Roman"/>
              <a:cs typeface="Times New Roman"/>
            </a:endParaRPr>
          </a:p>
          <a:p>
            <a:pPr marL="800100" lvl="1" indent="-342900" algn="just">
              <a:buSzPts val="1200"/>
              <a:buFont typeface="Calibri"/>
              <a:buChar char="-"/>
            </a:pPr>
            <a:r>
              <a:rPr lang="en-GB" sz="1700" dirty="0">
                <a:ea typeface="Times New Roman"/>
                <a:cs typeface="Times New Roman"/>
              </a:rPr>
              <a:t>What attitudes do they express towards African Americans and abolition?</a:t>
            </a:r>
            <a:endParaRPr lang="en-GB" sz="1700" dirty="0" smtClean="0">
              <a:effectLst/>
              <a:latin typeface="Times New Roman"/>
              <a:ea typeface="Times New Roman"/>
              <a:cs typeface="Times New Roman"/>
            </a:endParaRPr>
          </a:p>
          <a:p>
            <a:pPr marL="800100" lvl="1" indent="-342900" algn="just">
              <a:buSzPts val="1200"/>
              <a:buFont typeface="Calibri"/>
              <a:buChar char="-"/>
            </a:pPr>
            <a:r>
              <a:rPr lang="en-GB" sz="1700" dirty="0">
                <a:ea typeface="Times New Roman"/>
                <a:cs typeface="Times New Roman"/>
              </a:rPr>
              <a:t>How do African Americans respond to the type of sentiments associated with battle re-enactment and commemoration of the Confederacy?</a:t>
            </a:r>
            <a:endParaRPr lang="en-GB" sz="1700" dirty="0" smtClean="0">
              <a:effectLst/>
              <a:latin typeface="Times New Roman"/>
              <a:ea typeface="Times New Roman"/>
              <a:cs typeface="Times New Roman"/>
            </a:endParaRPr>
          </a:p>
          <a:p>
            <a:pPr lvl="1" algn="just"/>
            <a:r>
              <a:rPr lang="en-GB" sz="1700" b="1" dirty="0">
                <a:ea typeface="Times New Roman"/>
                <a:cs typeface="Times New Roman"/>
              </a:rPr>
              <a:t> </a:t>
            </a:r>
            <a:endParaRPr lang="en-GB" sz="1700" dirty="0" smtClean="0">
              <a:effectLst/>
              <a:latin typeface="Times New Roman"/>
              <a:ea typeface="Calibri"/>
              <a:cs typeface="Times New Roman"/>
            </a:endParaRPr>
          </a:p>
          <a:p>
            <a:pPr marL="342900" lvl="0" indent="-342900" algn="just">
              <a:spcAft>
                <a:spcPts val="0"/>
              </a:spcAft>
              <a:buFont typeface="Symbol"/>
              <a:buChar char=""/>
            </a:pPr>
            <a:r>
              <a:rPr lang="en-GB" sz="1700" b="1" dirty="0">
                <a:ea typeface="Times New Roman"/>
                <a:cs typeface="Times New Roman"/>
              </a:rPr>
              <a:t>What do you make of battle re-enactors claims to be “living historians or historical interpreters”?</a:t>
            </a:r>
            <a:endParaRPr lang="en-GB" sz="1700" dirty="0" smtClean="0">
              <a:effectLst/>
              <a:latin typeface="Times New Roman"/>
              <a:ea typeface="Calibri"/>
              <a:cs typeface="Times New Roman"/>
            </a:endParaRPr>
          </a:p>
          <a:p>
            <a:pPr marL="800100" lvl="1" indent="-342900" algn="just">
              <a:buSzPts val="1200"/>
              <a:buFont typeface="Calibri"/>
              <a:buChar char="-"/>
            </a:pPr>
            <a:r>
              <a:rPr lang="en-GB" sz="1700" dirty="0">
                <a:ea typeface="Times New Roman"/>
                <a:cs typeface="Times New Roman"/>
              </a:rPr>
              <a:t>What type of history is being “lived” and “interpreted” at such re-enactments? </a:t>
            </a:r>
            <a:endParaRPr lang="en-GB" sz="1700" dirty="0" smtClean="0">
              <a:effectLst/>
              <a:latin typeface="Times New Roman"/>
              <a:ea typeface="Times New Roman"/>
              <a:cs typeface="Times New Roman"/>
            </a:endParaRPr>
          </a:p>
          <a:p>
            <a:pPr marL="800100" lvl="1" indent="-342900" algn="just">
              <a:buSzPts val="1200"/>
              <a:buFont typeface="Calibri"/>
              <a:buChar char="-"/>
            </a:pPr>
            <a:r>
              <a:rPr lang="en-GB" sz="1700" dirty="0">
                <a:ea typeface="Times New Roman"/>
                <a:cs typeface="Times New Roman"/>
              </a:rPr>
              <a:t>Do the re-enactments amount to anything more than mere kitsch?</a:t>
            </a:r>
            <a:endParaRPr lang="en-GB" sz="1700" dirty="0" smtClean="0">
              <a:effectLst/>
              <a:latin typeface="Times New Roman"/>
              <a:ea typeface="Times New Roman"/>
              <a:cs typeface="Times New Roman"/>
            </a:endParaRPr>
          </a:p>
          <a:p>
            <a:pPr marL="228600" algn="just">
              <a:spcAft>
                <a:spcPts val="0"/>
              </a:spcAft>
            </a:pPr>
            <a:r>
              <a:rPr lang="en-GB" sz="1700" dirty="0">
                <a:ea typeface="Times New Roman"/>
                <a:cs typeface="Times New Roman"/>
              </a:rPr>
              <a:t> </a:t>
            </a:r>
            <a:endParaRPr lang="en-GB" sz="1700" dirty="0" smtClean="0">
              <a:effectLst/>
              <a:latin typeface="Times New Roman"/>
              <a:ea typeface="Calibri"/>
              <a:cs typeface="Times New Roman"/>
            </a:endParaRPr>
          </a:p>
          <a:p>
            <a:pPr marL="342900" lvl="0" indent="-342900" algn="just">
              <a:spcAft>
                <a:spcPts val="0"/>
              </a:spcAft>
              <a:buFont typeface="Symbol"/>
              <a:buChar char=""/>
            </a:pPr>
            <a:r>
              <a:rPr lang="en-GB" sz="1700" b="1" dirty="0">
                <a:ea typeface="Times New Roman"/>
                <a:cs typeface="Times New Roman"/>
              </a:rPr>
              <a:t>Why do you think the Civil War continues to hold an appeal to different groups in the United States?</a:t>
            </a:r>
            <a:endParaRPr lang="en-GB" sz="1700" dirty="0" smtClean="0">
              <a:effectLst/>
              <a:latin typeface="Times New Roman"/>
              <a:ea typeface="Calibri"/>
              <a:cs typeface="Times New Roman"/>
            </a:endParaRPr>
          </a:p>
          <a:p>
            <a:pPr marL="800100" lvl="1" indent="-342900" algn="just">
              <a:buFont typeface="Calibri"/>
              <a:buChar char="-"/>
            </a:pPr>
            <a:r>
              <a:rPr lang="en-GB" sz="1700" dirty="0">
                <a:ea typeface="Times New Roman"/>
                <a:cs typeface="Times New Roman"/>
              </a:rPr>
              <a:t>Why do some southerners feel it is important to prolong memories of the </a:t>
            </a:r>
            <a:r>
              <a:rPr lang="en-GB" sz="1700" dirty="0" smtClean="0">
                <a:ea typeface="Times New Roman"/>
                <a:cs typeface="Times New Roman"/>
              </a:rPr>
              <a:t>Confederacy?</a:t>
            </a:r>
          </a:p>
          <a:p>
            <a:pPr marL="800100" lvl="1" indent="-342900" algn="just">
              <a:buFont typeface="Calibri"/>
              <a:buChar char="-"/>
            </a:pPr>
            <a:r>
              <a:rPr lang="en-GB" sz="1700" dirty="0" smtClean="0">
                <a:ea typeface="Times New Roman"/>
                <a:cs typeface="Times New Roman"/>
              </a:rPr>
              <a:t>Why </a:t>
            </a:r>
            <a:r>
              <a:rPr lang="en-GB" sz="1700" dirty="0">
                <a:ea typeface="Times New Roman"/>
                <a:cs typeface="Times New Roman"/>
              </a:rPr>
              <a:t>might someone like Horwitz, with no direct familial or geographic connection to the Civil War, be drawn to battle re-enactment and associated </a:t>
            </a:r>
            <a:r>
              <a:rPr lang="en-GB" sz="1700" dirty="0" smtClean="0">
                <a:ea typeface="Times New Roman"/>
                <a:cs typeface="Times New Roman"/>
              </a:rPr>
              <a:t>phenomena?</a:t>
            </a:r>
            <a:endParaRPr lang="en-GB" sz="1700" b="1" dirty="0" smtClean="0"/>
          </a:p>
          <a:p>
            <a:pPr lvl="1"/>
            <a:endParaRPr lang="en-GB" i="1" dirty="0" smtClean="0"/>
          </a:p>
        </p:txBody>
      </p:sp>
    </p:spTree>
    <p:extLst>
      <p:ext uri="{BB962C8B-B14F-4D97-AF65-F5344CB8AC3E}">
        <p14:creationId xmlns:p14="http://schemas.microsoft.com/office/powerpoint/2010/main" val="26739583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729</TotalTime>
  <Words>1304</Words>
  <Application>Microsoft Office PowerPoint</Application>
  <PresentationFormat>On-screen Show (4:3)</PresentationFormat>
  <Paragraphs>154</Paragraphs>
  <Slides>26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23</cp:revision>
  <dcterms:created xsi:type="dcterms:W3CDTF">2015-10-13T11:52:45Z</dcterms:created>
  <dcterms:modified xsi:type="dcterms:W3CDTF">2017-02-15T13:49:55Z</dcterms:modified>
</cp:coreProperties>
</file>