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8"/>
  </p:notesMasterIdLst>
  <p:handoutMasterIdLst>
    <p:handoutMasterId r:id="rId19"/>
  </p:handoutMasterIdLst>
  <p:sldIdLst>
    <p:sldId id="277" r:id="rId5"/>
    <p:sldId id="455" r:id="rId6"/>
    <p:sldId id="456" r:id="rId7"/>
    <p:sldId id="442" r:id="rId8"/>
    <p:sldId id="461" r:id="rId9"/>
    <p:sldId id="462" r:id="rId10"/>
    <p:sldId id="458" r:id="rId11"/>
    <p:sldId id="457" r:id="rId12"/>
    <p:sldId id="460" r:id="rId13"/>
    <p:sldId id="452" r:id="rId14"/>
    <p:sldId id="459" r:id="rId15"/>
    <p:sldId id="454" r:id="rId16"/>
    <p:sldId id="450"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FDF0AE-9882-3058-97DF-7EA9E77C6133}" v="455" dt="2025-12-18T14:24:18.0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51" d="100"/>
          <a:sy n="51" d="100"/>
        </p:scale>
        <p:origin x="984"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55C08-76E7-4618-9F19-D7AD91F93B4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922CD2C-F5A3-48FA-B25C-F1266A172ACE}">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Fictional Patient Profile	</a:t>
          </a:r>
        </a:p>
      </dgm:t>
    </dgm:pt>
    <dgm:pt modelId="{BA726DD5-28B0-41E0-A862-78B7D6B3294F}" type="parTrans" cxnId="{A1AB32B7-7E2F-4430-A80B-FA07AE2AE92A}">
      <dgm:prSet/>
      <dgm:spPr/>
      <dgm:t>
        <a:bodyPr/>
        <a:lstStyle/>
        <a:p>
          <a:endParaRPr lang="en-GB"/>
        </a:p>
      </dgm:t>
    </dgm:pt>
    <dgm:pt modelId="{4293DECD-FF5B-4FFB-9BCD-E7F9D7B12398}" type="sibTrans" cxnId="{A1AB32B7-7E2F-4430-A80B-FA07AE2AE92A}">
      <dgm:prSet/>
      <dgm:spPr/>
      <dgm:t>
        <a:bodyPr/>
        <a:lstStyle/>
        <a:p>
          <a:endParaRPr lang="en-GB"/>
        </a:p>
      </dgm:t>
    </dgm:pt>
    <dgm:pt modelId="{E572419D-F84D-4A4B-888B-F30E13D25D0F}">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•Name: Mr Daniel Roberts	</a:t>
          </a:r>
        </a:p>
      </dgm:t>
    </dgm:pt>
    <dgm:pt modelId="{20DD5932-B34F-48D3-ACB3-5985A6F9E737}" type="parTrans" cxnId="{F7F97882-5A07-4116-BB65-7342FF8F387C}">
      <dgm:prSet/>
      <dgm:spPr/>
      <dgm:t>
        <a:bodyPr/>
        <a:lstStyle/>
        <a:p>
          <a:endParaRPr lang="en-GB"/>
        </a:p>
      </dgm:t>
    </dgm:pt>
    <dgm:pt modelId="{91B5FF01-1BA9-4A5A-9DCF-B508235C48CC}" type="sibTrans" cxnId="{F7F97882-5A07-4116-BB65-7342FF8F387C}">
      <dgm:prSet/>
      <dgm:spPr/>
      <dgm:t>
        <a:bodyPr/>
        <a:lstStyle/>
        <a:p>
          <a:endParaRPr lang="en-GB"/>
        </a:p>
      </dgm:t>
    </dgm:pt>
    <dgm:pt modelId="{CF47D407-A2D3-4213-A00B-D2D540D3BDC8}">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•Age: 30 years	</a:t>
          </a:r>
        </a:p>
      </dgm:t>
    </dgm:pt>
    <dgm:pt modelId="{092D1A83-B2B2-45FD-8093-2372DB9D4830}" type="parTrans" cxnId="{CAF8BDDF-2249-491D-8F93-D9D8F2B7B9F5}">
      <dgm:prSet/>
      <dgm:spPr/>
      <dgm:t>
        <a:bodyPr/>
        <a:lstStyle/>
        <a:p>
          <a:endParaRPr lang="en-GB"/>
        </a:p>
      </dgm:t>
    </dgm:pt>
    <dgm:pt modelId="{9039BBCF-513F-491C-9CB0-285AF699DDED}" type="sibTrans" cxnId="{CAF8BDDF-2249-491D-8F93-D9D8F2B7B9F5}">
      <dgm:prSet/>
      <dgm:spPr/>
      <dgm:t>
        <a:bodyPr/>
        <a:lstStyle/>
        <a:p>
          <a:endParaRPr lang="en-GB"/>
        </a:p>
      </dgm:t>
    </dgm:pt>
    <dgm:pt modelId="{D83C5F94-EE0F-4864-AB4E-DBBD7DB90D6F}">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•Sex: Male	</a:t>
          </a:r>
        </a:p>
      </dgm:t>
    </dgm:pt>
    <dgm:pt modelId="{2FA441C4-4CCB-4251-B0A8-36F78A7A4C7A}" type="parTrans" cxnId="{9D7D54A8-AF3B-4825-B92D-C34E9E059DF9}">
      <dgm:prSet/>
      <dgm:spPr/>
      <dgm:t>
        <a:bodyPr/>
        <a:lstStyle/>
        <a:p>
          <a:endParaRPr lang="en-GB"/>
        </a:p>
      </dgm:t>
    </dgm:pt>
    <dgm:pt modelId="{ADDEFACA-0BE6-42C5-9BF9-3712AD035198}" type="sibTrans" cxnId="{9D7D54A8-AF3B-4825-B92D-C34E9E059DF9}">
      <dgm:prSet/>
      <dgm:spPr/>
      <dgm:t>
        <a:bodyPr/>
        <a:lstStyle/>
        <a:p>
          <a:endParaRPr lang="en-GB"/>
        </a:p>
      </dgm:t>
    </dgm:pt>
    <dgm:pt modelId="{22D37972-5945-4DF7-8189-8FB61AABCB40}">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•Ethnicity: White British	</a:t>
          </a:r>
        </a:p>
      </dgm:t>
    </dgm:pt>
    <dgm:pt modelId="{2DB9D482-4A8B-4526-AC0C-265205D3E55B}" type="parTrans" cxnId="{0154BC47-B1C1-45CA-B11D-21256FF05E3D}">
      <dgm:prSet/>
      <dgm:spPr/>
      <dgm:t>
        <a:bodyPr/>
        <a:lstStyle/>
        <a:p>
          <a:endParaRPr lang="en-GB"/>
        </a:p>
      </dgm:t>
    </dgm:pt>
    <dgm:pt modelId="{9AAC3D82-BF5B-48A8-A708-3429D8F3C4AA}" type="sibTrans" cxnId="{0154BC47-B1C1-45CA-B11D-21256FF05E3D}">
      <dgm:prSet/>
      <dgm:spPr/>
      <dgm:t>
        <a:bodyPr/>
        <a:lstStyle/>
        <a:p>
          <a:endParaRPr lang="en-GB"/>
        </a:p>
      </dgm:t>
    </dgm:pt>
    <dgm:pt modelId="{47D46ECD-3B51-457E-BDAD-CD9B0FEC5784}">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•Occupation: Warehouse supervisor	</a:t>
          </a:r>
        </a:p>
      </dgm:t>
    </dgm:pt>
    <dgm:pt modelId="{71A90CAF-75C2-420C-A9E2-BD9A9DC05F1C}" type="parTrans" cxnId="{EBA46F1A-51D8-41F2-AACC-5A506E5640A4}">
      <dgm:prSet/>
      <dgm:spPr/>
      <dgm:t>
        <a:bodyPr/>
        <a:lstStyle/>
        <a:p>
          <a:endParaRPr lang="en-GB"/>
        </a:p>
      </dgm:t>
    </dgm:pt>
    <dgm:pt modelId="{0BA3E1BF-5547-46A3-803B-158293678D95}" type="sibTrans" cxnId="{EBA46F1A-51D8-41F2-AACC-5A506E5640A4}">
      <dgm:prSet/>
      <dgm:spPr/>
      <dgm:t>
        <a:bodyPr/>
        <a:lstStyle/>
        <a:p>
          <a:endParaRPr lang="en-GB"/>
        </a:p>
      </dgm:t>
    </dgm:pt>
    <dgm:pt modelId="{91190C58-9389-4259-899C-CD246E6E884D}">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•Living situation: Lives with spouse	</a:t>
          </a:r>
        </a:p>
      </dgm:t>
    </dgm:pt>
    <dgm:pt modelId="{EDD53408-F56D-474E-8519-61A82CC1D72D}" type="parTrans" cxnId="{05D834DF-9874-44AA-8F78-073B99E566CB}">
      <dgm:prSet/>
      <dgm:spPr/>
      <dgm:t>
        <a:bodyPr/>
        <a:lstStyle/>
        <a:p>
          <a:endParaRPr lang="en-GB"/>
        </a:p>
      </dgm:t>
    </dgm:pt>
    <dgm:pt modelId="{7C2276B8-6DBE-44E4-9EFA-39B3A8B5C8EE}" type="sibTrans" cxnId="{05D834DF-9874-44AA-8F78-073B99E566CB}">
      <dgm:prSet/>
      <dgm:spPr/>
      <dgm:t>
        <a:bodyPr/>
        <a:lstStyle/>
        <a:p>
          <a:endParaRPr lang="en-GB"/>
        </a:p>
      </dgm:t>
    </dgm:pt>
    <dgm:pt modelId="{015008DB-523A-4998-B8C4-06BC783D5379}">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•Diagnosis: Acute Myeloid Leukaemia (AML)	(NHS, 2023)</a:t>
          </a:r>
        </a:p>
      </dgm:t>
    </dgm:pt>
    <dgm:pt modelId="{B3180CDA-493D-42E5-AF03-5CCDEBDE7E06}" type="parTrans" cxnId="{5EB692D4-F93D-4D8F-9DA5-2E49BB56A7DF}">
      <dgm:prSet/>
      <dgm:spPr/>
      <dgm:t>
        <a:bodyPr/>
        <a:lstStyle/>
        <a:p>
          <a:endParaRPr lang="en-GB"/>
        </a:p>
      </dgm:t>
    </dgm:pt>
    <dgm:pt modelId="{33E93161-E0AD-46EE-9DF8-214B4A36CC7A}" type="sibTrans" cxnId="{5EB692D4-F93D-4D8F-9DA5-2E49BB56A7DF}">
      <dgm:prSet/>
      <dgm:spPr/>
      <dgm:t>
        <a:bodyPr/>
        <a:lstStyle/>
        <a:p>
          <a:endParaRPr lang="en-GB"/>
        </a:p>
      </dgm:t>
    </dgm:pt>
    <dgm:pt modelId="{6B3CB843-2014-4EE0-A23C-E994C78DEC84}">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•Height: 175 cm	</a:t>
          </a:r>
        </a:p>
      </dgm:t>
    </dgm:pt>
    <dgm:pt modelId="{457C6AD7-AFFF-4A69-A85A-CFA88E467982}" type="parTrans" cxnId="{3074A63C-7778-4CCE-98A5-D6225BB126B6}">
      <dgm:prSet/>
      <dgm:spPr/>
      <dgm:t>
        <a:bodyPr/>
        <a:lstStyle/>
        <a:p>
          <a:endParaRPr lang="en-GB"/>
        </a:p>
      </dgm:t>
    </dgm:pt>
    <dgm:pt modelId="{9E225AAD-8FE4-448E-8562-0F655532198B}" type="sibTrans" cxnId="{3074A63C-7778-4CCE-98A5-D6225BB126B6}">
      <dgm:prSet/>
      <dgm:spPr/>
      <dgm:t>
        <a:bodyPr/>
        <a:lstStyle/>
        <a:p>
          <a:endParaRPr lang="en-GB"/>
        </a:p>
      </dgm:t>
    </dgm:pt>
    <dgm:pt modelId="{607BF9E5-6941-4D51-BE6A-37CDB6180502}">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•Weight: 120 kg	</a:t>
          </a:r>
        </a:p>
      </dgm:t>
    </dgm:pt>
    <dgm:pt modelId="{E083FDE6-A901-4F3A-B768-0EBCC4C32E1C}" type="parTrans" cxnId="{C73A2F36-4B58-4FCF-9ADD-7526F4CE3C89}">
      <dgm:prSet/>
      <dgm:spPr/>
      <dgm:t>
        <a:bodyPr/>
        <a:lstStyle/>
        <a:p>
          <a:endParaRPr lang="en-GB"/>
        </a:p>
      </dgm:t>
    </dgm:pt>
    <dgm:pt modelId="{A9C3E23F-8438-4041-A4ED-73915DD271D0}" type="sibTrans" cxnId="{C73A2F36-4B58-4FCF-9ADD-7526F4CE3C89}">
      <dgm:prSet/>
      <dgm:spPr/>
      <dgm:t>
        <a:bodyPr/>
        <a:lstStyle/>
        <a:p>
          <a:endParaRPr lang="en-GB"/>
        </a:p>
      </dgm:t>
    </dgm:pt>
    <dgm:pt modelId="{09957DD5-D864-4F03-988D-CDFE135F137F}">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•BMI: 39.2 kg/m² (Severely obese)	</a:t>
          </a:r>
        </a:p>
      </dgm:t>
    </dgm:pt>
    <dgm:pt modelId="{85055632-8866-45EB-9227-42DB23A0DFDB}" type="parTrans" cxnId="{87ED6332-C32D-42ED-957C-EF625E01B5E7}">
      <dgm:prSet/>
      <dgm:spPr/>
      <dgm:t>
        <a:bodyPr/>
        <a:lstStyle/>
        <a:p>
          <a:endParaRPr lang="en-GB"/>
        </a:p>
      </dgm:t>
    </dgm:pt>
    <dgm:pt modelId="{52FA1262-B7BE-4E10-87EF-9226CD4C6A08}" type="sibTrans" cxnId="{87ED6332-C32D-42ED-957C-EF625E01B5E7}">
      <dgm:prSet/>
      <dgm:spPr/>
      <dgm:t>
        <a:bodyPr/>
        <a:lstStyle/>
        <a:p>
          <a:endParaRPr lang="en-GB"/>
        </a:p>
      </dgm:t>
    </dgm:pt>
    <dgm:pt modelId="{1545B099-9F9E-4BE5-98AC-B8F43C0CBFF4}">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•Smoking status: Smoker (20 pack-years)	</a:t>
          </a:r>
        </a:p>
      </dgm:t>
    </dgm:pt>
    <dgm:pt modelId="{E6192D07-C565-4408-A7FF-4CB15C379047}" type="parTrans" cxnId="{A2143B39-CDFE-4FA8-BF81-C3A001091B11}">
      <dgm:prSet/>
      <dgm:spPr/>
      <dgm:t>
        <a:bodyPr/>
        <a:lstStyle/>
        <a:p>
          <a:endParaRPr lang="en-GB"/>
        </a:p>
      </dgm:t>
    </dgm:pt>
    <dgm:pt modelId="{56A0C50E-52F9-492D-8FD5-F51BF1A5EFDB}" type="sibTrans" cxnId="{A2143B39-CDFE-4FA8-BF81-C3A001091B11}">
      <dgm:prSet/>
      <dgm:spPr/>
      <dgm:t>
        <a:bodyPr/>
        <a:lstStyle/>
        <a:p>
          <a:endParaRPr lang="en-GB"/>
        </a:p>
      </dgm:t>
    </dgm:pt>
    <dgm:pt modelId="{B5BEBF95-8DC5-4D3D-AC4E-320BA3700007}">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•Alcohol intake: None	</a:t>
          </a:r>
        </a:p>
      </dgm:t>
    </dgm:pt>
    <dgm:pt modelId="{1AA550F8-1A72-4C8C-908E-EA1F1123501F}" type="parTrans" cxnId="{399AFD62-A699-492C-86E2-0D000F1ECF09}">
      <dgm:prSet/>
      <dgm:spPr/>
      <dgm:t>
        <a:bodyPr/>
        <a:lstStyle/>
        <a:p>
          <a:endParaRPr lang="en-GB"/>
        </a:p>
      </dgm:t>
    </dgm:pt>
    <dgm:pt modelId="{C4E3C0FF-0088-417F-B0EA-7DE6F657F149}" type="sibTrans" cxnId="{399AFD62-A699-492C-86E2-0D000F1ECF09}">
      <dgm:prSet/>
      <dgm:spPr/>
      <dgm:t>
        <a:bodyPr/>
        <a:lstStyle/>
        <a:p>
          <a:endParaRPr lang="en-GB"/>
        </a:p>
      </dgm:t>
    </dgm:pt>
    <dgm:pt modelId="{5AB1C0C6-664E-49F3-B428-600665837C79}">
      <dgm:prSet custT="1"/>
      <dgm:spPr/>
      <dgm:t>
        <a:bodyPr/>
        <a:lstStyle/>
        <a:p>
          <a:r>
            <a:rPr lang="en-GB" sz="1600" b="1">
              <a:solidFill>
                <a:schemeClr val="tx1">
                  <a:lumMod val="65000"/>
                  <a:lumOff val="35000"/>
                </a:schemeClr>
              </a:solidFill>
              <a:latin typeface="Arial" panose="020B0604020202020204" pitchFamily="34" charset="0"/>
              <a:cs typeface="Arial" panose="020B0604020202020204" pitchFamily="34" charset="0"/>
            </a:rPr>
            <a:t>•Physical activity: Low	</a:t>
          </a:r>
        </a:p>
      </dgm:t>
    </dgm:pt>
    <dgm:pt modelId="{D08303E9-60B0-4A9C-82DC-316AEE701E3F}" type="parTrans" cxnId="{6FF9CB1A-8CE4-492B-90AF-694E7E22C36D}">
      <dgm:prSet/>
      <dgm:spPr/>
      <dgm:t>
        <a:bodyPr/>
        <a:lstStyle/>
        <a:p>
          <a:endParaRPr lang="en-GB"/>
        </a:p>
      </dgm:t>
    </dgm:pt>
    <dgm:pt modelId="{D6A3450E-8048-4E32-960E-CF65F4EB4D00}" type="sibTrans" cxnId="{6FF9CB1A-8CE4-492B-90AF-694E7E22C36D}">
      <dgm:prSet/>
      <dgm:spPr/>
      <dgm:t>
        <a:bodyPr/>
        <a:lstStyle/>
        <a:p>
          <a:endParaRPr lang="en-GB"/>
        </a:p>
      </dgm:t>
    </dgm:pt>
    <dgm:pt modelId="{0B4D8EA9-E0C8-46AC-BB25-B889705E21F6}">
      <dgm:prSet custT="1"/>
      <dgm:spPr/>
      <dgm:t>
        <a:bodyPr/>
        <a:lstStyle/>
        <a:p>
          <a:r>
            <a:rPr lang="en-GB" sz="1600" b="1" dirty="0">
              <a:solidFill>
                <a:schemeClr val="tx1">
                  <a:lumMod val="65000"/>
                  <a:lumOff val="35000"/>
                </a:schemeClr>
              </a:solidFill>
              <a:latin typeface="Arial" panose="020B0604020202020204" pitchFamily="34" charset="0"/>
              <a:cs typeface="Arial" panose="020B0604020202020204" pitchFamily="34" charset="0"/>
            </a:rPr>
            <a:t>•Current treatment: Chemotherapy (NHS Haematology Service) (NICE, 2021)</a:t>
          </a:r>
        </a:p>
      </dgm:t>
    </dgm:pt>
    <dgm:pt modelId="{DF047655-798D-41B1-B372-A5669EBD2054}" type="parTrans" cxnId="{FCAA382C-DD3A-4025-9007-2795136283AC}">
      <dgm:prSet/>
      <dgm:spPr/>
      <dgm:t>
        <a:bodyPr/>
        <a:lstStyle/>
        <a:p>
          <a:endParaRPr lang="en-GB"/>
        </a:p>
      </dgm:t>
    </dgm:pt>
    <dgm:pt modelId="{3A616FBA-5FB5-43B0-8DDC-B3504B00B5BA}" type="sibTrans" cxnId="{FCAA382C-DD3A-4025-9007-2795136283AC}">
      <dgm:prSet/>
      <dgm:spPr/>
      <dgm:t>
        <a:bodyPr/>
        <a:lstStyle/>
        <a:p>
          <a:endParaRPr lang="en-GB"/>
        </a:p>
      </dgm:t>
    </dgm:pt>
    <dgm:pt modelId="{77C000BF-16D7-4CC8-A89A-03678EBDE807}" type="pres">
      <dgm:prSet presAssocID="{FEB55C08-76E7-4618-9F19-D7AD91F93B40}" presName="linear" presStyleCnt="0">
        <dgm:presLayoutVars>
          <dgm:animLvl val="lvl"/>
          <dgm:resizeHandles val="exact"/>
        </dgm:presLayoutVars>
      </dgm:prSet>
      <dgm:spPr/>
    </dgm:pt>
    <dgm:pt modelId="{517AEBDE-C11F-497A-AC66-80CDE11B88F4}" type="pres">
      <dgm:prSet presAssocID="{B922CD2C-F5A3-48FA-B25C-F1266A172ACE}" presName="parentText" presStyleLbl="node1" presStyleIdx="0" presStyleCnt="15">
        <dgm:presLayoutVars>
          <dgm:chMax val="0"/>
          <dgm:bulletEnabled val="1"/>
        </dgm:presLayoutVars>
      </dgm:prSet>
      <dgm:spPr/>
    </dgm:pt>
    <dgm:pt modelId="{A2649277-0B8A-4BD8-8EAB-88171861F76E}" type="pres">
      <dgm:prSet presAssocID="{4293DECD-FF5B-4FFB-9BCD-E7F9D7B12398}" presName="spacer" presStyleCnt="0"/>
      <dgm:spPr/>
    </dgm:pt>
    <dgm:pt modelId="{6D510ACA-89E1-428A-9122-DB284470D8C4}" type="pres">
      <dgm:prSet presAssocID="{E572419D-F84D-4A4B-888B-F30E13D25D0F}" presName="parentText" presStyleLbl="node1" presStyleIdx="1" presStyleCnt="15">
        <dgm:presLayoutVars>
          <dgm:chMax val="0"/>
          <dgm:bulletEnabled val="1"/>
        </dgm:presLayoutVars>
      </dgm:prSet>
      <dgm:spPr/>
    </dgm:pt>
    <dgm:pt modelId="{36B2BA4F-4544-4CEA-8264-B85FFB71B023}" type="pres">
      <dgm:prSet presAssocID="{91B5FF01-1BA9-4A5A-9DCF-B508235C48CC}" presName="spacer" presStyleCnt="0"/>
      <dgm:spPr/>
    </dgm:pt>
    <dgm:pt modelId="{9464A0E3-8FCA-4AC6-A137-6F0F4333C519}" type="pres">
      <dgm:prSet presAssocID="{CF47D407-A2D3-4213-A00B-D2D540D3BDC8}" presName="parentText" presStyleLbl="node1" presStyleIdx="2" presStyleCnt="15">
        <dgm:presLayoutVars>
          <dgm:chMax val="0"/>
          <dgm:bulletEnabled val="1"/>
        </dgm:presLayoutVars>
      </dgm:prSet>
      <dgm:spPr/>
    </dgm:pt>
    <dgm:pt modelId="{D49129FD-856B-48D6-996B-F4F81DEC0233}" type="pres">
      <dgm:prSet presAssocID="{9039BBCF-513F-491C-9CB0-285AF699DDED}" presName="spacer" presStyleCnt="0"/>
      <dgm:spPr/>
    </dgm:pt>
    <dgm:pt modelId="{1CE105AE-0F77-45AD-AD2B-F8EB5D83086C}" type="pres">
      <dgm:prSet presAssocID="{D83C5F94-EE0F-4864-AB4E-DBBD7DB90D6F}" presName="parentText" presStyleLbl="node1" presStyleIdx="3" presStyleCnt="15">
        <dgm:presLayoutVars>
          <dgm:chMax val="0"/>
          <dgm:bulletEnabled val="1"/>
        </dgm:presLayoutVars>
      </dgm:prSet>
      <dgm:spPr/>
    </dgm:pt>
    <dgm:pt modelId="{91723AE6-1FCB-437F-B682-474FBC4A07C9}" type="pres">
      <dgm:prSet presAssocID="{ADDEFACA-0BE6-42C5-9BF9-3712AD035198}" presName="spacer" presStyleCnt="0"/>
      <dgm:spPr/>
    </dgm:pt>
    <dgm:pt modelId="{B6927665-EE6F-46CE-9395-5419C64B2BC1}" type="pres">
      <dgm:prSet presAssocID="{22D37972-5945-4DF7-8189-8FB61AABCB40}" presName="parentText" presStyleLbl="node1" presStyleIdx="4" presStyleCnt="15">
        <dgm:presLayoutVars>
          <dgm:chMax val="0"/>
          <dgm:bulletEnabled val="1"/>
        </dgm:presLayoutVars>
      </dgm:prSet>
      <dgm:spPr/>
    </dgm:pt>
    <dgm:pt modelId="{16CF723D-DF67-431A-9128-CD50F5BF9968}" type="pres">
      <dgm:prSet presAssocID="{9AAC3D82-BF5B-48A8-A708-3429D8F3C4AA}" presName="spacer" presStyleCnt="0"/>
      <dgm:spPr/>
    </dgm:pt>
    <dgm:pt modelId="{3C536333-8730-4327-A3F2-1CAB9775D342}" type="pres">
      <dgm:prSet presAssocID="{47D46ECD-3B51-457E-BDAD-CD9B0FEC5784}" presName="parentText" presStyleLbl="node1" presStyleIdx="5" presStyleCnt="15">
        <dgm:presLayoutVars>
          <dgm:chMax val="0"/>
          <dgm:bulletEnabled val="1"/>
        </dgm:presLayoutVars>
      </dgm:prSet>
      <dgm:spPr/>
    </dgm:pt>
    <dgm:pt modelId="{55AD02AE-58F6-4729-9627-BD4B37B8D498}" type="pres">
      <dgm:prSet presAssocID="{0BA3E1BF-5547-46A3-803B-158293678D95}" presName="spacer" presStyleCnt="0"/>
      <dgm:spPr/>
    </dgm:pt>
    <dgm:pt modelId="{42A43A18-645E-4F1E-A560-B18025313A00}" type="pres">
      <dgm:prSet presAssocID="{91190C58-9389-4259-899C-CD246E6E884D}" presName="parentText" presStyleLbl="node1" presStyleIdx="6" presStyleCnt="15">
        <dgm:presLayoutVars>
          <dgm:chMax val="0"/>
          <dgm:bulletEnabled val="1"/>
        </dgm:presLayoutVars>
      </dgm:prSet>
      <dgm:spPr/>
    </dgm:pt>
    <dgm:pt modelId="{DB057AE3-09B3-4667-9A34-309240D81D57}" type="pres">
      <dgm:prSet presAssocID="{7C2276B8-6DBE-44E4-9EFA-39B3A8B5C8EE}" presName="spacer" presStyleCnt="0"/>
      <dgm:spPr/>
    </dgm:pt>
    <dgm:pt modelId="{4332C850-64E6-4A3B-9EA2-35941B906A37}" type="pres">
      <dgm:prSet presAssocID="{015008DB-523A-4998-B8C4-06BC783D5379}" presName="parentText" presStyleLbl="node1" presStyleIdx="7" presStyleCnt="15">
        <dgm:presLayoutVars>
          <dgm:chMax val="0"/>
          <dgm:bulletEnabled val="1"/>
        </dgm:presLayoutVars>
      </dgm:prSet>
      <dgm:spPr/>
    </dgm:pt>
    <dgm:pt modelId="{6B2B79B4-63C5-4832-A92F-DABB9BF524CD}" type="pres">
      <dgm:prSet presAssocID="{33E93161-E0AD-46EE-9DF8-214B4A36CC7A}" presName="spacer" presStyleCnt="0"/>
      <dgm:spPr/>
    </dgm:pt>
    <dgm:pt modelId="{2A7370F6-9BDD-4538-AACB-B6EB873E2410}" type="pres">
      <dgm:prSet presAssocID="{6B3CB843-2014-4EE0-A23C-E994C78DEC84}" presName="parentText" presStyleLbl="node1" presStyleIdx="8" presStyleCnt="15">
        <dgm:presLayoutVars>
          <dgm:chMax val="0"/>
          <dgm:bulletEnabled val="1"/>
        </dgm:presLayoutVars>
      </dgm:prSet>
      <dgm:spPr/>
    </dgm:pt>
    <dgm:pt modelId="{9190FFFD-2568-496D-B622-A491D02C9720}" type="pres">
      <dgm:prSet presAssocID="{9E225AAD-8FE4-448E-8562-0F655532198B}" presName="spacer" presStyleCnt="0"/>
      <dgm:spPr/>
    </dgm:pt>
    <dgm:pt modelId="{C0B3765E-6776-45D7-ACF9-6BE3EEE65ED3}" type="pres">
      <dgm:prSet presAssocID="{607BF9E5-6941-4D51-BE6A-37CDB6180502}" presName="parentText" presStyleLbl="node1" presStyleIdx="9" presStyleCnt="15">
        <dgm:presLayoutVars>
          <dgm:chMax val="0"/>
          <dgm:bulletEnabled val="1"/>
        </dgm:presLayoutVars>
      </dgm:prSet>
      <dgm:spPr/>
    </dgm:pt>
    <dgm:pt modelId="{8EC8A05C-EE02-4AB8-8A3D-47A5521163ED}" type="pres">
      <dgm:prSet presAssocID="{A9C3E23F-8438-4041-A4ED-73915DD271D0}" presName="spacer" presStyleCnt="0"/>
      <dgm:spPr/>
    </dgm:pt>
    <dgm:pt modelId="{F0FD8AB3-8635-4142-BDD2-AE733E918391}" type="pres">
      <dgm:prSet presAssocID="{09957DD5-D864-4F03-988D-CDFE135F137F}" presName="parentText" presStyleLbl="node1" presStyleIdx="10" presStyleCnt="15">
        <dgm:presLayoutVars>
          <dgm:chMax val="0"/>
          <dgm:bulletEnabled val="1"/>
        </dgm:presLayoutVars>
      </dgm:prSet>
      <dgm:spPr/>
    </dgm:pt>
    <dgm:pt modelId="{5EB2D7BF-AA22-480E-9042-D49EE1AC8BB5}" type="pres">
      <dgm:prSet presAssocID="{52FA1262-B7BE-4E10-87EF-9226CD4C6A08}" presName="spacer" presStyleCnt="0"/>
      <dgm:spPr/>
    </dgm:pt>
    <dgm:pt modelId="{650E0C13-A0FC-44B7-9429-FA70B1C600BF}" type="pres">
      <dgm:prSet presAssocID="{1545B099-9F9E-4BE5-98AC-B8F43C0CBFF4}" presName="parentText" presStyleLbl="node1" presStyleIdx="11" presStyleCnt="15">
        <dgm:presLayoutVars>
          <dgm:chMax val="0"/>
          <dgm:bulletEnabled val="1"/>
        </dgm:presLayoutVars>
      </dgm:prSet>
      <dgm:spPr/>
    </dgm:pt>
    <dgm:pt modelId="{8DD259AA-C554-49DB-96D1-F02AE6F9A07A}" type="pres">
      <dgm:prSet presAssocID="{56A0C50E-52F9-492D-8FD5-F51BF1A5EFDB}" presName="spacer" presStyleCnt="0"/>
      <dgm:spPr/>
    </dgm:pt>
    <dgm:pt modelId="{E3E29DDB-5364-45FE-9D84-43E8C0AFA10B}" type="pres">
      <dgm:prSet presAssocID="{B5BEBF95-8DC5-4D3D-AC4E-320BA3700007}" presName="parentText" presStyleLbl="node1" presStyleIdx="12" presStyleCnt="15">
        <dgm:presLayoutVars>
          <dgm:chMax val="0"/>
          <dgm:bulletEnabled val="1"/>
        </dgm:presLayoutVars>
      </dgm:prSet>
      <dgm:spPr/>
    </dgm:pt>
    <dgm:pt modelId="{2464F828-6B0A-4595-9A9D-02D1C33A5B81}" type="pres">
      <dgm:prSet presAssocID="{C4E3C0FF-0088-417F-B0EA-7DE6F657F149}" presName="spacer" presStyleCnt="0"/>
      <dgm:spPr/>
    </dgm:pt>
    <dgm:pt modelId="{644E2D89-594E-4BB7-B6C4-2C8AEF748B31}" type="pres">
      <dgm:prSet presAssocID="{5AB1C0C6-664E-49F3-B428-600665837C79}" presName="parentText" presStyleLbl="node1" presStyleIdx="13" presStyleCnt="15">
        <dgm:presLayoutVars>
          <dgm:chMax val="0"/>
          <dgm:bulletEnabled val="1"/>
        </dgm:presLayoutVars>
      </dgm:prSet>
      <dgm:spPr/>
    </dgm:pt>
    <dgm:pt modelId="{4B975254-7892-453A-9DF0-3615CAF3CE41}" type="pres">
      <dgm:prSet presAssocID="{D6A3450E-8048-4E32-960E-CF65F4EB4D00}" presName="spacer" presStyleCnt="0"/>
      <dgm:spPr/>
    </dgm:pt>
    <dgm:pt modelId="{0C226046-43F3-4ACA-80B2-454C57A9C522}" type="pres">
      <dgm:prSet presAssocID="{0B4D8EA9-E0C8-46AC-BB25-B889705E21F6}" presName="parentText" presStyleLbl="node1" presStyleIdx="14" presStyleCnt="15">
        <dgm:presLayoutVars>
          <dgm:chMax val="0"/>
          <dgm:bulletEnabled val="1"/>
        </dgm:presLayoutVars>
      </dgm:prSet>
      <dgm:spPr/>
    </dgm:pt>
  </dgm:ptLst>
  <dgm:cxnLst>
    <dgm:cxn modelId="{7B7B7904-A4E6-4B03-91FD-F49CD57D1850}" type="presOf" srcId="{015008DB-523A-4998-B8C4-06BC783D5379}" destId="{4332C850-64E6-4A3B-9EA2-35941B906A37}" srcOrd="0" destOrd="0" presId="urn:microsoft.com/office/officeart/2005/8/layout/vList2"/>
    <dgm:cxn modelId="{EBA46F1A-51D8-41F2-AACC-5A506E5640A4}" srcId="{FEB55C08-76E7-4618-9F19-D7AD91F93B40}" destId="{47D46ECD-3B51-457E-BDAD-CD9B0FEC5784}" srcOrd="5" destOrd="0" parTransId="{71A90CAF-75C2-420C-A9E2-BD9A9DC05F1C}" sibTransId="{0BA3E1BF-5547-46A3-803B-158293678D95}"/>
    <dgm:cxn modelId="{6FF9CB1A-8CE4-492B-90AF-694E7E22C36D}" srcId="{FEB55C08-76E7-4618-9F19-D7AD91F93B40}" destId="{5AB1C0C6-664E-49F3-B428-600665837C79}" srcOrd="13" destOrd="0" parTransId="{D08303E9-60B0-4A9C-82DC-316AEE701E3F}" sibTransId="{D6A3450E-8048-4E32-960E-CF65F4EB4D00}"/>
    <dgm:cxn modelId="{FCAA382C-DD3A-4025-9007-2795136283AC}" srcId="{FEB55C08-76E7-4618-9F19-D7AD91F93B40}" destId="{0B4D8EA9-E0C8-46AC-BB25-B889705E21F6}" srcOrd="14" destOrd="0" parTransId="{DF047655-798D-41B1-B372-A5669EBD2054}" sibTransId="{3A616FBA-5FB5-43B0-8DDC-B3504B00B5BA}"/>
    <dgm:cxn modelId="{87ED6332-C32D-42ED-957C-EF625E01B5E7}" srcId="{FEB55C08-76E7-4618-9F19-D7AD91F93B40}" destId="{09957DD5-D864-4F03-988D-CDFE135F137F}" srcOrd="10" destOrd="0" parTransId="{85055632-8866-45EB-9227-42DB23A0DFDB}" sibTransId="{52FA1262-B7BE-4E10-87EF-9226CD4C6A08}"/>
    <dgm:cxn modelId="{60D2B733-D1E7-4DED-B36D-1A53BF55BE9E}" type="presOf" srcId="{09957DD5-D864-4F03-988D-CDFE135F137F}" destId="{F0FD8AB3-8635-4142-BDD2-AE733E918391}" srcOrd="0" destOrd="0" presId="urn:microsoft.com/office/officeart/2005/8/layout/vList2"/>
    <dgm:cxn modelId="{C73A2F36-4B58-4FCF-9ADD-7526F4CE3C89}" srcId="{FEB55C08-76E7-4618-9F19-D7AD91F93B40}" destId="{607BF9E5-6941-4D51-BE6A-37CDB6180502}" srcOrd="9" destOrd="0" parTransId="{E083FDE6-A901-4F3A-B768-0EBCC4C32E1C}" sibTransId="{A9C3E23F-8438-4041-A4ED-73915DD271D0}"/>
    <dgm:cxn modelId="{85CC9837-EA1D-47B4-93E7-275B2C6B36F5}" type="presOf" srcId="{6B3CB843-2014-4EE0-A23C-E994C78DEC84}" destId="{2A7370F6-9BDD-4538-AACB-B6EB873E2410}" srcOrd="0" destOrd="0" presId="urn:microsoft.com/office/officeart/2005/8/layout/vList2"/>
    <dgm:cxn modelId="{A2143B39-CDFE-4FA8-BF81-C3A001091B11}" srcId="{FEB55C08-76E7-4618-9F19-D7AD91F93B40}" destId="{1545B099-9F9E-4BE5-98AC-B8F43C0CBFF4}" srcOrd="11" destOrd="0" parTransId="{E6192D07-C565-4408-A7FF-4CB15C379047}" sibTransId="{56A0C50E-52F9-492D-8FD5-F51BF1A5EFDB}"/>
    <dgm:cxn modelId="{3074A63C-7778-4CCE-98A5-D6225BB126B6}" srcId="{FEB55C08-76E7-4618-9F19-D7AD91F93B40}" destId="{6B3CB843-2014-4EE0-A23C-E994C78DEC84}" srcOrd="8" destOrd="0" parTransId="{457C6AD7-AFFF-4A69-A85A-CFA88E467982}" sibTransId="{9E225AAD-8FE4-448E-8562-0F655532198B}"/>
    <dgm:cxn modelId="{399AFD62-A699-492C-86E2-0D000F1ECF09}" srcId="{FEB55C08-76E7-4618-9F19-D7AD91F93B40}" destId="{B5BEBF95-8DC5-4D3D-AC4E-320BA3700007}" srcOrd="12" destOrd="0" parTransId="{1AA550F8-1A72-4C8C-908E-EA1F1123501F}" sibTransId="{C4E3C0FF-0088-417F-B0EA-7DE6F657F149}"/>
    <dgm:cxn modelId="{0154BC47-B1C1-45CA-B11D-21256FF05E3D}" srcId="{FEB55C08-76E7-4618-9F19-D7AD91F93B40}" destId="{22D37972-5945-4DF7-8189-8FB61AABCB40}" srcOrd="4" destOrd="0" parTransId="{2DB9D482-4A8B-4526-AC0C-265205D3E55B}" sibTransId="{9AAC3D82-BF5B-48A8-A708-3429D8F3C4AA}"/>
    <dgm:cxn modelId="{7C1E6368-777B-4782-98B6-45BA89EF0E0D}" type="presOf" srcId="{E572419D-F84D-4A4B-888B-F30E13D25D0F}" destId="{6D510ACA-89E1-428A-9122-DB284470D8C4}" srcOrd="0" destOrd="0" presId="urn:microsoft.com/office/officeart/2005/8/layout/vList2"/>
    <dgm:cxn modelId="{2C2A4D69-0011-463F-95BB-F4CB1BA0A68B}" type="presOf" srcId="{91190C58-9389-4259-899C-CD246E6E884D}" destId="{42A43A18-645E-4F1E-A560-B18025313A00}" srcOrd="0" destOrd="0" presId="urn:microsoft.com/office/officeart/2005/8/layout/vList2"/>
    <dgm:cxn modelId="{78040A6E-A808-4F9A-9B66-680F2DB06647}" type="presOf" srcId="{47D46ECD-3B51-457E-BDAD-CD9B0FEC5784}" destId="{3C536333-8730-4327-A3F2-1CAB9775D342}" srcOrd="0" destOrd="0" presId="urn:microsoft.com/office/officeart/2005/8/layout/vList2"/>
    <dgm:cxn modelId="{BA45E270-BF6D-4627-AC56-4099CCEC20FA}" type="presOf" srcId="{0B4D8EA9-E0C8-46AC-BB25-B889705E21F6}" destId="{0C226046-43F3-4ACA-80B2-454C57A9C522}" srcOrd="0" destOrd="0" presId="urn:microsoft.com/office/officeart/2005/8/layout/vList2"/>
    <dgm:cxn modelId="{F7F97882-5A07-4116-BB65-7342FF8F387C}" srcId="{FEB55C08-76E7-4618-9F19-D7AD91F93B40}" destId="{E572419D-F84D-4A4B-888B-F30E13D25D0F}" srcOrd="1" destOrd="0" parTransId="{20DD5932-B34F-48D3-ACB3-5985A6F9E737}" sibTransId="{91B5FF01-1BA9-4A5A-9DCF-B508235C48CC}"/>
    <dgm:cxn modelId="{FF327D86-BB87-4294-B66D-76F29AB49E09}" type="presOf" srcId="{5AB1C0C6-664E-49F3-B428-600665837C79}" destId="{644E2D89-594E-4BB7-B6C4-2C8AEF748B31}" srcOrd="0" destOrd="0" presId="urn:microsoft.com/office/officeart/2005/8/layout/vList2"/>
    <dgm:cxn modelId="{F0F7818C-6CF6-4C42-A794-DC614BC7D89E}" type="presOf" srcId="{607BF9E5-6941-4D51-BE6A-37CDB6180502}" destId="{C0B3765E-6776-45D7-ACF9-6BE3EEE65ED3}" srcOrd="0" destOrd="0" presId="urn:microsoft.com/office/officeart/2005/8/layout/vList2"/>
    <dgm:cxn modelId="{F1D6808F-184A-46B4-A089-DD6841F3AFC0}" type="presOf" srcId="{B922CD2C-F5A3-48FA-B25C-F1266A172ACE}" destId="{517AEBDE-C11F-497A-AC66-80CDE11B88F4}" srcOrd="0" destOrd="0" presId="urn:microsoft.com/office/officeart/2005/8/layout/vList2"/>
    <dgm:cxn modelId="{ABA80A92-B371-42EC-A019-98FAA1ECFC6F}" type="presOf" srcId="{FEB55C08-76E7-4618-9F19-D7AD91F93B40}" destId="{77C000BF-16D7-4CC8-A89A-03678EBDE807}" srcOrd="0" destOrd="0" presId="urn:microsoft.com/office/officeart/2005/8/layout/vList2"/>
    <dgm:cxn modelId="{81B2E492-94BB-4BF1-8144-436371E26A65}" type="presOf" srcId="{22D37972-5945-4DF7-8189-8FB61AABCB40}" destId="{B6927665-EE6F-46CE-9395-5419C64B2BC1}" srcOrd="0" destOrd="0" presId="urn:microsoft.com/office/officeart/2005/8/layout/vList2"/>
    <dgm:cxn modelId="{9AEBA29C-57D0-4D92-A143-BF9B58C8C5BE}" type="presOf" srcId="{B5BEBF95-8DC5-4D3D-AC4E-320BA3700007}" destId="{E3E29DDB-5364-45FE-9D84-43E8C0AFA10B}" srcOrd="0" destOrd="0" presId="urn:microsoft.com/office/officeart/2005/8/layout/vList2"/>
    <dgm:cxn modelId="{D1AF4FA7-AEF4-4B70-84D5-3854336FB887}" type="presOf" srcId="{D83C5F94-EE0F-4864-AB4E-DBBD7DB90D6F}" destId="{1CE105AE-0F77-45AD-AD2B-F8EB5D83086C}" srcOrd="0" destOrd="0" presId="urn:microsoft.com/office/officeart/2005/8/layout/vList2"/>
    <dgm:cxn modelId="{9D7D54A8-AF3B-4825-B92D-C34E9E059DF9}" srcId="{FEB55C08-76E7-4618-9F19-D7AD91F93B40}" destId="{D83C5F94-EE0F-4864-AB4E-DBBD7DB90D6F}" srcOrd="3" destOrd="0" parTransId="{2FA441C4-4CCB-4251-B0A8-36F78A7A4C7A}" sibTransId="{ADDEFACA-0BE6-42C5-9BF9-3712AD035198}"/>
    <dgm:cxn modelId="{A1AB32B7-7E2F-4430-A80B-FA07AE2AE92A}" srcId="{FEB55C08-76E7-4618-9F19-D7AD91F93B40}" destId="{B922CD2C-F5A3-48FA-B25C-F1266A172ACE}" srcOrd="0" destOrd="0" parTransId="{BA726DD5-28B0-41E0-A862-78B7D6B3294F}" sibTransId="{4293DECD-FF5B-4FFB-9BCD-E7F9D7B12398}"/>
    <dgm:cxn modelId="{5EB692D4-F93D-4D8F-9DA5-2E49BB56A7DF}" srcId="{FEB55C08-76E7-4618-9F19-D7AD91F93B40}" destId="{015008DB-523A-4998-B8C4-06BC783D5379}" srcOrd="7" destOrd="0" parTransId="{B3180CDA-493D-42E5-AF03-5CCDEBDE7E06}" sibTransId="{33E93161-E0AD-46EE-9DF8-214B4A36CC7A}"/>
    <dgm:cxn modelId="{39A0FDDE-81F8-4A40-A705-44ED344663F0}" type="presOf" srcId="{CF47D407-A2D3-4213-A00B-D2D540D3BDC8}" destId="{9464A0E3-8FCA-4AC6-A137-6F0F4333C519}" srcOrd="0" destOrd="0" presId="urn:microsoft.com/office/officeart/2005/8/layout/vList2"/>
    <dgm:cxn modelId="{05D834DF-9874-44AA-8F78-073B99E566CB}" srcId="{FEB55C08-76E7-4618-9F19-D7AD91F93B40}" destId="{91190C58-9389-4259-899C-CD246E6E884D}" srcOrd="6" destOrd="0" parTransId="{EDD53408-F56D-474E-8519-61A82CC1D72D}" sibTransId="{7C2276B8-6DBE-44E4-9EFA-39B3A8B5C8EE}"/>
    <dgm:cxn modelId="{8B9D8FDF-72C7-4508-B7A3-D7206B33708B}" type="presOf" srcId="{1545B099-9F9E-4BE5-98AC-B8F43C0CBFF4}" destId="{650E0C13-A0FC-44B7-9429-FA70B1C600BF}" srcOrd="0" destOrd="0" presId="urn:microsoft.com/office/officeart/2005/8/layout/vList2"/>
    <dgm:cxn modelId="{CAF8BDDF-2249-491D-8F93-D9D8F2B7B9F5}" srcId="{FEB55C08-76E7-4618-9F19-D7AD91F93B40}" destId="{CF47D407-A2D3-4213-A00B-D2D540D3BDC8}" srcOrd="2" destOrd="0" parTransId="{092D1A83-B2B2-45FD-8093-2372DB9D4830}" sibTransId="{9039BBCF-513F-491C-9CB0-285AF699DDED}"/>
    <dgm:cxn modelId="{7BE6C674-2C01-4677-BBAC-FA4AD46B449B}" type="presParOf" srcId="{77C000BF-16D7-4CC8-A89A-03678EBDE807}" destId="{517AEBDE-C11F-497A-AC66-80CDE11B88F4}" srcOrd="0" destOrd="0" presId="urn:microsoft.com/office/officeart/2005/8/layout/vList2"/>
    <dgm:cxn modelId="{B017A75F-AC70-43A6-914D-89AFBEBBBF0C}" type="presParOf" srcId="{77C000BF-16D7-4CC8-A89A-03678EBDE807}" destId="{A2649277-0B8A-4BD8-8EAB-88171861F76E}" srcOrd="1" destOrd="0" presId="urn:microsoft.com/office/officeart/2005/8/layout/vList2"/>
    <dgm:cxn modelId="{D15A7FDF-3CBC-4150-A6D5-17388EF4B8CC}" type="presParOf" srcId="{77C000BF-16D7-4CC8-A89A-03678EBDE807}" destId="{6D510ACA-89E1-428A-9122-DB284470D8C4}" srcOrd="2" destOrd="0" presId="urn:microsoft.com/office/officeart/2005/8/layout/vList2"/>
    <dgm:cxn modelId="{6195530E-16F8-462C-9C4F-6B692B028CFE}" type="presParOf" srcId="{77C000BF-16D7-4CC8-A89A-03678EBDE807}" destId="{36B2BA4F-4544-4CEA-8264-B85FFB71B023}" srcOrd="3" destOrd="0" presId="urn:microsoft.com/office/officeart/2005/8/layout/vList2"/>
    <dgm:cxn modelId="{DF71A12D-88E6-453E-9617-31CC4F15598A}" type="presParOf" srcId="{77C000BF-16D7-4CC8-A89A-03678EBDE807}" destId="{9464A0E3-8FCA-4AC6-A137-6F0F4333C519}" srcOrd="4" destOrd="0" presId="urn:microsoft.com/office/officeart/2005/8/layout/vList2"/>
    <dgm:cxn modelId="{68B9E8CE-8CAE-46B5-8E91-02C1EE34F613}" type="presParOf" srcId="{77C000BF-16D7-4CC8-A89A-03678EBDE807}" destId="{D49129FD-856B-48D6-996B-F4F81DEC0233}" srcOrd="5" destOrd="0" presId="urn:microsoft.com/office/officeart/2005/8/layout/vList2"/>
    <dgm:cxn modelId="{0A0B28A1-A95B-4783-9A0C-501E215A188D}" type="presParOf" srcId="{77C000BF-16D7-4CC8-A89A-03678EBDE807}" destId="{1CE105AE-0F77-45AD-AD2B-F8EB5D83086C}" srcOrd="6" destOrd="0" presId="urn:microsoft.com/office/officeart/2005/8/layout/vList2"/>
    <dgm:cxn modelId="{E755F96B-FC08-4122-BBFA-D1BEBE5B3922}" type="presParOf" srcId="{77C000BF-16D7-4CC8-A89A-03678EBDE807}" destId="{91723AE6-1FCB-437F-B682-474FBC4A07C9}" srcOrd="7" destOrd="0" presId="urn:microsoft.com/office/officeart/2005/8/layout/vList2"/>
    <dgm:cxn modelId="{C546D130-534D-4F19-B708-A5679AEF199F}" type="presParOf" srcId="{77C000BF-16D7-4CC8-A89A-03678EBDE807}" destId="{B6927665-EE6F-46CE-9395-5419C64B2BC1}" srcOrd="8" destOrd="0" presId="urn:microsoft.com/office/officeart/2005/8/layout/vList2"/>
    <dgm:cxn modelId="{CE08F203-E285-46DD-B269-FC0B7FF68C1E}" type="presParOf" srcId="{77C000BF-16D7-4CC8-A89A-03678EBDE807}" destId="{16CF723D-DF67-431A-9128-CD50F5BF9968}" srcOrd="9" destOrd="0" presId="urn:microsoft.com/office/officeart/2005/8/layout/vList2"/>
    <dgm:cxn modelId="{3512830B-E8DF-44DB-9171-7C4CDF3D9E22}" type="presParOf" srcId="{77C000BF-16D7-4CC8-A89A-03678EBDE807}" destId="{3C536333-8730-4327-A3F2-1CAB9775D342}" srcOrd="10" destOrd="0" presId="urn:microsoft.com/office/officeart/2005/8/layout/vList2"/>
    <dgm:cxn modelId="{08CD8946-EE2C-4AC2-A317-EED2747F417D}" type="presParOf" srcId="{77C000BF-16D7-4CC8-A89A-03678EBDE807}" destId="{55AD02AE-58F6-4729-9627-BD4B37B8D498}" srcOrd="11" destOrd="0" presId="urn:microsoft.com/office/officeart/2005/8/layout/vList2"/>
    <dgm:cxn modelId="{3E8DE530-BB9A-4DC5-9BBB-F15F66D7A6D7}" type="presParOf" srcId="{77C000BF-16D7-4CC8-A89A-03678EBDE807}" destId="{42A43A18-645E-4F1E-A560-B18025313A00}" srcOrd="12" destOrd="0" presId="urn:microsoft.com/office/officeart/2005/8/layout/vList2"/>
    <dgm:cxn modelId="{28790B81-9ADB-45F3-9872-E28361099296}" type="presParOf" srcId="{77C000BF-16D7-4CC8-A89A-03678EBDE807}" destId="{DB057AE3-09B3-4667-9A34-309240D81D57}" srcOrd="13" destOrd="0" presId="urn:microsoft.com/office/officeart/2005/8/layout/vList2"/>
    <dgm:cxn modelId="{F8513D82-6071-4F67-A31E-920269D40A67}" type="presParOf" srcId="{77C000BF-16D7-4CC8-A89A-03678EBDE807}" destId="{4332C850-64E6-4A3B-9EA2-35941B906A37}" srcOrd="14" destOrd="0" presId="urn:microsoft.com/office/officeart/2005/8/layout/vList2"/>
    <dgm:cxn modelId="{215A627E-A6F2-4A87-92B3-B79DFD3CB0AB}" type="presParOf" srcId="{77C000BF-16D7-4CC8-A89A-03678EBDE807}" destId="{6B2B79B4-63C5-4832-A92F-DABB9BF524CD}" srcOrd="15" destOrd="0" presId="urn:microsoft.com/office/officeart/2005/8/layout/vList2"/>
    <dgm:cxn modelId="{0D3DDA86-09FE-4B7E-91D8-DD7311EFFA3C}" type="presParOf" srcId="{77C000BF-16D7-4CC8-A89A-03678EBDE807}" destId="{2A7370F6-9BDD-4538-AACB-B6EB873E2410}" srcOrd="16" destOrd="0" presId="urn:microsoft.com/office/officeart/2005/8/layout/vList2"/>
    <dgm:cxn modelId="{5FAF840D-87E1-46CD-95E8-9E651F90BE74}" type="presParOf" srcId="{77C000BF-16D7-4CC8-A89A-03678EBDE807}" destId="{9190FFFD-2568-496D-B622-A491D02C9720}" srcOrd="17" destOrd="0" presId="urn:microsoft.com/office/officeart/2005/8/layout/vList2"/>
    <dgm:cxn modelId="{B33E8B1C-962A-41F9-98E5-E88080F6D673}" type="presParOf" srcId="{77C000BF-16D7-4CC8-A89A-03678EBDE807}" destId="{C0B3765E-6776-45D7-ACF9-6BE3EEE65ED3}" srcOrd="18" destOrd="0" presId="urn:microsoft.com/office/officeart/2005/8/layout/vList2"/>
    <dgm:cxn modelId="{1807424F-FD9E-40D3-810C-2E1DD2BCBF8D}" type="presParOf" srcId="{77C000BF-16D7-4CC8-A89A-03678EBDE807}" destId="{8EC8A05C-EE02-4AB8-8A3D-47A5521163ED}" srcOrd="19" destOrd="0" presId="urn:microsoft.com/office/officeart/2005/8/layout/vList2"/>
    <dgm:cxn modelId="{BBA8F0E6-8D40-4484-A01E-439DA5B4DCCC}" type="presParOf" srcId="{77C000BF-16D7-4CC8-A89A-03678EBDE807}" destId="{F0FD8AB3-8635-4142-BDD2-AE733E918391}" srcOrd="20" destOrd="0" presId="urn:microsoft.com/office/officeart/2005/8/layout/vList2"/>
    <dgm:cxn modelId="{D855B1CD-CC35-412B-9714-6C421C6116CD}" type="presParOf" srcId="{77C000BF-16D7-4CC8-A89A-03678EBDE807}" destId="{5EB2D7BF-AA22-480E-9042-D49EE1AC8BB5}" srcOrd="21" destOrd="0" presId="urn:microsoft.com/office/officeart/2005/8/layout/vList2"/>
    <dgm:cxn modelId="{11D74879-EEC1-49F5-8623-8DCC5DA4F837}" type="presParOf" srcId="{77C000BF-16D7-4CC8-A89A-03678EBDE807}" destId="{650E0C13-A0FC-44B7-9429-FA70B1C600BF}" srcOrd="22" destOrd="0" presId="urn:microsoft.com/office/officeart/2005/8/layout/vList2"/>
    <dgm:cxn modelId="{D6484F52-BD89-41A0-8C8A-3881F9E57990}" type="presParOf" srcId="{77C000BF-16D7-4CC8-A89A-03678EBDE807}" destId="{8DD259AA-C554-49DB-96D1-F02AE6F9A07A}" srcOrd="23" destOrd="0" presId="urn:microsoft.com/office/officeart/2005/8/layout/vList2"/>
    <dgm:cxn modelId="{1F921D72-A82B-4959-9712-48B4BF008E88}" type="presParOf" srcId="{77C000BF-16D7-4CC8-A89A-03678EBDE807}" destId="{E3E29DDB-5364-45FE-9D84-43E8C0AFA10B}" srcOrd="24" destOrd="0" presId="urn:microsoft.com/office/officeart/2005/8/layout/vList2"/>
    <dgm:cxn modelId="{5A7EC980-561E-4AE7-A701-FEC07BAD6F7C}" type="presParOf" srcId="{77C000BF-16D7-4CC8-A89A-03678EBDE807}" destId="{2464F828-6B0A-4595-9A9D-02D1C33A5B81}" srcOrd="25" destOrd="0" presId="urn:microsoft.com/office/officeart/2005/8/layout/vList2"/>
    <dgm:cxn modelId="{34193F21-691C-47F0-95B6-36DCAB203114}" type="presParOf" srcId="{77C000BF-16D7-4CC8-A89A-03678EBDE807}" destId="{644E2D89-594E-4BB7-B6C4-2C8AEF748B31}" srcOrd="26" destOrd="0" presId="urn:microsoft.com/office/officeart/2005/8/layout/vList2"/>
    <dgm:cxn modelId="{28A15267-3F03-4EA9-A1FA-671FCB8C054B}" type="presParOf" srcId="{77C000BF-16D7-4CC8-A89A-03678EBDE807}" destId="{4B975254-7892-453A-9DF0-3615CAF3CE41}" srcOrd="27" destOrd="0" presId="urn:microsoft.com/office/officeart/2005/8/layout/vList2"/>
    <dgm:cxn modelId="{232FD546-25B6-4B7C-81C8-11743EBA11BB}" type="presParOf" srcId="{77C000BF-16D7-4CC8-A89A-03678EBDE807}" destId="{0C226046-43F3-4ACA-80B2-454C57A9C522}" srcOrd="2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AEBDE-C11F-497A-AC66-80CDE11B88F4}">
      <dsp:nvSpPr>
        <dsp:cNvPr id="0" name=""/>
        <dsp:cNvSpPr/>
      </dsp:nvSpPr>
      <dsp:spPr>
        <a:xfrm>
          <a:off x="0" y="71"/>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Fictional Patient Profile	</a:t>
          </a:r>
        </a:p>
      </dsp:txBody>
      <dsp:txXfrm>
        <a:off x="12299" y="12370"/>
        <a:ext cx="8205002" cy="227340"/>
      </dsp:txXfrm>
    </dsp:sp>
    <dsp:sp modelId="{6D510ACA-89E1-428A-9122-DB284470D8C4}">
      <dsp:nvSpPr>
        <dsp:cNvPr id="0" name=""/>
        <dsp:cNvSpPr/>
      </dsp:nvSpPr>
      <dsp:spPr>
        <a:xfrm>
          <a:off x="0" y="261853"/>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•Name: Mr Daniel Roberts	</a:t>
          </a:r>
        </a:p>
      </dsp:txBody>
      <dsp:txXfrm>
        <a:off x="12299" y="274152"/>
        <a:ext cx="8205002" cy="227340"/>
      </dsp:txXfrm>
    </dsp:sp>
    <dsp:sp modelId="{9464A0E3-8FCA-4AC6-A137-6F0F4333C519}">
      <dsp:nvSpPr>
        <dsp:cNvPr id="0" name=""/>
        <dsp:cNvSpPr/>
      </dsp:nvSpPr>
      <dsp:spPr>
        <a:xfrm>
          <a:off x="0" y="523635"/>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•Age: 30 years	</a:t>
          </a:r>
        </a:p>
      </dsp:txBody>
      <dsp:txXfrm>
        <a:off x="12299" y="535934"/>
        <a:ext cx="8205002" cy="227340"/>
      </dsp:txXfrm>
    </dsp:sp>
    <dsp:sp modelId="{1CE105AE-0F77-45AD-AD2B-F8EB5D83086C}">
      <dsp:nvSpPr>
        <dsp:cNvPr id="0" name=""/>
        <dsp:cNvSpPr/>
      </dsp:nvSpPr>
      <dsp:spPr>
        <a:xfrm>
          <a:off x="0" y="785417"/>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•Sex: Male	</a:t>
          </a:r>
        </a:p>
      </dsp:txBody>
      <dsp:txXfrm>
        <a:off x="12299" y="797716"/>
        <a:ext cx="8205002" cy="227340"/>
      </dsp:txXfrm>
    </dsp:sp>
    <dsp:sp modelId="{B6927665-EE6F-46CE-9395-5419C64B2BC1}">
      <dsp:nvSpPr>
        <dsp:cNvPr id="0" name=""/>
        <dsp:cNvSpPr/>
      </dsp:nvSpPr>
      <dsp:spPr>
        <a:xfrm>
          <a:off x="0" y="1047200"/>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•Ethnicity: White British	</a:t>
          </a:r>
        </a:p>
      </dsp:txBody>
      <dsp:txXfrm>
        <a:off x="12299" y="1059499"/>
        <a:ext cx="8205002" cy="227340"/>
      </dsp:txXfrm>
    </dsp:sp>
    <dsp:sp modelId="{3C536333-8730-4327-A3F2-1CAB9775D342}">
      <dsp:nvSpPr>
        <dsp:cNvPr id="0" name=""/>
        <dsp:cNvSpPr/>
      </dsp:nvSpPr>
      <dsp:spPr>
        <a:xfrm>
          <a:off x="0" y="1308982"/>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•Occupation: Warehouse supervisor	</a:t>
          </a:r>
        </a:p>
      </dsp:txBody>
      <dsp:txXfrm>
        <a:off x="12299" y="1321281"/>
        <a:ext cx="8205002" cy="227340"/>
      </dsp:txXfrm>
    </dsp:sp>
    <dsp:sp modelId="{42A43A18-645E-4F1E-A560-B18025313A00}">
      <dsp:nvSpPr>
        <dsp:cNvPr id="0" name=""/>
        <dsp:cNvSpPr/>
      </dsp:nvSpPr>
      <dsp:spPr>
        <a:xfrm>
          <a:off x="0" y="1570764"/>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•Living situation: Lives with spouse	</a:t>
          </a:r>
        </a:p>
      </dsp:txBody>
      <dsp:txXfrm>
        <a:off x="12299" y="1583063"/>
        <a:ext cx="8205002" cy="227340"/>
      </dsp:txXfrm>
    </dsp:sp>
    <dsp:sp modelId="{4332C850-64E6-4A3B-9EA2-35941B906A37}">
      <dsp:nvSpPr>
        <dsp:cNvPr id="0" name=""/>
        <dsp:cNvSpPr/>
      </dsp:nvSpPr>
      <dsp:spPr>
        <a:xfrm>
          <a:off x="0" y="1832546"/>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•Diagnosis: Acute Myeloid Leukaemia (AML)	(NHS, 2023)</a:t>
          </a:r>
        </a:p>
      </dsp:txBody>
      <dsp:txXfrm>
        <a:off x="12299" y="1844845"/>
        <a:ext cx="8205002" cy="227340"/>
      </dsp:txXfrm>
    </dsp:sp>
    <dsp:sp modelId="{2A7370F6-9BDD-4538-AACB-B6EB873E2410}">
      <dsp:nvSpPr>
        <dsp:cNvPr id="0" name=""/>
        <dsp:cNvSpPr/>
      </dsp:nvSpPr>
      <dsp:spPr>
        <a:xfrm>
          <a:off x="0" y="2094328"/>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•Height: 175 cm	</a:t>
          </a:r>
        </a:p>
      </dsp:txBody>
      <dsp:txXfrm>
        <a:off x="12299" y="2106627"/>
        <a:ext cx="8205002" cy="227340"/>
      </dsp:txXfrm>
    </dsp:sp>
    <dsp:sp modelId="{C0B3765E-6776-45D7-ACF9-6BE3EEE65ED3}">
      <dsp:nvSpPr>
        <dsp:cNvPr id="0" name=""/>
        <dsp:cNvSpPr/>
      </dsp:nvSpPr>
      <dsp:spPr>
        <a:xfrm>
          <a:off x="0" y="2356111"/>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•Weight: 120 kg	</a:t>
          </a:r>
        </a:p>
      </dsp:txBody>
      <dsp:txXfrm>
        <a:off x="12299" y="2368410"/>
        <a:ext cx="8205002" cy="227340"/>
      </dsp:txXfrm>
    </dsp:sp>
    <dsp:sp modelId="{F0FD8AB3-8635-4142-BDD2-AE733E918391}">
      <dsp:nvSpPr>
        <dsp:cNvPr id="0" name=""/>
        <dsp:cNvSpPr/>
      </dsp:nvSpPr>
      <dsp:spPr>
        <a:xfrm>
          <a:off x="0" y="2617893"/>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•BMI: 39.2 kg/m² (Severely obese)	</a:t>
          </a:r>
        </a:p>
      </dsp:txBody>
      <dsp:txXfrm>
        <a:off x="12299" y="2630192"/>
        <a:ext cx="8205002" cy="227340"/>
      </dsp:txXfrm>
    </dsp:sp>
    <dsp:sp modelId="{650E0C13-A0FC-44B7-9429-FA70B1C600BF}">
      <dsp:nvSpPr>
        <dsp:cNvPr id="0" name=""/>
        <dsp:cNvSpPr/>
      </dsp:nvSpPr>
      <dsp:spPr>
        <a:xfrm>
          <a:off x="0" y="2879675"/>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•Smoking status: Smoker (20 pack-years)	</a:t>
          </a:r>
        </a:p>
      </dsp:txBody>
      <dsp:txXfrm>
        <a:off x="12299" y="2891974"/>
        <a:ext cx="8205002" cy="227340"/>
      </dsp:txXfrm>
    </dsp:sp>
    <dsp:sp modelId="{E3E29DDB-5364-45FE-9D84-43E8C0AFA10B}">
      <dsp:nvSpPr>
        <dsp:cNvPr id="0" name=""/>
        <dsp:cNvSpPr/>
      </dsp:nvSpPr>
      <dsp:spPr>
        <a:xfrm>
          <a:off x="0" y="3141457"/>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•Alcohol intake: None	</a:t>
          </a:r>
        </a:p>
      </dsp:txBody>
      <dsp:txXfrm>
        <a:off x="12299" y="3153756"/>
        <a:ext cx="8205002" cy="227340"/>
      </dsp:txXfrm>
    </dsp:sp>
    <dsp:sp modelId="{644E2D89-594E-4BB7-B6C4-2C8AEF748B31}">
      <dsp:nvSpPr>
        <dsp:cNvPr id="0" name=""/>
        <dsp:cNvSpPr/>
      </dsp:nvSpPr>
      <dsp:spPr>
        <a:xfrm>
          <a:off x="0" y="3403240"/>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lumMod val="65000"/>
                  <a:lumOff val="35000"/>
                </a:schemeClr>
              </a:solidFill>
              <a:latin typeface="Arial" panose="020B0604020202020204" pitchFamily="34" charset="0"/>
              <a:cs typeface="Arial" panose="020B0604020202020204" pitchFamily="34" charset="0"/>
            </a:rPr>
            <a:t>•Physical activity: Low	</a:t>
          </a:r>
        </a:p>
      </dsp:txBody>
      <dsp:txXfrm>
        <a:off x="12299" y="3415539"/>
        <a:ext cx="8205002" cy="227340"/>
      </dsp:txXfrm>
    </dsp:sp>
    <dsp:sp modelId="{0C226046-43F3-4ACA-80B2-454C57A9C522}">
      <dsp:nvSpPr>
        <dsp:cNvPr id="0" name=""/>
        <dsp:cNvSpPr/>
      </dsp:nvSpPr>
      <dsp:spPr>
        <a:xfrm>
          <a:off x="0" y="3665022"/>
          <a:ext cx="8229600" cy="251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lumMod val="65000"/>
                  <a:lumOff val="35000"/>
                </a:schemeClr>
              </a:solidFill>
              <a:latin typeface="Arial" panose="020B0604020202020204" pitchFamily="34" charset="0"/>
              <a:cs typeface="Arial" panose="020B0604020202020204" pitchFamily="34" charset="0"/>
            </a:rPr>
            <a:t>•Current treatment: Chemotherapy (NHS Haematology Service) (NICE, 2021)</a:t>
          </a:r>
        </a:p>
      </dsp:txBody>
      <dsp:txXfrm>
        <a:off x="12299" y="3677321"/>
        <a:ext cx="8205002" cy="2273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iologycorner.com/tag/leukemia/" TargetMode="External"/><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www.virtualhomeschoolgroup.org/vhsgfiles/03_Science/03_Biology/02_Anatomy_and_Physiology/M03_Skin_and_Bone/L2/Published/Study_Notes/Study_Notes.html" TargetMode="External"/><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3390/ijms24065862" TargetMode="External"/><Relationship Id="rId13" Type="http://schemas.openxmlformats.org/officeDocument/2006/relationships/hyperlink" Target="https://doi.org/10.18502/jmehm.v17i14.18666" TargetMode="External"/><Relationship Id="rId3" Type="http://schemas.openxmlformats.org/officeDocument/2006/relationships/hyperlink" Target="https://www.nice.org.uk/guidance/ng47" TargetMode="External"/><Relationship Id="rId7" Type="http://schemas.openxmlformats.org/officeDocument/2006/relationships/hyperlink" Target="https://www.cancerresearchuk.org/about-cancer/cancer-in-general/treatment/chemotherapy/side-effects/infection" TargetMode="External"/><Relationship Id="rId12" Type="http://schemas.openxmlformats.org/officeDocument/2006/relationships/hyperlink" Target="https://doi.org/10.1007/s00520-020-05522-w" TargetMode="External"/><Relationship Id="rId17" Type="http://schemas.openxmlformats.org/officeDocument/2006/relationships/hyperlink" Target="https://doi.org/10.3390/cancers13246246" TargetMode="External"/><Relationship Id="rId2" Type="http://schemas.openxmlformats.org/officeDocument/2006/relationships/hyperlink" Target="https://www.nhs.uk/conditions/leukaemia/" TargetMode="External"/><Relationship Id="rId16" Type="http://schemas.openxmlformats.org/officeDocument/2006/relationships/hyperlink" Target="https://doi.org/10.1038/s41375-025-02664-w" TargetMode="External"/><Relationship Id="rId1" Type="http://schemas.openxmlformats.org/officeDocument/2006/relationships/slideLayout" Target="../slideLayouts/slideLayout2.xml"/><Relationship Id="rId6" Type="http://schemas.openxmlformats.org/officeDocument/2006/relationships/hyperlink" Target="https://www.wiley.com/en-gb/Principles+of+Anatomy+and+Physiology%2C+16th+Edition-p-9781119662860" TargetMode="External"/><Relationship Id="rId11" Type="http://schemas.openxmlformats.org/officeDocument/2006/relationships/hyperlink" Target="https://librarysearch.uwtsd.ac.uk/permalink/44WHELF_UWTSD/neci73/cdi_pubmed_primary_34653028" TargetMode="External"/><Relationship Id="rId5" Type="http://schemas.openxmlformats.org/officeDocument/2006/relationships/hyperlink" Target="https://www.who.int/news-room/fact-sheets/detail/obesity-and-overweight" TargetMode="External"/><Relationship Id="rId15" Type="http://schemas.openxmlformats.org/officeDocument/2006/relationships/hyperlink" Target="https://doi.org/10.1109/JBHI.2025.3531294" TargetMode="External"/><Relationship Id="rId10" Type="http://schemas.openxmlformats.org/officeDocument/2006/relationships/hyperlink" Target="https://doi.org/10.3390/ijms25126776" TargetMode="External"/><Relationship Id="rId4" Type="http://schemas.openxmlformats.org/officeDocument/2006/relationships/hyperlink" Target="https://www.nice.org.uk/about/what-we-do/our-programmes/nice-guidance/nice-guidelines/cancer-services" TargetMode="External"/><Relationship Id="rId9" Type="http://schemas.openxmlformats.org/officeDocument/2006/relationships/hyperlink" Target="https://doi.org/10.1007/s13679-023-00542-z" TargetMode="External"/><Relationship Id="rId14" Type="http://schemas.openxmlformats.org/officeDocument/2006/relationships/hyperlink" Target="https://doi.org/10.1136/jme-2025-1111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a:solidFill>
                  <a:schemeClr val="bg1"/>
                </a:solidFill>
              </a:rPr>
              <a:t>Student ID: Mihaela Marcela Bakos  </a:t>
            </a:r>
          </a:p>
          <a:p>
            <a:pPr algn="l" eaLnBrk="1" hangingPunct="1"/>
            <a:r>
              <a:rPr lang="en-GB" altLang="en-US" sz="2800" b="1">
                <a:solidFill>
                  <a:schemeClr val="bg1"/>
                </a:solidFill>
              </a:rPr>
              <a:t>Student name: 2325464</a:t>
            </a:r>
          </a:p>
          <a:p>
            <a:pPr algn="l" eaLnBrk="1" hangingPunct="1"/>
            <a:r>
              <a:rPr lang="en-GB" altLang="en-US" sz="2800" b="1" dirty="0">
                <a:solidFill>
                  <a:schemeClr val="bg1"/>
                </a:solidFill>
              </a:rPr>
              <a:t>Lecturer Name: </a:t>
            </a:r>
            <a:r>
              <a:rPr lang="en-GB" sz="2800" b="1">
                <a:solidFill>
                  <a:schemeClr val="bg1"/>
                </a:solidFill>
                <a:ea typeface="+mn-lt"/>
                <a:cs typeface="+mn-lt"/>
              </a:rPr>
              <a:t>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b="1"/>
              <a:t>Introduction</a:t>
            </a:r>
          </a:p>
        </p:txBody>
      </p:sp>
      <p:pic>
        <p:nvPicPr>
          <p:cNvPr id="6" name="Picture 5" descr="A diagram of blood cells&#10;&#10;AI-generated content may be incorrect.">
            <a:extLst>
              <a:ext uri="{FF2B5EF4-FFF2-40B4-BE49-F238E27FC236}">
                <a16:creationId xmlns:a16="http://schemas.microsoft.com/office/drawing/2014/main" id="{5B4CC965-8EA4-9250-5FBA-66E57E5E1116}"/>
              </a:ext>
            </a:extLst>
          </p:cNvPr>
          <p:cNvPicPr>
            <a:picLocks noChangeAspect="1"/>
          </p:cNvPicPr>
          <p:nvPr/>
        </p:nvPicPr>
        <p:blipFill>
          <a:blip r:embed="rId2">
            <a:extLst>
              <a:ext uri="{837473B0-CC2E-450A-ABE3-18F120FF3D39}">
                <a1611:picAttrSrcUrl xmlns:a1611="http://schemas.microsoft.com/office/drawing/2016/11/main" r:id="rId3"/>
              </a:ext>
            </a:extLst>
          </a:blip>
          <a:srcRect l="24241" r="9195" b="-6"/>
          <a:stretch>
            <a:fillRect/>
          </a:stretch>
        </p:blipFill>
        <p:spPr>
          <a:xfrm>
            <a:off x="457200" y="1412875"/>
            <a:ext cx="4091674" cy="3743878"/>
          </a:xfrm>
          <a:prstGeom prst="rect">
            <a:avLst/>
          </a:prstGeom>
          <a:noFill/>
        </p:spPr>
      </p:pic>
      <p:sp>
        <p:nvSpPr>
          <p:cNvPr id="7" name="TextBox 6">
            <a:extLst>
              <a:ext uri="{FF2B5EF4-FFF2-40B4-BE49-F238E27FC236}">
                <a16:creationId xmlns:a16="http://schemas.microsoft.com/office/drawing/2014/main" id="{6DF70317-5551-C9C3-854E-F4E7308B2C7A}"/>
              </a:ext>
            </a:extLst>
          </p:cNvPr>
          <p:cNvSpPr txBox="1"/>
          <p:nvPr/>
        </p:nvSpPr>
        <p:spPr bwMode="auto">
          <a:xfrm>
            <a:off x="454025" y="5170058"/>
            <a:ext cx="3949100" cy="423519"/>
          </a:xfrm>
          <a:prstGeom prst="rect">
            <a:avLst/>
          </a:prstGeom>
          <a:noFill/>
          <a:ln>
            <a:noFill/>
          </a:ln>
        </p:spPr>
        <p:txBody>
          <a:bodyPr vert="horz" wrap="square" lIns="91440" tIns="45720" rIns="91440" bIns="45720" numCol="1" anchor="b" anchorCtr="0" compatLnSpc="1">
            <a:prstTxWarp prst="textNoShape">
              <a:avLst/>
            </a:prstTxWarp>
            <a:normAutofit fontScale="77500" lnSpcReduction="20000"/>
          </a:bodyPr>
          <a:lstStyle/>
          <a:p>
            <a:pPr>
              <a:lnSpc>
                <a:spcPct val="90000"/>
              </a:lnSpc>
              <a:spcBef>
                <a:spcPct val="20000"/>
              </a:spcBef>
            </a:pPr>
            <a:r>
              <a:rPr lang="en-US" sz="1900" b="1" kern="1200">
                <a:latin typeface="+mn-lt"/>
                <a:ea typeface="+mn-ea"/>
                <a:cs typeface="+mn-cs"/>
              </a:rPr>
              <a:t>ThePhoto by PhotoAuthor is licensed under CCYYSA.</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quarter" idx="4"/>
          </p:nvPr>
        </p:nvSpPr>
        <p:spPr>
          <a:xfrm>
            <a:off x="4593539" y="1423173"/>
            <a:ext cx="4093261" cy="4166067"/>
          </a:xfrm>
        </p:spPr>
        <p:txBody>
          <a:bodyPr vert="horz" wrap="square" lIns="91440" tIns="45720" rIns="91440" bIns="45720" numCol="1" anchor="t" anchorCtr="0" compatLnSpc="1">
            <a:prstTxWarp prst="textNoShape">
              <a:avLst/>
            </a:prstTxWarp>
            <a:noAutofit/>
          </a:bodyPr>
          <a:lstStyle/>
          <a:p>
            <a:pPr marL="0" indent="0">
              <a:lnSpc>
                <a:spcPct val="90000"/>
              </a:lnSpc>
              <a:buFont typeface="Arial" panose="020B0604020202020204" pitchFamily="34" charset="0"/>
              <a:buNone/>
            </a:pPr>
            <a:r>
              <a:rPr lang="en-GB" sz="1800"/>
              <a:t>This presentation focuses on a fictional adult diagnosed with Acute Myeloid Leukaemia (AML). </a:t>
            </a:r>
            <a:endParaRPr lang="en-US" sz="1800"/>
          </a:p>
          <a:p>
            <a:pPr marL="0" indent="0">
              <a:lnSpc>
                <a:spcPct val="90000"/>
              </a:lnSpc>
              <a:buFont typeface="Arial" panose="020B0604020202020204" pitchFamily="34" charset="0"/>
              <a:buNone/>
            </a:pPr>
            <a:r>
              <a:rPr lang="en-GB" sz="1800"/>
              <a:t>AML is a malignant disorder of the haematopoietic system (blood cell production), primarily affecting the bone marrow, where abnormal white blood cells are produced uncontrollably. This disrupts normal blood cell production, leading to impaired immunity, oxygen transport, and clotting.</a:t>
            </a:r>
            <a:endParaRPr lang="en-GB" sz="1800" dirty="0"/>
          </a:p>
          <a:p>
            <a:pPr marL="0" indent="0">
              <a:lnSpc>
                <a:spcPct val="90000"/>
              </a:lnSpc>
              <a:buFont typeface="Arial" panose="020B0604020202020204" pitchFamily="34" charset="0"/>
              <a:buNone/>
            </a:pPr>
            <a:r>
              <a:rPr lang="en-GB" sz="1800" dirty="0"/>
              <a:t>The care plan demonstrates understanding of anatomy and physiology, disease impact, lifestyle influences, and evidence-based care in line with NHS and NICE guidance.</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18/12/2025</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graphicFrame>
        <p:nvGraphicFramePr>
          <p:cNvPr id="11" name="Content Placeholder 10">
            <a:extLst>
              <a:ext uri="{FF2B5EF4-FFF2-40B4-BE49-F238E27FC236}">
                <a16:creationId xmlns:a16="http://schemas.microsoft.com/office/drawing/2014/main" id="{81195379-A069-20A4-504F-3EE4D667CFB0}"/>
              </a:ext>
            </a:extLst>
          </p:cNvPr>
          <p:cNvGraphicFramePr>
            <a:graphicFrameLocks noGrp="1"/>
          </p:cNvGraphicFramePr>
          <p:nvPr>
            <p:ph idx="1"/>
            <p:extLst>
              <p:ext uri="{D42A27DB-BD31-4B8C-83A1-F6EECF244321}">
                <p14:modId xmlns:p14="http://schemas.microsoft.com/office/powerpoint/2010/main" val="393535540"/>
              </p:ext>
            </p:extLst>
          </p:nvPr>
        </p:nvGraphicFramePr>
        <p:xfrm>
          <a:off x="446903" y="1414850"/>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b="1"/>
              <a:t>Anatomy and Physiology</a:t>
            </a:r>
          </a:p>
        </p:txBody>
      </p:sp>
      <p:pic>
        <p:nvPicPr>
          <p:cNvPr id="4" name="Picture 3" descr="A diagram of a human skeleton&#10;&#10;AI-generated content may be incorrect.">
            <a:extLst>
              <a:ext uri="{FF2B5EF4-FFF2-40B4-BE49-F238E27FC236}">
                <a16:creationId xmlns:a16="http://schemas.microsoft.com/office/drawing/2014/main" id="{151C14BA-C306-7F32-293E-95F893226D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4139" y="1237821"/>
            <a:ext cx="4005120" cy="3939527"/>
          </a:xfrm>
          <a:prstGeom prst="rect">
            <a:avLst/>
          </a:prstGeom>
          <a:noFill/>
        </p:spPr>
      </p:pic>
      <p:sp>
        <p:nvSpPr>
          <p:cNvPr id="5" name="TextBox 6">
            <a:extLst>
              <a:ext uri="{FF2B5EF4-FFF2-40B4-BE49-F238E27FC236}">
                <a16:creationId xmlns:a16="http://schemas.microsoft.com/office/drawing/2014/main" id="{919E1ED3-9855-DC60-BF3C-A4F202EB47CA}"/>
              </a:ext>
            </a:extLst>
          </p:cNvPr>
          <p:cNvSpPr txBox="1"/>
          <p:nvPr/>
        </p:nvSpPr>
        <p:spPr bwMode="auto">
          <a:xfrm>
            <a:off x="944" y="5180356"/>
            <a:ext cx="3846126" cy="413222"/>
          </a:xfrm>
          <a:prstGeom prst="rect">
            <a:avLst/>
          </a:prstGeom>
          <a:noFill/>
          <a:ln>
            <a:noFill/>
          </a:ln>
        </p:spPr>
        <p:txBody>
          <a:bodyPr vert="horz" wrap="square" lIns="91440" tIns="45720" rIns="91440" bIns="45720" numCol="1" anchor="b" anchorCtr="0" compatLnSpc="1">
            <a:prstTxWarp prst="textNoShape">
              <a:avLst/>
            </a:prstTxWarp>
            <a:normAutofit fontScale="70000" lnSpcReduction="20000"/>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90000"/>
              </a:lnSpc>
              <a:spcBef>
                <a:spcPct val="20000"/>
              </a:spcBef>
            </a:pPr>
            <a:r>
              <a:rPr lang="en-US" sz="1900" b="1" kern="1200">
                <a:latin typeface="+mn-lt"/>
                <a:ea typeface="+mn-ea"/>
                <a:cs typeface="+mn-cs"/>
              </a:rPr>
              <a:t>ThePhoto by PhotoAuthor is licensed under CCYYSA.</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quarter" idx="4"/>
          </p:nvPr>
        </p:nvSpPr>
        <p:spPr>
          <a:xfrm>
            <a:off x="4459675" y="1237822"/>
            <a:ext cx="4227125" cy="4351418"/>
          </a:xfrm>
        </p:spPr>
        <p:txBody>
          <a:bodyPr vert="horz" wrap="square" lIns="91440" tIns="45720" rIns="91440" bIns="45720" numCol="1" anchor="t" anchorCtr="0" compatLnSpc="1">
            <a:prstTxWarp prst="textNoShape">
              <a:avLst/>
            </a:prstTxWarp>
            <a:normAutofit/>
          </a:bodyPr>
          <a:lstStyle/>
          <a:p>
            <a:pPr marL="0" indent="0">
              <a:lnSpc>
                <a:spcPct val="90000"/>
              </a:lnSpc>
              <a:buFont typeface="Arial" panose="020B0604020202020204" pitchFamily="34" charset="0"/>
              <a:buNone/>
            </a:pPr>
            <a:r>
              <a:rPr lang="en-GB" sz="1600">
                <a:solidFill>
                  <a:schemeClr val="tx2">
                    <a:lumMod val="60000"/>
                    <a:lumOff val="40000"/>
                  </a:schemeClr>
                </a:solidFill>
              </a:rPr>
              <a:t>Haematopoietic System: Structure and Function (</a:t>
            </a:r>
            <a:r>
              <a:rPr lang="sv-SE" sz="1600">
                <a:solidFill>
                  <a:schemeClr val="tx2">
                    <a:lumMod val="60000"/>
                    <a:lumOff val="40000"/>
                  </a:schemeClr>
                </a:solidFill>
              </a:rPr>
              <a:t>Tortora a</a:t>
            </a:r>
            <a:r>
              <a:rPr lang="sv-SE" sz="1600"/>
              <a:t>nd Derrickson, 2021)</a:t>
            </a:r>
            <a:r>
              <a:rPr lang="en-GB" sz="1600" dirty="0"/>
              <a:t>	</a:t>
            </a:r>
          </a:p>
          <a:p>
            <a:pPr marL="285750" indent="-285750">
              <a:lnSpc>
                <a:spcPct val="90000"/>
              </a:lnSpc>
            </a:pPr>
            <a:r>
              <a:rPr lang="en-GB" sz="1600"/>
              <a:t>Bone marrow (sternum, pelvis, ribs, long bones): site of blood cell production, Liver and Spleen, Thymus, Lymph Nodes, Yolk Sac</a:t>
            </a:r>
            <a:endParaRPr lang="en-GB" sz="1600" dirty="0"/>
          </a:p>
          <a:p>
            <a:pPr marL="285750" indent="-285750">
              <a:lnSpc>
                <a:spcPct val="90000"/>
              </a:lnSpc>
            </a:pPr>
            <a:r>
              <a:rPr lang="en-GB" sz="1600"/>
              <a:t>Haematopoietic stem cells: differentiate into blood cell lineages	</a:t>
            </a:r>
            <a:endParaRPr lang="en-GB" sz="1600" dirty="0"/>
          </a:p>
          <a:p>
            <a:pPr marL="285750" indent="-285750">
              <a:lnSpc>
                <a:spcPct val="90000"/>
              </a:lnSpc>
            </a:pPr>
            <a:r>
              <a:rPr lang="en-GB" sz="1600"/>
              <a:t>Red blood cells (erythrocytes): oxygen transport via haemoglobin</a:t>
            </a:r>
            <a:endParaRPr lang="en-GB" sz="1600" dirty="0"/>
          </a:p>
          <a:p>
            <a:pPr marL="285750" indent="-285750">
              <a:lnSpc>
                <a:spcPct val="90000"/>
              </a:lnSpc>
            </a:pPr>
            <a:r>
              <a:rPr lang="en-GB" sz="1600"/>
              <a:t>White blood cells (leukocytes): immune defence</a:t>
            </a:r>
            <a:r>
              <a:rPr lang="en-GB" sz="1600" dirty="0"/>
              <a:t>	</a:t>
            </a:r>
          </a:p>
          <a:p>
            <a:pPr marL="285750" indent="-285750">
              <a:lnSpc>
                <a:spcPct val="90000"/>
              </a:lnSpc>
            </a:pPr>
            <a:r>
              <a:rPr lang="en-GB" sz="1600"/>
              <a:t>Platelets (thrombocytes): blood clotting and haemostasis</a:t>
            </a:r>
            <a:endParaRPr lang="en-GB" sz="1600" dirty="0"/>
          </a:p>
          <a:p>
            <a:pPr marL="285750" indent="-285750">
              <a:lnSpc>
                <a:spcPct val="90000"/>
              </a:lnSpc>
            </a:pPr>
            <a:r>
              <a:rPr lang="en-GB" sz="1600"/>
              <a:t>The bone marrow is the central anatomical structure supporting haematopoiesis (NICE, 2022)</a:t>
            </a:r>
          </a:p>
        </p:txBody>
      </p:sp>
      <p:sp>
        <p:nvSpPr>
          <p:cNvPr id="12" name="Date Placeholder 6">
            <a:extLst>
              <a:ext uri="{FF2B5EF4-FFF2-40B4-BE49-F238E27FC236}">
                <a16:creationId xmlns:a16="http://schemas.microsoft.com/office/drawing/2014/main" id="{0FB99479-E6AB-2499-91E9-F51542CFCA33}"/>
              </a:ext>
            </a:extLst>
          </p:cNvPr>
          <p:cNvSpPr>
            <a:spLocks noGrp="1"/>
          </p:cNvSpPr>
          <p:nvPr>
            <p:ph type="dt" sz="half" idx="10"/>
          </p:nvPr>
        </p:nvSpPr>
        <p:spPr>
          <a:xfrm>
            <a:off x="250825" y="6524625"/>
            <a:ext cx="971550" cy="219075"/>
          </a:xfrm>
        </p:spPr>
        <p:txBody>
          <a:bodyPr/>
          <a:lstStyle/>
          <a:p>
            <a:pPr>
              <a:spcAft>
                <a:spcPts val="600"/>
              </a:spcAft>
              <a:defRPr/>
            </a:pPr>
            <a:fld id="{9453B735-BACA-4CF9-84E6-D7AD67CD6A41}" type="datetime1">
              <a:rPr lang="en-GB" altLang="en-US"/>
              <a:pPr>
                <a:spcAft>
                  <a:spcPts val="600"/>
                </a:spcAft>
                <a:defRPr/>
              </a:pPr>
              <a:t>18/12/2025</a:t>
            </a:fld>
            <a:endParaRPr lang="en-GB" altLang="en-US"/>
          </a:p>
        </p:txBody>
      </p:sp>
      <p:sp>
        <p:nvSpPr>
          <p:cNvPr id="14" name="Slide Number Placeholder 7">
            <a:extLst>
              <a:ext uri="{FF2B5EF4-FFF2-40B4-BE49-F238E27FC236}">
                <a16:creationId xmlns:a16="http://schemas.microsoft.com/office/drawing/2014/main" id="{1D22EF7B-7FAA-1DD3-6BBB-2E89C7D70E9B}"/>
              </a:ext>
            </a:extLst>
          </p:cNvPr>
          <p:cNvSpPr>
            <a:spLocks noGrp="1"/>
          </p:cNvSpPr>
          <p:nvPr>
            <p:ph type="sldNum" sz="quarter" idx="11"/>
          </p:nvPr>
        </p:nvSpPr>
        <p:spPr>
          <a:xfrm>
            <a:off x="7956550" y="6381750"/>
            <a:ext cx="730250" cy="339725"/>
          </a:xfrm>
        </p:spPr>
        <p:txBody>
          <a:bodyPr/>
          <a:lstStyle/>
          <a:p>
            <a:pPr>
              <a:spcAft>
                <a:spcPts val="600"/>
              </a:spcAft>
              <a:defRPr/>
            </a:pPr>
            <a:fld id="{0669F83E-C611-4B90-8FAE-1379528B23C3}" type="slidenum">
              <a:rPr lang="en-GB" altLang="en-US"/>
              <a:pPr>
                <a:spcAft>
                  <a:spcPts val="600"/>
                </a:spcAft>
                <a:defRPr/>
              </a:pPr>
              <a:t>4</a:t>
            </a:fld>
            <a:endParaRPr lang="en-GB" altLang="en-US"/>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3891A-B676-E3BB-4048-B954AF7F8BCB}"/>
              </a:ext>
            </a:extLst>
          </p:cNvPr>
          <p:cNvSpPr>
            <a:spLocks noGrp="1"/>
          </p:cNvSpPr>
          <p:nvPr>
            <p:ph type="title"/>
          </p:nvPr>
        </p:nvSpPr>
        <p:spPr/>
        <p:txBody>
          <a:bodyPr/>
          <a:lstStyle/>
          <a:p>
            <a:r>
              <a:rPr lang="en-GB" dirty="0"/>
              <a:t>Physiology of the Haematopoietic System</a:t>
            </a:r>
          </a:p>
        </p:txBody>
      </p:sp>
      <p:sp>
        <p:nvSpPr>
          <p:cNvPr id="3" name="Content Placeholder 2">
            <a:extLst>
              <a:ext uri="{FF2B5EF4-FFF2-40B4-BE49-F238E27FC236}">
                <a16:creationId xmlns:a16="http://schemas.microsoft.com/office/drawing/2014/main" id="{8A817C0B-0514-DC93-D34C-5CDDDAB96702}"/>
              </a:ext>
            </a:extLst>
          </p:cNvPr>
          <p:cNvSpPr>
            <a:spLocks noGrp="1"/>
          </p:cNvSpPr>
          <p:nvPr>
            <p:ph idx="1"/>
          </p:nvPr>
        </p:nvSpPr>
        <p:spPr/>
        <p:txBody>
          <a:bodyPr/>
          <a:lstStyle/>
          <a:p>
            <a:pPr marL="0" indent="0">
              <a:buNone/>
            </a:pPr>
            <a:r>
              <a:rPr lang="en-GB" sz="2400" dirty="0">
                <a:solidFill>
                  <a:schemeClr val="tx2">
                    <a:lumMod val="60000"/>
                    <a:lumOff val="40000"/>
                  </a:schemeClr>
                </a:solidFill>
                <a:latin typeface="Arial" panose="020B0604020202020204" pitchFamily="34" charset="0"/>
                <a:cs typeface="Arial" panose="020B0604020202020204" pitchFamily="34" charset="0"/>
              </a:rPr>
              <a:t>Under normal conditions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Stem cells divide and differentiate in a controlled manner</a:t>
            </a:r>
          </a:p>
          <a:p>
            <a:r>
              <a:rPr lang="en-GB" sz="2400" dirty="0">
                <a:latin typeface="Arial" panose="020B0604020202020204" pitchFamily="34" charset="0"/>
                <a:cs typeface="Arial" panose="020B0604020202020204" pitchFamily="34" charset="0"/>
              </a:rPr>
              <a:t>Mature blood cells enter circulation</a:t>
            </a:r>
          </a:p>
          <a:p>
            <a:r>
              <a:rPr lang="en-GB" sz="2400" dirty="0">
                <a:latin typeface="Arial"/>
                <a:cs typeface="Arial"/>
              </a:rPr>
              <a:t>Oxygen delivery, immune defence, and clotting are maintained.</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a:cs typeface="Arial"/>
              </a:rPr>
              <a:t>This process is regulated by erythropoietin and colony-stimulating factors, demonstrating the relationship between structure and physiological function (</a:t>
            </a:r>
            <a:r>
              <a:rPr lang="en-GB" sz="2400" dirty="0" err="1">
                <a:latin typeface="Arial"/>
                <a:cs typeface="Arial"/>
              </a:rPr>
              <a:t>Shevyrev</a:t>
            </a:r>
            <a:r>
              <a:rPr lang="en-GB" sz="2400" dirty="0">
                <a:latin typeface="Arial"/>
                <a:cs typeface="Arial"/>
              </a:rPr>
              <a:t> </a:t>
            </a:r>
            <a:r>
              <a:rPr lang="en-GB" sz="2400" i="1" dirty="0">
                <a:latin typeface="Arial"/>
                <a:cs typeface="Arial"/>
              </a:rPr>
              <a:t>et al</a:t>
            </a:r>
            <a:r>
              <a:rPr lang="en-GB" sz="2400" dirty="0">
                <a:latin typeface="Arial"/>
                <a:cs typeface="Arial"/>
              </a:rPr>
              <a:t>., 2023)</a:t>
            </a:r>
            <a:endParaRPr lang="en-GB" sz="1100" dirty="0">
              <a:solidFill>
                <a:srgbClr val="3A3A3A"/>
              </a:solidFill>
              <a:latin typeface="Source Sans Pro"/>
              <a:ea typeface="Source Sans Pro"/>
              <a:cs typeface="Arial" panose="020B0604020202020204" pitchFamily="34" charset="0"/>
            </a:endParaRPr>
          </a:p>
        </p:txBody>
      </p:sp>
      <p:sp>
        <p:nvSpPr>
          <p:cNvPr id="4" name="Date Placeholder 3">
            <a:extLst>
              <a:ext uri="{FF2B5EF4-FFF2-40B4-BE49-F238E27FC236}">
                <a16:creationId xmlns:a16="http://schemas.microsoft.com/office/drawing/2014/main" id="{F40A36CD-9AE8-EAA3-CF58-85C0B37539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A2DEA5F4-D8F5-71CD-2BD9-23187C608DB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219832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E9C40-22A5-9C49-FED7-3423EB9D0D2C}"/>
              </a:ext>
            </a:extLst>
          </p:cNvPr>
          <p:cNvSpPr>
            <a:spLocks noGrp="1"/>
          </p:cNvSpPr>
          <p:nvPr>
            <p:ph type="title"/>
          </p:nvPr>
        </p:nvSpPr>
        <p:spPr/>
        <p:txBody>
          <a:bodyPr/>
          <a:lstStyle/>
          <a:p>
            <a:r>
              <a:rPr lang="en-GB" dirty="0"/>
              <a:t> Impact of Leukaemia on the System</a:t>
            </a:r>
          </a:p>
        </p:txBody>
      </p:sp>
      <p:sp>
        <p:nvSpPr>
          <p:cNvPr id="3" name="Content Placeholder 2">
            <a:extLst>
              <a:ext uri="{FF2B5EF4-FFF2-40B4-BE49-F238E27FC236}">
                <a16:creationId xmlns:a16="http://schemas.microsoft.com/office/drawing/2014/main" id="{A1ACD168-4F1D-18B8-C6CD-FA1D811A324A}"/>
              </a:ext>
            </a:extLst>
          </p:cNvPr>
          <p:cNvSpPr>
            <a:spLocks noGrp="1"/>
          </p:cNvSpPr>
          <p:nvPr>
            <p:ph idx="1"/>
          </p:nvPr>
        </p:nvSpPr>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Effects of AML on Bone Marrow Function</a:t>
            </a:r>
          </a:p>
          <a:p>
            <a:r>
              <a:rPr lang="en-GB" sz="2000" dirty="0">
                <a:latin typeface="Arial" panose="020B0604020202020204" pitchFamily="34" charset="0"/>
                <a:cs typeface="Arial" panose="020B0604020202020204" pitchFamily="34" charset="0"/>
              </a:rPr>
              <a:t>Malignant myeloid blast cells proliferate uncontrollably	</a:t>
            </a:r>
          </a:p>
          <a:p>
            <a:r>
              <a:rPr lang="en-GB" sz="2000" dirty="0">
                <a:latin typeface="Arial" panose="020B0604020202020204" pitchFamily="34" charset="0"/>
                <a:cs typeface="Arial" panose="020B0604020202020204" pitchFamily="34" charset="0"/>
              </a:rPr>
              <a:t>Normal haematopoiesis is suppressed	</a:t>
            </a:r>
          </a:p>
          <a:p>
            <a:r>
              <a:rPr lang="en-GB" sz="2000" dirty="0">
                <a:latin typeface="Arial" panose="020B0604020202020204" pitchFamily="34" charset="0"/>
                <a:cs typeface="Arial" panose="020B0604020202020204" pitchFamily="34" charset="0"/>
              </a:rPr>
              <a:t>Reduced production of functional blood cells</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Physiological consequences</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Anaemia - fatigue and breathlessness	</a:t>
            </a:r>
          </a:p>
          <a:p>
            <a:r>
              <a:rPr lang="en-GB" sz="2000" dirty="0">
                <a:latin typeface="Arial" panose="020B0604020202020204" pitchFamily="34" charset="0"/>
                <a:cs typeface="Arial" panose="020B0604020202020204" pitchFamily="34" charset="0"/>
              </a:rPr>
              <a:t>Neutropenia - increased infection risk	</a:t>
            </a:r>
          </a:p>
          <a:p>
            <a:r>
              <a:rPr lang="en-GB" sz="2000" dirty="0">
                <a:latin typeface="Arial" panose="020B0604020202020204" pitchFamily="34" charset="0"/>
                <a:cs typeface="Arial" panose="020B0604020202020204" pitchFamily="34" charset="0"/>
              </a:rPr>
              <a:t>Thrombocytopenia - bruising and bleeding	</a:t>
            </a:r>
          </a:p>
          <a:p>
            <a:r>
              <a:rPr lang="en-GB" sz="2000" dirty="0">
                <a:latin typeface="Arial"/>
                <a:cs typeface="Arial"/>
              </a:rPr>
              <a:t>Bone marrow overcrowding - bone pain (</a:t>
            </a:r>
            <a:r>
              <a:rPr lang="en-GB" sz="2000" dirty="0" err="1">
                <a:latin typeface="Arial"/>
                <a:cs typeface="Arial"/>
              </a:rPr>
              <a:t>Tsilingiris</a:t>
            </a:r>
            <a:r>
              <a:rPr lang="en-GB" sz="2000" dirty="0">
                <a:latin typeface="Arial"/>
                <a:cs typeface="Arial"/>
              </a:rPr>
              <a:t> </a:t>
            </a:r>
            <a:r>
              <a:rPr lang="en-GB" sz="2000" i="1" dirty="0">
                <a:latin typeface="Arial"/>
                <a:cs typeface="Arial"/>
              </a:rPr>
              <a:t>et al</a:t>
            </a:r>
            <a:r>
              <a:rPr lang="en-GB" sz="2000" dirty="0">
                <a:latin typeface="Arial"/>
                <a:cs typeface="Arial"/>
              </a:rPr>
              <a:t>., 2024)</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683B05E-D62F-4AD5-AA8E-03CBD513EEF2}"/>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81B5FD4-3C4C-416D-4333-7927B1E7130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729380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38336" y="18052"/>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79512" y="620688"/>
            <a:ext cx="8964488" cy="4464496"/>
          </a:xfrm>
        </p:spPr>
        <p:txBody>
          <a:bodyPr/>
          <a:lstStyle/>
          <a:p>
            <a:pPr marL="0" indent="0">
              <a:lnSpc>
                <a:spcPct val="150000"/>
              </a:lnSpc>
              <a:buNone/>
            </a:pPr>
            <a:r>
              <a:rPr lang="en-GB" sz="1800" dirty="0">
                <a:solidFill>
                  <a:schemeClr val="tx2">
                    <a:lumMod val="60000"/>
                    <a:lumOff val="40000"/>
                  </a:schemeClr>
                </a:solidFill>
                <a:latin typeface="Arial"/>
                <a:cs typeface="Arial"/>
              </a:rPr>
              <a:t>Link to obesity</a:t>
            </a:r>
          </a:p>
          <a:p>
            <a:pPr>
              <a:lnSpc>
                <a:spcPct val="150000"/>
              </a:lnSpc>
            </a:pPr>
            <a:r>
              <a:rPr lang="en-GB" sz="1800" dirty="0">
                <a:latin typeface="Arial"/>
                <a:cs typeface="Arial"/>
              </a:rPr>
              <a:t>Sedentary lifestyle - reduced cardiovascular fitness (WHO, 2023)	</a:t>
            </a:r>
          </a:p>
          <a:p>
            <a:pPr>
              <a:lnSpc>
                <a:spcPct val="150000"/>
              </a:lnSpc>
            </a:pPr>
            <a:r>
              <a:rPr lang="en-GB" sz="1800" dirty="0">
                <a:latin typeface="Arial"/>
                <a:cs typeface="Arial"/>
              </a:rPr>
              <a:t>Smoking history - increased cancer and infection risk	</a:t>
            </a:r>
          </a:p>
          <a:p>
            <a:pPr>
              <a:lnSpc>
                <a:spcPct val="150000"/>
              </a:lnSpc>
            </a:pPr>
            <a:r>
              <a:rPr lang="en-GB" sz="1800" dirty="0">
                <a:latin typeface="Arial"/>
                <a:cs typeface="Arial"/>
              </a:rPr>
              <a:t>Severe obesity (BMI 39.2 kg/m²) - chronic inflammation and immune dysfunction</a:t>
            </a:r>
          </a:p>
          <a:p>
            <a:pPr marL="0" indent="0">
              <a:lnSpc>
                <a:spcPct val="150000"/>
              </a:lnSpc>
              <a:buNone/>
            </a:pPr>
            <a:r>
              <a:rPr lang="en-GB" sz="1800" dirty="0">
                <a:solidFill>
                  <a:schemeClr val="tx2">
                    <a:lumMod val="60000"/>
                    <a:lumOff val="40000"/>
                  </a:schemeClr>
                </a:solidFill>
                <a:latin typeface="Arial"/>
                <a:cs typeface="Arial"/>
              </a:rPr>
              <a:t>Link to leukaemia</a:t>
            </a:r>
          </a:p>
          <a:p>
            <a:pPr marL="0" indent="0">
              <a:lnSpc>
                <a:spcPct val="150000"/>
              </a:lnSpc>
              <a:buNone/>
            </a:pPr>
            <a:r>
              <a:rPr lang="en-GB" sz="1800" dirty="0">
                <a:latin typeface="Arial"/>
                <a:cs typeface="Arial"/>
              </a:rPr>
              <a:t>Excess adipose tissue acts as an endocrine organ, releasing pro-inflammatory cytokines (e.g. IL-6, TNF-</a:t>
            </a:r>
            <a:r>
              <a:rPr lang="el-GR" sz="1800" dirty="0">
                <a:latin typeface="Arial"/>
                <a:cs typeface="Arial"/>
              </a:rPr>
              <a:t>α). </a:t>
            </a:r>
            <a:r>
              <a:rPr lang="en-GB" sz="1800" dirty="0">
                <a:latin typeface="Arial"/>
                <a:cs typeface="Arial"/>
              </a:rPr>
              <a:t>This creates chronic low-grade inflammation, which disrupts the bone marrow microenvironment, impairs normal haematopoiesis, and worsens immunosuppression in AML </a:t>
            </a:r>
            <a:r>
              <a:rPr lang="en-GB" sz="1800">
                <a:latin typeface="Arial"/>
                <a:cs typeface="Arial"/>
              </a:rPr>
              <a:t>(Bahman</a:t>
            </a:r>
            <a:r>
              <a:rPr lang="en-GB" sz="1800" i="1">
                <a:latin typeface="Arial"/>
                <a:cs typeface="Arial"/>
              </a:rPr>
              <a:t> et al.,</a:t>
            </a:r>
            <a:r>
              <a:rPr lang="en-GB" sz="1800">
                <a:latin typeface="Arial"/>
                <a:cs typeface="Arial"/>
              </a:rPr>
              <a:t> 2024).</a:t>
            </a:r>
            <a:endParaRPr lang="en-GB" sz="18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Everyday Routine</a:t>
            </a:r>
          </a:p>
          <a:p>
            <a:r>
              <a:rPr lang="en-GB" sz="2000" dirty="0">
                <a:latin typeface="Arial" panose="020B0604020202020204" pitchFamily="34" charset="0"/>
                <a:cs typeface="Arial" panose="020B0604020202020204" pitchFamily="34" charset="0"/>
              </a:rPr>
              <a:t>Frequent hospital visits for chemotherapy</a:t>
            </a:r>
          </a:p>
          <a:p>
            <a:r>
              <a:rPr lang="en-GB" sz="2000" dirty="0">
                <a:latin typeface="Arial" panose="020B0604020202020204" pitchFamily="34" charset="0"/>
                <a:cs typeface="Arial" panose="020B0604020202020204" pitchFamily="34" charset="0"/>
              </a:rPr>
              <a:t>Fatigue and nausea are limiting daily activities</a:t>
            </a:r>
          </a:p>
          <a:p>
            <a:r>
              <a:rPr lang="en-GB" sz="2000" dirty="0">
                <a:latin typeface="Arial" panose="020B0604020202020204" pitchFamily="34" charset="0"/>
                <a:cs typeface="Arial" panose="020B0604020202020204" pitchFamily="34" charset="0"/>
              </a:rPr>
              <a:t>Reduced appetite</a:t>
            </a:r>
          </a:p>
          <a:p>
            <a:r>
              <a:rPr lang="en-GB" sz="2000">
                <a:latin typeface="Arial"/>
                <a:cs typeface="Arial"/>
              </a:rPr>
              <a:t>Limited social contact due to infection risk (Mann </a:t>
            </a:r>
            <a:r>
              <a:rPr lang="en-GB" sz="2000" i="1">
                <a:latin typeface="Arial"/>
                <a:cs typeface="Arial"/>
              </a:rPr>
              <a:t>et al</a:t>
            </a:r>
            <a:r>
              <a:rPr lang="en-GB" sz="2000">
                <a:latin typeface="Arial"/>
                <a:cs typeface="Arial"/>
              </a:rPr>
              <a:t>., 2021) </a:t>
            </a:r>
            <a:endParaRPr lang="en-GB" sz="1100">
              <a:solidFill>
                <a:srgbClr val="3A3A3A"/>
              </a:solidFill>
              <a:latin typeface="Source Sans Pro"/>
              <a:ea typeface="Source Sans Pro"/>
              <a:cs typeface="Arial" panose="020B0604020202020204" pitchFamily="34" charset="0"/>
            </a:endParaRP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Care adaptations</a:t>
            </a:r>
          </a:p>
          <a:p>
            <a:r>
              <a:rPr lang="en-GB" sz="2000" dirty="0">
                <a:latin typeface="Arial" panose="020B0604020202020204" pitchFamily="34" charset="0"/>
                <a:cs typeface="Arial" panose="020B0604020202020204" pitchFamily="34" charset="0"/>
              </a:rPr>
              <a:t>Energy conservation strategies</a:t>
            </a:r>
          </a:p>
          <a:p>
            <a:r>
              <a:rPr lang="en-GB" sz="2000" dirty="0">
                <a:latin typeface="Arial" panose="020B0604020202020204" pitchFamily="34" charset="0"/>
                <a:cs typeface="Arial" panose="020B0604020202020204" pitchFamily="34" charset="0"/>
              </a:rPr>
              <a:t>Infection prevention measures	</a:t>
            </a:r>
          </a:p>
          <a:p>
            <a:r>
              <a:rPr lang="en-GB" sz="2000">
                <a:latin typeface="Arial"/>
                <a:cs typeface="Arial"/>
              </a:rPr>
              <a:t>Psychological and emotional support (Luo </a:t>
            </a:r>
            <a:r>
              <a:rPr lang="en-GB" sz="2000" i="1">
                <a:latin typeface="Arial"/>
                <a:cs typeface="Arial"/>
              </a:rPr>
              <a:t>et al</a:t>
            </a:r>
            <a:r>
              <a:rPr lang="en-GB" sz="2000">
                <a:latin typeface="Arial"/>
                <a:cs typeface="Arial"/>
              </a:rPr>
              <a:t>., 2022)</a:t>
            </a:r>
            <a:endParaRPr lang="en-GB" sz="20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66443" y="1187934"/>
            <a:ext cx="8229600" cy="4236248"/>
          </a:xfrm>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Communication</a:t>
            </a:r>
          </a:p>
          <a:p>
            <a:r>
              <a:rPr lang="en-GB" sz="2000" dirty="0">
                <a:latin typeface="Arial" panose="020B0604020202020204" pitchFamily="34" charset="0"/>
                <a:cs typeface="Arial" panose="020B0604020202020204" pitchFamily="34" charset="0"/>
              </a:rPr>
              <a:t>Use clear, non-technical language</a:t>
            </a:r>
          </a:p>
          <a:p>
            <a:r>
              <a:rPr lang="en-GB" sz="2000" dirty="0">
                <a:latin typeface="Arial" panose="020B0604020202020204" pitchFamily="34" charset="0"/>
                <a:cs typeface="Arial" panose="020B0604020202020204" pitchFamily="34" charset="0"/>
              </a:rPr>
              <a:t>Check understanding using teach-back</a:t>
            </a:r>
          </a:p>
          <a:p>
            <a:r>
              <a:rPr lang="en-GB" sz="2000" dirty="0">
                <a:latin typeface="Arial" panose="020B0604020202020204" pitchFamily="34" charset="0"/>
                <a:cs typeface="Arial" panose="020B0604020202020204" pitchFamily="34" charset="0"/>
              </a:rPr>
              <a:t>Provide written and verbal information</a:t>
            </a:r>
          </a:p>
          <a:p>
            <a:r>
              <a:rPr lang="en-GB" sz="2000">
                <a:latin typeface="Arial"/>
                <a:cs typeface="Arial"/>
              </a:rPr>
              <a:t>Involve family members with consent (Sadooghiasl </a:t>
            </a:r>
            <a:r>
              <a:rPr lang="en-GB" sz="2000" i="1">
                <a:latin typeface="Arial"/>
                <a:cs typeface="Arial"/>
              </a:rPr>
              <a:t>et al.</a:t>
            </a:r>
            <a:r>
              <a:rPr lang="en-GB" sz="2000">
                <a:latin typeface="Arial"/>
                <a:cs typeface="Arial"/>
              </a:rPr>
              <a:t>, 2024)</a:t>
            </a:r>
            <a:endParaRPr lang="en-GB" sz="2000">
              <a:latin typeface="Arial" panose="020B0604020202020204" pitchFamily="34" charset="0"/>
              <a:cs typeface="Arial" panose="020B0604020202020204" pitchFamily="34" charset="0"/>
            </a:endParaRP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Ethical considerations</a:t>
            </a:r>
          </a:p>
          <a:p>
            <a:r>
              <a:rPr lang="en-GB" sz="2000" dirty="0">
                <a:latin typeface="Arial" panose="020B0604020202020204" pitchFamily="34" charset="0"/>
                <a:cs typeface="Arial" panose="020B0604020202020204" pitchFamily="34" charset="0"/>
              </a:rPr>
              <a:t>Respect autonomy and informed consent</a:t>
            </a:r>
          </a:p>
          <a:p>
            <a:r>
              <a:rPr lang="en-GB" sz="2000" dirty="0">
                <a:latin typeface="Arial" panose="020B0604020202020204" pitchFamily="34" charset="0"/>
                <a:cs typeface="Arial" panose="020B0604020202020204" pitchFamily="34" charset="0"/>
              </a:rPr>
              <a:t>Maintain confidentiality</a:t>
            </a:r>
          </a:p>
          <a:p>
            <a:r>
              <a:rPr lang="en-GB" sz="2000" dirty="0">
                <a:latin typeface="Arial" panose="020B0604020202020204" pitchFamily="34" charset="0"/>
                <a:cs typeface="Arial" panose="020B0604020202020204" pitchFamily="34" charset="0"/>
              </a:rPr>
              <a:t>Support shared decision-making</a:t>
            </a:r>
          </a:p>
          <a:p>
            <a:r>
              <a:rPr lang="en-GB" sz="2000" dirty="0">
                <a:latin typeface="Arial"/>
                <a:cs typeface="Arial"/>
              </a:rPr>
              <a:t>Deliver culturally sensitive care aligned with NHS values and the </a:t>
            </a:r>
            <a:r>
              <a:rPr lang="en-GB" sz="2000">
                <a:latin typeface="Arial"/>
                <a:cs typeface="Arial"/>
              </a:rPr>
              <a:t>NMC Code (Carley </a:t>
            </a:r>
            <a:r>
              <a:rPr lang="en-GB" sz="2000" i="1">
                <a:latin typeface="Arial"/>
                <a:cs typeface="Arial"/>
              </a:rPr>
              <a:t>et al</a:t>
            </a:r>
            <a:r>
              <a:rPr lang="en-GB" sz="2000">
                <a:latin typeface="Arial"/>
                <a:cs typeface="Arial"/>
              </a:rPr>
              <a:t>., 2025) </a:t>
            </a:r>
            <a:endParaRPr lang="en-GB" sz="1100">
              <a:solidFill>
                <a:srgbClr val="3A3A3A"/>
              </a:solidFill>
              <a:latin typeface="Source Sans Pro"/>
              <a:ea typeface="Source Sans Pro"/>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51520" y="1052736"/>
            <a:ext cx="8229600" cy="4392488"/>
          </a:xfrm>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Obesity Link </a:t>
            </a:r>
          </a:p>
          <a:p>
            <a:pPr marL="0" indent="0">
              <a:buNone/>
            </a:pPr>
            <a:r>
              <a:rPr lang="en-GB" sz="2000" dirty="0">
                <a:latin typeface="Arial" panose="020B0604020202020204" pitchFamily="34" charset="0"/>
                <a:cs typeface="Arial" panose="020B0604020202020204" pitchFamily="34" charset="0"/>
              </a:rPr>
              <a:t>Disease-related</a:t>
            </a:r>
          </a:p>
          <a:p>
            <a:r>
              <a:rPr lang="en-GB" sz="2000" dirty="0">
                <a:latin typeface="Arial" panose="020B0604020202020204" pitchFamily="34" charset="0"/>
                <a:cs typeface="Arial" panose="020B0604020202020204" pitchFamily="34" charset="0"/>
              </a:rPr>
              <a:t>Bone marrow failure</a:t>
            </a:r>
          </a:p>
          <a:p>
            <a:r>
              <a:rPr lang="en-GB" sz="2000" dirty="0">
                <a:latin typeface="Arial" panose="020B0604020202020204" pitchFamily="34" charset="0"/>
                <a:cs typeface="Arial" panose="020B0604020202020204" pitchFamily="34" charset="0"/>
              </a:rPr>
              <a:t>Immunosuppression</a:t>
            </a:r>
          </a:p>
          <a:p>
            <a:r>
              <a:rPr lang="en-GB" sz="2000" dirty="0">
                <a:latin typeface="Arial" panose="020B0604020202020204" pitchFamily="34" charset="0"/>
                <a:cs typeface="Arial" panose="020B0604020202020204" pitchFamily="34" charset="0"/>
              </a:rPr>
              <a:t>Chemotherapy side effects</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Lifestyle-related</a:t>
            </a:r>
          </a:p>
          <a:p>
            <a:r>
              <a:rPr lang="en-GB" sz="2000" dirty="0">
                <a:latin typeface="Arial" panose="020B0604020202020204" pitchFamily="34" charset="0"/>
                <a:cs typeface="Arial" panose="020B0604020202020204" pitchFamily="34" charset="0"/>
              </a:rPr>
              <a:t>Severe obesity → increased bone marrow adiposity, chronic inflammation, impaired immune response</a:t>
            </a:r>
          </a:p>
          <a:p>
            <a:r>
              <a:rPr lang="en-GB" sz="2000" dirty="0">
                <a:latin typeface="Arial" panose="020B0604020202020204" pitchFamily="34" charset="0"/>
                <a:cs typeface="Arial" panose="020B0604020202020204" pitchFamily="34" charset="0"/>
              </a:rPr>
              <a:t>Physical inactivity</a:t>
            </a:r>
          </a:p>
          <a:p>
            <a:r>
              <a:rPr lang="en-GB" sz="2000" dirty="0">
                <a:latin typeface="Arial" panose="020B0604020202020204" pitchFamily="34" charset="0"/>
                <a:cs typeface="Arial" panose="020B0604020202020204" pitchFamily="34" charset="0"/>
              </a:rPr>
              <a:t>Smoking history</a:t>
            </a:r>
          </a:p>
          <a:p>
            <a:pPr marL="0" indent="0">
              <a:buNone/>
            </a:pPr>
            <a:r>
              <a:rPr lang="en-GB" sz="2000" dirty="0">
                <a:latin typeface="Arial"/>
                <a:cs typeface="Arial"/>
              </a:rPr>
              <a:t>These factors increase the risk of infection, treatment complications, and delay recovery</a:t>
            </a:r>
            <a:r>
              <a:rPr lang="en-GB" sz="2000">
                <a:solidFill>
                  <a:srgbClr val="000000"/>
                </a:solidFill>
                <a:latin typeface="Arial"/>
                <a:ea typeface="Source Sans Pro"/>
                <a:cs typeface="Arial"/>
              </a:rPr>
              <a:t> (Shahbaz </a:t>
            </a:r>
            <a:r>
              <a:rPr lang="en-GB" sz="2000" i="1">
                <a:solidFill>
                  <a:srgbClr val="000000"/>
                </a:solidFill>
                <a:latin typeface="Arial"/>
                <a:ea typeface="Source Sans Pro"/>
                <a:cs typeface="Arial"/>
              </a:rPr>
              <a:t>et al.</a:t>
            </a:r>
            <a:r>
              <a:rPr lang="en-GB" sz="2000">
                <a:solidFill>
                  <a:srgbClr val="000000"/>
                </a:solidFill>
                <a:latin typeface="Arial"/>
                <a:ea typeface="Source Sans Pro"/>
                <a:cs typeface="Arial"/>
              </a:rPr>
              <a:t>, 2025)</a:t>
            </a:r>
            <a:r>
              <a:rPr lang="en-GB" sz="2000" dirty="0">
                <a:solidFill>
                  <a:srgbClr val="000000"/>
                </a:solidFill>
                <a:latin typeface="Arial"/>
                <a:ea typeface="Source Sans Pro"/>
                <a:cs typeface="Arial"/>
              </a:rPr>
              <a:t> </a:t>
            </a:r>
            <a:endParaRPr lang="en-GB" sz="2000" dirty="0">
              <a:solidFill>
                <a:srgbClr val="000000"/>
              </a:solidFill>
              <a:latin typeface="Arial"/>
              <a:ea typeface="Source Sans Pro"/>
              <a:cs typeface="Arial" panose="020B0604020202020204" pitchFamily="34" charset="0"/>
            </a:endParaRPr>
          </a:p>
        </p:txBody>
      </p:sp>
    </p:spTree>
    <p:extLst>
      <p:ext uri="{BB962C8B-B14F-4D97-AF65-F5344CB8AC3E}">
        <p14:creationId xmlns:p14="http://schemas.microsoft.com/office/powerpoint/2010/main" val="1688727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23528" y="1196752"/>
            <a:ext cx="8229600" cy="4392488"/>
          </a:xfrm>
        </p:spPr>
        <p:txBody>
          <a:bodyPr/>
          <a:lstStyle/>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Monitoring</a:t>
            </a:r>
          </a:p>
          <a:p>
            <a:r>
              <a:rPr lang="en-GB" sz="2000" dirty="0">
                <a:latin typeface="Arial" panose="020B0604020202020204" pitchFamily="34" charset="0"/>
                <a:cs typeface="Arial" panose="020B0604020202020204" pitchFamily="34" charset="0"/>
              </a:rPr>
              <a:t>Regular full blood counts (FBC)</a:t>
            </a:r>
          </a:p>
          <a:p>
            <a:r>
              <a:rPr lang="en-GB" sz="2000" dirty="0">
                <a:latin typeface="Arial" panose="020B0604020202020204" pitchFamily="34" charset="0"/>
                <a:cs typeface="Arial" panose="020B0604020202020204" pitchFamily="34" charset="0"/>
              </a:rPr>
              <a:t>Infection surveillance (Cancer Research UK, 2023)</a:t>
            </a:r>
          </a:p>
          <a:p>
            <a:r>
              <a:rPr lang="en-GB" sz="2000" dirty="0">
                <a:latin typeface="Arial" panose="020B0604020202020204" pitchFamily="34" charset="0"/>
                <a:cs typeface="Arial" panose="020B0604020202020204" pitchFamily="34" charset="0"/>
              </a:rPr>
              <a:t>Nutritional and weight assessment</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Care routine</a:t>
            </a:r>
          </a:p>
          <a:p>
            <a:r>
              <a:rPr lang="en-GB" sz="2000" dirty="0">
                <a:latin typeface="Arial" panose="020B0604020202020204" pitchFamily="34" charset="0"/>
                <a:cs typeface="Arial" panose="020B0604020202020204" pitchFamily="34" charset="0"/>
              </a:rPr>
              <a:t>Neutropenic precautions and hygiene education</a:t>
            </a:r>
          </a:p>
          <a:p>
            <a:r>
              <a:rPr lang="en-GB" sz="2000" dirty="0">
                <a:latin typeface="Arial" panose="020B0604020202020204" pitchFamily="34" charset="0"/>
                <a:cs typeface="Arial" panose="020B0604020202020204" pitchFamily="34" charset="0"/>
              </a:rPr>
              <a:t>High-protein, balanced diet</a:t>
            </a:r>
          </a:p>
          <a:p>
            <a:r>
              <a:rPr lang="en-GB" sz="2000" dirty="0">
                <a:latin typeface="Arial" panose="020B0604020202020204" pitchFamily="34" charset="0"/>
                <a:cs typeface="Arial" panose="020B0604020202020204" pitchFamily="34" charset="0"/>
              </a:rPr>
              <a:t>Gradual physical activity as tolerated</a:t>
            </a:r>
          </a:p>
          <a:p>
            <a:pPr marL="0" indent="0">
              <a:buNone/>
            </a:pPr>
            <a:r>
              <a:rPr lang="en-GB" sz="2000" dirty="0">
                <a:solidFill>
                  <a:schemeClr val="tx2">
                    <a:lumMod val="60000"/>
                    <a:lumOff val="40000"/>
                  </a:schemeClr>
                </a:solidFill>
                <a:latin typeface="Arial" panose="020B0604020202020204" pitchFamily="34" charset="0"/>
                <a:cs typeface="Arial" panose="020B0604020202020204" pitchFamily="34" charset="0"/>
              </a:rPr>
              <a:t>Care planning</a:t>
            </a:r>
          </a:p>
          <a:p>
            <a:r>
              <a:rPr lang="en-GB" sz="2000" dirty="0">
                <a:latin typeface="Arial" panose="020B0604020202020204" pitchFamily="34" charset="0"/>
                <a:cs typeface="Arial" panose="020B0604020202020204" pitchFamily="34" charset="0"/>
              </a:rPr>
              <a:t>Multidisciplinary team (MDT) input</a:t>
            </a:r>
          </a:p>
          <a:p>
            <a:r>
              <a:rPr lang="en-GB" sz="2000" dirty="0">
                <a:latin typeface="Arial" panose="020B0604020202020204" pitchFamily="34" charset="0"/>
                <a:cs typeface="Arial" panose="020B0604020202020204" pitchFamily="34" charset="0"/>
              </a:rPr>
              <a:t>Individualised care goals</a:t>
            </a:r>
          </a:p>
          <a:p>
            <a:r>
              <a:rPr lang="en-GB" sz="2000">
                <a:latin typeface="Arial"/>
                <a:cs typeface="Arial"/>
              </a:rPr>
              <a:t>Regular reassessment (Apperley </a:t>
            </a:r>
            <a:r>
              <a:rPr lang="en-GB" sz="2000" i="1">
                <a:latin typeface="Arial"/>
                <a:cs typeface="Arial"/>
              </a:rPr>
              <a:t>et al</a:t>
            </a:r>
            <a:r>
              <a:rPr lang="en-GB" sz="2000">
                <a:latin typeface="Arial"/>
                <a:cs typeface="Arial"/>
              </a:rPr>
              <a:t>., 2025)</a:t>
            </a:r>
            <a:endParaRPr lang="en-GB" sz="1100">
              <a:solidFill>
                <a:srgbClr val="3A3A3A"/>
              </a:solidFill>
              <a:latin typeface="Source Sans Pro"/>
              <a:ea typeface="Source Sans Pro"/>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lnSpc>
                <a:spcPct val="150000"/>
              </a:lnSpc>
              <a:buNone/>
            </a:pPr>
            <a:r>
              <a:rPr lang="en-GB" sz="2000" dirty="0">
                <a:latin typeface="Arial" panose="020B0604020202020204" pitchFamily="34" charset="0"/>
                <a:cs typeface="Arial" panose="020B0604020202020204" pitchFamily="34" charset="0"/>
              </a:rPr>
              <a:t>Acute Myeloid Leukaemia significantly disrupts the structure and function of the haematopoietic system. </a:t>
            </a:r>
          </a:p>
          <a:p>
            <a:pPr marL="0" indent="0" algn="just">
              <a:lnSpc>
                <a:spcPct val="150000"/>
              </a:lnSpc>
              <a:buNone/>
            </a:pPr>
            <a:r>
              <a:rPr lang="en-GB" sz="2000" dirty="0">
                <a:latin typeface="Arial" panose="020B0604020202020204" pitchFamily="34" charset="0"/>
                <a:cs typeface="Arial" panose="020B0604020202020204" pitchFamily="34" charset="0"/>
              </a:rPr>
              <a:t>In this case, severe obesity further impairs immune function and bone marrow physiology, increasing the risk of infection and reducing treatment tolerance. </a:t>
            </a:r>
          </a:p>
          <a:p>
            <a:pPr marL="0" indent="0" algn="just">
              <a:lnSpc>
                <a:spcPct val="150000"/>
              </a:lnSpc>
              <a:buNone/>
            </a:pPr>
            <a:r>
              <a:rPr lang="en-GB" sz="2000" dirty="0">
                <a:latin typeface="Arial"/>
                <a:cs typeface="Arial"/>
              </a:rPr>
              <a:t>Addressing lifestyle factors alongside medical treatment is essential for </a:t>
            </a:r>
            <a:r>
              <a:rPr lang="en-GB" sz="2000">
                <a:latin typeface="Arial"/>
                <a:cs typeface="Arial"/>
              </a:rPr>
              <a:t>improving health outcomes and quality of life (Aureli </a:t>
            </a:r>
            <a:r>
              <a:rPr lang="en-GB" sz="2000" i="1">
                <a:latin typeface="Arial"/>
                <a:cs typeface="Arial"/>
              </a:rPr>
              <a:t>et al</a:t>
            </a:r>
            <a:r>
              <a:rPr lang="en-GB" sz="2000" dirty="0">
                <a:latin typeface="Arial"/>
                <a:cs typeface="Arial"/>
              </a:rPr>
              <a:t>., 2021).</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957" y="-229930"/>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40957" y="488093"/>
            <a:ext cx="8229601" cy="5338058"/>
          </a:xfrm>
        </p:spPr>
        <p:txBody>
          <a:bodyPr/>
          <a:lstStyle/>
          <a:p>
            <a:pPr marL="0" indent="0">
              <a:buNone/>
            </a:pPr>
            <a:endParaRPr lang="en-GB" sz="1100" dirty="0">
              <a:solidFill>
                <a:srgbClr val="0070C0"/>
              </a:solidFill>
              <a:latin typeface="Arial" panose="020B0604020202020204" pitchFamily="34" charset="0"/>
              <a:cs typeface="Arial" panose="020B0604020202020204" pitchFamily="34" charset="0"/>
            </a:endParaRPr>
          </a:p>
          <a:p>
            <a:pPr>
              <a:buFont typeface="+mj-lt"/>
              <a:buAutoNum type="arabicPeriod"/>
            </a:pPr>
            <a:r>
              <a:rPr lang="en-GB" sz="900" dirty="0">
                <a:latin typeface="Arial"/>
                <a:cs typeface="Arial"/>
              </a:rPr>
              <a:t>NHS (2023)Leukaemia – Overview, symptoms, causes and treatment </a:t>
            </a:r>
            <a:r>
              <a:rPr lang="en-GB" sz="900" dirty="0">
                <a:latin typeface="Arial"/>
                <a:cs typeface="Arial"/>
                <a:hlinkClick r:id="rId2"/>
              </a:rPr>
              <a:t>https://www.nhs.uk/conditions/leukaemia/</a:t>
            </a:r>
            <a:r>
              <a:rPr lang="en-GB" sz="900" dirty="0">
                <a:latin typeface="Arial"/>
                <a:cs typeface="Arial"/>
              </a:rPr>
              <a:t> </a:t>
            </a:r>
          </a:p>
          <a:p>
            <a:pPr>
              <a:buFont typeface="+mj-lt"/>
              <a:buAutoNum type="arabicPeriod"/>
            </a:pPr>
            <a:r>
              <a:rPr lang="en-GB" sz="900" dirty="0">
                <a:latin typeface="Arial"/>
                <a:cs typeface="Arial"/>
              </a:rPr>
              <a:t>NICE (2022)Blood and bone marrow cancers – diagnosis and management </a:t>
            </a:r>
            <a:r>
              <a:rPr lang="en-GB" sz="900" dirty="0">
                <a:latin typeface="Arial"/>
                <a:cs typeface="Arial"/>
                <a:hlinkClick r:id="rId3"/>
              </a:rPr>
              <a:t>https://www.nice.org.uk/guidance/ng47</a:t>
            </a:r>
            <a:r>
              <a:rPr lang="en-GB" sz="900" dirty="0">
                <a:latin typeface="Arial"/>
                <a:cs typeface="Arial"/>
              </a:rPr>
              <a:t>   </a:t>
            </a:r>
          </a:p>
          <a:p>
            <a:pPr>
              <a:buFont typeface="+mj-lt"/>
              <a:buAutoNum type="arabicPeriod"/>
            </a:pPr>
            <a:r>
              <a:rPr lang="en-GB" sz="900" dirty="0">
                <a:latin typeface="Arial"/>
                <a:cs typeface="Arial"/>
              </a:rPr>
              <a:t>NICE (2021)Cancer services and improving outcomes </a:t>
            </a:r>
            <a:r>
              <a:rPr lang="en-GB" sz="900" dirty="0">
                <a:latin typeface="Arial"/>
                <a:cs typeface="Arial"/>
                <a:hlinkClick r:id="rId4"/>
              </a:rPr>
              <a:t>https://www.nice.org.uk/about/what-we-do/our-programmes/nice-guidance/nice-guidelines/cancer-services</a:t>
            </a:r>
            <a:r>
              <a:rPr lang="en-GB" sz="900" dirty="0">
                <a:latin typeface="Arial"/>
                <a:cs typeface="Arial"/>
              </a:rPr>
              <a:t> </a:t>
            </a:r>
          </a:p>
          <a:p>
            <a:pPr>
              <a:buFont typeface="+mj-lt"/>
              <a:buAutoNum type="arabicPeriod"/>
            </a:pPr>
            <a:r>
              <a:rPr lang="en-GB" sz="900" dirty="0">
                <a:latin typeface="Arial"/>
                <a:cs typeface="Arial"/>
              </a:rPr>
              <a:t>World Health Organisation (WHO) (2023)Obesity and overweight </a:t>
            </a:r>
            <a:r>
              <a:rPr lang="en-GB" sz="900" dirty="0">
                <a:latin typeface="Arial"/>
                <a:cs typeface="Arial"/>
                <a:hlinkClick r:id="rId5"/>
              </a:rPr>
              <a:t>https://www.who.int/news-room/fact-sheets/detail/obesity-and-overweight</a:t>
            </a:r>
            <a:r>
              <a:rPr lang="en-GB" sz="900" dirty="0">
                <a:latin typeface="Arial"/>
                <a:cs typeface="Arial"/>
              </a:rPr>
              <a:t>  </a:t>
            </a:r>
          </a:p>
          <a:p>
            <a:pPr>
              <a:buFont typeface="+mj-lt"/>
              <a:buAutoNum type="arabicPeriod"/>
            </a:pPr>
            <a:r>
              <a:rPr lang="en-GB" sz="900" dirty="0">
                <a:latin typeface="Arial"/>
                <a:cs typeface="Arial"/>
              </a:rPr>
              <a:t>Tortora, G.J. and Derrickson, B.H. (2021)Principles of Anatomy and Physiology (16th ed.)Wiley </a:t>
            </a:r>
            <a:r>
              <a:rPr lang="en-GB" sz="900" dirty="0">
                <a:latin typeface="Arial"/>
                <a:cs typeface="Arial"/>
                <a:hlinkClick r:id="rId6"/>
              </a:rPr>
              <a:t>https://www.wiley.com/en-gb/Principles+of+Anatomy+and+Physiology%2C+16th+Edition-p-9781119662860</a:t>
            </a:r>
            <a:r>
              <a:rPr lang="en-GB" sz="900" dirty="0">
                <a:latin typeface="Arial"/>
                <a:cs typeface="Arial"/>
              </a:rPr>
              <a:t>  </a:t>
            </a:r>
          </a:p>
          <a:p>
            <a:pPr>
              <a:buFont typeface="+mj-lt"/>
              <a:buAutoNum type="arabicPeriod"/>
            </a:pPr>
            <a:r>
              <a:rPr lang="en-GB" sz="900" dirty="0">
                <a:latin typeface="Arial"/>
                <a:cs typeface="Arial"/>
              </a:rPr>
              <a:t>Cancer Research UK (2023)Infection risk and neutropenia during chemotherapy </a:t>
            </a:r>
            <a:r>
              <a:rPr lang="en-GB" sz="900" dirty="0">
                <a:latin typeface="Arial"/>
                <a:cs typeface="Arial"/>
                <a:hlinkClick r:id="rId7"/>
              </a:rPr>
              <a:t>https://www.cancerresearchuk.org/about-cancer/cancer-in-general/treatment/chemotherapy/side-effects/infection</a:t>
            </a:r>
            <a:r>
              <a:rPr lang="en-GB" sz="900" dirty="0">
                <a:latin typeface="Arial"/>
                <a:cs typeface="Arial"/>
              </a:rPr>
              <a:t> </a:t>
            </a:r>
            <a:endParaRPr lang="en-GB" sz="900">
              <a:solidFill>
                <a:srgbClr val="000000"/>
              </a:solidFill>
              <a:latin typeface="Arial"/>
              <a:ea typeface="+mn-lt"/>
              <a:cs typeface="Arial"/>
            </a:endParaRPr>
          </a:p>
          <a:p>
            <a:pPr>
              <a:buAutoNum type="arabicPeriod"/>
            </a:pPr>
            <a:r>
              <a:rPr lang="en-GB" sz="900" dirty="0" err="1">
                <a:solidFill>
                  <a:srgbClr val="000000"/>
                </a:solidFill>
                <a:ea typeface="+mn-lt"/>
                <a:cs typeface="+mn-lt"/>
              </a:rPr>
              <a:t>Shevyrev</a:t>
            </a:r>
            <a:r>
              <a:rPr lang="en-GB" sz="900" dirty="0">
                <a:solidFill>
                  <a:srgbClr val="000000"/>
                </a:solidFill>
                <a:ea typeface="+mn-lt"/>
                <a:cs typeface="+mn-lt"/>
              </a:rPr>
              <a:t>, D. </a:t>
            </a:r>
            <a:r>
              <a:rPr lang="en-GB" sz="900" i="1" dirty="0">
                <a:solidFill>
                  <a:srgbClr val="000000"/>
                </a:solidFill>
                <a:ea typeface="+mn-lt"/>
                <a:cs typeface="+mn-lt"/>
              </a:rPr>
              <a:t>et al.</a:t>
            </a:r>
            <a:r>
              <a:rPr lang="en-GB" sz="900" dirty="0">
                <a:solidFill>
                  <a:srgbClr val="000000"/>
                </a:solidFill>
                <a:ea typeface="+mn-lt"/>
                <a:cs typeface="+mn-lt"/>
              </a:rPr>
              <a:t> (2023) ‘Hematopoietic Stem Cells and the Immune System in Development and Ageing’, </a:t>
            </a:r>
            <a:r>
              <a:rPr lang="en-GB" sz="900" i="1" dirty="0">
                <a:solidFill>
                  <a:srgbClr val="000000"/>
                </a:solidFill>
                <a:ea typeface="+mn-lt"/>
                <a:cs typeface="+mn-lt"/>
              </a:rPr>
              <a:t>International Journal of Molecular Sciences</a:t>
            </a:r>
            <a:r>
              <a:rPr lang="en-GB" sz="900" dirty="0">
                <a:solidFill>
                  <a:srgbClr val="000000"/>
                </a:solidFill>
                <a:ea typeface="+mn-lt"/>
                <a:cs typeface="+mn-lt"/>
              </a:rPr>
              <a:t>, 24(6), p. 5862. Available at: </a:t>
            </a:r>
            <a:r>
              <a:rPr lang="en-GB" sz="900" dirty="0">
                <a:solidFill>
                  <a:srgbClr val="000000"/>
                </a:solidFill>
                <a:ea typeface="+mn-lt"/>
                <a:cs typeface="+mn-lt"/>
                <a:hlinkClick r:id="rId8"/>
              </a:rPr>
              <a:t>https://doi.org/10.3390/ijms24065862</a:t>
            </a:r>
            <a:r>
              <a:rPr lang="en-GB" sz="900" dirty="0">
                <a:solidFill>
                  <a:srgbClr val="000000"/>
                </a:solidFill>
                <a:ea typeface="+mn-lt"/>
                <a:cs typeface="+mn-lt"/>
              </a:rPr>
              <a:t>.</a:t>
            </a:r>
            <a:endParaRPr lang="en-GB" sz="900">
              <a:solidFill>
                <a:srgbClr val="000000"/>
              </a:solidFill>
              <a:latin typeface="Arial"/>
              <a:ea typeface="+mn-lt"/>
              <a:cs typeface="Arial" panose="020B0604020202020204" pitchFamily="34" charset="0"/>
            </a:endParaRPr>
          </a:p>
          <a:p>
            <a:pPr>
              <a:buAutoNum type="arabicPeriod"/>
            </a:pPr>
            <a:r>
              <a:rPr lang="en-GB" sz="900" dirty="0" err="1">
                <a:solidFill>
                  <a:srgbClr val="000000"/>
                </a:solidFill>
                <a:ea typeface="+mn-lt"/>
                <a:cs typeface="+mn-lt"/>
              </a:rPr>
              <a:t>Tsilingiris</a:t>
            </a:r>
            <a:r>
              <a:rPr lang="en-GB" sz="900" dirty="0">
                <a:solidFill>
                  <a:srgbClr val="000000"/>
                </a:solidFill>
                <a:ea typeface="+mn-lt"/>
                <a:cs typeface="+mn-lt"/>
              </a:rPr>
              <a:t>, D. </a:t>
            </a:r>
            <a:r>
              <a:rPr lang="en-GB" sz="900" i="1" dirty="0">
                <a:solidFill>
                  <a:srgbClr val="000000"/>
                </a:solidFill>
                <a:ea typeface="+mn-lt"/>
                <a:cs typeface="+mn-lt"/>
              </a:rPr>
              <a:t>et al.</a:t>
            </a:r>
            <a:r>
              <a:rPr lang="en-GB" sz="900" dirty="0">
                <a:solidFill>
                  <a:srgbClr val="000000"/>
                </a:solidFill>
                <a:ea typeface="+mn-lt"/>
                <a:cs typeface="+mn-lt"/>
              </a:rPr>
              <a:t> (2024) ‘Obesity and </a:t>
            </a:r>
            <a:r>
              <a:rPr lang="en-GB" sz="900" dirty="0" err="1">
                <a:solidFill>
                  <a:srgbClr val="000000"/>
                </a:solidFill>
                <a:ea typeface="+mn-lt"/>
                <a:cs typeface="+mn-lt"/>
              </a:rPr>
              <a:t>Leukemia</a:t>
            </a:r>
            <a:r>
              <a:rPr lang="en-GB" sz="900" dirty="0">
                <a:solidFill>
                  <a:srgbClr val="000000"/>
                </a:solidFill>
                <a:ea typeface="+mn-lt"/>
                <a:cs typeface="+mn-lt"/>
              </a:rPr>
              <a:t>: Biological Mechanisms, Perspectives, and Challenges’, </a:t>
            </a:r>
            <a:r>
              <a:rPr lang="en-GB" sz="900" i="1" dirty="0">
                <a:solidFill>
                  <a:srgbClr val="000000"/>
                </a:solidFill>
                <a:ea typeface="+mn-lt"/>
                <a:cs typeface="+mn-lt"/>
              </a:rPr>
              <a:t>Current obesity reports</a:t>
            </a:r>
            <a:r>
              <a:rPr lang="en-GB" sz="900" dirty="0">
                <a:solidFill>
                  <a:srgbClr val="000000"/>
                </a:solidFill>
                <a:ea typeface="+mn-lt"/>
                <a:cs typeface="+mn-lt"/>
              </a:rPr>
              <a:t>, 13(1), pp. 1–34. Available at: </a:t>
            </a:r>
            <a:r>
              <a:rPr lang="en-GB" sz="900" dirty="0">
                <a:solidFill>
                  <a:srgbClr val="000000"/>
                </a:solidFill>
                <a:ea typeface="+mn-lt"/>
                <a:cs typeface="+mn-lt"/>
                <a:hlinkClick r:id="rId9"/>
              </a:rPr>
              <a:t>https://doi.org/10.1007/s13679-023-00542-z</a:t>
            </a:r>
            <a:r>
              <a:rPr lang="en-GB" sz="900" dirty="0">
                <a:solidFill>
                  <a:srgbClr val="000000"/>
                </a:solidFill>
                <a:ea typeface="+mn-lt"/>
                <a:cs typeface="+mn-lt"/>
              </a:rPr>
              <a:t>. </a:t>
            </a:r>
            <a:endParaRPr lang="en-GB" sz="900">
              <a:solidFill>
                <a:srgbClr val="000000"/>
              </a:solidFill>
              <a:latin typeface="Arial"/>
              <a:ea typeface="+mn-lt"/>
              <a:cs typeface="Arial" panose="020B0604020202020204" pitchFamily="34" charset="0"/>
            </a:endParaRPr>
          </a:p>
          <a:p>
            <a:pPr>
              <a:buAutoNum type="arabicPeriod"/>
            </a:pPr>
            <a:r>
              <a:rPr lang="en-GB" sz="900">
                <a:solidFill>
                  <a:srgbClr val="000000"/>
                </a:solidFill>
                <a:ea typeface="+mn-lt"/>
                <a:cs typeface="+mn-lt"/>
              </a:rPr>
              <a:t>Bahman, F. </a:t>
            </a:r>
            <a:r>
              <a:rPr lang="en-GB" sz="900" i="1">
                <a:solidFill>
                  <a:srgbClr val="000000"/>
                </a:solidFill>
                <a:ea typeface="+mn-lt"/>
                <a:cs typeface="+mn-lt"/>
              </a:rPr>
              <a:t>et al.</a:t>
            </a:r>
            <a:r>
              <a:rPr lang="en-GB" sz="900">
                <a:solidFill>
                  <a:srgbClr val="000000"/>
                </a:solidFill>
                <a:ea typeface="+mn-lt"/>
                <a:cs typeface="+mn-lt"/>
              </a:rPr>
              <a:t> (2024) ‘TNF-α/Stearate Induced H3K9/18 Histone Acetylation Amplifies IL-6 Expression in 3T3-L1 Mouse Adipocytes’, </a:t>
            </a:r>
            <a:r>
              <a:rPr lang="en-GB" sz="900" i="1">
                <a:solidFill>
                  <a:srgbClr val="000000"/>
                </a:solidFill>
                <a:ea typeface="+mn-lt"/>
                <a:cs typeface="+mn-lt"/>
              </a:rPr>
              <a:t>International journal of molecular sciences</a:t>
            </a:r>
            <a:r>
              <a:rPr lang="en-GB" sz="900">
                <a:solidFill>
                  <a:srgbClr val="000000"/>
                </a:solidFill>
                <a:ea typeface="+mn-lt"/>
                <a:cs typeface="+mn-lt"/>
              </a:rPr>
              <a:t>, 25(12), p. 6776. Available at: </a:t>
            </a:r>
            <a:r>
              <a:rPr lang="en-GB" sz="900" dirty="0">
                <a:solidFill>
                  <a:srgbClr val="000000"/>
                </a:solidFill>
                <a:ea typeface="+mn-lt"/>
                <a:cs typeface="+mn-lt"/>
                <a:hlinkClick r:id="rId10"/>
              </a:rPr>
              <a:t>https://doi.org/10.3390/ijms25126776</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Luo, X., Zhang, Y. and Chen, Q. (2022) ‘Nursing Care Plan and Management of Patients With Acute Leukaemia’, </a:t>
            </a:r>
            <a:r>
              <a:rPr lang="en-GB" sz="900" i="1" dirty="0">
                <a:solidFill>
                  <a:srgbClr val="000000"/>
                </a:solidFill>
                <a:ea typeface="+mn-lt"/>
                <a:cs typeface="+mn-lt"/>
              </a:rPr>
              <a:t>Alternative therapies in health and medicine</a:t>
            </a:r>
            <a:r>
              <a:rPr lang="en-GB" sz="900" dirty="0">
                <a:solidFill>
                  <a:srgbClr val="000000"/>
                </a:solidFill>
                <a:ea typeface="+mn-lt"/>
                <a:cs typeface="+mn-lt"/>
              </a:rPr>
              <a:t>, 28(1), pp. 80–85. Available at: </a:t>
            </a:r>
            <a:r>
              <a:rPr lang="en-GB" sz="900" dirty="0">
                <a:solidFill>
                  <a:srgbClr val="000000"/>
                </a:solidFill>
                <a:ea typeface="+mn-lt"/>
                <a:cs typeface="+mn-lt"/>
                <a:hlinkClick r:id="rId11"/>
              </a:rPr>
              <a:t>https://librarysearch.uwtsd.ac.uk/permalink/44WHELF_UWTSD/neci73/cdi_pubmed_primary_34653028</a:t>
            </a:r>
            <a:r>
              <a:rPr lang="en-GB" sz="900" dirty="0">
                <a:solidFill>
                  <a:srgbClr val="000000"/>
                </a:solidFill>
                <a:ea typeface="+mn-lt"/>
                <a:cs typeface="+mn-lt"/>
              </a:rPr>
              <a:t> </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Mann, K. </a:t>
            </a:r>
            <a:r>
              <a:rPr lang="en-GB" sz="900" i="1" dirty="0">
                <a:solidFill>
                  <a:srgbClr val="000000"/>
                </a:solidFill>
                <a:ea typeface="+mn-lt"/>
                <a:cs typeface="+mn-lt"/>
              </a:rPr>
              <a:t>et al.</a:t>
            </a:r>
            <a:r>
              <a:rPr lang="en-GB" sz="900" dirty="0">
                <a:solidFill>
                  <a:srgbClr val="000000"/>
                </a:solidFill>
                <a:ea typeface="+mn-lt"/>
                <a:cs typeface="+mn-lt"/>
              </a:rPr>
              <a:t> (2021) ‘Healthcare provider perspectives on </a:t>
            </a:r>
            <a:r>
              <a:rPr lang="en-GB" sz="900" dirty="0" err="1">
                <a:solidFill>
                  <a:srgbClr val="000000"/>
                </a:solidFill>
                <a:ea typeface="+mn-lt"/>
                <a:cs typeface="+mn-lt"/>
              </a:rPr>
              <a:t>pediatric</a:t>
            </a:r>
            <a:r>
              <a:rPr lang="en-GB" sz="900" dirty="0">
                <a:solidFill>
                  <a:srgbClr val="000000"/>
                </a:solidFill>
                <a:ea typeface="+mn-lt"/>
                <a:cs typeface="+mn-lt"/>
              </a:rPr>
              <a:t> cancer survivorship care plans: a single institution pilot study’, </a:t>
            </a:r>
            <a:r>
              <a:rPr lang="en-GB" sz="900" i="1" dirty="0">
                <a:solidFill>
                  <a:srgbClr val="000000"/>
                </a:solidFill>
                <a:ea typeface="+mn-lt"/>
                <a:cs typeface="+mn-lt"/>
              </a:rPr>
              <a:t>Supportive care in cancer</a:t>
            </a:r>
            <a:r>
              <a:rPr lang="en-GB" sz="900" dirty="0">
                <a:solidFill>
                  <a:srgbClr val="000000"/>
                </a:solidFill>
                <a:ea typeface="+mn-lt"/>
                <a:cs typeface="+mn-lt"/>
              </a:rPr>
              <a:t>, 29(2), pp. 697–706. Available at: </a:t>
            </a:r>
            <a:r>
              <a:rPr lang="en-GB" sz="900" dirty="0">
                <a:solidFill>
                  <a:srgbClr val="000000"/>
                </a:solidFill>
                <a:ea typeface="+mn-lt"/>
                <a:cs typeface="+mn-lt"/>
                <a:hlinkClick r:id="rId12"/>
              </a:rPr>
              <a:t>https://doi.org/10.1007/s00520-020-05522-w</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Sadooghiasl, A., </a:t>
            </a:r>
            <a:r>
              <a:rPr lang="en-GB" sz="900" dirty="0" err="1">
                <a:solidFill>
                  <a:srgbClr val="000000"/>
                </a:solidFill>
                <a:ea typeface="+mn-lt"/>
                <a:cs typeface="+mn-lt"/>
              </a:rPr>
              <a:t>Khaleghparast</a:t>
            </a:r>
            <a:r>
              <a:rPr lang="en-GB" sz="900" dirty="0">
                <a:solidFill>
                  <a:srgbClr val="000000"/>
                </a:solidFill>
                <a:ea typeface="+mn-lt"/>
                <a:cs typeface="+mn-lt"/>
              </a:rPr>
              <a:t>, S. and </a:t>
            </a:r>
            <a:r>
              <a:rPr lang="en-GB" sz="900" dirty="0" err="1">
                <a:solidFill>
                  <a:srgbClr val="000000"/>
                </a:solidFill>
                <a:ea typeface="+mn-lt"/>
                <a:cs typeface="+mn-lt"/>
              </a:rPr>
              <a:t>Gooshki</a:t>
            </a:r>
            <a:r>
              <a:rPr lang="en-GB" sz="900" dirty="0">
                <a:solidFill>
                  <a:srgbClr val="000000"/>
                </a:solidFill>
                <a:ea typeface="+mn-lt"/>
                <a:cs typeface="+mn-lt"/>
              </a:rPr>
              <a:t>, E.S. (2024) ‘Ethical analysis of a case of treatment refusal: respect for patients’ autonomy in the context of the Iranian clinical environment’, </a:t>
            </a:r>
            <a:r>
              <a:rPr lang="en-GB" sz="900" i="1" dirty="0">
                <a:solidFill>
                  <a:srgbClr val="000000"/>
                </a:solidFill>
                <a:ea typeface="+mn-lt"/>
                <a:cs typeface="+mn-lt"/>
              </a:rPr>
              <a:t>Journal of medical ethics and history of medicine</a:t>
            </a:r>
            <a:r>
              <a:rPr lang="en-GB" sz="900" dirty="0">
                <a:solidFill>
                  <a:srgbClr val="000000"/>
                </a:solidFill>
                <a:ea typeface="+mn-lt"/>
                <a:cs typeface="+mn-lt"/>
              </a:rPr>
              <a:t>, 17, p. 14. Available at: </a:t>
            </a:r>
            <a:r>
              <a:rPr lang="en-GB" sz="900" dirty="0">
                <a:solidFill>
                  <a:srgbClr val="000000"/>
                </a:solidFill>
                <a:ea typeface="+mn-lt"/>
                <a:cs typeface="+mn-lt"/>
                <a:hlinkClick r:id="rId13"/>
              </a:rPr>
              <a:t>https://doi.org/10.18502/jmehm.v17i14.18666</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a:solidFill>
                  <a:srgbClr val="000000"/>
                </a:solidFill>
                <a:ea typeface="+mn-lt"/>
                <a:cs typeface="+mn-lt"/>
              </a:rPr>
              <a:t>Carley, H. </a:t>
            </a:r>
            <a:r>
              <a:rPr lang="en-GB" sz="900" i="1">
                <a:solidFill>
                  <a:srgbClr val="000000"/>
                </a:solidFill>
                <a:ea typeface="+mn-lt"/>
                <a:cs typeface="+mn-lt"/>
              </a:rPr>
              <a:t>et al.</a:t>
            </a:r>
            <a:r>
              <a:rPr lang="en-GB" sz="900">
                <a:solidFill>
                  <a:srgbClr val="000000"/>
                </a:solidFill>
                <a:ea typeface="+mn-lt"/>
                <a:cs typeface="+mn-lt"/>
              </a:rPr>
              <a:t> (2025) ‘Germline genomic testing to assess the suitability of stem cell donors in the treatment of haematological malignancy: clinical ethics commentary’, </a:t>
            </a:r>
            <a:r>
              <a:rPr lang="en-GB" sz="900" i="1">
                <a:solidFill>
                  <a:srgbClr val="000000"/>
                </a:solidFill>
                <a:ea typeface="+mn-lt"/>
                <a:cs typeface="+mn-lt"/>
              </a:rPr>
              <a:t>Journal of medical ethics</a:t>
            </a:r>
            <a:r>
              <a:rPr lang="en-GB" sz="900">
                <a:solidFill>
                  <a:srgbClr val="000000"/>
                </a:solidFill>
                <a:ea typeface="+mn-lt"/>
                <a:cs typeface="+mn-lt"/>
              </a:rPr>
              <a:t>, p. jme-2025-111111. Available at: </a:t>
            </a:r>
            <a:r>
              <a:rPr lang="en-GB" sz="900" dirty="0">
                <a:solidFill>
                  <a:srgbClr val="000000"/>
                </a:solidFill>
                <a:ea typeface="+mn-lt"/>
                <a:cs typeface="+mn-lt"/>
                <a:hlinkClick r:id="rId14"/>
              </a:rPr>
              <a:t>https://doi.org/10.1136/jme-2025-111111</a:t>
            </a:r>
            <a:r>
              <a:rPr lang="en-GB" sz="900" dirty="0">
                <a:solidFill>
                  <a:srgbClr val="000000"/>
                </a:solidFill>
                <a:ea typeface="+mn-lt"/>
                <a:cs typeface="+mn-lt"/>
              </a:rPr>
              <a:t>.</a:t>
            </a:r>
            <a:endParaRPr lang="en-GB" sz="900">
              <a:solidFill>
                <a:srgbClr val="000000"/>
              </a:solidFill>
              <a:ea typeface="+mn-lt"/>
              <a:cs typeface="Arial" panose="020B0604020202020204" pitchFamily="34" charset="0"/>
            </a:endParaRPr>
          </a:p>
          <a:p>
            <a:pPr>
              <a:buAutoNum type="arabicPeriod"/>
            </a:pPr>
            <a:r>
              <a:rPr lang="en-GB" sz="900" dirty="0">
                <a:solidFill>
                  <a:srgbClr val="000000"/>
                </a:solidFill>
                <a:ea typeface="+mn-lt"/>
                <a:cs typeface="+mn-lt"/>
              </a:rPr>
              <a:t>Shahbaz, M. </a:t>
            </a:r>
            <a:r>
              <a:rPr lang="en-GB" sz="900" i="1" dirty="0">
                <a:solidFill>
                  <a:srgbClr val="000000"/>
                </a:solidFill>
                <a:ea typeface="+mn-lt"/>
                <a:cs typeface="+mn-lt"/>
              </a:rPr>
              <a:t>et al.</a:t>
            </a:r>
            <a:r>
              <a:rPr lang="en-GB" sz="900" dirty="0">
                <a:solidFill>
                  <a:srgbClr val="000000"/>
                </a:solidFill>
                <a:ea typeface="+mn-lt"/>
                <a:cs typeface="+mn-lt"/>
              </a:rPr>
              <a:t> (2025) ‘Leveraging Explainable AI for Early Risk Prediction and Type Classification for </a:t>
            </a:r>
            <a:r>
              <a:rPr lang="en-GB" sz="900" dirty="0" err="1">
                <a:solidFill>
                  <a:srgbClr val="000000"/>
                </a:solidFill>
                <a:ea typeface="+mn-lt"/>
                <a:cs typeface="+mn-lt"/>
              </a:rPr>
              <a:t>Leukemia</a:t>
            </a:r>
            <a:r>
              <a:rPr lang="en-GB" sz="900" dirty="0">
                <a:solidFill>
                  <a:srgbClr val="000000"/>
                </a:solidFill>
                <a:ea typeface="+mn-lt"/>
                <a:cs typeface="+mn-lt"/>
              </a:rPr>
              <a:t>: Insights Using Clinical Data From Pakistan’, </a:t>
            </a:r>
            <a:r>
              <a:rPr lang="en-GB" sz="900" i="1" dirty="0">
                <a:solidFill>
                  <a:srgbClr val="000000"/>
                </a:solidFill>
                <a:ea typeface="+mn-lt"/>
                <a:cs typeface="+mn-lt"/>
              </a:rPr>
              <a:t>IEEE journal of biomedical and health informatics</a:t>
            </a:r>
            <a:r>
              <a:rPr lang="en-GB" sz="900" dirty="0">
                <a:solidFill>
                  <a:srgbClr val="000000"/>
                </a:solidFill>
                <a:ea typeface="+mn-lt"/>
                <a:cs typeface="+mn-lt"/>
              </a:rPr>
              <a:t>, 29(7), pp. 4672–4679. Available at: </a:t>
            </a:r>
            <a:r>
              <a:rPr lang="en-GB" sz="900" dirty="0">
                <a:solidFill>
                  <a:srgbClr val="000000"/>
                </a:solidFill>
                <a:ea typeface="+mn-lt"/>
                <a:cs typeface="+mn-lt"/>
                <a:hlinkClick r:id="rId15"/>
              </a:rPr>
              <a:t>https://doi.org/10.1109/JBHI.2025.3531294</a:t>
            </a:r>
            <a:r>
              <a:rPr lang="en-GB" sz="900" dirty="0">
                <a:solidFill>
                  <a:srgbClr val="000000"/>
                </a:solidFill>
                <a:ea typeface="+mn-lt"/>
                <a:cs typeface="+mn-lt"/>
              </a:rPr>
              <a:t>.</a:t>
            </a:r>
            <a:endParaRPr lang="en-GB" sz="900">
              <a:solidFill>
                <a:srgbClr val="000000"/>
              </a:solidFill>
              <a:latin typeface="Myriad Pro"/>
              <a:cs typeface="Arial" panose="020B0604020202020204" pitchFamily="34" charset="0"/>
            </a:endParaRPr>
          </a:p>
          <a:p>
            <a:pPr>
              <a:buAutoNum type="arabicPeriod"/>
            </a:pPr>
            <a:r>
              <a:rPr lang="en-GB" sz="1100" dirty="0">
                <a:solidFill>
                  <a:srgbClr val="000000"/>
                </a:solidFill>
                <a:ea typeface="+mn-lt"/>
                <a:cs typeface="+mn-lt"/>
              </a:rPr>
              <a:t>Apperley, J.F. </a:t>
            </a:r>
            <a:r>
              <a:rPr lang="en-GB" sz="1100" i="1" dirty="0">
                <a:solidFill>
                  <a:srgbClr val="000000"/>
                </a:solidFill>
                <a:ea typeface="+mn-lt"/>
                <a:cs typeface="+mn-lt"/>
              </a:rPr>
              <a:t>et al.</a:t>
            </a:r>
            <a:r>
              <a:rPr lang="en-GB" sz="1100" dirty="0">
                <a:solidFill>
                  <a:srgbClr val="000000"/>
                </a:solidFill>
                <a:ea typeface="+mn-lt"/>
                <a:cs typeface="+mn-lt"/>
              </a:rPr>
              <a:t> (2025) ‘2025 European </a:t>
            </a:r>
            <a:r>
              <a:rPr lang="en-GB" sz="1100" dirty="0" err="1">
                <a:solidFill>
                  <a:srgbClr val="000000"/>
                </a:solidFill>
                <a:ea typeface="+mn-lt"/>
                <a:cs typeface="+mn-lt"/>
              </a:rPr>
              <a:t>LeukemiaNet</a:t>
            </a:r>
            <a:r>
              <a:rPr lang="en-GB" sz="1100" dirty="0">
                <a:solidFill>
                  <a:srgbClr val="000000"/>
                </a:solidFill>
                <a:ea typeface="+mn-lt"/>
                <a:cs typeface="+mn-lt"/>
              </a:rPr>
              <a:t> recommendations for the management of chronic myeloid </a:t>
            </a:r>
            <a:r>
              <a:rPr lang="en-GB" sz="1100" dirty="0" err="1">
                <a:solidFill>
                  <a:srgbClr val="000000"/>
                </a:solidFill>
                <a:ea typeface="+mn-lt"/>
                <a:cs typeface="+mn-lt"/>
              </a:rPr>
              <a:t>leukemia</a:t>
            </a:r>
            <a:r>
              <a:rPr lang="en-GB" sz="1100" dirty="0">
                <a:solidFill>
                  <a:srgbClr val="000000"/>
                </a:solidFill>
                <a:ea typeface="+mn-lt"/>
                <a:cs typeface="+mn-lt"/>
              </a:rPr>
              <a:t>: CHRONIC MYELOID LEUKEMIA’, </a:t>
            </a:r>
            <a:r>
              <a:rPr lang="en-GB" sz="1100" i="1" dirty="0">
                <a:solidFill>
                  <a:srgbClr val="000000"/>
                </a:solidFill>
                <a:ea typeface="+mn-lt"/>
                <a:cs typeface="+mn-lt"/>
              </a:rPr>
              <a:t>LEUKEMIA</a:t>
            </a:r>
            <a:r>
              <a:rPr lang="en-GB" sz="1100" dirty="0">
                <a:solidFill>
                  <a:srgbClr val="000000"/>
                </a:solidFill>
                <a:ea typeface="+mn-lt"/>
                <a:cs typeface="+mn-lt"/>
              </a:rPr>
              <a:t>, 39(8), pp. 1797–1813. Available at: </a:t>
            </a:r>
            <a:r>
              <a:rPr lang="en-GB" sz="1100" dirty="0">
                <a:solidFill>
                  <a:srgbClr val="000000"/>
                </a:solidFill>
                <a:ea typeface="+mn-lt"/>
                <a:cs typeface="+mn-lt"/>
                <a:hlinkClick r:id="rId16"/>
              </a:rPr>
              <a:t>https://doi.org/10.1038/s41375-025-02664-w</a:t>
            </a:r>
            <a:r>
              <a:rPr lang="en-GB" sz="1100" dirty="0">
                <a:solidFill>
                  <a:srgbClr val="000000"/>
                </a:solidFill>
                <a:ea typeface="+mn-lt"/>
                <a:cs typeface="+mn-lt"/>
              </a:rPr>
              <a:t>.</a:t>
            </a:r>
            <a:endParaRPr lang="en-GB" sz="1100" dirty="0">
              <a:solidFill>
                <a:srgbClr val="000000"/>
              </a:solidFill>
              <a:ea typeface="+mn-lt"/>
              <a:cs typeface="Arial" panose="020B0604020202020204" pitchFamily="34" charset="0"/>
            </a:endParaRPr>
          </a:p>
          <a:p>
            <a:pPr>
              <a:buAutoNum type="arabicPeriod"/>
            </a:pPr>
            <a:r>
              <a:rPr lang="en-GB" sz="1100" dirty="0">
                <a:solidFill>
                  <a:srgbClr val="000000"/>
                </a:solidFill>
                <a:ea typeface="+mn-lt"/>
                <a:cs typeface="+mn-lt"/>
              </a:rPr>
              <a:t>Aureli, A. </a:t>
            </a:r>
            <a:r>
              <a:rPr lang="en-GB" sz="1100" i="1" dirty="0">
                <a:solidFill>
                  <a:srgbClr val="000000"/>
                </a:solidFill>
                <a:ea typeface="+mn-lt"/>
                <a:cs typeface="+mn-lt"/>
              </a:rPr>
              <a:t>et al.</a:t>
            </a:r>
            <a:r>
              <a:rPr lang="en-GB" sz="1100" dirty="0">
                <a:solidFill>
                  <a:srgbClr val="000000"/>
                </a:solidFill>
                <a:ea typeface="+mn-lt"/>
                <a:cs typeface="+mn-lt"/>
              </a:rPr>
              <a:t> (2021) ‘Immunotherapy as a Turning Point in the Treatment of Acute Myeloid </a:t>
            </a:r>
            <a:r>
              <a:rPr lang="en-GB" sz="1100" dirty="0" err="1">
                <a:solidFill>
                  <a:srgbClr val="000000"/>
                </a:solidFill>
                <a:ea typeface="+mn-lt"/>
                <a:cs typeface="+mn-lt"/>
              </a:rPr>
              <a:t>Leukemia</a:t>
            </a:r>
            <a:r>
              <a:rPr lang="en-GB" sz="1100" dirty="0">
                <a:solidFill>
                  <a:srgbClr val="000000"/>
                </a:solidFill>
                <a:ea typeface="+mn-lt"/>
                <a:cs typeface="+mn-lt"/>
              </a:rPr>
              <a:t>’, </a:t>
            </a:r>
            <a:r>
              <a:rPr lang="en-GB" sz="1100" i="1" dirty="0">
                <a:solidFill>
                  <a:srgbClr val="000000"/>
                </a:solidFill>
                <a:ea typeface="+mn-lt"/>
                <a:cs typeface="+mn-lt"/>
              </a:rPr>
              <a:t>Cancers</a:t>
            </a:r>
            <a:r>
              <a:rPr lang="en-GB" sz="1100" dirty="0">
                <a:solidFill>
                  <a:srgbClr val="000000"/>
                </a:solidFill>
                <a:ea typeface="+mn-lt"/>
                <a:cs typeface="+mn-lt"/>
              </a:rPr>
              <a:t>, 13(24), p. 6246. Available at: </a:t>
            </a:r>
            <a:r>
              <a:rPr lang="en-GB" sz="1100" dirty="0">
                <a:solidFill>
                  <a:srgbClr val="000000"/>
                </a:solidFill>
                <a:ea typeface="+mn-lt"/>
                <a:cs typeface="+mn-lt"/>
                <a:hlinkClick r:id="rId17"/>
              </a:rPr>
              <a:t>https://doi.org/10.3390/cancers13246246</a:t>
            </a:r>
            <a:r>
              <a:rPr lang="en-GB" sz="1100" dirty="0">
                <a:solidFill>
                  <a:srgbClr val="000000"/>
                </a:solidFill>
                <a:ea typeface="+mn-lt"/>
                <a:cs typeface="+mn-lt"/>
              </a:rPr>
              <a:t>.</a:t>
            </a:r>
            <a:endParaRPr lang="en-GB" sz="1100">
              <a:solidFill>
                <a:srgbClr val="000000"/>
              </a:solidFill>
              <a:latin typeface="Myriad Pro"/>
              <a:cs typeface="Arial" panose="020B0604020202020204" pitchFamily="34" charset="0"/>
            </a:endParaRPr>
          </a:p>
          <a:p>
            <a:pPr>
              <a:buAutoNum type="arabicPeriod"/>
            </a:pPr>
            <a:endParaRPr lang="en-GB" sz="1100" dirty="0">
              <a:solidFill>
                <a:srgbClr val="000000"/>
              </a:solidFill>
              <a:latin typeface="Myriad Pro"/>
              <a:cs typeface="Arial" panose="020B0604020202020204" pitchFamily="34" charset="0"/>
            </a:endParaRPr>
          </a:p>
          <a:p>
            <a:pPr>
              <a:buAutoNum type="arabicPeriod"/>
            </a:pPr>
            <a:endParaRPr lang="en-GB" sz="1100" dirty="0">
              <a:solidFill>
                <a:srgbClr val="000000"/>
              </a:solidFill>
              <a:latin typeface="Myriad Pro"/>
              <a:cs typeface="Arial" panose="020B0604020202020204" pitchFamily="34" charset="0"/>
            </a:endParaRPr>
          </a:p>
          <a:p>
            <a:pPr>
              <a:buAutoNum type="arabicPeriod"/>
            </a:pPr>
            <a:endParaRPr lang="en-GB" sz="1100" dirty="0">
              <a:solidFill>
                <a:srgbClr val="000000"/>
              </a:solidFill>
              <a:latin typeface="Myriad Pro"/>
              <a:cs typeface="Arial" panose="020B0604020202020204" pitchFamily="34" charset="0"/>
            </a:endParaRP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A1FE35B1768D46869F924A69EE2DC8" ma:contentTypeVersion="6" ma:contentTypeDescription="Create a new document." ma:contentTypeScope="" ma:versionID="58b90667335effe63edf5912fceaeb00">
  <xsd:schema xmlns:xsd="http://www.w3.org/2001/XMLSchema" xmlns:xs="http://www.w3.org/2001/XMLSchema" xmlns:p="http://schemas.microsoft.com/office/2006/metadata/properties" xmlns:ns3="16ed1538-4377-4da7-81fa-9a477e54b5f1" targetNamespace="http://schemas.microsoft.com/office/2006/metadata/properties" ma:root="true" ma:fieldsID="43020e91802fb9a816e9d0ccbf8c3dd4" ns3:_="">
    <xsd:import namespace="16ed1538-4377-4da7-81fa-9a477e54b5f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ed1538-4377-4da7-81fa-9a477e54b5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6ed1538-4377-4da7-81fa-9a477e54b5f1" xsi:nil="true"/>
  </documentManagement>
</p:properties>
</file>

<file path=customXml/itemProps1.xml><?xml version="1.0" encoding="utf-8"?>
<ds:datastoreItem xmlns:ds="http://schemas.openxmlformats.org/officeDocument/2006/customXml" ds:itemID="{D829E87B-5FA8-447B-AFD0-4E33879686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ed1538-4377-4da7-81fa-9a477e54b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8D90F67-4452-4399-BEDD-2FCA717A4898}">
  <ds:schemaRefs>
    <ds:schemaRef ds:uri="http://schemas.microsoft.com/sharepoint/v3/contenttype/forms"/>
  </ds:schemaRefs>
</ds:datastoreItem>
</file>

<file path=customXml/itemProps3.xml><?xml version="1.0" encoding="utf-8"?>
<ds:datastoreItem xmlns:ds="http://schemas.openxmlformats.org/officeDocument/2006/customXml" ds:itemID="{ADB20746-1189-4ABF-AF10-C65052B252B9}">
  <ds:schemaRefs>
    <ds:schemaRef ds:uri="http://schemas.openxmlformats.org/package/2006/metadata/core-properties"/>
    <ds:schemaRef ds:uri="http://schemas.microsoft.com/office/2006/documentManagement/types"/>
    <ds:schemaRef ds:uri="http://purl.org/dc/terms/"/>
    <ds:schemaRef ds:uri="http://purl.org/dc/elements/1.1/"/>
    <ds:schemaRef ds:uri="http://schemas.microsoft.com/office/infopath/2007/PartnerControls"/>
    <ds:schemaRef ds:uri="http://www.w3.org/XML/1998/namespace"/>
    <ds:schemaRef ds:uri="16ed1538-4377-4da7-81fa-9a477e54b5f1"/>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979</Words>
  <Application>Microsoft Office PowerPoint</Application>
  <PresentationFormat>On-screen Show (4:3)</PresentationFormat>
  <Paragraphs>137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PowerPoint Presentation</vt:lpstr>
      <vt:lpstr>Introduction</vt:lpstr>
      <vt:lpstr>Information about the person</vt:lpstr>
      <vt:lpstr>Anatomy and Physiology</vt:lpstr>
      <vt:lpstr>Physiology of the Haematopoietic System</vt:lpstr>
      <vt:lpstr> Impact of Leukaemia on the System</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Mihaela Marcela Bakos (2325464)</cp:lastModifiedBy>
  <cp:revision>451</cp:revision>
  <cp:lastPrinted>2018-07-09T15:27:01Z</cp:lastPrinted>
  <dcterms:created xsi:type="dcterms:W3CDTF">2002-10-07T19:43:58Z</dcterms:created>
  <dcterms:modified xsi:type="dcterms:W3CDTF">2025-12-18T14:25:27Z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0x010100C8A1FE35B1768D46869F924A69EE2DC8</vt:lpwstr>
  </property>
</Properties>
</file>