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309" r:id="rId6"/>
    <p:sldId id="310" r:id="rId7"/>
    <p:sldId id="311" r:id="rId8"/>
    <p:sldId id="312" r:id="rId9"/>
    <p:sldId id="313" r:id="rId10"/>
    <p:sldId id="314" r:id="rId11"/>
    <p:sldId id="316" r:id="rId12"/>
    <p:sldId id="315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6" r:id="rId23"/>
    <p:sldId id="327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19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43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26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30-Sep-2019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Environment and Architecture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87EBC5-3EC7-4D60-88D2-EDC31537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vs. Database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7F535-233A-4A8F-A44D-91829DC0EF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Program</a:t>
            </a:r>
            <a:r>
              <a:rPr lang="en-GB" sz="2400" b="1" dirty="0"/>
              <a:t> data-dependence</a:t>
            </a:r>
            <a:r>
              <a:rPr lang="en-GB" sz="2400" dirty="0"/>
              <a:t>: d</a:t>
            </a:r>
            <a:r>
              <a:rPr lang="en-GB" sz="2300" dirty="0"/>
              <a:t>efinition of data embedded in apps.</a:t>
            </a:r>
          </a:p>
          <a:p>
            <a:r>
              <a:rPr lang="en-GB" sz="2400" dirty="0"/>
              <a:t>Access is limited to what app provides.</a:t>
            </a:r>
          </a:p>
          <a:p>
            <a:r>
              <a:rPr lang="en-GB" sz="2400" dirty="0"/>
              <a:t>Does not allow different views of the data.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D526B-48AF-449B-80F0-2B8FA12C86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Program</a:t>
            </a:r>
            <a:r>
              <a:rPr lang="en-GB" sz="2400" b="1" dirty="0"/>
              <a:t> data-independence</a:t>
            </a:r>
            <a:r>
              <a:rPr lang="en-GB" sz="2400" dirty="0"/>
              <a:t>: </a:t>
            </a:r>
            <a:r>
              <a:rPr lang="en-GB" sz="2300" dirty="0"/>
              <a:t>Definition of data is separate from </a:t>
            </a:r>
            <a:r>
              <a:rPr lang="en-GB" sz="2300" dirty="0" smtClean="0"/>
              <a:t>applications (apps).</a:t>
            </a:r>
            <a:endParaRPr lang="en-GB" sz="2300" dirty="0"/>
          </a:p>
          <a:p>
            <a:r>
              <a:rPr lang="en-GB" sz="2400" dirty="0"/>
              <a:t>Allows each app to present different views of the same data.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E22408-F8FB-4F0E-A21E-5C766BCD2219}"/>
              </a:ext>
            </a:extLst>
          </p:cNvPr>
          <p:cNvSpPr/>
          <p:nvPr/>
        </p:nvSpPr>
        <p:spPr>
          <a:xfrm>
            <a:off x="395536" y="4862570"/>
            <a:ext cx="3886200" cy="1878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Application Program (App)</a:t>
            </a:r>
          </a:p>
        </p:txBody>
      </p:sp>
      <p:sp>
        <p:nvSpPr>
          <p:cNvPr id="8" name="Flowchart: Magnetic Disk 7">
            <a:extLst>
              <a:ext uri="{FF2B5EF4-FFF2-40B4-BE49-F238E27FC236}">
                <a16:creationId xmlns:a16="http://schemas.microsoft.com/office/drawing/2014/main" id="{41E9F450-C618-4A9A-A374-F5AA43BED569}"/>
              </a:ext>
            </a:extLst>
          </p:cNvPr>
          <p:cNvSpPr/>
          <p:nvPr/>
        </p:nvSpPr>
        <p:spPr>
          <a:xfrm>
            <a:off x="1584615" y="5222610"/>
            <a:ext cx="1508041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00F082-6198-44C2-87B9-E84DA0BB6C22}"/>
              </a:ext>
            </a:extLst>
          </p:cNvPr>
          <p:cNvSpPr/>
          <p:nvPr/>
        </p:nvSpPr>
        <p:spPr>
          <a:xfrm>
            <a:off x="4818720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AFCF82-2980-450D-82F9-2E7A770A9075}"/>
              </a:ext>
            </a:extLst>
          </p:cNvPr>
          <p:cNvSpPr/>
          <p:nvPr/>
        </p:nvSpPr>
        <p:spPr>
          <a:xfrm>
            <a:off x="6693226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B</a:t>
            </a: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1A2E3911-D60B-455A-A5A1-DADA29C09059}"/>
              </a:ext>
            </a:extLst>
          </p:cNvPr>
          <p:cNvSpPr/>
          <p:nvPr/>
        </p:nvSpPr>
        <p:spPr>
          <a:xfrm>
            <a:off x="5780415" y="5452409"/>
            <a:ext cx="1512168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26928B2-3899-4631-B085-095B2DBC7B38}"/>
              </a:ext>
            </a:extLst>
          </p:cNvPr>
          <p:cNvCxnSpPr>
            <a:cxnSpLocks/>
            <a:stCxn id="10" idx="2"/>
            <a:endCxn id="12" idx="1"/>
          </p:cNvCxnSpPr>
          <p:nvPr/>
        </p:nvCxnSpPr>
        <p:spPr>
          <a:xfrm>
            <a:off x="5574804" y="5218872"/>
            <a:ext cx="961695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165EC09-0C9D-4196-9E03-DD4DE8E29BC4}"/>
              </a:ext>
            </a:extLst>
          </p:cNvPr>
          <p:cNvCxnSpPr>
            <a:cxnSpLocks/>
            <a:stCxn id="11" idx="2"/>
            <a:endCxn id="12" idx="1"/>
          </p:cNvCxnSpPr>
          <p:nvPr/>
        </p:nvCxnSpPr>
        <p:spPr>
          <a:xfrm flipH="1">
            <a:off x="6536499" y="5218872"/>
            <a:ext cx="912811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29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6F2A1B-F792-4555-8FC0-74075799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Step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7CA4F-4A1E-40D8-800F-3F744B4D47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starting point of any database is to:</a:t>
            </a:r>
          </a:p>
          <a:p>
            <a:r>
              <a:rPr lang="en-GB" dirty="0"/>
              <a:t>Define </a:t>
            </a:r>
            <a:r>
              <a:rPr lang="en-GB" dirty="0" smtClean="0"/>
              <a:t>the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401186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</a:t>
            </a:r>
            <a:r>
              <a:rPr lang="en-GB" b="1" i="1" dirty="0"/>
              <a:t>must satisfy different user needs</a:t>
            </a:r>
            <a:r>
              <a:rPr lang="en-GB" dirty="0"/>
              <a:t>.</a:t>
            </a:r>
          </a:p>
          <a:p>
            <a:r>
              <a:rPr lang="en-GB" dirty="0" smtClean="0"/>
              <a:t>It </a:t>
            </a:r>
            <a:r>
              <a:rPr lang="en-GB" dirty="0"/>
              <a:t>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5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673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ANSI-SPARC Level 1: </a:t>
            </a:r>
            <a:r>
              <a:rPr lang="en-GB" dirty="0"/>
              <a:t>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</a:t>
            </a:r>
            <a:r>
              <a:rPr lang="en-GB" b="1" dirty="0"/>
              <a:t>many</a:t>
            </a:r>
            <a:r>
              <a:rPr lang="en-GB" dirty="0"/>
              <a:t> different external views.</a:t>
            </a:r>
          </a:p>
          <a:p>
            <a:r>
              <a:rPr lang="en-GB" dirty="0"/>
              <a:t>Describes that part of the database that is relevant to </a:t>
            </a:r>
            <a:r>
              <a:rPr lang="en-GB" b="1" i="1" dirty="0"/>
              <a:t>a particular user</a:t>
            </a:r>
            <a:r>
              <a:rPr lang="en-GB" dirty="0"/>
              <a:t>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2571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ANSI-SPARC Level 2: </a:t>
            </a:r>
            <a:r>
              <a:rPr lang="en-GB" dirty="0"/>
              <a:t>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7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</a:t>
            </a:r>
            <a:r>
              <a:rPr lang="en-GB" dirty="0" smtClean="0"/>
              <a:t>Level 3: Internal </a:t>
            </a:r>
            <a:r>
              <a:rPr lang="en-GB" dirty="0"/>
              <a:t>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67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will be looking at conceptual schemas </a:t>
            </a:r>
            <a:r>
              <a:rPr lang="en-GB" i="1" dirty="0" smtClean="0"/>
              <a:t>first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07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</a:t>
            </a:r>
            <a:r>
              <a:rPr lang="en-GB" b="1" dirty="0"/>
              <a:t>system </a:t>
            </a:r>
            <a:r>
              <a:rPr lang="en-GB" b="1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84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Demo: 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Can we all connect to the database server?</a:t>
            </a:r>
          </a:p>
          <a:p>
            <a:r>
              <a:rPr lang="en-GB" dirty="0"/>
              <a:t>Launch SQL Server </a:t>
            </a:r>
            <a:r>
              <a:rPr lang="en-GB" dirty="0" smtClean="0"/>
              <a:t>Management Studio (note the version may be different).</a:t>
            </a:r>
            <a:endParaRPr lang="en-GB" dirty="0"/>
          </a:p>
          <a:p>
            <a:r>
              <a:rPr lang="en-GB" dirty="0"/>
              <a:t>The Server Name is: </a:t>
            </a:r>
            <a:r>
              <a:rPr lang="en-GB" b="1" dirty="0" smtClean="0">
                <a:highlight>
                  <a:srgbClr val="FFFF00"/>
                </a:highlight>
              </a:rPr>
              <a:t>192.168.135.50\kemisqlserver18</a:t>
            </a:r>
            <a:endParaRPr lang="en-GB" b="1" dirty="0"/>
          </a:p>
          <a:p>
            <a:r>
              <a:rPr lang="en-GB" dirty="0"/>
              <a:t>Use Windows Authentication to connect.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43" y="3717032"/>
            <a:ext cx="2466667" cy="29714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631318"/>
            <a:ext cx="4057143" cy="3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3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45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250613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</a:t>
            </a:r>
            <a:r>
              <a:rPr lang="en-GB" dirty="0" smtClean="0"/>
              <a:t>data.</a:t>
            </a:r>
            <a:endParaRPr lang="en-GB" dirty="0"/>
          </a:p>
          <a:p>
            <a:pPr lvl="1"/>
            <a:r>
              <a:rPr lang="en-GB" dirty="0"/>
              <a:t>D</a:t>
            </a:r>
            <a:r>
              <a:rPr lang="en-GB" dirty="0" smtClean="0"/>
              <a:t>ifferent users, however, </a:t>
            </a:r>
            <a:r>
              <a:rPr lang="en-GB" dirty="0"/>
              <a:t>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60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546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</a:t>
            </a:r>
            <a:r>
              <a:rPr lang="en-GB" dirty="0" smtClean="0"/>
              <a:t>the upper </a:t>
            </a:r>
            <a:r>
              <a:rPr lang="en-GB" dirty="0"/>
              <a:t>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112460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321959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Explain </a:t>
            </a:r>
            <a:r>
              <a:rPr lang="en-GB" dirty="0"/>
              <a:t>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</a:t>
            </a:r>
            <a:r>
              <a:rPr lang="en-GB" dirty="0" smtClean="0"/>
              <a:t>.</a:t>
            </a:r>
          </a:p>
          <a:p>
            <a:r>
              <a:rPr lang="en-GB" dirty="0"/>
              <a:t>What is data independence</a:t>
            </a:r>
            <a:r>
              <a:rPr lang="en-GB" dirty="0" smtClean="0"/>
              <a:t>? Differentiate between the two types of data independence.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11568</TotalTime>
  <Words>1426</Words>
  <Application>Microsoft Office PowerPoint</Application>
  <PresentationFormat>On-screen Show (4:3)</PresentationFormat>
  <Paragraphs>183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Cambria</vt:lpstr>
      <vt:lpstr>Wingdings</vt:lpstr>
      <vt:lpstr>Wingdings 2</vt:lpstr>
      <vt:lpstr>Median</vt:lpstr>
      <vt:lpstr>Database Environment</vt:lpstr>
      <vt:lpstr>Today’s Lecture</vt:lpstr>
      <vt:lpstr>File-Based vs. Database</vt:lpstr>
      <vt:lpstr>Database: Step 1</vt:lpstr>
      <vt:lpstr>Database Architecture</vt:lpstr>
      <vt:lpstr>Three-Level ANSI-SPARC Architecture</vt:lpstr>
      <vt:lpstr>ANSI-SPARC Level 1: External Level</vt:lpstr>
      <vt:lpstr>ANSI-SPARC Level 2: Conceptual Level</vt:lpstr>
      <vt:lpstr>ANSI-SPARC Level 3: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1401</cp:revision>
  <cp:lastPrinted>2014-09-29T16:21:25Z</cp:lastPrinted>
  <dcterms:created xsi:type="dcterms:W3CDTF">2013-09-18T07:00:31Z</dcterms:created>
  <dcterms:modified xsi:type="dcterms:W3CDTF">2019-09-30T11:28:32Z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