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5" r:id="rId24"/>
    <p:sldMasterId id="2147483781" r:id="rId25"/>
  </p:sldMasterIdLst>
  <p:notesMasterIdLst>
    <p:notesMasterId r:id="rId50"/>
  </p:notesMasterIdLst>
  <p:handoutMasterIdLst>
    <p:handoutMasterId r:id="rId51"/>
  </p:handoutMasterIdLst>
  <p:sldIdLst>
    <p:sldId id="497" r:id="rId26"/>
    <p:sldId id="991" r:id="rId27"/>
    <p:sldId id="500" r:id="rId28"/>
    <p:sldId id="273" r:id="rId29"/>
    <p:sldId id="501" r:id="rId30"/>
    <p:sldId id="283" r:id="rId31"/>
    <p:sldId id="376" r:id="rId32"/>
    <p:sldId id="373" r:id="rId33"/>
    <p:sldId id="371" r:id="rId34"/>
    <p:sldId id="344" r:id="rId35"/>
    <p:sldId id="285" r:id="rId36"/>
    <p:sldId id="378" r:id="rId37"/>
    <p:sldId id="346" r:id="rId38"/>
    <p:sldId id="372" r:id="rId39"/>
    <p:sldId id="305" r:id="rId40"/>
    <p:sldId id="374" r:id="rId41"/>
    <p:sldId id="499" r:id="rId42"/>
    <p:sldId id="999" r:id="rId43"/>
    <p:sldId id="324" r:id="rId44"/>
    <p:sldId id="471" r:id="rId45"/>
    <p:sldId id="496" r:id="rId46"/>
    <p:sldId id="490" r:id="rId47"/>
    <p:sldId id="491" r:id="rId48"/>
    <p:sldId id="492"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278162-D8DE-48C4-9948-8B4B04A95B93}" v="56" dt="2023-11-19T20:31:14.3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9" autoAdjust="0"/>
    <p:restoredTop sz="80368" autoAdjust="0"/>
  </p:normalViewPr>
  <p:slideViewPr>
    <p:cSldViewPr>
      <p:cViewPr varScale="1">
        <p:scale>
          <a:sx n="100" d="100"/>
          <a:sy n="100" d="100"/>
        </p:scale>
        <p:origin x="1542"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8.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notesMaster" Target="notesMasters/notesMaster1.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0C61E6-3EA1-4AFA-81DA-DBB05D0EFECC}" type="doc">
      <dgm:prSet loTypeId="urn:microsoft.com/office/officeart/2005/8/layout/cycle3" loCatId="cycle" qsTypeId="urn:microsoft.com/office/officeart/2005/8/quickstyle/simple1" qsCatId="simple" csTypeId="urn:microsoft.com/office/officeart/2005/8/colors/colorful1#3" csCatId="colorful" phldr="1"/>
      <dgm:spPr/>
      <dgm:t>
        <a:bodyPr/>
        <a:lstStyle/>
        <a:p>
          <a:endParaRPr lang="en-GB"/>
        </a:p>
      </dgm:t>
    </dgm:pt>
    <dgm:pt modelId="{24698891-6CDF-4495-8AF7-560E6AEA417A}">
      <dgm:prSet phldrT="[Text]" custT="1"/>
      <dgm:spPr/>
      <dgm:t>
        <a:bodyPr/>
        <a:lstStyle/>
        <a:p>
          <a:r>
            <a:rPr lang="en-GB" sz="3600" b="1" dirty="0"/>
            <a:t>Sell</a:t>
          </a:r>
        </a:p>
        <a:p>
          <a:r>
            <a:rPr lang="en-GB" sz="2000" dirty="0"/>
            <a:t>(Grow Sales)</a:t>
          </a:r>
        </a:p>
      </dgm:t>
    </dgm:pt>
    <dgm:pt modelId="{8B80A7F5-A2AA-46F4-81E1-54D83AEFF7B8}" type="parTrans" cxnId="{5DF9CCB9-B0AF-4CC6-AD65-6CF0CB68ECB5}">
      <dgm:prSet/>
      <dgm:spPr/>
      <dgm:t>
        <a:bodyPr/>
        <a:lstStyle/>
        <a:p>
          <a:endParaRPr lang="en-GB"/>
        </a:p>
      </dgm:t>
    </dgm:pt>
    <dgm:pt modelId="{7CE34E47-F07B-46F0-B574-C9B5A1AF6158}" type="sibTrans" cxnId="{5DF9CCB9-B0AF-4CC6-AD65-6CF0CB68ECB5}">
      <dgm:prSet/>
      <dgm:spPr>
        <a:solidFill>
          <a:schemeClr val="accent5">
            <a:lumMod val="20000"/>
            <a:lumOff val="80000"/>
          </a:schemeClr>
        </a:solidFill>
      </dgm:spPr>
      <dgm:t>
        <a:bodyPr/>
        <a:lstStyle/>
        <a:p>
          <a:endParaRPr lang="en-GB"/>
        </a:p>
      </dgm:t>
    </dgm:pt>
    <dgm:pt modelId="{00178F69-F24B-464B-BF88-2808A09B1B92}">
      <dgm:prSet phldrT="[Text]" custT="1"/>
      <dgm:spPr/>
      <dgm:t>
        <a:bodyPr/>
        <a:lstStyle/>
        <a:p>
          <a:r>
            <a:rPr lang="en-GB" sz="3200" b="1" dirty="0"/>
            <a:t>Serve</a:t>
          </a:r>
        </a:p>
        <a:p>
          <a:r>
            <a:rPr lang="en-GB" sz="2000" dirty="0"/>
            <a:t>(Add Value)</a:t>
          </a:r>
        </a:p>
      </dgm:t>
    </dgm:pt>
    <dgm:pt modelId="{9E6568C6-4599-4E5A-8411-368369A737CA}" type="parTrans" cxnId="{3C2709D5-FFB0-42EB-93E0-2E093FCFCC4A}">
      <dgm:prSet/>
      <dgm:spPr/>
      <dgm:t>
        <a:bodyPr/>
        <a:lstStyle/>
        <a:p>
          <a:endParaRPr lang="en-GB"/>
        </a:p>
      </dgm:t>
    </dgm:pt>
    <dgm:pt modelId="{7874D544-977D-4134-9869-79DAEC2F6A59}" type="sibTrans" cxnId="{3C2709D5-FFB0-42EB-93E0-2E093FCFCC4A}">
      <dgm:prSet/>
      <dgm:spPr/>
      <dgm:t>
        <a:bodyPr/>
        <a:lstStyle/>
        <a:p>
          <a:endParaRPr lang="en-GB"/>
        </a:p>
      </dgm:t>
    </dgm:pt>
    <dgm:pt modelId="{5CD82891-2198-4381-AB5F-B740D3302EBE}">
      <dgm:prSet phldrT="[Text]" custT="1"/>
      <dgm:spPr/>
      <dgm:t>
        <a:bodyPr/>
        <a:lstStyle/>
        <a:p>
          <a:r>
            <a:rPr lang="en-GB" sz="3200" b="1" dirty="0"/>
            <a:t>Speak</a:t>
          </a:r>
        </a:p>
        <a:p>
          <a:r>
            <a:rPr lang="en-GB" sz="2000" dirty="0"/>
            <a:t>(Forge relationships)</a:t>
          </a:r>
        </a:p>
      </dgm:t>
    </dgm:pt>
    <dgm:pt modelId="{C35C802C-8BD8-4552-9B70-5EB819D488BF}" type="parTrans" cxnId="{BD244FAA-C7EB-4C14-9DB1-7381AC603F2C}">
      <dgm:prSet/>
      <dgm:spPr/>
      <dgm:t>
        <a:bodyPr/>
        <a:lstStyle/>
        <a:p>
          <a:endParaRPr lang="en-GB"/>
        </a:p>
      </dgm:t>
    </dgm:pt>
    <dgm:pt modelId="{05B05475-FFE5-4E3F-922D-00A8C245FEA0}" type="sibTrans" cxnId="{BD244FAA-C7EB-4C14-9DB1-7381AC603F2C}">
      <dgm:prSet/>
      <dgm:spPr/>
      <dgm:t>
        <a:bodyPr/>
        <a:lstStyle/>
        <a:p>
          <a:endParaRPr lang="en-GB"/>
        </a:p>
      </dgm:t>
    </dgm:pt>
    <dgm:pt modelId="{D57B73AC-E0DC-4F84-8985-4DF0179B1D3E}">
      <dgm:prSet phldrT="[Text]" custT="1"/>
      <dgm:spPr/>
      <dgm:t>
        <a:bodyPr/>
        <a:lstStyle/>
        <a:p>
          <a:r>
            <a:rPr lang="en-GB" sz="3200" b="1" dirty="0"/>
            <a:t>Save</a:t>
          </a:r>
        </a:p>
        <a:p>
          <a:r>
            <a:rPr lang="en-GB" sz="2000" dirty="0"/>
            <a:t>(Save costs)</a:t>
          </a:r>
        </a:p>
      </dgm:t>
    </dgm:pt>
    <dgm:pt modelId="{FB386FA8-475A-4081-96AB-28FC105BF60F}" type="parTrans" cxnId="{8049036F-8F38-4445-BCB1-5962F0DBD5A7}">
      <dgm:prSet/>
      <dgm:spPr/>
      <dgm:t>
        <a:bodyPr/>
        <a:lstStyle/>
        <a:p>
          <a:endParaRPr lang="en-GB"/>
        </a:p>
      </dgm:t>
    </dgm:pt>
    <dgm:pt modelId="{925C7210-BED1-44DB-95FB-41E95C505AF9}" type="sibTrans" cxnId="{8049036F-8F38-4445-BCB1-5962F0DBD5A7}">
      <dgm:prSet/>
      <dgm:spPr/>
      <dgm:t>
        <a:bodyPr/>
        <a:lstStyle/>
        <a:p>
          <a:endParaRPr lang="en-GB"/>
        </a:p>
      </dgm:t>
    </dgm:pt>
    <dgm:pt modelId="{926BA5AC-7C5F-4A89-9157-E2BC089C7AA2}">
      <dgm:prSet phldrT="[Text]" custT="1"/>
      <dgm:spPr/>
      <dgm:t>
        <a:bodyPr/>
        <a:lstStyle/>
        <a:p>
          <a:r>
            <a:rPr lang="en-GB" sz="3200" b="1" dirty="0"/>
            <a:t>Sizzle</a:t>
          </a:r>
        </a:p>
        <a:p>
          <a:r>
            <a:rPr lang="en-GB" sz="2000" dirty="0"/>
            <a:t>Extend the brand online</a:t>
          </a:r>
        </a:p>
      </dgm:t>
    </dgm:pt>
    <dgm:pt modelId="{65031137-B77A-4F40-9B9B-7731D6ABD864}" type="parTrans" cxnId="{9713EA5A-BE03-44E2-870A-BAFA130FDCE8}">
      <dgm:prSet/>
      <dgm:spPr/>
      <dgm:t>
        <a:bodyPr/>
        <a:lstStyle/>
        <a:p>
          <a:endParaRPr lang="en-GB"/>
        </a:p>
      </dgm:t>
    </dgm:pt>
    <dgm:pt modelId="{1F8F23DD-CE3A-4103-AEB3-8634E19A5FD1}" type="sibTrans" cxnId="{9713EA5A-BE03-44E2-870A-BAFA130FDCE8}">
      <dgm:prSet/>
      <dgm:spPr/>
      <dgm:t>
        <a:bodyPr/>
        <a:lstStyle/>
        <a:p>
          <a:endParaRPr lang="en-GB"/>
        </a:p>
      </dgm:t>
    </dgm:pt>
    <dgm:pt modelId="{FE59F1D7-051F-4101-B09F-202FD6CDDD24}" type="pres">
      <dgm:prSet presAssocID="{BF0C61E6-3EA1-4AFA-81DA-DBB05D0EFECC}" presName="Name0" presStyleCnt="0">
        <dgm:presLayoutVars>
          <dgm:dir/>
          <dgm:resizeHandles val="exact"/>
        </dgm:presLayoutVars>
      </dgm:prSet>
      <dgm:spPr/>
    </dgm:pt>
    <dgm:pt modelId="{B42EB980-3C39-40FB-9E12-354A1ACEF8C3}" type="pres">
      <dgm:prSet presAssocID="{BF0C61E6-3EA1-4AFA-81DA-DBB05D0EFECC}" presName="cycle" presStyleCnt="0"/>
      <dgm:spPr/>
    </dgm:pt>
    <dgm:pt modelId="{527D6B9D-5267-4693-94F8-BB49CA48FE88}" type="pres">
      <dgm:prSet presAssocID="{24698891-6CDF-4495-8AF7-560E6AEA417A}" presName="nodeFirstNode" presStyleLbl="node1" presStyleIdx="0" presStyleCnt="5">
        <dgm:presLayoutVars>
          <dgm:bulletEnabled val="1"/>
        </dgm:presLayoutVars>
      </dgm:prSet>
      <dgm:spPr/>
    </dgm:pt>
    <dgm:pt modelId="{756BC537-2347-4C3B-A601-0B84673E8C9F}" type="pres">
      <dgm:prSet presAssocID="{7CE34E47-F07B-46F0-B574-C9B5A1AF6158}" presName="sibTransFirstNode" presStyleLbl="bgShp" presStyleIdx="0" presStyleCnt="1" custLinFactNeighborX="1228" custLinFactNeighborY="567"/>
      <dgm:spPr>
        <a:prstGeom prst="donut">
          <a:avLst/>
        </a:prstGeom>
      </dgm:spPr>
    </dgm:pt>
    <dgm:pt modelId="{E66B217D-4A12-4259-96EE-80A3311A31D1}" type="pres">
      <dgm:prSet presAssocID="{00178F69-F24B-464B-BF88-2808A09B1B92}" presName="nodeFollowingNodes" presStyleLbl="node1" presStyleIdx="1" presStyleCnt="5">
        <dgm:presLayoutVars>
          <dgm:bulletEnabled val="1"/>
        </dgm:presLayoutVars>
      </dgm:prSet>
      <dgm:spPr/>
    </dgm:pt>
    <dgm:pt modelId="{D3B764AC-38BF-4989-949C-958CDBFA0DBC}" type="pres">
      <dgm:prSet presAssocID="{5CD82891-2198-4381-AB5F-B740D3302EBE}" presName="nodeFollowingNodes" presStyleLbl="node1" presStyleIdx="2" presStyleCnt="5" custScaleY="148458">
        <dgm:presLayoutVars>
          <dgm:bulletEnabled val="1"/>
        </dgm:presLayoutVars>
      </dgm:prSet>
      <dgm:spPr/>
    </dgm:pt>
    <dgm:pt modelId="{6F308015-E069-4A74-A4C9-2FFFBF78DB7E}" type="pres">
      <dgm:prSet presAssocID="{D57B73AC-E0DC-4F84-8985-4DF0179B1D3E}" presName="nodeFollowingNodes" presStyleLbl="node1" presStyleIdx="3" presStyleCnt="5">
        <dgm:presLayoutVars>
          <dgm:bulletEnabled val="1"/>
        </dgm:presLayoutVars>
      </dgm:prSet>
      <dgm:spPr/>
    </dgm:pt>
    <dgm:pt modelId="{DD87EB75-889A-469F-9A31-772A2A268BE7}" type="pres">
      <dgm:prSet presAssocID="{926BA5AC-7C5F-4A89-9157-E2BC089C7AA2}" presName="nodeFollowingNodes" presStyleLbl="node1" presStyleIdx="4" presStyleCnt="5" custScaleY="130997">
        <dgm:presLayoutVars>
          <dgm:bulletEnabled val="1"/>
        </dgm:presLayoutVars>
      </dgm:prSet>
      <dgm:spPr/>
    </dgm:pt>
  </dgm:ptLst>
  <dgm:cxnLst>
    <dgm:cxn modelId="{3437910D-6304-4A6A-B020-C5FC790EFB9B}" type="presOf" srcId="{926BA5AC-7C5F-4A89-9157-E2BC089C7AA2}" destId="{DD87EB75-889A-469F-9A31-772A2A268BE7}" srcOrd="0" destOrd="0" presId="urn:microsoft.com/office/officeart/2005/8/layout/cycle3"/>
    <dgm:cxn modelId="{0D57EE4A-7167-475D-9992-369C6BB90070}" type="presOf" srcId="{24698891-6CDF-4495-8AF7-560E6AEA417A}" destId="{527D6B9D-5267-4693-94F8-BB49CA48FE88}" srcOrd="0" destOrd="0" presId="urn:microsoft.com/office/officeart/2005/8/layout/cycle3"/>
    <dgm:cxn modelId="{8049036F-8F38-4445-BCB1-5962F0DBD5A7}" srcId="{BF0C61E6-3EA1-4AFA-81DA-DBB05D0EFECC}" destId="{D57B73AC-E0DC-4F84-8985-4DF0179B1D3E}" srcOrd="3" destOrd="0" parTransId="{FB386FA8-475A-4081-96AB-28FC105BF60F}" sibTransId="{925C7210-BED1-44DB-95FB-41E95C505AF9}"/>
    <dgm:cxn modelId="{0DC8AD5A-CBFA-430B-BD71-5CB62DC3815E}" type="presOf" srcId="{7CE34E47-F07B-46F0-B574-C9B5A1AF6158}" destId="{756BC537-2347-4C3B-A601-0B84673E8C9F}" srcOrd="0" destOrd="0" presId="urn:microsoft.com/office/officeart/2005/8/layout/cycle3"/>
    <dgm:cxn modelId="{9713EA5A-BE03-44E2-870A-BAFA130FDCE8}" srcId="{BF0C61E6-3EA1-4AFA-81DA-DBB05D0EFECC}" destId="{926BA5AC-7C5F-4A89-9157-E2BC089C7AA2}" srcOrd="4" destOrd="0" parTransId="{65031137-B77A-4F40-9B9B-7731D6ABD864}" sibTransId="{1F8F23DD-CE3A-4103-AEB3-8634E19A5FD1}"/>
    <dgm:cxn modelId="{E8804E94-D4F1-4E56-803A-2B693CDEB4BD}" type="presOf" srcId="{D57B73AC-E0DC-4F84-8985-4DF0179B1D3E}" destId="{6F308015-E069-4A74-A4C9-2FFFBF78DB7E}" srcOrd="0" destOrd="0" presId="urn:microsoft.com/office/officeart/2005/8/layout/cycle3"/>
    <dgm:cxn modelId="{28DF6297-8DB5-4CE8-A962-FE9EE8878383}" type="presOf" srcId="{5CD82891-2198-4381-AB5F-B740D3302EBE}" destId="{D3B764AC-38BF-4989-949C-958CDBFA0DBC}" srcOrd="0" destOrd="0" presId="urn:microsoft.com/office/officeart/2005/8/layout/cycle3"/>
    <dgm:cxn modelId="{BD244FAA-C7EB-4C14-9DB1-7381AC603F2C}" srcId="{BF0C61E6-3EA1-4AFA-81DA-DBB05D0EFECC}" destId="{5CD82891-2198-4381-AB5F-B740D3302EBE}" srcOrd="2" destOrd="0" parTransId="{C35C802C-8BD8-4552-9B70-5EB819D488BF}" sibTransId="{05B05475-FFE5-4E3F-922D-00A8C245FEA0}"/>
    <dgm:cxn modelId="{5DF9CCB9-B0AF-4CC6-AD65-6CF0CB68ECB5}" srcId="{BF0C61E6-3EA1-4AFA-81DA-DBB05D0EFECC}" destId="{24698891-6CDF-4495-8AF7-560E6AEA417A}" srcOrd="0" destOrd="0" parTransId="{8B80A7F5-A2AA-46F4-81E1-54D83AEFF7B8}" sibTransId="{7CE34E47-F07B-46F0-B574-C9B5A1AF6158}"/>
    <dgm:cxn modelId="{B0D51BC4-3738-4FFE-B13C-961F14F7C7C5}" type="presOf" srcId="{00178F69-F24B-464B-BF88-2808A09B1B92}" destId="{E66B217D-4A12-4259-96EE-80A3311A31D1}" srcOrd="0" destOrd="0" presId="urn:microsoft.com/office/officeart/2005/8/layout/cycle3"/>
    <dgm:cxn modelId="{3C2709D5-FFB0-42EB-93E0-2E093FCFCC4A}" srcId="{BF0C61E6-3EA1-4AFA-81DA-DBB05D0EFECC}" destId="{00178F69-F24B-464B-BF88-2808A09B1B92}" srcOrd="1" destOrd="0" parTransId="{9E6568C6-4599-4E5A-8411-368369A737CA}" sibTransId="{7874D544-977D-4134-9869-79DAEC2F6A59}"/>
    <dgm:cxn modelId="{89A1CDD5-FFA9-46A3-92C9-308B350F9C67}" type="presOf" srcId="{BF0C61E6-3EA1-4AFA-81DA-DBB05D0EFECC}" destId="{FE59F1D7-051F-4101-B09F-202FD6CDDD24}" srcOrd="0" destOrd="0" presId="urn:microsoft.com/office/officeart/2005/8/layout/cycle3"/>
    <dgm:cxn modelId="{6A7449AB-C0F8-4E27-BE22-ADCD5701F922}" type="presParOf" srcId="{FE59F1D7-051F-4101-B09F-202FD6CDDD24}" destId="{B42EB980-3C39-40FB-9E12-354A1ACEF8C3}" srcOrd="0" destOrd="0" presId="urn:microsoft.com/office/officeart/2005/8/layout/cycle3"/>
    <dgm:cxn modelId="{6F6178E3-314D-42C8-84BA-5A866CC1E13F}" type="presParOf" srcId="{B42EB980-3C39-40FB-9E12-354A1ACEF8C3}" destId="{527D6B9D-5267-4693-94F8-BB49CA48FE88}" srcOrd="0" destOrd="0" presId="urn:microsoft.com/office/officeart/2005/8/layout/cycle3"/>
    <dgm:cxn modelId="{5628EE42-080E-4A6A-9639-DDD524D6D022}" type="presParOf" srcId="{B42EB980-3C39-40FB-9E12-354A1ACEF8C3}" destId="{756BC537-2347-4C3B-A601-0B84673E8C9F}" srcOrd="1" destOrd="0" presId="urn:microsoft.com/office/officeart/2005/8/layout/cycle3"/>
    <dgm:cxn modelId="{50CE5E8F-87C0-4E43-BE84-964A3DB0415C}" type="presParOf" srcId="{B42EB980-3C39-40FB-9E12-354A1ACEF8C3}" destId="{E66B217D-4A12-4259-96EE-80A3311A31D1}" srcOrd="2" destOrd="0" presId="urn:microsoft.com/office/officeart/2005/8/layout/cycle3"/>
    <dgm:cxn modelId="{459D4852-335A-4548-AFA6-BF81008A5045}" type="presParOf" srcId="{B42EB980-3C39-40FB-9E12-354A1ACEF8C3}" destId="{D3B764AC-38BF-4989-949C-958CDBFA0DBC}" srcOrd="3" destOrd="0" presId="urn:microsoft.com/office/officeart/2005/8/layout/cycle3"/>
    <dgm:cxn modelId="{3839B9B7-7585-4BAC-8509-FC92255A80B5}" type="presParOf" srcId="{B42EB980-3C39-40FB-9E12-354A1ACEF8C3}" destId="{6F308015-E069-4A74-A4C9-2FFFBF78DB7E}" srcOrd="4" destOrd="0" presId="urn:microsoft.com/office/officeart/2005/8/layout/cycle3"/>
    <dgm:cxn modelId="{10CBB4D2-B13B-4411-A1ED-193B1B6F6BA5}" type="presParOf" srcId="{B42EB980-3C39-40FB-9E12-354A1ACEF8C3}" destId="{DD87EB75-889A-469F-9A31-772A2A268BE7}"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BC537-2347-4C3B-A601-0B84673E8C9F}">
      <dsp:nvSpPr>
        <dsp:cNvPr id="0" name=""/>
        <dsp:cNvSpPr/>
      </dsp:nvSpPr>
      <dsp:spPr>
        <a:xfrm>
          <a:off x="709439" y="-132394"/>
          <a:ext cx="4794884" cy="4794884"/>
        </a:xfrm>
        <a:prstGeom prst="donut">
          <a:avLst/>
        </a:prstGeom>
        <a:solidFill>
          <a:schemeClr val="accent5">
            <a:lumMod val="20000"/>
            <a:lumOff val="80000"/>
          </a:schemeClr>
        </a:solidFill>
        <a:ln>
          <a:noFill/>
        </a:ln>
        <a:effectLst/>
      </dsp:spPr>
      <dsp:style>
        <a:lnRef idx="0">
          <a:scrgbClr r="0" g="0" b="0"/>
        </a:lnRef>
        <a:fillRef idx="1">
          <a:scrgbClr r="0" g="0" b="0"/>
        </a:fillRef>
        <a:effectRef idx="0">
          <a:scrgbClr r="0" g="0" b="0"/>
        </a:effectRef>
        <a:fontRef idx="minor"/>
      </dsp:style>
    </dsp:sp>
    <dsp:sp modelId="{527D6B9D-5267-4693-94F8-BB49CA48FE88}">
      <dsp:nvSpPr>
        <dsp:cNvPr id="0" name=""/>
        <dsp:cNvSpPr/>
      </dsp:nvSpPr>
      <dsp:spPr>
        <a:xfrm>
          <a:off x="1945183" y="-131751"/>
          <a:ext cx="2205632" cy="11028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t>Sell</a:t>
          </a:r>
        </a:p>
        <a:p>
          <a:pPr marL="0" lvl="0" indent="0" algn="ctr" defTabSz="1600200">
            <a:lnSpc>
              <a:spcPct val="90000"/>
            </a:lnSpc>
            <a:spcBef>
              <a:spcPct val="0"/>
            </a:spcBef>
            <a:spcAft>
              <a:spcPct val="35000"/>
            </a:spcAft>
            <a:buNone/>
          </a:pPr>
          <a:r>
            <a:rPr lang="en-GB" sz="2000" kern="1200" dirty="0"/>
            <a:t>(Grow Sales)</a:t>
          </a:r>
        </a:p>
      </dsp:txBody>
      <dsp:txXfrm>
        <a:off x="1999018" y="-77916"/>
        <a:ext cx="2097962" cy="995146"/>
      </dsp:txXfrm>
    </dsp:sp>
    <dsp:sp modelId="{E66B217D-4A12-4259-96EE-80A3311A31D1}">
      <dsp:nvSpPr>
        <dsp:cNvPr id="0" name=""/>
        <dsp:cNvSpPr/>
      </dsp:nvSpPr>
      <dsp:spPr>
        <a:xfrm>
          <a:off x="3889834" y="1281120"/>
          <a:ext cx="2205632" cy="110281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Serve</a:t>
          </a:r>
        </a:p>
        <a:p>
          <a:pPr marL="0" lvl="0" indent="0" algn="ctr" defTabSz="1422400">
            <a:lnSpc>
              <a:spcPct val="90000"/>
            </a:lnSpc>
            <a:spcBef>
              <a:spcPct val="0"/>
            </a:spcBef>
            <a:spcAft>
              <a:spcPct val="35000"/>
            </a:spcAft>
            <a:buNone/>
          </a:pPr>
          <a:r>
            <a:rPr lang="en-GB" sz="2000" kern="1200" dirty="0"/>
            <a:t>(Add Value)</a:t>
          </a:r>
        </a:p>
      </dsp:txBody>
      <dsp:txXfrm>
        <a:off x="3943669" y="1334955"/>
        <a:ext cx="2097962" cy="995146"/>
      </dsp:txXfrm>
    </dsp:sp>
    <dsp:sp modelId="{D3B764AC-38BF-4989-949C-958CDBFA0DBC}">
      <dsp:nvSpPr>
        <dsp:cNvPr id="0" name=""/>
        <dsp:cNvSpPr/>
      </dsp:nvSpPr>
      <dsp:spPr>
        <a:xfrm>
          <a:off x="3147043" y="3299992"/>
          <a:ext cx="2205632" cy="163721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Speak</a:t>
          </a:r>
        </a:p>
        <a:p>
          <a:pPr marL="0" lvl="0" indent="0" algn="ctr" defTabSz="1422400">
            <a:lnSpc>
              <a:spcPct val="90000"/>
            </a:lnSpc>
            <a:spcBef>
              <a:spcPct val="0"/>
            </a:spcBef>
            <a:spcAft>
              <a:spcPct val="35000"/>
            </a:spcAft>
            <a:buNone/>
          </a:pPr>
          <a:r>
            <a:rPr lang="en-GB" sz="2000" kern="1200" dirty="0"/>
            <a:t>(Forge relationships)</a:t>
          </a:r>
        </a:p>
      </dsp:txBody>
      <dsp:txXfrm>
        <a:off x="3226965" y="3379914"/>
        <a:ext cx="2045788" cy="1477375"/>
      </dsp:txXfrm>
    </dsp:sp>
    <dsp:sp modelId="{6F308015-E069-4A74-A4C9-2FFFBF78DB7E}">
      <dsp:nvSpPr>
        <dsp:cNvPr id="0" name=""/>
        <dsp:cNvSpPr/>
      </dsp:nvSpPr>
      <dsp:spPr>
        <a:xfrm>
          <a:off x="743323" y="3567194"/>
          <a:ext cx="2205632" cy="110281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Save</a:t>
          </a:r>
        </a:p>
        <a:p>
          <a:pPr marL="0" lvl="0" indent="0" algn="ctr" defTabSz="1422400">
            <a:lnSpc>
              <a:spcPct val="90000"/>
            </a:lnSpc>
            <a:spcBef>
              <a:spcPct val="0"/>
            </a:spcBef>
            <a:spcAft>
              <a:spcPct val="35000"/>
            </a:spcAft>
            <a:buNone/>
          </a:pPr>
          <a:r>
            <a:rPr lang="en-GB" sz="2000" kern="1200" dirty="0"/>
            <a:t>(Save costs)</a:t>
          </a:r>
        </a:p>
      </dsp:txBody>
      <dsp:txXfrm>
        <a:off x="797158" y="3621029"/>
        <a:ext cx="2097962" cy="995146"/>
      </dsp:txXfrm>
    </dsp:sp>
    <dsp:sp modelId="{DD87EB75-889A-469F-9A31-772A2A268BE7}">
      <dsp:nvSpPr>
        <dsp:cNvPr id="0" name=""/>
        <dsp:cNvSpPr/>
      </dsp:nvSpPr>
      <dsp:spPr>
        <a:xfrm>
          <a:off x="532" y="1110200"/>
          <a:ext cx="2205632" cy="144465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Sizzle</a:t>
          </a:r>
        </a:p>
        <a:p>
          <a:pPr marL="0" lvl="0" indent="0" algn="ctr" defTabSz="1422400">
            <a:lnSpc>
              <a:spcPct val="90000"/>
            </a:lnSpc>
            <a:spcBef>
              <a:spcPct val="0"/>
            </a:spcBef>
            <a:spcAft>
              <a:spcPct val="35000"/>
            </a:spcAft>
            <a:buNone/>
          </a:pPr>
          <a:r>
            <a:rPr lang="en-GB" sz="2000" kern="1200" dirty="0"/>
            <a:t>Extend the brand online</a:t>
          </a:r>
        </a:p>
      </dsp:txBody>
      <dsp:txXfrm>
        <a:off x="71054" y="1180722"/>
        <a:ext cx="2064588" cy="1303612"/>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16/11/2023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Perceptual positioning maps</a:t>
            </a:r>
          </a:p>
          <a:p>
            <a:endParaRPr lang="en-GB" dirty="0"/>
          </a:p>
          <a:p>
            <a:r>
              <a:rPr lang="en-GB" dirty="0"/>
              <a:t>PESTLE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Others include Google </a:t>
            </a:r>
            <a:r>
              <a:rPr lang="en-GB" dirty="0" err="1"/>
              <a:t>Adwords</a:t>
            </a:r>
            <a:r>
              <a:rPr lang="en-GB" dirty="0"/>
              <a:t> (PPC)</a:t>
            </a:r>
          </a:p>
          <a:p>
            <a:endParaRPr lang="en-GB" dirty="0"/>
          </a:p>
          <a:p>
            <a:r>
              <a:rPr lang="en-GB" dirty="0"/>
              <a:t>-</a:t>
            </a:r>
            <a:r>
              <a:rPr lang="en-GB" dirty="0" err="1"/>
              <a:t>Hubspot</a:t>
            </a:r>
            <a:r>
              <a:rPr lang="en-GB" dirty="0"/>
              <a:t>:</a:t>
            </a:r>
            <a:r>
              <a:rPr lang="en-GB" baseline="0" dirty="0"/>
              <a:t>  </a:t>
            </a:r>
            <a:r>
              <a:rPr lang="en-GB" sz="1300" b="1" dirty="0" err="1"/>
              <a:t>HubSpot</a:t>
            </a:r>
            <a:r>
              <a:rPr lang="en-GB" sz="1300" dirty="0"/>
              <a:t> is inbound marketing and sales software that helps companies attract visitors, convert leads, and close customers. What is inbound?</a:t>
            </a:r>
          </a:p>
          <a:p>
            <a:r>
              <a:rPr lang="en-GB" sz="1300" dirty="0"/>
              <a:t>-Buffer: </a:t>
            </a:r>
            <a:r>
              <a:rPr lang="en-GB" sz="1300" dirty="0" err="1"/>
              <a:t>dd</a:t>
            </a:r>
            <a:r>
              <a:rPr lang="en-GB" sz="1300" dirty="0"/>
              <a:t> updates to your Buffer queue and it will be posted for you well spaced out over the day - and at the best times (bit like </a:t>
            </a:r>
            <a:r>
              <a:rPr lang="en-GB" sz="1300" dirty="0" err="1"/>
              <a:t>hootsuite</a:t>
            </a:r>
            <a:r>
              <a:rPr lang="en-GB" sz="1300" dirty="0"/>
              <a:t> – </a:t>
            </a:r>
            <a:r>
              <a:rPr lang="en-GB" sz="1300" dirty="0" err="1"/>
              <a:t>s.media</a:t>
            </a:r>
            <a:r>
              <a:rPr lang="en-GB" sz="1300" dirty="0"/>
              <a:t> automation?)</a:t>
            </a:r>
          </a:p>
          <a:p>
            <a:r>
              <a:rPr lang="en-GB" sz="1300" dirty="0"/>
              <a:t>-</a:t>
            </a:r>
            <a:r>
              <a:rPr lang="en-GB" sz="1300" dirty="0" err="1"/>
              <a:t>Marketo</a:t>
            </a:r>
            <a:r>
              <a:rPr lang="en-GB" sz="1300" dirty="0"/>
              <a:t>: marketing automation - </a:t>
            </a:r>
            <a:r>
              <a:rPr lang="en-GB" sz="1300" b="1" dirty="0"/>
              <a:t>Marketing automation</a:t>
            </a:r>
            <a:r>
              <a:rPr lang="en-GB" sz="1300" dirty="0"/>
              <a:t> refers to software platforms and technologies designed </a:t>
            </a:r>
            <a:r>
              <a:rPr lang="en-GB" sz="1300" dirty="0" err="1"/>
              <a:t>for</a:t>
            </a:r>
            <a:r>
              <a:rPr lang="en-GB" sz="1300" b="1" dirty="0" err="1"/>
              <a:t>marketing</a:t>
            </a:r>
            <a:r>
              <a:rPr lang="en-GB" sz="1300" dirty="0"/>
              <a:t> departments and organizations to more effectively market on multiple channels online (such as email, social media, websites, etc.) and </a:t>
            </a:r>
            <a:r>
              <a:rPr lang="en-GB" sz="1300" b="1" dirty="0" err="1"/>
              <a:t>automate</a:t>
            </a:r>
            <a:r>
              <a:rPr lang="en-GB" sz="1300" dirty="0" err="1"/>
              <a:t>repetitive</a:t>
            </a:r>
            <a:r>
              <a:rPr lang="en-GB" sz="1300" dirty="0"/>
              <a:t> tasks.</a:t>
            </a:r>
          </a:p>
          <a:p>
            <a:r>
              <a:rPr lang="en-GB" sz="1300" dirty="0"/>
              <a:t>-Google analytics: obvious (ask class) - </a:t>
            </a:r>
            <a:r>
              <a:rPr lang="en-GB" sz="1300" b="1" dirty="0"/>
              <a:t>Google Analytics</a:t>
            </a:r>
            <a:r>
              <a:rPr lang="en-GB" sz="1300" dirty="0"/>
              <a:t> is a freemium web </a:t>
            </a:r>
            <a:r>
              <a:rPr lang="en-GB" sz="1300" b="1" dirty="0"/>
              <a:t>analytics</a:t>
            </a:r>
            <a:r>
              <a:rPr lang="en-GB" sz="1300" dirty="0"/>
              <a:t> service offered by </a:t>
            </a:r>
            <a:r>
              <a:rPr lang="en-GB" sz="1300" b="1" dirty="0"/>
              <a:t>Google</a:t>
            </a:r>
            <a:r>
              <a:rPr lang="en-GB" sz="1300" dirty="0"/>
              <a:t> that tracks and reports website traffic</a:t>
            </a:r>
          </a:p>
          <a:p>
            <a:r>
              <a:rPr lang="en-GB" sz="1300" dirty="0"/>
              <a:t>-</a:t>
            </a:r>
            <a:r>
              <a:rPr lang="en-GB" sz="1300" dirty="0" err="1"/>
              <a:t>Wordpress</a:t>
            </a:r>
            <a:r>
              <a:rPr lang="en-GB" sz="1300" dirty="0"/>
              <a:t>: CMS, interface allows you to edit website back-end. Don’t need HTML skills</a:t>
            </a:r>
          </a:p>
          <a:p>
            <a:r>
              <a:rPr lang="en-GB" sz="1300" dirty="0"/>
              <a:t>-</a:t>
            </a:r>
            <a:r>
              <a:rPr lang="en-GB" sz="1300" dirty="0" err="1"/>
              <a:t>Mailchimp</a:t>
            </a:r>
            <a:r>
              <a:rPr lang="en-GB" sz="1300" dirty="0"/>
              <a:t>: </a:t>
            </a:r>
            <a:r>
              <a:rPr lang="en-GB" sz="1300" dirty="0" err="1"/>
              <a:t>MailChimp</a:t>
            </a:r>
            <a:r>
              <a:rPr lang="en-GB" sz="1300" dirty="0"/>
              <a:t> is an email marketing service that allows people to send email newsletters, invitations, reminders and more, to lists of subscribers.</a:t>
            </a:r>
          </a:p>
          <a:p>
            <a:r>
              <a:rPr lang="en-GB" sz="1300" dirty="0"/>
              <a:t>-Hootsuite: allows you to manage multiple social media accounts at once (schedule posts etc., post the same content on multiple accounts at the same time)</a:t>
            </a:r>
          </a:p>
          <a:p>
            <a:r>
              <a:rPr lang="en-GB" sz="1300" dirty="0"/>
              <a:t>-Dot Mailer: e-mail marketing automation</a:t>
            </a:r>
          </a:p>
          <a:p>
            <a:r>
              <a:rPr lang="en-GB" sz="1300" dirty="0"/>
              <a:t>-</a:t>
            </a:r>
            <a:r>
              <a:rPr lang="en-GB" sz="1300" dirty="0" err="1"/>
              <a:t>Magento</a:t>
            </a:r>
            <a:r>
              <a:rPr lang="en-GB" sz="1300" dirty="0"/>
              <a:t>: </a:t>
            </a:r>
            <a:r>
              <a:rPr lang="en-GB" sz="1300" b="1" dirty="0" err="1"/>
              <a:t>Magento</a:t>
            </a:r>
            <a:r>
              <a:rPr lang="en-GB" sz="1300" dirty="0"/>
              <a:t> is an ecommerce platform built on open source technology which provides online merchants with a flexible shopping cart system, as well as control over the look, content and functionality of their online store</a:t>
            </a:r>
          </a:p>
          <a:p>
            <a:r>
              <a:rPr lang="en-GB" sz="1300" dirty="0"/>
              <a:t>-Drupal: [CMS] </a:t>
            </a:r>
            <a:r>
              <a:rPr lang="en-GB" sz="1300" b="1" dirty="0"/>
              <a:t>Drupal</a:t>
            </a:r>
            <a:r>
              <a:rPr lang="en-GB" sz="1300" dirty="0"/>
              <a:t> is free, open source software that can be used by individuals or groups of users -- even those lacking technical skills -- to easily create and manage many types of Web sites</a:t>
            </a:r>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t>6</a:t>
            </a:fld>
            <a:endParaRPr lang="en-GB"/>
          </a:p>
        </p:txBody>
      </p:sp>
    </p:spTree>
    <p:extLst>
      <p:ext uri="{BB962C8B-B14F-4D97-AF65-F5344CB8AC3E}">
        <p14:creationId xmlns:p14="http://schemas.microsoft.com/office/powerpoint/2010/main" val="1291748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30077291-BA93-4AFB-9343-309B643EB95D}"/>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3AC2AE4B-C94F-44E5-8F5D-D6DACCDF8DF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641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A8148D9F-8FFB-4298-A7C3-06F3B89A8049}"/>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752D737E-8681-4F1E-B027-F8469BA01DE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6800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6F04E7CE-8379-4BBC-A52D-2AF5E3263F6D}"/>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CB5170FF-F03D-4469-BC76-4394C3471C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6076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11</a:t>
            </a:fld>
            <a:endParaRPr lang="en-IE"/>
          </a:p>
        </p:txBody>
      </p:sp>
    </p:spTree>
    <p:extLst>
      <p:ext uri="{BB962C8B-B14F-4D97-AF65-F5344CB8AC3E}">
        <p14:creationId xmlns:p14="http://schemas.microsoft.com/office/powerpoint/2010/main" val="666960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6471D8E1-7CF0-40C0-80A9-B0DCD77971A0}"/>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1477FB1B-DCBD-47EB-9340-0F4ED51A590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7191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E198CBB4-B22A-40FA-A5BA-EB277F32DFAA}"/>
              </a:ext>
            </a:extLst>
          </p:cNvPr>
          <p:cNvSpPr>
            <a:spLocks noGrp="1" noRot="1" noChangeAspect="1" noChangeArrowheads="1" noTextEdit="1"/>
          </p:cNvSpPr>
          <p:nvPr>
            <p:ph type="sldImg"/>
          </p:nvPr>
        </p:nvSpPr>
        <p:spPr>
          <a:ln/>
        </p:spPr>
      </p:sp>
      <p:sp>
        <p:nvSpPr>
          <p:cNvPr id="70659" name="Rectangle 3">
            <a:extLst>
              <a:ext uri="{FF2B5EF4-FFF2-40B4-BE49-F238E27FC236}">
                <a16:creationId xmlns:a16="http://schemas.microsoft.com/office/drawing/2014/main" id="{083F3ED4-8B74-46CA-8D1F-D39EAC285B0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2851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4004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8649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76613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73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16/11/2023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16/11/2023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16/11/2023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624831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 Id="rId4" Type="http://schemas.openxmlformats.org/officeDocument/2006/relationships/image" Target="../media/image8.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22.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25.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16/11/2023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84.xml"/><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notesSlide" Target="../notesSlides/notesSlide2.xml"/><Relationship Id="rId1" Type="http://schemas.openxmlformats.org/officeDocument/2006/relationships/slideLayout" Target="../slideLayouts/slideLayout8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5.png"/></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91.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95.xml"/></Relationships>
</file>

<file path=ppt/slides/_rels/slide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xml"/><Relationship Id="rId1" Type="http://schemas.openxmlformats.org/officeDocument/2006/relationships/slideLayout" Target="../slideLayouts/slideLayout8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85.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5.xml"/></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85.xml"/><Relationship Id="rId4" Type="http://schemas.openxmlformats.org/officeDocument/2006/relationships/image" Target="../media/image39.tiff"/></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5.xml"/></Relationships>
</file>

<file path=ppt/slides/_rels/slide14.xml.rels><?xml version="1.0" encoding="UTF-8" standalone="yes"?>
<Relationships xmlns="http://schemas.openxmlformats.org/package/2006/relationships"><Relationship Id="rId3" Type="http://schemas.openxmlformats.org/officeDocument/2006/relationships/image" Target="../media/image41.tiff"/><Relationship Id="rId2" Type="http://schemas.openxmlformats.org/officeDocument/2006/relationships/notesSlide" Target="../notesSlides/notesSlide10.xml"/><Relationship Id="rId1" Type="http://schemas.openxmlformats.org/officeDocument/2006/relationships/slideLayout" Target="../slideLayouts/slideLayout85.xml"/></Relationships>
</file>

<file path=ppt/slides/_rels/slide15.xml.rels><?xml version="1.0" encoding="UTF-8" standalone="yes"?>
<Relationships xmlns="http://schemas.openxmlformats.org/package/2006/relationships"><Relationship Id="rId3" Type="http://schemas.openxmlformats.org/officeDocument/2006/relationships/hyperlink" Target="https://skillshop.exceedlms.com/student/collection/654330" TargetMode="External"/><Relationship Id="rId2" Type="http://schemas.openxmlformats.org/officeDocument/2006/relationships/hyperlink" Target="https://learndigital.withgoogle.com/digitalgarage/course/digital-marketing" TargetMode="External"/><Relationship Id="rId1" Type="http://schemas.openxmlformats.org/officeDocument/2006/relationships/slideLayout" Target="../slideLayouts/slideLayout85.xml"/><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3" Type="http://schemas.openxmlformats.org/officeDocument/2006/relationships/hyperlink" Target="https://www.expedia.co.uk/" TargetMode="External"/><Relationship Id="rId2" Type="http://schemas.openxmlformats.org/officeDocument/2006/relationships/hyperlink" Target="https://www.travelrepublic.co.uk/?&amp;adgroupid=&amp;source=PerformanceMax&amp;gad_source=1&amp;gclid=EAIaIQobChMItdrh8fHQggMVEZaDBx0bggkLEAAYASAAEgLIkvD_BwE&amp;gclsrc=aw.ds" TargetMode="External"/><Relationship Id="rId1" Type="http://schemas.openxmlformats.org/officeDocument/2006/relationships/slideLayout" Target="../slideLayouts/slideLayout85.xml"/><Relationship Id="rId6" Type="http://schemas.openxmlformats.org/officeDocument/2006/relationships/image" Target="../media/image30.png"/><Relationship Id="rId5" Type="http://schemas.openxmlformats.org/officeDocument/2006/relationships/hyperlink" Target="https://www.trivago.co.uk/en-GB/lm?themeId=107&amp;search=200-66&amp;sem_keyword=travel&amp;sem_creativeid=591905769496&amp;sem_matchtype=e&amp;sem_network=g&amp;sem_device=c&amp;sem_placement=&amp;sem_target=&amp;sem_adposition=&amp;sem_param1=&amp;sem_param2=&amp;sem_campaignid=11711203846&amp;sem_adgroupid=117680990390&amp;sem_targetid=kwd-11636141&amp;sem_location=1007446&amp;cipc=sem&amp;cip=4419000368&amp;gad_source=1&amp;gclid=EAIaIQobChMItdrh8fHQggMVEZaDBx0bggkLEAMYASAAEgIBbPD_BwE" TargetMode="External"/><Relationship Id="rId4" Type="http://schemas.openxmlformats.org/officeDocument/2006/relationships/hyperlink" Target="https://www.tui.co.uk/"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86.xml"/></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86.xml"/></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95.xml"/><Relationship Id="rId4" Type="http://schemas.openxmlformats.org/officeDocument/2006/relationships/image" Target="../media/image4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15" y="857257"/>
            <a:ext cx="9143985" cy="5143493"/>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628650" y="1131094"/>
            <a:ext cx="7886700" cy="2978176"/>
          </a:xfrm>
          <a:prstGeom prst="rect">
            <a:avLst/>
          </a:prstGeom>
        </p:spPr>
        <p:txBody>
          <a:bodyPr vert="horz" lIns="68580" tIns="34290" rIns="68580" bIns="34290" rtlCol="0" anchor="ctr">
            <a:normAutofit/>
          </a:bodyPr>
          <a:lstStyle/>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1350" b="1" i="0" u="none" strike="noStrike" kern="1200" cap="none" spc="0" normalizeH="0" baseline="0" noProof="0" dirty="0">
                <a:ln>
                  <a:noFill/>
                </a:ln>
                <a:solidFill>
                  <a:srgbClr val="FFFFFF"/>
                </a:solidFill>
                <a:effectLst/>
                <a:uLnTx/>
                <a:uFillTx/>
                <a:latin typeface="Calibri Light" panose="020F0302020204030204"/>
                <a:ea typeface="+mn-ea"/>
                <a:cs typeface="+mn-cs"/>
              </a:rPr>
              <a:t> </a:t>
            </a: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International Travel, Tourism, Events, Festivals and Leisure Resort Management</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   </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GB" sz="3300" b="0" i="0" u="none" strike="noStrike" kern="1200" cap="none" spc="0" normalizeH="0" baseline="0" noProof="0" dirty="0">
                <a:ln>
                  <a:noFill/>
                </a:ln>
                <a:solidFill>
                  <a:prstClr val="white"/>
                </a:solidFill>
                <a:effectLst/>
                <a:uLnTx/>
                <a:uFillTx/>
                <a:latin typeface="Calibri" panose="020F0502020204030204"/>
                <a:ea typeface="+mn-ea"/>
                <a:cs typeface="+mn-cs"/>
              </a:rPr>
              <a:t>BMTP4014</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Niche Marketing And Social Media - Level 4</a:t>
            </a:r>
            <a:endParaRPr kumimoji="0" lang="en-US" sz="33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5326012" y="4556713"/>
            <a:ext cx="7886700" cy="3263504"/>
          </a:xfrm>
          <a:prstGeom prst="rect">
            <a:avLst/>
          </a:prstGeom>
        </p:spPr>
        <p:txBody>
          <a:bodyPr vert="horz" lIns="68580" tIns="34290" rIns="68580" bIns="34290" rtlCol="0">
            <a:normAutofit/>
          </a:bodyPr>
          <a:lstStyle/>
          <a:p>
            <a:pPr marL="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sz="135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0" y="6064288"/>
            <a:ext cx="9144000" cy="793712"/>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0886" y="63545"/>
            <a:ext cx="9143985" cy="6032071"/>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617756" y="554606"/>
            <a:ext cx="7886700" cy="994172"/>
          </a:xfrm>
        </p:spPr>
        <p:txBody>
          <a:bodyPr vert="horz" lIns="68580" tIns="34290" rIns="68580" bIns="34290" rtlCol="0" anchor="ctr">
            <a:normAutofit/>
          </a:bodyPr>
          <a:lstStyle/>
          <a:p>
            <a:r>
              <a:rPr lang="en-US" sz="33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628650" y="2039839"/>
            <a:ext cx="7886700" cy="3263504"/>
          </a:xfrm>
        </p:spPr>
        <p:txBody>
          <a:bodyPr vert="horz" lIns="68580" tIns="34290" rIns="68580" bIns="34290" rtlCol="0">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Communication &amp; promotional Mix </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4131629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3747" y="0"/>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5" name="Group 24">
            <a:extLst>
              <a:ext uri="{FF2B5EF4-FFF2-40B4-BE49-F238E27FC236}">
                <a16:creationId xmlns:a16="http://schemas.microsoft.com/office/drawing/2014/main" id="{BE3ECC55-9971-9AAB-88B5-A65F35F8B8B9}"/>
              </a:ext>
            </a:extLst>
          </p:cNvPr>
          <p:cNvGrpSpPr/>
          <p:nvPr/>
        </p:nvGrpSpPr>
        <p:grpSpPr>
          <a:xfrm>
            <a:off x="6149571" y="2558778"/>
            <a:ext cx="3035319" cy="1260498"/>
            <a:chOff x="7117700" y="1728826"/>
            <a:chExt cx="4047092" cy="1680664"/>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1"/>
              <a:ext cx="3269887" cy="160043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Give me an example of how ‘Engage’ would work for a company like Jet2 holidays??</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 name="Group 3">
            <a:extLst>
              <a:ext uri="{FF2B5EF4-FFF2-40B4-BE49-F238E27FC236}">
                <a16:creationId xmlns:a16="http://schemas.microsoft.com/office/drawing/2014/main" id="{6DEEC1CA-657D-5FB6-2772-8C0A01C15389}"/>
              </a:ext>
            </a:extLst>
          </p:cNvPr>
          <p:cNvGrpSpPr/>
          <p:nvPr/>
        </p:nvGrpSpPr>
        <p:grpSpPr>
          <a:xfrm>
            <a:off x="2134838" y="4096581"/>
            <a:ext cx="2452416" cy="1350241"/>
            <a:chOff x="5318649" y="1042835"/>
            <a:chExt cx="3269887" cy="1800322"/>
          </a:xfrm>
        </p:grpSpPr>
        <p:sp>
          <p:nvSpPr>
            <p:cNvPr id="5" name="TextBox 4">
              <a:extLst>
                <a:ext uri="{FF2B5EF4-FFF2-40B4-BE49-F238E27FC236}">
                  <a16:creationId xmlns:a16="http://schemas.microsoft.com/office/drawing/2014/main" id="{550CF949-A176-66B7-AAEE-46547D4DC5B4}"/>
                </a:ext>
              </a:extLst>
            </p:cNvPr>
            <p:cNvSpPr txBox="1"/>
            <p:nvPr/>
          </p:nvSpPr>
          <p:spPr>
            <a:xfrm>
              <a:off x="5318649" y="1042835"/>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How long do we spend on the internet per day on average?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7" name="Picture 2" descr="Amazon.co.uk: Question of the Day : Alexa Skills">
              <a:extLst>
                <a:ext uri="{FF2B5EF4-FFF2-40B4-BE49-F238E27FC236}">
                  <a16:creationId xmlns:a16="http://schemas.microsoft.com/office/drawing/2014/main" id="{21870F36-19B2-09C8-F90D-DD56860EB5B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74769" y="1817706"/>
              <a:ext cx="1025450"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 name="Group 1">
            <a:extLst>
              <a:ext uri="{FF2B5EF4-FFF2-40B4-BE49-F238E27FC236}">
                <a16:creationId xmlns:a16="http://schemas.microsoft.com/office/drawing/2014/main" id="{CED7EB50-5498-EC3C-0742-51BE69CD4371}"/>
              </a:ext>
            </a:extLst>
          </p:cNvPr>
          <p:cNvGrpSpPr/>
          <p:nvPr/>
        </p:nvGrpSpPr>
        <p:grpSpPr>
          <a:xfrm>
            <a:off x="4042193" y="1190659"/>
            <a:ext cx="4559793" cy="974863"/>
            <a:chOff x="5986852" y="389099"/>
            <a:chExt cx="4640579" cy="1030784"/>
          </a:xfrm>
        </p:grpSpPr>
        <p:sp>
          <p:nvSpPr>
            <p:cNvPr id="8" name="TextBox 7">
              <a:extLst>
                <a:ext uri="{FF2B5EF4-FFF2-40B4-BE49-F238E27FC236}">
                  <a16:creationId xmlns:a16="http://schemas.microsoft.com/office/drawing/2014/main" id="{68EB99C5-B5A6-0CE9-BD5F-0939C828568B}"/>
                </a:ext>
              </a:extLst>
            </p:cNvPr>
            <p:cNvSpPr txBox="1"/>
            <p:nvPr/>
          </p:nvSpPr>
          <p:spPr>
            <a:xfrm>
              <a:off x="5986852" y="389099"/>
              <a:ext cx="3855015" cy="68340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a:t>
              </a:r>
              <a:r>
                <a:rPr lang="en-GB" kern="0" dirty="0">
                  <a:solidFill>
                    <a:prstClr val="black"/>
                  </a:solidFill>
                  <a:latin typeface="Abadi" panose="020B0604020202020204" pitchFamily="34" charset="0"/>
                </a:rPr>
                <a:t>RACE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a:t>
              </a:r>
              <a:r>
                <a:rPr lang="en-GB" kern="0" dirty="0">
                  <a:solidFill>
                    <a:prstClr val="black"/>
                  </a:solidFill>
                  <a:latin typeface="Abadi" panose="020B0604020202020204" pitchFamily="34" charset="0"/>
                </a:rPr>
                <a:t>does each mean?</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0" name="Picture 2" descr="Amazon.co.uk: Question of the Day : Alexa Skills">
              <a:extLst>
                <a:ext uri="{FF2B5EF4-FFF2-40B4-BE49-F238E27FC236}">
                  <a16:creationId xmlns:a16="http://schemas.microsoft.com/office/drawing/2014/main" id="{AB20CE55-C13A-C44D-3ABC-B86B4FFFCA9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01980" y="39443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 name="Group 22">
            <a:extLst>
              <a:ext uri="{FF2B5EF4-FFF2-40B4-BE49-F238E27FC236}">
                <a16:creationId xmlns:a16="http://schemas.microsoft.com/office/drawing/2014/main" id="{5D766F4A-7EFC-D4DA-3604-C687F092F1AB}"/>
              </a:ext>
            </a:extLst>
          </p:cNvPr>
          <p:cNvGrpSpPr/>
          <p:nvPr/>
        </p:nvGrpSpPr>
        <p:grpSpPr>
          <a:xfrm>
            <a:off x="2495468" y="2479458"/>
            <a:ext cx="3071528" cy="781361"/>
            <a:chOff x="5318649" y="1042835"/>
            <a:chExt cx="4095369" cy="1041815"/>
          </a:xfrm>
        </p:grpSpPr>
        <p:sp>
          <p:nvSpPr>
            <p:cNvPr id="26" name="TextBox 25">
              <a:extLst>
                <a:ext uri="{FF2B5EF4-FFF2-40B4-BE49-F238E27FC236}">
                  <a16:creationId xmlns:a16="http://schemas.microsoft.com/office/drawing/2014/main" id="{EB937F3C-EDD9-DBC2-78A5-F97D3ADF4F1E}"/>
                </a:ext>
              </a:extLst>
            </p:cNvPr>
            <p:cNvSpPr txBox="1"/>
            <p:nvPr/>
          </p:nvSpPr>
          <p:spPr>
            <a:xfrm>
              <a:off x="5318649" y="1042835"/>
              <a:ext cx="3269886" cy="86177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Who continued the Hootsuite certification?</a:t>
              </a:r>
            </a:p>
          </p:txBody>
        </p:sp>
        <p:pic>
          <p:nvPicPr>
            <p:cNvPr id="27" name="Picture 2" descr="Amazon.co.uk: Question of the Day : Alexa Skills">
              <a:extLst>
                <a:ext uri="{FF2B5EF4-FFF2-40B4-BE49-F238E27FC236}">
                  <a16:creationId xmlns:a16="http://schemas.microsoft.com/office/drawing/2014/main" id="{36B47300-3FE4-394C-350C-D82FD6EAACD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88568" y="1059199"/>
              <a:ext cx="1025450"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3" name="Picture 2">
            <a:extLst>
              <a:ext uri="{FF2B5EF4-FFF2-40B4-BE49-F238E27FC236}">
                <a16:creationId xmlns:a16="http://schemas.microsoft.com/office/drawing/2014/main" id="{112F27BE-F182-BBDB-26AB-3758C0FB195F}"/>
              </a:ext>
            </a:extLst>
          </p:cNvPr>
          <p:cNvPicPr>
            <a:picLocks noChangeAspect="1"/>
          </p:cNvPicPr>
          <p:nvPr/>
        </p:nvPicPr>
        <p:blipFill rotWithShape="1">
          <a:blip r:embed="rId6"/>
          <a:srcRect l="-1" t="8944" r="-3627" b="148"/>
          <a:stretch/>
        </p:blipFill>
        <p:spPr>
          <a:xfrm>
            <a:off x="6615926" y="1142016"/>
            <a:ext cx="1005476" cy="868830"/>
          </a:xfrm>
          <a:prstGeom prst="rect">
            <a:avLst/>
          </a:prstGeom>
        </p:spPr>
      </p:pic>
      <p:pic>
        <p:nvPicPr>
          <p:cNvPr id="1026" name="Picture 2" descr="Jet2.com announces investment and expansion at London Stansted Airport">
            <a:extLst>
              <a:ext uri="{FF2B5EF4-FFF2-40B4-BE49-F238E27FC236}">
                <a16:creationId xmlns:a16="http://schemas.microsoft.com/office/drawing/2014/main" id="{2BA9748E-6915-7CB1-45EC-5FF4F95DF42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615926" y="3935967"/>
            <a:ext cx="2121799" cy="152973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404 - Page non trouvée | ParcoursTech de NPower Canada">
            <a:extLst>
              <a:ext uri="{FF2B5EF4-FFF2-40B4-BE49-F238E27FC236}">
                <a16:creationId xmlns:a16="http://schemas.microsoft.com/office/drawing/2014/main" id="{C02E681A-9680-8AD5-0DA1-BB4FB2A282C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399774" y="3039358"/>
            <a:ext cx="1631118" cy="63092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3EAC9C55-E13A-B1B1-768F-F04E51A4939D}"/>
              </a:ext>
            </a:extLst>
          </p:cNvPr>
          <p:cNvPicPr>
            <a:picLocks noChangeAspect="1"/>
          </p:cNvPicPr>
          <p:nvPr/>
        </p:nvPicPr>
        <p:blipFill rotWithShape="1">
          <a:blip r:embed="rId9"/>
          <a:srcRect l="6533" t="17808" r="77514" b="39550"/>
          <a:stretch/>
        </p:blipFill>
        <p:spPr>
          <a:xfrm>
            <a:off x="4296016" y="4821190"/>
            <a:ext cx="1176401" cy="163397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par>
                                <p:cTn id="8" presetID="10" presetClass="entr" presetSubtype="0"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fade">
                                      <p:cBhvr>
                                        <p:cTn id="10" dur="500"/>
                                        <p:tgtEl>
                                          <p:spTgt spid="102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61529" y="106846"/>
            <a:ext cx="5014527" cy="6644307"/>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483949" y="476672"/>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797037" y="2348880"/>
            <a:ext cx="3285434" cy="2888695"/>
          </a:xfrm>
        </p:spPr>
        <p:txBody>
          <a:bodyPr vert="horz" lIns="51435" tIns="25718" rIns="51435" bIns="25718" rtlCol="0" anchor="t">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Communication &amp; promotional Mix </a:t>
            </a:r>
          </a:p>
          <a:p>
            <a:pPr marL="0"/>
            <a:endParaRPr lang="en-US" sz="1125" b="1" dirty="0">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719572" y="548680"/>
            <a:ext cx="7704856" cy="3398632"/>
          </a:xfrm>
        </p:spPr>
        <p:txBody>
          <a:bodyPr vert="horz" lIns="68580" tIns="34290" rIns="68580" bIns="34290" rtlCol="0" anchor="b">
            <a:normAutofit fontScale="90000"/>
          </a:bodyPr>
          <a:lstStyle/>
          <a:p>
            <a:pPr>
              <a:spcAft>
                <a:spcPts val="750"/>
              </a:spcAft>
            </a:pPr>
            <a:r>
              <a:rPr lang="en-US" sz="1800" b="1" dirty="0">
                <a:solidFill>
                  <a:schemeClr val="tx1"/>
                </a:solidFill>
                <a:latin typeface="+mj-lt"/>
                <a:cs typeface="+mj-cs"/>
              </a:rPr>
              <a:t>Assessment -1</a:t>
            </a:r>
            <a:br>
              <a:rPr lang="en-US" sz="1800" b="1" dirty="0">
                <a:solidFill>
                  <a:schemeClr val="tx1"/>
                </a:solidFill>
                <a:latin typeface="+mj-lt"/>
                <a:cs typeface="+mj-cs"/>
              </a:rPr>
            </a:br>
            <a:r>
              <a:rPr lang="en-US" sz="1800" b="1" dirty="0">
                <a:solidFill>
                  <a:schemeClr val="tx1"/>
                </a:solidFill>
                <a:latin typeface="+mj-lt"/>
                <a:cs typeface="+mj-cs"/>
              </a:rPr>
              <a:t>Due:</a:t>
            </a:r>
            <a:r>
              <a:rPr lang="en-US" sz="1800" b="1" u="sng" dirty="0">
                <a:solidFill>
                  <a:schemeClr val="tx1"/>
                </a:solidFill>
                <a:latin typeface="+mj-lt"/>
                <a:cs typeface="+mj-cs"/>
              </a:rPr>
              <a:t>25</a:t>
            </a:r>
            <a:r>
              <a:rPr lang="en-US" sz="1800" b="1" u="sng" baseline="30000" dirty="0">
                <a:solidFill>
                  <a:schemeClr val="tx1"/>
                </a:solidFill>
                <a:latin typeface="+mj-lt"/>
                <a:cs typeface="+mj-cs"/>
              </a:rPr>
              <a:t>th </a:t>
            </a:r>
            <a:r>
              <a:rPr lang="en-US" sz="1800" b="1" u="sng" dirty="0">
                <a:solidFill>
                  <a:schemeClr val="tx1"/>
                </a:solidFill>
                <a:latin typeface="+mj-lt"/>
                <a:cs typeface="+mj-cs"/>
              </a:rPr>
              <a:t>November 23;59</a:t>
            </a:r>
            <a:br>
              <a:rPr lang="en-US" sz="1800" b="1" dirty="0">
                <a:solidFill>
                  <a:schemeClr val="tx1"/>
                </a:solidFill>
                <a:latin typeface="+mj-lt"/>
                <a:cs typeface="+mj-cs"/>
              </a:rPr>
            </a:br>
            <a:r>
              <a:rPr lang="en-US" sz="1800" b="1" dirty="0">
                <a:solidFill>
                  <a:schemeClr val="tx1"/>
                </a:solidFill>
                <a:latin typeface="+mj-lt"/>
                <a:cs typeface="+mj-cs"/>
              </a:rPr>
              <a:t>A </a:t>
            </a:r>
            <a:r>
              <a:rPr lang="en-US" sz="1800" b="1" u="sng" dirty="0">
                <a:solidFill>
                  <a:schemeClr val="tx1"/>
                </a:solidFill>
                <a:latin typeface="+mj-lt"/>
                <a:cs typeface="+mj-cs"/>
              </a:rPr>
              <a:t>marketing report </a:t>
            </a:r>
            <a:r>
              <a:rPr lang="en-US" sz="1800" b="1" dirty="0">
                <a:solidFill>
                  <a:schemeClr val="tx1"/>
                </a:solidFill>
                <a:latin typeface="+mj-lt"/>
                <a:cs typeface="+mj-cs"/>
              </a:rPr>
              <a:t>of 1500 words -/+ 10%</a:t>
            </a: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MARKETING REPORT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As a Tourism Destination Marketing and Events Team you are required to use academic and industry research to prepare a Report using SOSTAC to market, promote and </a:t>
            </a:r>
            <a:r>
              <a:rPr lang="en-GB" sz="1800" b="1" dirty="0">
                <a:solidFill>
                  <a:schemeClr val="tx1"/>
                </a:solidFill>
                <a:latin typeface="+mj-lt"/>
                <a:cs typeface="+mj-cs"/>
              </a:rPr>
              <a:t>publicise</a:t>
            </a:r>
            <a:r>
              <a:rPr lang="en-US" sz="1800" b="1" dirty="0">
                <a:solidFill>
                  <a:schemeClr val="tx1"/>
                </a:solidFill>
                <a:latin typeface="+mj-lt"/>
                <a:cs typeface="+mj-cs"/>
              </a:rPr>
              <a:t> The Arena Event!!!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You will need to use market research to develop an effective niche Marketing and Events Report to effectively promote the Arena Event</a:t>
            </a:r>
            <a:br>
              <a:rPr lang="en-US" sz="900" dirty="0">
                <a:latin typeface="+mj-lt"/>
                <a:cs typeface="+mj-cs"/>
              </a:rPr>
            </a:br>
            <a:br>
              <a:rPr lang="en-US" sz="900" dirty="0">
                <a:latin typeface="+mj-lt"/>
                <a:cs typeface="+mj-cs"/>
              </a:rPr>
            </a:br>
            <a:br>
              <a:rPr lang="en-US" sz="900" dirty="0">
                <a:latin typeface="+mj-lt"/>
                <a:cs typeface="+mj-cs"/>
              </a:rPr>
            </a:br>
            <a:endParaRPr lang="en-US" sz="900" dirty="0">
              <a:latin typeface="+mj-lt"/>
              <a:cs typeface="+mj-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3"/>
          <a:stretch>
            <a:fillRect/>
          </a:stretch>
        </p:blipFill>
        <p:spPr>
          <a:xfrm>
            <a:off x="10886" y="6064288"/>
            <a:ext cx="9144000" cy="793712"/>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op-10-Marketing-Technologies_Infographic.jpg"/>
          <p:cNvPicPr>
            <a:picLocks noChangeAspect="1"/>
          </p:cNvPicPr>
          <p:nvPr/>
        </p:nvPicPr>
        <p:blipFill rotWithShape="1">
          <a:blip r:embed="rId3" cstate="print">
            <a:extLst>
              <a:ext uri="{28A0092B-C50C-407E-A947-70E740481C1C}">
                <a14:useLocalDpi xmlns:a14="http://schemas.microsoft.com/office/drawing/2010/main" val="0"/>
              </a:ext>
            </a:extLst>
          </a:blip>
          <a:srcRect t="-190" b="49370"/>
          <a:stretch/>
        </p:blipFill>
        <p:spPr>
          <a:xfrm>
            <a:off x="1043608" y="432320"/>
            <a:ext cx="3168352" cy="5903858"/>
          </a:xfrm>
          <a:prstGeom prst="rect">
            <a:avLst/>
          </a:prstGeom>
        </p:spPr>
      </p:pic>
      <p:pic>
        <p:nvPicPr>
          <p:cNvPr id="5" name="Picture 4" descr="Top-10-Marketing-Technologies_Infographic.jpg"/>
          <p:cNvPicPr>
            <a:picLocks noChangeAspect="1"/>
          </p:cNvPicPr>
          <p:nvPr/>
        </p:nvPicPr>
        <p:blipFill rotWithShape="1">
          <a:blip r:embed="rId3" cstate="print">
            <a:extLst>
              <a:ext uri="{28A0092B-C50C-407E-A947-70E740481C1C}">
                <a14:useLocalDpi xmlns:a14="http://schemas.microsoft.com/office/drawing/2010/main" val="0"/>
              </a:ext>
            </a:extLst>
          </a:blip>
          <a:srcRect t="50829"/>
          <a:stretch/>
        </p:blipFill>
        <p:spPr>
          <a:xfrm>
            <a:off x="4860032" y="364768"/>
            <a:ext cx="3312368" cy="5972027"/>
          </a:xfrm>
          <a:prstGeom prst="rect">
            <a:avLst/>
          </a:prstGeom>
        </p:spPr>
      </p:pic>
    </p:spTree>
    <p:extLst>
      <p:ext uri="{BB962C8B-B14F-4D97-AF65-F5344CB8AC3E}">
        <p14:creationId xmlns:p14="http://schemas.microsoft.com/office/powerpoint/2010/main" val="390755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0CCEC4D-6918-4197-9AED-259527E5C393}"/>
              </a:ext>
            </a:extLst>
          </p:cNvPr>
          <p:cNvSpPr>
            <a:spLocks noGrp="1"/>
          </p:cNvSpPr>
          <p:nvPr>
            <p:ph type="title"/>
          </p:nvPr>
        </p:nvSpPr>
        <p:spPr>
          <a:xfrm>
            <a:off x="617407" y="9885"/>
            <a:ext cx="7886700" cy="994172"/>
          </a:xfrm>
        </p:spPr>
        <p:txBody>
          <a:bodyPr>
            <a:normAutofit/>
          </a:bodyPr>
          <a:lstStyle/>
          <a:p>
            <a:pPr algn="ctr"/>
            <a:r>
              <a:rPr lang="en-GB" sz="3000" b="1" dirty="0"/>
              <a:t>5 ‘S’ Digital marketing objectives</a:t>
            </a:r>
          </a:p>
        </p:txBody>
      </p:sp>
      <p:graphicFrame>
        <p:nvGraphicFramePr>
          <p:cNvPr id="14" name="Diagram 13"/>
          <p:cNvGraphicFramePr/>
          <p:nvPr>
            <p:extLst>
              <p:ext uri="{D42A27DB-BD31-4B8C-83A1-F6EECF244321}">
                <p14:modId xmlns:p14="http://schemas.microsoft.com/office/powerpoint/2010/main" val="715964062"/>
              </p:ext>
            </p:extLst>
          </p:nvPr>
        </p:nvGraphicFramePr>
        <p:xfrm>
          <a:off x="1512757" y="1004057"/>
          <a:ext cx="6096000" cy="4805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ZoneTexte 21"/>
          <p:cNvSpPr txBox="1"/>
          <p:nvPr/>
        </p:nvSpPr>
        <p:spPr>
          <a:xfrm>
            <a:off x="5784396" y="998295"/>
            <a:ext cx="2369110" cy="553998"/>
          </a:xfrm>
          <a:prstGeom prst="rect">
            <a:avLst/>
          </a:prstGeom>
          <a:noFill/>
        </p:spPr>
        <p:txBody>
          <a:bodyPr wrap="none" rtlCol="0">
            <a:spAutoFit/>
          </a:bodyPr>
          <a:lstStyle/>
          <a:p>
            <a:r>
              <a:rPr lang="en-GB" sz="1500" dirty="0">
                <a:ea typeface="Bell Gothic Std Light" charset="0"/>
                <a:cs typeface="Bell Gothic Std Light" charset="0"/>
              </a:rPr>
              <a:t>Through wider distribution, </a:t>
            </a:r>
          </a:p>
          <a:p>
            <a:r>
              <a:rPr lang="en-GB" sz="1500" dirty="0">
                <a:ea typeface="Bell Gothic Std Light" charset="0"/>
                <a:cs typeface="Bell Gothic Std Light" charset="0"/>
              </a:rPr>
              <a:t>promotion, sales</a:t>
            </a:r>
          </a:p>
        </p:txBody>
      </p:sp>
      <p:sp>
        <p:nvSpPr>
          <p:cNvPr id="17" name="Rectangle 16"/>
          <p:cNvSpPr/>
          <p:nvPr/>
        </p:nvSpPr>
        <p:spPr>
          <a:xfrm>
            <a:off x="7586607" y="2732449"/>
            <a:ext cx="1521858" cy="2169825"/>
          </a:xfrm>
          <a:prstGeom prst="rect">
            <a:avLst/>
          </a:prstGeom>
        </p:spPr>
        <p:txBody>
          <a:bodyPr wrap="square">
            <a:spAutoFit/>
          </a:bodyPr>
          <a:lstStyle/>
          <a:p>
            <a:r>
              <a:rPr lang="en-GB" sz="1500" dirty="0">
                <a:ea typeface="Bell Gothic Std Light" charset="0"/>
                <a:cs typeface="Bell Gothic Std Light" charset="0"/>
              </a:rPr>
              <a:t>Through giving customers extra benefits online or inform product development through online dialogue and feedback. </a:t>
            </a:r>
          </a:p>
        </p:txBody>
      </p:sp>
      <p:sp>
        <p:nvSpPr>
          <p:cNvPr id="18" name="ZoneTexte 24"/>
          <p:cNvSpPr txBox="1"/>
          <p:nvPr/>
        </p:nvSpPr>
        <p:spPr>
          <a:xfrm>
            <a:off x="6792691" y="4815586"/>
            <a:ext cx="2312891" cy="1015663"/>
          </a:xfrm>
          <a:prstGeom prst="rect">
            <a:avLst/>
          </a:prstGeom>
          <a:noFill/>
        </p:spPr>
        <p:txBody>
          <a:bodyPr wrap="square" rtlCol="0">
            <a:spAutoFit/>
          </a:bodyPr>
          <a:lstStyle/>
          <a:p>
            <a:r>
              <a:rPr lang="en-GB" sz="1500" dirty="0">
                <a:ea typeface="Bell Gothic Std Light" charset="0"/>
                <a:cs typeface="Bell Gothic Std Light" charset="0"/>
              </a:rPr>
              <a:t>By tracking them, asking them questions, creating a dialogue, learning about them.</a:t>
            </a:r>
          </a:p>
        </p:txBody>
      </p:sp>
      <p:sp>
        <p:nvSpPr>
          <p:cNvPr id="19" name="Rectangle 18"/>
          <p:cNvSpPr/>
          <p:nvPr/>
        </p:nvSpPr>
        <p:spPr>
          <a:xfrm>
            <a:off x="146155" y="4898136"/>
            <a:ext cx="2698229" cy="1015663"/>
          </a:xfrm>
          <a:prstGeom prst="rect">
            <a:avLst/>
          </a:prstGeom>
        </p:spPr>
        <p:txBody>
          <a:bodyPr wrap="square">
            <a:spAutoFit/>
          </a:bodyPr>
          <a:lstStyle/>
          <a:p>
            <a:r>
              <a:rPr lang="en-GB" sz="1500" dirty="0">
                <a:ea typeface="Bell Gothic Std Light" charset="0"/>
                <a:cs typeface="Bell Gothic Std Light" charset="0"/>
              </a:rPr>
              <a:t>Through online email communications, sales and service transactions to reduce staff, print and postage costs. </a:t>
            </a:r>
          </a:p>
        </p:txBody>
      </p:sp>
      <p:sp>
        <p:nvSpPr>
          <p:cNvPr id="20" name="ZoneTexte 26"/>
          <p:cNvSpPr txBox="1"/>
          <p:nvPr/>
        </p:nvSpPr>
        <p:spPr>
          <a:xfrm>
            <a:off x="0" y="1159878"/>
            <a:ext cx="3159177" cy="784830"/>
          </a:xfrm>
          <a:prstGeom prst="rect">
            <a:avLst/>
          </a:prstGeom>
          <a:noFill/>
        </p:spPr>
        <p:txBody>
          <a:bodyPr wrap="square" rtlCol="0">
            <a:spAutoFit/>
          </a:bodyPr>
          <a:lstStyle/>
          <a:p>
            <a:r>
              <a:rPr lang="en-GB" sz="1500" dirty="0">
                <a:ea typeface="Bell Gothic Std Light" charset="0"/>
                <a:cs typeface="Bell Gothic Std Light" charset="0"/>
              </a:rPr>
              <a:t>Through providing a new proposition and new experience online while at the same time appearing familiar. </a:t>
            </a:r>
          </a:p>
        </p:txBody>
      </p:sp>
      <p:sp>
        <p:nvSpPr>
          <p:cNvPr id="21" name="Espace réservé du numéro de diapositive 1"/>
          <p:cNvSpPr>
            <a:spLocks noGrp="1"/>
          </p:cNvSpPr>
          <p:nvPr>
            <p:ph type="sldNum" sz="quarter" idx="12"/>
          </p:nvPr>
        </p:nvSpPr>
        <p:spPr>
          <a:xfrm>
            <a:off x="-972986" y="5676945"/>
            <a:ext cx="2133600" cy="323806"/>
          </a:xfrm>
        </p:spPr>
        <p:txBody>
          <a:bodyPr/>
          <a:lstStyle/>
          <a:p>
            <a:fld id="{CA474A6A-D2DE-E348-BD5B-9CFD0E02C68D}" type="slidenum">
              <a:rPr lang="en-GB" smtClean="0">
                <a:latin typeface="Bell Gothic Std Light" charset="0"/>
                <a:ea typeface="Bell Gothic Std Light" charset="0"/>
                <a:cs typeface="Bell Gothic Std Light" charset="0"/>
              </a:rPr>
              <a:pPr/>
              <a:t>7</a:t>
            </a:fld>
            <a:endParaRPr lang="en-GB" dirty="0">
              <a:latin typeface="Bell Gothic Std Light" charset="0"/>
              <a:ea typeface="Bell Gothic Std Light" charset="0"/>
              <a:cs typeface="Bell Gothic Std Light" charset="0"/>
            </a:endParaRPr>
          </a:p>
        </p:txBody>
      </p:sp>
      <p:sp>
        <p:nvSpPr>
          <p:cNvPr id="24" name="Rectangle 23"/>
          <p:cNvSpPr/>
          <p:nvPr/>
        </p:nvSpPr>
        <p:spPr>
          <a:xfrm>
            <a:off x="6424253" y="1404391"/>
            <a:ext cx="2697260" cy="300082"/>
          </a:xfrm>
          <a:prstGeom prst="rect">
            <a:avLst/>
          </a:prstGeom>
        </p:spPr>
        <p:txBody>
          <a:bodyPr wrap="square">
            <a:spAutoFit/>
          </a:bodyPr>
          <a:lstStyle/>
          <a:p>
            <a:r>
              <a:rPr lang="en-GB" sz="1350" dirty="0">
                <a:solidFill>
                  <a:srgbClr val="00B0F0"/>
                </a:solidFill>
                <a:ea typeface="Bell Gothic Std Light" charset="0"/>
                <a:cs typeface="Bell Gothic Std Light" charset="0"/>
              </a:rPr>
              <a:t>Achieve 10% of sales online</a:t>
            </a:r>
          </a:p>
        </p:txBody>
      </p:sp>
      <p:sp>
        <p:nvSpPr>
          <p:cNvPr id="25" name="Rectangle 24"/>
          <p:cNvSpPr/>
          <p:nvPr/>
        </p:nvSpPr>
        <p:spPr>
          <a:xfrm>
            <a:off x="7680416" y="2097484"/>
            <a:ext cx="1340748" cy="715581"/>
          </a:xfrm>
          <a:prstGeom prst="rect">
            <a:avLst/>
          </a:prstGeom>
        </p:spPr>
        <p:txBody>
          <a:bodyPr wrap="square">
            <a:spAutoFit/>
          </a:bodyPr>
          <a:lstStyle/>
          <a:p>
            <a:r>
              <a:rPr lang="en-GB" sz="1350" dirty="0">
                <a:solidFill>
                  <a:srgbClr val="00B0F0"/>
                </a:solidFill>
                <a:ea typeface="Bell Gothic Std Light" charset="0"/>
                <a:cs typeface="Bell Gothic Std Light" charset="0"/>
              </a:rPr>
              <a:t>Increase conversion rate by 5%</a:t>
            </a:r>
          </a:p>
        </p:txBody>
      </p:sp>
      <p:sp>
        <p:nvSpPr>
          <p:cNvPr id="26" name="Rectangle 25"/>
          <p:cNvSpPr/>
          <p:nvPr/>
        </p:nvSpPr>
        <p:spPr>
          <a:xfrm>
            <a:off x="6789808" y="5670262"/>
            <a:ext cx="2256644" cy="507831"/>
          </a:xfrm>
          <a:prstGeom prst="rect">
            <a:avLst/>
          </a:prstGeom>
        </p:spPr>
        <p:txBody>
          <a:bodyPr wrap="square">
            <a:spAutoFit/>
          </a:bodyPr>
          <a:lstStyle/>
          <a:p>
            <a:r>
              <a:rPr lang="en-GB" sz="1350" dirty="0">
                <a:solidFill>
                  <a:srgbClr val="00B0F0"/>
                </a:solidFill>
                <a:ea typeface="Bell Gothic Std Light" charset="0"/>
                <a:cs typeface="Bell Gothic Std Light" charset="0"/>
              </a:rPr>
              <a:t>Grow email coverage to 50% of current customer database</a:t>
            </a:r>
          </a:p>
        </p:txBody>
      </p:sp>
      <p:sp>
        <p:nvSpPr>
          <p:cNvPr id="27" name="Rectangle 26"/>
          <p:cNvSpPr/>
          <p:nvPr/>
        </p:nvSpPr>
        <p:spPr>
          <a:xfrm>
            <a:off x="146155" y="4248922"/>
            <a:ext cx="2256644" cy="715581"/>
          </a:xfrm>
          <a:prstGeom prst="rect">
            <a:avLst/>
          </a:prstGeom>
        </p:spPr>
        <p:txBody>
          <a:bodyPr wrap="square">
            <a:spAutoFit/>
          </a:bodyPr>
          <a:lstStyle/>
          <a:p>
            <a:r>
              <a:rPr lang="en-GB" sz="1350" dirty="0">
                <a:solidFill>
                  <a:srgbClr val="00B0F0"/>
                </a:solidFill>
                <a:ea typeface="Bell Gothic Std Light" charset="0"/>
                <a:cs typeface="Bell Gothic Std Light" charset="0"/>
              </a:rPr>
              <a:t>Generate 10% more sales for same communications budget</a:t>
            </a:r>
          </a:p>
        </p:txBody>
      </p:sp>
      <p:sp>
        <p:nvSpPr>
          <p:cNvPr id="28" name="Rectangle 27"/>
          <p:cNvSpPr/>
          <p:nvPr/>
        </p:nvSpPr>
        <p:spPr>
          <a:xfrm>
            <a:off x="-9257" y="1889735"/>
            <a:ext cx="1954529" cy="923330"/>
          </a:xfrm>
          <a:prstGeom prst="rect">
            <a:avLst/>
          </a:prstGeom>
        </p:spPr>
        <p:txBody>
          <a:bodyPr wrap="square">
            <a:spAutoFit/>
          </a:bodyPr>
          <a:lstStyle/>
          <a:p>
            <a:r>
              <a:rPr lang="en-GB" sz="1350" dirty="0">
                <a:solidFill>
                  <a:srgbClr val="00B0F0"/>
                </a:solidFill>
                <a:ea typeface="Bell Gothic Std Light" charset="0"/>
                <a:cs typeface="Bell Gothic Std Light" charset="0"/>
              </a:rPr>
              <a:t>Add two new significant enhancements to the customer online experience</a:t>
            </a:r>
          </a:p>
        </p:txBody>
      </p:sp>
    </p:spTree>
    <p:extLst>
      <p:ext uri="{BB962C8B-B14F-4D97-AF65-F5344CB8AC3E}">
        <p14:creationId xmlns:p14="http://schemas.microsoft.com/office/powerpoint/2010/main" val="1570096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2000"/>
                                        <p:tgtEl>
                                          <p:spTgt spid="16"/>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4"/>
                                        </p:tgtEl>
                                        <p:attrNameLst>
                                          <p:attrName>style.visibility</p:attrName>
                                        </p:attrNameLst>
                                      </p:cBhvr>
                                      <p:to>
                                        <p:strVal val="visible"/>
                                      </p:to>
                                    </p:set>
                                    <p:animEffect transition="in" filter="fade">
                                      <p:cBhvr>
                                        <p:cTn id="15" dur="2000"/>
                                        <p:tgtEl>
                                          <p:spTgt spid="24"/>
                                        </p:tgtEl>
                                      </p:cBhvr>
                                    </p:animEffec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3000"/>
                                        <p:tgtEl>
                                          <p:spTgt spid="17"/>
                                        </p:tgtEl>
                                      </p:cBhvr>
                                    </p:animEffect>
                                  </p:childTnLst>
                                </p:cTn>
                              </p:par>
                            </p:childTnLst>
                          </p:cTn>
                        </p:par>
                        <p:par>
                          <p:cTn id="20" fill="hold">
                            <p:stCondLst>
                              <p:cond delay="5000"/>
                            </p:stCondLst>
                            <p:childTnLst>
                              <p:par>
                                <p:cTn id="21" presetID="10" presetClass="entr" presetSubtype="0" fill="hold" grpId="0" nodeType="after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3000"/>
                                        <p:tgtEl>
                                          <p:spTgt spid="25"/>
                                        </p:tgtEl>
                                      </p:cBhvr>
                                    </p:animEffect>
                                  </p:childTnLst>
                                </p:cTn>
                              </p:par>
                            </p:childTnLst>
                          </p:cTn>
                        </p:par>
                        <p:par>
                          <p:cTn id="24" fill="hold">
                            <p:stCondLst>
                              <p:cond delay="8000"/>
                            </p:stCondLst>
                            <p:childTnLst>
                              <p:par>
                                <p:cTn id="25" presetID="10" presetClass="entr" presetSubtype="0"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3000"/>
                                        <p:tgtEl>
                                          <p:spTgt spid="18"/>
                                        </p:tgtEl>
                                      </p:cBhvr>
                                    </p:animEffect>
                                  </p:childTnLst>
                                </p:cTn>
                              </p:par>
                            </p:childTnLst>
                          </p:cTn>
                        </p:par>
                        <p:par>
                          <p:cTn id="28" fill="hold">
                            <p:stCondLst>
                              <p:cond delay="11000"/>
                            </p:stCondLst>
                            <p:childTnLst>
                              <p:par>
                                <p:cTn id="29" presetID="10" presetClass="entr" presetSubtype="0" fill="hold" grpId="0" nodeType="afterEffect">
                                  <p:stCondLst>
                                    <p:cond delay="0"/>
                                  </p:stCondLst>
                                  <p:childTnLst>
                                    <p:set>
                                      <p:cBhvr>
                                        <p:cTn id="30" dur="1" fill="hold">
                                          <p:stCondLst>
                                            <p:cond delay="0"/>
                                          </p:stCondLst>
                                        </p:cTn>
                                        <p:tgtEl>
                                          <p:spTgt spid="26"/>
                                        </p:tgtEl>
                                        <p:attrNameLst>
                                          <p:attrName>style.visibility</p:attrName>
                                        </p:attrNameLst>
                                      </p:cBhvr>
                                      <p:to>
                                        <p:strVal val="visible"/>
                                      </p:to>
                                    </p:set>
                                    <p:animEffect transition="in" filter="fade">
                                      <p:cBhvr>
                                        <p:cTn id="31" dur="3000"/>
                                        <p:tgtEl>
                                          <p:spTgt spid="26"/>
                                        </p:tgtEl>
                                      </p:cBhvr>
                                    </p:animEffect>
                                  </p:childTnLst>
                                </p:cTn>
                              </p:par>
                            </p:childTnLst>
                          </p:cTn>
                        </p:par>
                        <p:par>
                          <p:cTn id="32" fill="hold">
                            <p:stCondLst>
                              <p:cond delay="14000"/>
                            </p:stCondLst>
                            <p:childTnLst>
                              <p:par>
                                <p:cTn id="33" presetID="10" presetClass="entr" presetSubtype="0" fill="hold" grpId="0" nodeType="after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3000"/>
                                        <p:tgtEl>
                                          <p:spTgt spid="19"/>
                                        </p:tgtEl>
                                      </p:cBhvr>
                                    </p:animEffect>
                                  </p:childTnLst>
                                </p:cTn>
                              </p:par>
                            </p:childTnLst>
                          </p:cTn>
                        </p:par>
                        <p:par>
                          <p:cTn id="36" fill="hold">
                            <p:stCondLst>
                              <p:cond delay="17000"/>
                            </p:stCondLst>
                            <p:childTnLst>
                              <p:par>
                                <p:cTn id="37" presetID="10" presetClass="entr" presetSubtype="0" fill="hold" grpId="0" nodeType="after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fade">
                                      <p:cBhvr>
                                        <p:cTn id="39" dur="3000"/>
                                        <p:tgtEl>
                                          <p:spTgt spid="27"/>
                                        </p:tgtEl>
                                      </p:cBhvr>
                                    </p:animEffect>
                                  </p:childTnLst>
                                </p:cTn>
                              </p:par>
                            </p:childTnLst>
                          </p:cTn>
                        </p:par>
                        <p:par>
                          <p:cTn id="40" fill="hold">
                            <p:stCondLst>
                              <p:cond delay="20000"/>
                            </p:stCondLst>
                            <p:childTnLst>
                              <p:par>
                                <p:cTn id="41" presetID="10" presetClass="entr" presetSubtype="0" fill="hold" grpId="0" nodeType="after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fade">
                                      <p:cBhvr>
                                        <p:cTn id="43" dur="3000"/>
                                        <p:tgtEl>
                                          <p:spTgt spid="20"/>
                                        </p:tgtEl>
                                      </p:cBhvr>
                                    </p:animEffect>
                                  </p:childTnLst>
                                </p:cTn>
                              </p:par>
                            </p:childTnLst>
                          </p:cTn>
                        </p:par>
                        <p:par>
                          <p:cTn id="44" fill="hold">
                            <p:stCondLst>
                              <p:cond delay="23000"/>
                            </p:stCondLst>
                            <p:childTnLst>
                              <p:par>
                                <p:cTn id="45" presetID="10" presetClass="entr" presetSubtype="0" fill="hold" grpId="0" nodeType="afterEffect">
                                  <p:stCondLst>
                                    <p:cond delay="0"/>
                                  </p:stCondLst>
                                  <p:childTnLst>
                                    <p:set>
                                      <p:cBhvr>
                                        <p:cTn id="46" dur="1" fill="hold">
                                          <p:stCondLst>
                                            <p:cond delay="0"/>
                                          </p:stCondLst>
                                        </p:cTn>
                                        <p:tgtEl>
                                          <p:spTgt spid="28"/>
                                        </p:tgtEl>
                                        <p:attrNameLst>
                                          <p:attrName>style.visibility</p:attrName>
                                        </p:attrNameLst>
                                      </p:cBhvr>
                                      <p:to>
                                        <p:strVal val="visible"/>
                                      </p:to>
                                    </p:set>
                                    <p:animEffect transition="in" filter="fade">
                                      <p:cBhvr>
                                        <p:cTn id="47" dur="30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P spid="16" grpId="0"/>
      <p:bldP spid="17" grpId="0"/>
      <p:bldP spid="18" grpId="0"/>
      <p:bldP spid="19" grpId="0"/>
      <p:bldP spid="20" grpId="0"/>
      <p:bldP spid="24" grpId="0"/>
      <p:bldP spid="25" grpId="0"/>
      <p:bldP spid="26" grpId="0"/>
      <p:bldP spid="27" grpId="0"/>
      <p:bldP spid="2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32AAAF2-2B10-49E7-84DF-8552CC68C099}"/>
              </a:ext>
            </a:extLst>
          </p:cNvPr>
          <p:cNvSpPr>
            <a:spLocks noGrp="1" noChangeArrowheads="1"/>
          </p:cNvSpPr>
          <p:nvPr>
            <p:ph type="title"/>
          </p:nvPr>
        </p:nvSpPr>
        <p:spPr>
          <a:xfrm>
            <a:off x="395536" y="116632"/>
            <a:ext cx="6172200" cy="469106"/>
          </a:xfrm>
        </p:spPr>
        <p:txBody>
          <a:bodyPr>
            <a:normAutofit/>
          </a:bodyPr>
          <a:lstStyle/>
          <a:p>
            <a:pPr eaLnBrk="1" hangingPunct="1"/>
            <a:r>
              <a:rPr lang="en-GB" altLang="en-US" sz="2400" b="1" dirty="0"/>
              <a:t>Objectives - Sell</a:t>
            </a:r>
          </a:p>
        </p:txBody>
      </p:sp>
      <p:sp>
        <p:nvSpPr>
          <p:cNvPr id="8" name="ZoneTexte 4"/>
          <p:cNvSpPr txBox="1"/>
          <p:nvPr/>
        </p:nvSpPr>
        <p:spPr>
          <a:xfrm>
            <a:off x="403176" y="2189928"/>
            <a:ext cx="3479992" cy="369332"/>
          </a:xfrm>
          <a:prstGeom prst="rect">
            <a:avLst/>
          </a:prstGeom>
          <a:noFill/>
        </p:spPr>
        <p:txBody>
          <a:bodyPr wrap="none" rtlCol="0">
            <a:spAutoFit/>
          </a:bodyPr>
          <a:lstStyle/>
          <a:p>
            <a:pPr algn="ctr"/>
            <a:r>
              <a:rPr lang="en-GB" b="1" dirty="0">
                <a:latin typeface="Bell Gothic Std Light" charset="0"/>
                <a:ea typeface="Bell Gothic Std Light" charset="0"/>
                <a:cs typeface="Bell Gothic Std Light" charset="0"/>
              </a:rPr>
              <a:t>Direct online revenue contribution</a:t>
            </a:r>
          </a:p>
        </p:txBody>
      </p:sp>
      <p:sp>
        <p:nvSpPr>
          <p:cNvPr id="9" name="Flèche vers la droite 5"/>
          <p:cNvSpPr/>
          <p:nvPr/>
        </p:nvSpPr>
        <p:spPr>
          <a:xfrm rot="5400000">
            <a:off x="1817919" y="2777012"/>
            <a:ext cx="448409" cy="399300"/>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latin typeface="Bell Gothic Std Light" charset="0"/>
              <a:ea typeface="Bell Gothic Std Light" charset="0"/>
              <a:cs typeface="Bell Gothic Std Light" charset="0"/>
            </a:endParaRPr>
          </a:p>
        </p:txBody>
      </p:sp>
      <p:sp>
        <p:nvSpPr>
          <p:cNvPr id="10" name="ZoneTexte 6"/>
          <p:cNvSpPr txBox="1"/>
          <p:nvPr/>
        </p:nvSpPr>
        <p:spPr>
          <a:xfrm>
            <a:off x="574873" y="3417148"/>
            <a:ext cx="2934501" cy="646331"/>
          </a:xfrm>
          <a:prstGeom prst="rect">
            <a:avLst/>
          </a:prstGeom>
          <a:noFill/>
        </p:spPr>
        <p:txBody>
          <a:bodyPr wrap="square" rtlCol="0">
            <a:spAutoFit/>
          </a:bodyPr>
          <a:lstStyle/>
          <a:p>
            <a:pPr algn="ctr"/>
            <a:r>
              <a:rPr lang="en-GB" dirty="0">
                <a:latin typeface="Bell Gothic Std Light" charset="0"/>
                <a:ea typeface="Bell Gothic Std Light" charset="0"/>
                <a:cs typeface="Bell Gothic Std Light" charset="0"/>
              </a:rPr>
              <a:t>% of sales transactions completed online</a:t>
            </a:r>
          </a:p>
        </p:txBody>
      </p:sp>
      <p:sp>
        <p:nvSpPr>
          <p:cNvPr id="11" name="Accolade fermante 7"/>
          <p:cNvSpPr/>
          <p:nvPr/>
        </p:nvSpPr>
        <p:spPr>
          <a:xfrm>
            <a:off x="4084044" y="1628800"/>
            <a:ext cx="411480" cy="2996419"/>
          </a:xfrm>
          <a:prstGeom prst="rightBrace">
            <a:avLst/>
          </a:prstGeom>
          <a:ln w="28575">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dirty="0">
              <a:latin typeface="Bell Gothic Std Light" charset="0"/>
              <a:ea typeface="Bell Gothic Std Light" charset="0"/>
              <a:cs typeface="Bell Gothic Std Light" charset="0"/>
            </a:endParaRPr>
          </a:p>
        </p:txBody>
      </p:sp>
      <p:sp>
        <p:nvSpPr>
          <p:cNvPr id="12" name="ZoneTexte 8"/>
          <p:cNvSpPr txBox="1"/>
          <p:nvPr/>
        </p:nvSpPr>
        <p:spPr>
          <a:xfrm>
            <a:off x="4611634" y="585763"/>
            <a:ext cx="4157882" cy="646331"/>
          </a:xfrm>
          <a:prstGeom prst="rect">
            <a:avLst/>
          </a:prstGeom>
          <a:noFill/>
        </p:spPr>
        <p:txBody>
          <a:bodyPr wrap="square" rtlCol="0">
            <a:spAutoFit/>
          </a:bodyPr>
          <a:lstStyle/>
          <a:p>
            <a:pPr algn="ctr"/>
            <a:r>
              <a:rPr lang="en-GB" dirty="0">
                <a:latin typeface="Bell Gothic Std Light" charset="0"/>
                <a:ea typeface="Bell Gothic Std Light" charset="0"/>
                <a:cs typeface="Bell Gothic Std Light" charset="0"/>
              </a:rPr>
              <a:t>To increase this %, using </a:t>
            </a:r>
            <a:r>
              <a:rPr lang="en-GB" b="1" dirty="0">
                <a:latin typeface="Bell Gothic Std Light" charset="0"/>
                <a:ea typeface="Bell Gothic Std Light" charset="0"/>
                <a:cs typeface="Bell Gothic Std Light" charset="0"/>
              </a:rPr>
              <a:t>mixed-mode</a:t>
            </a:r>
            <a:r>
              <a:rPr lang="en-GB" dirty="0">
                <a:latin typeface="Bell Gothic Std Light" charset="0"/>
                <a:ea typeface="Bell Gothic Std Light" charset="0"/>
                <a:cs typeface="Bell Gothic Std Light" charset="0"/>
              </a:rPr>
              <a:t> or </a:t>
            </a:r>
            <a:r>
              <a:rPr lang="en-GB" b="1" dirty="0">
                <a:latin typeface="Bell Gothic Std Light" charset="0"/>
                <a:ea typeface="Bell Gothic Std Light" charset="0"/>
                <a:cs typeface="Bell Gothic Std Light" charset="0"/>
              </a:rPr>
              <a:t>multichannel selling </a:t>
            </a:r>
            <a:r>
              <a:rPr lang="en-GB" dirty="0">
                <a:latin typeface="Bell Gothic Std Light" charset="0"/>
                <a:ea typeface="Bell Gothic Std Light" charset="0"/>
                <a:cs typeface="Bell Gothic Std Light" charset="0"/>
              </a:rPr>
              <a:t>is a must</a:t>
            </a:r>
          </a:p>
        </p:txBody>
      </p:sp>
      <p:pic>
        <p:nvPicPr>
          <p:cNvPr id="2050" name="Picture 2" descr="C:\Users\krisw\OneDrive\Desktop\Multichannel-Venn-Diagram.png"/>
          <p:cNvPicPr>
            <a:picLocks noChangeAspect="1" noChangeArrowheads="1"/>
          </p:cNvPicPr>
          <p:nvPr/>
        </p:nvPicPr>
        <p:blipFill>
          <a:blip r:embed="rId3" cstate="print"/>
          <a:srcRect/>
          <a:stretch>
            <a:fillRect/>
          </a:stretch>
        </p:blipFill>
        <p:spPr bwMode="auto">
          <a:xfrm>
            <a:off x="4582265" y="1391568"/>
            <a:ext cx="4071821" cy="3618597"/>
          </a:xfrm>
          <a:prstGeom prst="rect">
            <a:avLst/>
          </a:prstGeom>
          <a:noFill/>
        </p:spPr>
      </p:pic>
      <p:grpSp>
        <p:nvGrpSpPr>
          <p:cNvPr id="3" name="Group 2">
            <a:extLst>
              <a:ext uri="{FF2B5EF4-FFF2-40B4-BE49-F238E27FC236}">
                <a16:creationId xmlns:a16="http://schemas.microsoft.com/office/drawing/2014/main" id="{A252F949-4109-E4AF-C1C4-E93E0F0DC987}"/>
              </a:ext>
            </a:extLst>
          </p:cNvPr>
          <p:cNvGrpSpPr/>
          <p:nvPr/>
        </p:nvGrpSpPr>
        <p:grpSpPr>
          <a:xfrm>
            <a:off x="5614628" y="5169639"/>
            <a:ext cx="3035319" cy="983499"/>
            <a:chOff x="7117700" y="1728826"/>
            <a:chExt cx="4047092" cy="1311332"/>
          </a:xfrm>
        </p:grpSpPr>
        <p:sp>
          <p:nvSpPr>
            <p:cNvPr id="5" name="TextBox 4">
              <a:extLst>
                <a:ext uri="{FF2B5EF4-FFF2-40B4-BE49-F238E27FC236}">
                  <a16:creationId xmlns:a16="http://schemas.microsoft.com/office/drawing/2014/main" id="{0F2FF0FD-51EF-3110-DCE2-F6EC31592CF8}"/>
                </a:ext>
              </a:extLst>
            </p:cNvPr>
            <p:cNvSpPr txBox="1"/>
            <p:nvPr/>
          </p:nvSpPr>
          <p:spPr>
            <a:xfrm>
              <a:off x="7117700" y="1809051"/>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Give me examples of how tourism based services utilise Sell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6" name="Picture 2" descr="Amazon.co.uk: Question of the Day : Alexa Skills">
              <a:extLst>
                <a:ext uri="{FF2B5EF4-FFF2-40B4-BE49-F238E27FC236}">
                  <a16:creationId xmlns:a16="http://schemas.microsoft.com/office/drawing/2014/main" id="{154239DF-25CA-69AF-04D2-8C92A1E78BF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53226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3"/>
          <p:cNvSpPr txBox="1"/>
          <p:nvPr/>
        </p:nvSpPr>
        <p:spPr>
          <a:xfrm>
            <a:off x="2808521" y="748244"/>
            <a:ext cx="3481274" cy="323165"/>
          </a:xfrm>
          <a:prstGeom prst="rect">
            <a:avLst/>
          </a:prstGeom>
          <a:noFill/>
        </p:spPr>
        <p:txBody>
          <a:bodyPr wrap="none" rtlCol="0">
            <a:spAutoFit/>
          </a:bodyPr>
          <a:lstStyle/>
          <a:p>
            <a:r>
              <a:rPr lang="en-GB" sz="1500" u="sng" dirty="0">
                <a:latin typeface="Bell Gothic Std Light" charset="0"/>
                <a:ea typeface="Bell Gothic Std Light" charset="0"/>
                <a:cs typeface="Bell Gothic Std Light" charset="0"/>
              </a:rPr>
              <a:t>Measures of online customer engagement</a:t>
            </a:r>
          </a:p>
        </p:txBody>
      </p:sp>
      <p:cxnSp>
        <p:nvCxnSpPr>
          <p:cNvPr id="7" name="Connecteur droit 5"/>
          <p:cNvCxnSpPr/>
          <p:nvPr/>
        </p:nvCxnSpPr>
        <p:spPr>
          <a:xfrm>
            <a:off x="4427984" y="1810299"/>
            <a:ext cx="0" cy="3237401"/>
          </a:xfrm>
          <a:prstGeom prst="line">
            <a:avLst/>
          </a:prstGeom>
          <a:ln w="38100">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8" name="ZoneTexte 6"/>
          <p:cNvSpPr txBox="1"/>
          <p:nvPr/>
        </p:nvSpPr>
        <p:spPr>
          <a:xfrm>
            <a:off x="1095962" y="1729974"/>
            <a:ext cx="1556067" cy="300082"/>
          </a:xfrm>
          <a:prstGeom prst="rect">
            <a:avLst/>
          </a:prstGeom>
          <a:solidFill>
            <a:schemeClr val="accent1">
              <a:lumMod val="60000"/>
              <a:lumOff val="40000"/>
            </a:schemeClr>
          </a:solidFill>
          <a:ln>
            <a:noFill/>
          </a:ln>
        </p:spPr>
        <p:txBody>
          <a:bodyPr wrap="none" rtlCol="0">
            <a:spAutoFit/>
          </a:bodyPr>
          <a:lstStyle/>
          <a:p>
            <a:r>
              <a:rPr lang="en-GB" sz="1350" dirty="0">
                <a:solidFill>
                  <a:schemeClr val="bg1"/>
                </a:solidFill>
                <a:latin typeface="Bell Gothic Std Light" charset="0"/>
                <a:ea typeface="Bell Gothic Std Light" charset="0"/>
                <a:cs typeface="Bell Gothic Std Light" charset="0"/>
              </a:rPr>
              <a:t>Engagement metric</a:t>
            </a:r>
          </a:p>
        </p:txBody>
      </p:sp>
      <p:sp>
        <p:nvSpPr>
          <p:cNvPr id="9" name="ZoneTexte 7"/>
          <p:cNvSpPr txBox="1"/>
          <p:nvPr/>
        </p:nvSpPr>
        <p:spPr>
          <a:xfrm>
            <a:off x="5991628" y="1729974"/>
            <a:ext cx="1484381" cy="300082"/>
          </a:xfrm>
          <a:prstGeom prst="rect">
            <a:avLst/>
          </a:prstGeom>
          <a:solidFill>
            <a:schemeClr val="accent1">
              <a:lumMod val="60000"/>
              <a:lumOff val="40000"/>
            </a:schemeClr>
          </a:solidFill>
          <a:ln>
            <a:noFill/>
          </a:ln>
        </p:spPr>
        <p:txBody>
          <a:bodyPr wrap="none" rtlCol="0">
            <a:spAutoFit/>
          </a:bodyPr>
          <a:lstStyle/>
          <a:p>
            <a:r>
              <a:rPr lang="en-GB" sz="1350" dirty="0">
                <a:solidFill>
                  <a:schemeClr val="bg1"/>
                </a:solidFill>
                <a:latin typeface="Bell Gothic Std Light" charset="0"/>
                <a:ea typeface="Bell Gothic Std Light" charset="0"/>
                <a:cs typeface="Bell Gothic Std Light" charset="0"/>
              </a:rPr>
              <a:t>Engagement tactic</a:t>
            </a:r>
          </a:p>
        </p:txBody>
      </p:sp>
      <p:sp>
        <p:nvSpPr>
          <p:cNvPr id="10" name="ZoneTexte 8"/>
          <p:cNvSpPr txBox="1"/>
          <p:nvPr/>
        </p:nvSpPr>
        <p:spPr>
          <a:xfrm>
            <a:off x="637839" y="2053469"/>
            <a:ext cx="2346796"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1. % of non-home page entry visits</a:t>
            </a:r>
          </a:p>
        </p:txBody>
      </p:sp>
      <p:sp>
        <p:nvSpPr>
          <p:cNvPr id="11" name="ZoneTexte 9"/>
          <p:cNvSpPr txBox="1"/>
          <p:nvPr/>
        </p:nvSpPr>
        <p:spPr>
          <a:xfrm>
            <a:off x="637839" y="2328396"/>
            <a:ext cx="1088952"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2. Bounce rate</a:t>
            </a:r>
          </a:p>
        </p:txBody>
      </p:sp>
      <p:sp>
        <p:nvSpPr>
          <p:cNvPr id="12" name="ZoneTexte 10"/>
          <p:cNvSpPr txBox="1"/>
          <p:nvPr/>
        </p:nvSpPr>
        <p:spPr>
          <a:xfrm>
            <a:off x="637839" y="2603322"/>
            <a:ext cx="882229"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3. Duration</a:t>
            </a:r>
          </a:p>
        </p:txBody>
      </p:sp>
      <p:sp>
        <p:nvSpPr>
          <p:cNvPr id="13" name="ZoneTexte 11"/>
          <p:cNvSpPr txBox="1"/>
          <p:nvPr/>
        </p:nvSpPr>
        <p:spPr>
          <a:xfrm>
            <a:off x="637839" y="2878249"/>
            <a:ext cx="1629677"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4. Marketing outcomes</a:t>
            </a:r>
          </a:p>
        </p:txBody>
      </p:sp>
      <p:sp>
        <p:nvSpPr>
          <p:cNvPr id="14" name="ZoneTexte 12"/>
          <p:cNvSpPr txBox="1"/>
          <p:nvPr/>
        </p:nvSpPr>
        <p:spPr>
          <a:xfrm>
            <a:off x="637839" y="3153176"/>
            <a:ext cx="2352888"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5. Micro or step conversation rates</a:t>
            </a:r>
          </a:p>
        </p:txBody>
      </p:sp>
      <p:sp>
        <p:nvSpPr>
          <p:cNvPr id="15" name="ZoneTexte 14"/>
          <p:cNvSpPr txBox="1"/>
          <p:nvPr/>
        </p:nvSpPr>
        <p:spPr>
          <a:xfrm>
            <a:off x="637839" y="3428103"/>
            <a:ext cx="2051844"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6. Brand search-term strength</a:t>
            </a:r>
          </a:p>
        </p:txBody>
      </p:sp>
      <p:sp>
        <p:nvSpPr>
          <p:cNvPr id="16" name="ZoneTexte 15"/>
          <p:cNvSpPr txBox="1"/>
          <p:nvPr/>
        </p:nvSpPr>
        <p:spPr>
          <a:xfrm>
            <a:off x="637839" y="3703029"/>
            <a:ext cx="1492075"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7. Email activity level</a:t>
            </a:r>
          </a:p>
        </p:txBody>
      </p:sp>
      <p:sp>
        <p:nvSpPr>
          <p:cNvPr id="17" name="ZoneTexte 16"/>
          <p:cNvSpPr txBox="1"/>
          <p:nvPr/>
        </p:nvSpPr>
        <p:spPr>
          <a:xfrm>
            <a:off x="637839" y="3977956"/>
            <a:ext cx="3199302" cy="461665"/>
          </a:xfrm>
          <a:prstGeom prst="rect">
            <a:avLst/>
          </a:prstGeom>
          <a:noFill/>
        </p:spPr>
        <p:txBody>
          <a:bodyPr wrap="square" rtlCol="0">
            <a:spAutoFit/>
          </a:bodyPr>
          <a:lstStyle/>
          <a:p>
            <a:r>
              <a:rPr lang="en-GB" sz="1200" dirty="0">
                <a:latin typeface="Bell Gothic Std Light" charset="0"/>
                <a:ea typeface="Bell Gothic Std Light" charset="0"/>
                <a:cs typeface="Bell Gothic Std Light" charset="0"/>
              </a:rPr>
              <a:t>8. Define activity levels or hurdle rates (for     different activities</a:t>
            </a:r>
          </a:p>
        </p:txBody>
      </p:sp>
      <p:sp>
        <p:nvSpPr>
          <p:cNvPr id="18" name="ZoneTexte 17"/>
          <p:cNvSpPr txBox="1"/>
          <p:nvPr/>
        </p:nvSpPr>
        <p:spPr>
          <a:xfrm>
            <a:off x="637838" y="4437549"/>
            <a:ext cx="1578830"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9. Emotional response</a:t>
            </a:r>
          </a:p>
        </p:txBody>
      </p:sp>
      <p:sp>
        <p:nvSpPr>
          <p:cNvPr id="19" name="ZoneTexte 18"/>
          <p:cNvSpPr txBox="1"/>
          <p:nvPr/>
        </p:nvSpPr>
        <p:spPr>
          <a:xfrm>
            <a:off x="637839" y="4712475"/>
            <a:ext cx="1055161"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10. Outcomes</a:t>
            </a:r>
          </a:p>
        </p:txBody>
      </p:sp>
      <p:sp>
        <p:nvSpPr>
          <p:cNvPr id="20" name="ZoneTexte 19"/>
          <p:cNvSpPr txBox="1"/>
          <p:nvPr/>
        </p:nvSpPr>
        <p:spPr>
          <a:xfrm>
            <a:off x="4965193" y="2053469"/>
            <a:ext cx="2056973"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Use run-of-site OVP messages</a:t>
            </a:r>
          </a:p>
        </p:txBody>
      </p:sp>
      <p:sp>
        <p:nvSpPr>
          <p:cNvPr id="21" name="ZoneTexte 20"/>
          <p:cNvSpPr txBox="1"/>
          <p:nvPr/>
        </p:nvSpPr>
        <p:spPr>
          <a:xfrm>
            <a:off x="4965193" y="2328396"/>
            <a:ext cx="1702646"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Use a run-of-site sign up</a:t>
            </a:r>
          </a:p>
        </p:txBody>
      </p:sp>
      <p:sp>
        <p:nvSpPr>
          <p:cNvPr id="22" name="ZoneTexte 21"/>
          <p:cNvSpPr txBox="1"/>
          <p:nvPr/>
        </p:nvSpPr>
        <p:spPr>
          <a:xfrm>
            <a:off x="4965193" y="2603322"/>
            <a:ext cx="3254417"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Use </a:t>
            </a:r>
            <a:r>
              <a:rPr lang="en-GB" sz="1200" dirty="0" err="1">
                <a:latin typeface="Bell Gothic Std Light" charset="0"/>
                <a:ea typeface="Bell Gothic Std Light" charset="0"/>
                <a:cs typeface="Bell Gothic Std Light" charset="0"/>
              </a:rPr>
              <a:t>heatmaps</a:t>
            </a:r>
            <a:r>
              <a:rPr lang="en-GB" sz="1200" dirty="0">
                <a:latin typeface="Bell Gothic Std Light" charset="0"/>
                <a:ea typeface="Bell Gothic Std Light" charset="0"/>
                <a:cs typeface="Bell Gothic Std Light" charset="0"/>
              </a:rPr>
              <a:t> or overlays to assess management</a:t>
            </a:r>
          </a:p>
        </p:txBody>
      </p:sp>
      <p:sp>
        <p:nvSpPr>
          <p:cNvPr id="23" name="ZoneTexte 22"/>
          <p:cNvSpPr txBox="1"/>
          <p:nvPr/>
        </p:nvSpPr>
        <p:spPr>
          <a:xfrm>
            <a:off x="4965194" y="2878249"/>
            <a:ext cx="1421543"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Get your scent right</a:t>
            </a:r>
          </a:p>
        </p:txBody>
      </p:sp>
      <p:sp>
        <p:nvSpPr>
          <p:cNvPr id="24" name="ZoneTexte 23"/>
          <p:cNvSpPr txBox="1"/>
          <p:nvPr/>
        </p:nvSpPr>
        <p:spPr>
          <a:xfrm>
            <a:off x="4965194" y="3153176"/>
            <a:ext cx="1769331"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Interactive sales advisers </a:t>
            </a:r>
          </a:p>
        </p:txBody>
      </p:sp>
      <p:sp>
        <p:nvSpPr>
          <p:cNvPr id="25" name="ZoneTexte 24"/>
          <p:cNvSpPr txBox="1"/>
          <p:nvPr/>
        </p:nvSpPr>
        <p:spPr>
          <a:xfrm>
            <a:off x="4965193" y="3428103"/>
            <a:ext cx="1462452"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Generate awareness</a:t>
            </a:r>
          </a:p>
        </p:txBody>
      </p:sp>
      <p:sp>
        <p:nvSpPr>
          <p:cNvPr id="26" name="ZoneTexte 25"/>
          <p:cNvSpPr txBox="1"/>
          <p:nvPr/>
        </p:nvSpPr>
        <p:spPr>
          <a:xfrm>
            <a:off x="4965194" y="3703029"/>
            <a:ext cx="1588255"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Refined touch strategy</a:t>
            </a:r>
          </a:p>
        </p:txBody>
      </p:sp>
      <p:sp>
        <p:nvSpPr>
          <p:cNvPr id="27" name="ZoneTexte 26"/>
          <p:cNvSpPr txBox="1"/>
          <p:nvPr/>
        </p:nvSpPr>
        <p:spPr>
          <a:xfrm>
            <a:off x="4965194" y="3977956"/>
            <a:ext cx="3940154" cy="461665"/>
          </a:xfrm>
          <a:prstGeom prst="rect">
            <a:avLst/>
          </a:prstGeom>
          <a:noFill/>
        </p:spPr>
        <p:txBody>
          <a:bodyPr wrap="square" rtlCol="0">
            <a:spAutoFit/>
          </a:bodyPr>
          <a:lstStyle/>
          <a:p>
            <a:r>
              <a:rPr lang="en-GB" sz="1200" dirty="0">
                <a:latin typeface="Bell Gothic Std Light" charset="0"/>
                <a:ea typeface="Bell Gothic Std Light" charset="0"/>
                <a:cs typeface="Bell Gothic Std Light" charset="0"/>
              </a:rPr>
              <a:t>Personalize by activity or lifecycle of content in web or email pods</a:t>
            </a:r>
          </a:p>
        </p:txBody>
      </p:sp>
      <p:sp>
        <p:nvSpPr>
          <p:cNvPr id="28" name="ZoneTexte 27"/>
          <p:cNvSpPr txBox="1"/>
          <p:nvPr/>
        </p:nvSpPr>
        <p:spPr>
          <a:xfrm>
            <a:off x="4965194" y="4437549"/>
            <a:ext cx="1370183" cy="276999"/>
          </a:xfrm>
          <a:prstGeom prst="rect">
            <a:avLst/>
          </a:prstGeom>
          <a:noFill/>
        </p:spPr>
        <p:txBody>
          <a:bodyPr wrap="none" rtlCol="0">
            <a:spAutoFit/>
          </a:bodyPr>
          <a:lstStyle/>
          <a:p>
            <a:r>
              <a:rPr lang="en-GB" sz="1200" dirty="0" err="1">
                <a:latin typeface="Bell Gothic Std Light" charset="0"/>
                <a:ea typeface="Bell Gothic Std Light" charset="0"/>
                <a:cs typeface="Bell Gothic Std Light" charset="0"/>
              </a:rPr>
              <a:t>Mutivariate</a:t>
            </a:r>
            <a:r>
              <a:rPr lang="en-GB" sz="1200" dirty="0">
                <a:latin typeface="Bell Gothic Std Light" charset="0"/>
                <a:ea typeface="Bell Gothic Std Light" charset="0"/>
                <a:cs typeface="Bell Gothic Std Light" charset="0"/>
              </a:rPr>
              <a:t> testing</a:t>
            </a:r>
          </a:p>
        </p:txBody>
      </p:sp>
      <p:sp>
        <p:nvSpPr>
          <p:cNvPr id="29" name="ZoneTexte 28"/>
          <p:cNvSpPr txBox="1"/>
          <p:nvPr/>
        </p:nvSpPr>
        <p:spPr>
          <a:xfrm>
            <a:off x="4965194" y="4712475"/>
            <a:ext cx="3191643" cy="276999"/>
          </a:xfrm>
          <a:prstGeom prst="rect">
            <a:avLst/>
          </a:prstGeom>
          <a:noFill/>
        </p:spPr>
        <p:txBody>
          <a:bodyPr wrap="none" rtlCol="0">
            <a:spAutoFit/>
          </a:bodyPr>
          <a:lstStyle/>
          <a:p>
            <a:r>
              <a:rPr lang="en-GB" sz="1200" dirty="0">
                <a:latin typeface="Bell Gothic Std Light" charset="0"/>
                <a:ea typeface="Bell Gothic Std Light" charset="0"/>
                <a:cs typeface="Bell Gothic Std Light" charset="0"/>
              </a:rPr>
              <a:t>Use secondary navigation to highlight next steps</a:t>
            </a:r>
          </a:p>
        </p:txBody>
      </p:sp>
      <p:sp>
        <p:nvSpPr>
          <p:cNvPr id="30" name="Rectangle 3">
            <a:extLst>
              <a:ext uri="{FF2B5EF4-FFF2-40B4-BE49-F238E27FC236}">
                <a16:creationId xmlns:a16="http://schemas.microsoft.com/office/drawing/2014/main" id="{D78CB922-DF57-44A4-B8A3-EE3794C5B43C}"/>
              </a:ext>
            </a:extLst>
          </p:cNvPr>
          <p:cNvSpPr>
            <a:spLocks noGrp="1" noChangeArrowheads="1"/>
          </p:cNvSpPr>
          <p:nvPr>
            <p:ph type="title"/>
          </p:nvPr>
        </p:nvSpPr>
        <p:spPr>
          <a:xfrm>
            <a:off x="1485900" y="88013"/>
            <a:ext cx="6172200" cy="434579"/>
          </a:xfrm>
        </p:spPr>
        <p:txBody>
          <a:bodyPr/>
          <a:lstStyle/>
          <a:p>
            <a:pPr eaLnBrk="1" hangingPunct="1"/>
            <a:r>
              <a:rPr lang="en-GB" altLang="en-US" sz="2400" dirty="0"/>
              <a:t>Serve- The Internet as a Customer service tool</a:t>
            </a:r>
          </a:p>
        </p:txBody>
      </p:sp>
    </p:spTree>
    <p:extLst>
      <p:ext uri="{BB962C8B-B14F-4D97-AF65-F5344CB8AC3E}">
        <p14:creationId xmlns:p14="http://schemas.microsoft.com/office/powerpoint/2010/main" val="299802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510374-EC63-4395-9EFF-81D11852F0CD}"/>
              </a:ext>
            </a:extLst>
          </p:cNvPr>
          <p:cNvSpPr>
            <a:spLocks noGrp="1" noChangeArrowheads="1"/>
          </p:cNvSpPr>
          <p:nvPr>
            <p:ph type="title"/>
          </p:nvPr>
        </p:nvSpPr>
        <p:spPr>
          <a:xfrm>
            <a:off x="1427559" y="73753"/>
            <a:ext cx="6288881" cy="762000"/>
          </a:xfrm>
        </p:spPr>
        <p:txBody>
          <a:bodyPr>
            <a:normAutofit/>
          </a:bodyPr>
          <a:lstStyle/>
          <a:p>
            <a:pPr eaLnBrk="1" hangingPunct="1"/>
            <a:r>
              <a:rPr lang="en-GB" altLang="en-US" sz="2400" b="1" dirty="0"/>
              <a:t>Speak – The Internet as a Communications Tool</a:t>
            </a:r>
          </a:p>
        </p:txBody>
      </p:sp>
      <p:pic>
        <p:nvPicPr>
          <p:cNvPr id="6" name="Picture 2"/>
          <p:cNvPicPr>
            <a:picLocks noChangeAspect="1"/>
          </p:cNvPicPr>
          <p:nvPr/>
        </p:nvPicPr>
        <p:blipFill>
          <a:blip r:embed="rId3" cstate="print"/>
          <a:stretch>
            <a:fillRect/>
          </a:stretch>
        </p:blipFill>
        <p:spPr>
          <a:xfrm>
            <a:off x="494822" y="1548362"/>
            <a:ext cx="4158979" cy="2987533"/>
          </a:xfrm>
          <a:prstGeom prst="rect">
            <a:avLst/>
          </a:prstGeom>
        </p:spPr>
      </p:pic>
      <p:sp>
        <p:nvSpPr>
          <p:cNvPr id="7" name="Rectangle 6"/>
          <p:cNvSpPr/>
          <p:nvPr/>
        </p:nvSpPr>
        <p:spPr>
          <a:xfrm>
            <a:off x="345282" y="4620055"/>
            <a:ext cx="3392275" cy="253916"/>
          </a:xfrm>
          <a:prstGeom prst="rect">
            <a:avLst/>
          </a:prstGeom>
        </p:spPr>
        <p:txBody>
          <a:bodyPr wrap="none">
            <a:spAutoFit/>
          </a:bodyPr>
          <a:lstStyle/>
          <a:p>
            <a:r>
              <a:rPr lang="en-GB" sz="1050" dirty="0">
                <a:solidFill>
                  <a:schemeClr val="accent2"/>
                </a:solidFill>
                <a:latin typeface="Bell Gothic Std Light" charset="0"/>
                <a:ea typeface="Bell Gothic Std Light" charset="0"/>
                <a:cs typeface="Bell Gothic Std Light" charset="0"/>
              </a:rPr>
              <a:t>Figure 1.11</a:t>
            </a:r>
            <a:r>
              <a:rPr lang="en-GB" sz="1050" dirty="0">
                <a:latin typeface="Bell Gothic Std Light" charset="0"/>
                <a:ea typeface="Bell Gothic Std Light" charset="0"/>
                <a:cs typeface="Bell Gothic Std Light" charset="0"/>
              </a:rPr>
              <a:t>	Categories of media: paid, owned, earned</a:t>
            </a:r>
          </a:p>
        </p:txBody>
      </p:sp>
      <p:sp>
        <p:nvSpPr>
          <p:cNvPr id="8" name="ZoneTexte 5"/>
          <p:cNvSpPr txBox="1"/>
          <p:nvPr/>
        </p:nvSpPr>
        <p:spPr>
          <a:xfrm>
            <a:off x="5579690" y="1692529"/>
            <a:ext cx="3171825" cy="784830"/>
          </a:xfrm>
          <a:prstGeom prst="rect">
            <a:avLst/>
          </a:prstGeom>
          <a:noFill/>
        </p:spPr>
        <p:txBody>
          <a:bodyPr wrap="square" rtlCol="0">
            <a:spAutoFit/>
          </a:bodyPr>
          <a:lstStyle/>
          <a:p>
            <a:r>
              <a:rPr lang="en-GB" sz="1500" i="1" u="sng" dirty="0">
                <a:latin typeface="Bell Gothic Std Light" charset="0"/>
                <a:ea typeface="Bell Gothic Std Light" charset="0"/>
                <a:cs typeface="Bell Gothic Std Light" charset="0"/>
              </a:rPr>
              <a:t>Pull</a:t>
            </a:r>
            <a:r>
              <a:rPr lang="en-GB" sz="1500" u="sng" dirty="0">
                <a:latin typeface="Bell Gothic Std Light" charset="0"/>
                <a:ea typeface="Bell Gothic Std Light" charset="0"/>
                <a:cs typeface="Bell Gothic Std Light" charset="0"/>
              </a:rPr>
              <a:t> mechanism</a:t>
            </a:r>
            <a:r>
              <a:rPr lang="en-GB" sz="1500" dirty="0">
                <a:latin typeface="Bell Gothic Std Light" charset="0"/>
                <a:ea typeface="Bell Gothic Std Light" charset="0"/>
                <a:cs typeface="Bell Gothic Std Light" charset="0"/>
              </a:rPr>
              <a:t>: in Digital marketing, the contact with the brand is initiated by the customer</a:t>
            </a:r>
          </a:p>
        </p:txBody>
      </p:sp>
      <p:cxnSp>
        <p:nvCxnSpPr>
          <p:cNvPr id="9" name="Connecteur droit avec flèche 7"/>
          <p:cNvCxnSpPr/>
          <p:nvPr/>
        </p:nvCxnSpPr>
        <p:spPr>
          <a:xfrm>
            <a:off x="5076056" y="1835238"/>
            <a:ext cx="407194" cy="0"/>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0" name="ZoneTexte 8"/>
          <p:cNvSpPr txBox="1"/>
          <p:nvPr/>
        </p:nvSpPr>
        <p:spPr>
          <a:xfrm>
            <a:off x="5076056" y="1251561"/>
            <a:ext cx="2968228" cy="415498"/>
          </a:xfrm>
          <a:prstGeom prst="rect">
            <a:avLst/>
          </a:prstGeom>
          <a:noFill/>
        </p:spPr>
        <p:txBody>
          <a:bodyPr wrap="square" rtlCol="0">
            <a:spAutoFit/>
          </a:bodyPr>
          <a:lstStyle/>
          <a:p>
            <a:r>
              <a:rPr lang="en-GB" sz="2100" b="1" dirty="0">
                <a:latin typeface="Bell Gothic Std Light" charset="0"/>
                <a:ea typeface="Bell Gothic Std Light" charset="0"/>
                <a:cs typeface="Bell Gothic Std Light" charset="0"/>
              </a:rPr>
              <a:t>Inbound marketing</a:t>
            </a:r>
          </a:p>
        </p:txBody>
      </p:sp>
      <p:cxnSp>
        <p:nvCxnSpPr>
          <p:cNvPr id="11" name="Connecteur droit 10"/>
          <p:cNvCxnSpPr/>
          <p:nvPr/>
        </p:nvCxnSpPr>
        <p:spPr>
          <a:xfrm>
            <a:off x="4769787" y="1254348"/>
            <a:ext cx="0" cy="3787964"/>
          </a:xfrm>
          <a:prstGeom prst="line">
            <a:avLst/>
          </a:prstGeom>
          <a:ln w="28575">
            <a:solidFill>
              <a:srgbClr val="0070C0"/>
            </a:solidFill>
            <a:prstDash val="lgDash"/>
          </a:ln>
        </p:spPr>
        <p:style>
          <a:lnRef idx="1">
            <a:schemeClr val="accent1"/>
          </a:lnRef>
          <a:fillRef idx="0">
            <a:schemeClr val="accent1"/>
          </a:fillRef>
          <a:effectRef idx="0">
            <a:schemeClr val="accent1"/>
          </a:effectRef>
          <a:fontRef idx="minor">
            <a:schemeClr val="tx1"/>
          </a:fontRef>
        </p:style>
      </p:cxnSp>
      <p:pic>
        <p:nvPicPr>
          <p:cNvPr id="12" name="Image 11"/>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85775" y="2534821"/>
            <a:ext cx="707231" cy="707231"/>
          </a:xfrm>
          <a:prstGeom prst="rect">
            <a:avLst/>
          </a:prstGeom>
        </p:spPr>
      </p:pic>
      <p:sp>
        <p:nvSpPr>
          <p:cNvPr id="13" name="ZoneTexte 12"/>
          <p:cNvSpPr txBox="1"/>
          <p:nvPr/>
        </p:nvSpPr>
        <p:spPr>
          <a:xfrm>
            <a:off x="5689447" y="2499555"/>
            <a:ext cx="2914650" cy="553998"/>
          </a:xfrm>
          <a:prstGeom prst="rect">
            <a:avLst/>
          </a:prstGeom>
          <a:noFill/>
        </p:spPr>
        <p:txBody>
          <a:bodyPr wrap="square" rtlCol="0">
            <a:spAutoFit/>
          </a:bodyPr>
          <a:lstStyle/>
          <a:p>
            <a:r>
              <a:rPr lang="en-GB" sz="1500" b="1" dirty="0">
                <a:latin typeface="Bell Gothic Std Light" charset="0"/>
                <a:ea typeface="Bell Gothic Std Light" charset="0"/>
                <a:cs typeface="Bell Gothic Std Light" charset="0"/>
              </a:rPr>
              <a:t>Good visibility from companies in search engines is essential</a:t>
            </a:r>
          </a:p>
        </p:txBody>
      </p:sp>
      <p:sp>
        <p:nvSpPr>
          <p:cNvPr id="14" name="ZoneTexte 13"/>
          <p:cNvSpPr txBox="1"/>
          <p:nvPr/>
        </p:nvSpPr>
        <p:spPr>
          <a:xfrm>
            <a:off x="5076056" y="3284984"/>
            <a:ext cx="2968228" cy="415498"/>
          </a:xfrm>
          <a:prstGeom prst="rect">
            <a:avLst/>
          </a:prstGeom>
          <a:noFill/>
        </p:spPr>
        <p:txBody>
          <a:bodyPr wrap="square" rtlCol="0">
            <a:spAutoFit/>
          </a:bodyPr>
          <a:lstStyle/>
          <a:p>
            <a:r>
              <a:rPr lang="en-GB" sz="2100" b="1" dirty="0">
                <a:latin typeface="Bell Gothic Std Light" charset="0"/>
                <a:ea typeface="Bell Gothic Std Light" charset="0"/>
                <a:cs typeface="Bell Gothic Std Light" charset="0"/>
              </a:rPr>
              <a:t>Content marketing</a:t>
            </a:r>
          </a:p>
        </p:txBody>
      </p:sp>
      <p:sp>
        <p:nvSpPr>
          <p:cNvPr id="15" name="ZoneTexte 14"/>
          <p:cNvSpPr txBox="1"/>
          <p:nvPr/>
        </p:nvSpPr>
        <p:spPr>
          <a:xfrm>
            <a:off x="5076056" y="3675460"/>
            <a:ext cx="2341282" cy="1131079"/>
          </a:xfrm>
          <a:prstGeom prst="rect">
            <a:avLst/>
          </a:prstGeom>
          <a:noFill/>
        </p:spPr>
        <p:txBody>
          <a:bodyPr wrap="none" rtlCol="0">
            <a:spAutoFit/>
          </a:bodyPr>
          <a:lstStyle/>
          <a:p>
            <a:pPr marL="257175" indent="-257175">
              <a:buAutoNum type="arabicPeriod"/>
            </a:pPr>
            <a:r>
              <a:rPr lang="en-GB" sz="1350" dirty="0">
                <a:latin typeface="Bell Gothic Std Light" charset="0"/>
                <a:ea typeface="Bell Gothic Std Light" charset="0"/>
                <a:cs typeface="Bell Gothic Std Light" charset="0"/>
              </a:rPr>
              <a:t>Content engagement value</a:t>
            </a:r>
          </a:p>
          <a:p>
            <a:pPr marL="257175" indent="-257175">
              <a:buAutoNum type="arabicPeriod"/>
            </a:pPr>
            <a:r>
              <a:rPr lang="en-GB" sz="1350" dirty="0">
                <a:latin typeface="Bell Gothic Std Light" charset="0"/>
                <a:ea typeface="Bell Gothic Std Light" charset="0"/>
                <a:cs typeface="Bell Gothic Std Light" charset="0"/>
              </a:rPr>
              <a:t>Content media</a:t>
            </a:r>
          </a:p>
          <a:p>
            <a:pPr marL="257175" indent="-257175">
              <a:buAutoNum type="arabicPeriod"/>
            </a:pPr>
            <a:r>
              <a:rPr lang="en-GB" sz="1350" dirty="0">
                <a:latin typeface="Bell Gothic Std Light" charset="0"/>
                <a:ea typeface="Bell Gothic Std Light" charset="0"/>
                <a:cs typeface="Bell Gothic Std Light" charset="0"/>
              </a:rPr>
              <a:t>Content syndication</a:t>
            </a:r>
          </a:p>
          <a:p>
            <a:pPr marL="257175" indent="-257175">
              <a:buAutoNum type="arabicPeriod"/>
            </a:pPr>
            <a:r>
              <a:rPr lang="en-GB" sz="1350" dirty="0">
                <a:latin typeface="Bell Gothic Std Light" charset="0"/>
                <a:ea typeface="Bell Gothic Std Light" charset="0"/>
                <a:cs typeface="Bell Gothic Std Light" charset="0"/>
              </a:rPr>
              <a:t>Content participation</a:t>
            </a:r>
          </a:p>
          <a:p>
            <a:pPr marL="257175" indent="-257175">
              <a:buAutoNum type="arabicPeriod"/>
            </a:pPr>
            <a:r>
              <a:rPr lang="en-GB" sz="1350" dirty="0">
                <a:latin typeface="Bell Gothic Std Light" charset="0"/>
                <a:ea typeface="Bell Gothic Std Light" charset="0"/>
                <a:cs typeface="Bell Gothic Std Light" charset="0"/>
              </a:rPr>
              <a:t>Content access platform </a:t>
            </a:r>
          </a:p>
        </p:txBody>
      </p:sp>
    </p:spTree>
    <p:extLst>
      <p:ext uri="{BB962C8B-B14F-4D97-AF65-F5344CB8AC3E}">
        <p14:creationId xmlns:p14="http://schemas.microsoft.com/office/powerpoint/2010/main" val="233673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8" grpId="0"/>
      <p:bldP spid="10" grpId="0"/>
      <p:bldP spid="13" grpId="0"/>
      <p:bldP spid="14" grpId="0"/>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359464" y="113720"/>
            <a:ext cx="7688991" cy="1138773"/>
          </a:xfrm>
          <a:prstGeom prst="rect">
            <a:avLst/>
          </a:prstGeom>
          <a:noFill/>
        </p:spPr>
        <p:txBody>
          <a:bodyPr wrap="square" rtlCol="0">
            <a:spAutoFit/>
          </a:bodyPr>
          <a:lstStyle/>
          <a:p>
            <a:r>
              <a:rPr lang="fr-FR" sz="3600" dirty="0">
                <a:solidFill>
                  <a:schemeClr val="accent2"/>
                </a:solidFill>
                <a:latin typeface="Bell Gothic Std Light" charset="0"/>
                <a:ea typeface="Bell Gothic Std Light" charset="0"/>
                <a:cs typeface="Bell Gothic Std Light" charset="0"/>
              </a:rPr>
              <a:t>Objective </a:t>
            </a:r>
            <a:r>
              <a:rPr lang="mr-IN" sz="3600" dirty="0">
                <a:solidFill>
                  <a:schemeClr val="accent2"/>
                </a:solidFill>
                <a:latin typeface="Bell Gothic Std Light" charset="0"/>
                <a:ea typeface="Bell Gothic Std Light" charset="0"/>
                <a:cs typeface="Bell Gothic Std Light" charset="0"/>
              </a:rPr>
              <a:t>–</a:t>
            </a:r>
            <a:r>
              <a:rPr lang="fr-FR" sz="3600" dirty="0">
                <a:solidFill>
                  <a:schemeClr val="accent2"/>
                </a:solidFill>
                <a:latin typeface="Bell Gothic Std Light" charset="0"/>
                <a:ea typeface="Bell Gothic Std Light" charset="0"/>
                <a:cs typeface="Bell Gothic Std Light" charset="0"/>
              </a:rPr>
              <a:t> </a:t>
            </a:r>
            <a:r>
              <a:rPr lang="fr-FR" sz="3600" dirty="0" err="1">
                <a:solidFill>
                  <a:schemeClr val="accent2"/>
                </a:solidFill>
                <a:latin typeface="Bell Gothic Std Light" charset="0"/>
                <a:ea typeface="Bell Gothic Std Light" charset="0"/>
                <a:cs typeface="Bell Gothic Std Light" charset="0"/>
              </a:rPr>
              <a:t>speak</a:t>
            </a:r>
            <a:r>
              <a:rPr lang="fr-FR" sz="3600" dirty="0">
                <a:solidFill>
                  <a:schemeClr val="accent2"/>
                </a:solidFill>
                <a:latin typeface="Bell Gothic Std Light" charset="0"/>
                <a:ea typeface="Bell Gothic Std Light" charset="0"/>
                <a:cs typeface="Bell Gothic Std Light" charset="0"/>
              </a:rPr>
              <a:t> </a:t>
            </a:r>
            <a:r>
              <a:rPr lang="mr-IN" sz="3600" dirty="0">
                <a:solidFill>
                  <a:schemeClr val="accent2"/>
                </a:solidFill>
                <a:latin typeface="Bell Gothic Std Light" charset="0"/>
                <a:ea typeface="Bell Gothic Std Light" charset="0"/>
                <a:cs typeface="Bell Gothic Std Light" charset="0"/>
              </a:rPr>
              <a:t>–</a:t>
            </a:r>
            <a:r>
              <a:rPr lang="fr-FR" sz="3600" dirty="0">
                <a:solidFill>
                  <a:schemeClr val="accent2"/>
                </a:solidFill>
                <a:latin typeface="Bell Gothic Std Light" charset="0"/>
                <a:ea typeface="Bell Gothic Std Light" charset="0"/>
                <a:cs typeface="Bell Gothic Std Light" charset="0"/>
              </a:rPr>
              <a:t> </a:t>
            </a:r>
            <a:r>
              <a:rPr lang="fr-FR" sz="3200" dirty="0" err="1">
                <a:solidFill>
                  <a:schemeClr val="accent2"/>
                </a:solidFill>
                <a:latin typeface="Bell Gothic Std Light" charset="0"/>
                <a:ea typeface="Bell Gothic Std Light" charset="0"/>
                <a:cs typeface="Bell Gothic Std Light" charset="0"/>
              </a:rPr>
              <a:t>using</a:t>
            </a:r>
            <a:r>
              <a:rPr lang="fr-FR" sz="3200" dirty="0">
                <a:solidFill>
                  <a:schemeClr val="accent2"/>
                </a:solidFill>
                <a:latin typeface="Bell Gothic Std Light" charset="0"/>
                <a:ea typeface="Bell Gothic Std Light" charset="0"/>
                <a:cs typeface="Bell Gothic Std Light" charset="0"/>
              </a:rPr>
              <a:t> the internet as a communications </a:t>
            </a:r>
            <a:r>
              <a:rPr lang="fr-FR" sz="3200" dirty="0" err="1">
                <a:solidFill>
                  <a:schemeClr val="accent2"/>
                </a:solidFill>
                <a:latin typeface="Bell Gothic Std Light" charset="0"/>
                <a:ea typeface="Bell Gothic Std Light" charset="0"/>
                <a:cs typeface="Bell Gothic Std Light" charset="0"/>
              </a:rPr>
              <a:t>tool</a:t>
            </a:r>
            <a:endParaRPr lang="en-IE" sz="3200" dirty="0">
              <a:solidFill>
                <a:schemeClr val="accent2"/>
              </a:solidFill>
              <a:latin typeface="Bell Gothic Std Light" charset="0"/>
              <a:ea typeface="Bell Gothic Std Light" charset="0"/>
              <a:cs typeface="Bell Gothic Std Light" charset="0"/>
            </a:endParaRPr>
          </a:p>
        </p:txBody>
      </p:sp>
      <p:cxnSp>
        <p:nvCxnSpPr>
          <p:cNvPr id="11" name="Connecteur droit 10"/>
          <p:cNvCxnSpPr/>
          <p:nvPr/>
        </p:nvCxnSpPr>
        <p:spPr>
          <a:xfrm>
            <a:off x="4755921" y="1263967"/>
            <a:ext cx="0" cy="5050619"/>
          </a:xfrm>
          <a:prstGeom prst="line">
            <a:avLst/>
          </a:prstGeom>
          <a:ln w="28575">
            <a:solidFill>
              <a:srgbClr val="0070C0"/>
            </a:solidFill>
            <a:prstDash val="lgDash"/>
          </a:ln>
        </p:spPr>
        <p:style>
          <a:lnRef idx="1">
            <a:schemeClr val="accent1"/>
          </a:lnRef>
          <a:fillRef idx="0">
            <a:schemeClr val="accent1"/>
          </a:fillRef>
          <a:effectRef idx="0">
            <a:schemeClr val="accent1"/>
          </a:effectRef>
          <a:fontRef idx="minor">
            <a:schemeClr val="tx1"/>
          </a:fontRef>
        </p:style>
      </p:cxnSp>
      <p:pic>
        <p:nvPicPr>
          <p:cNvPr id="17" name="Image 16"/>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220072" y="735001"/>
            <a:ext cx="3449415" cy="6009279"/>
          </a:xfrm>
          <a:prstGeom prst="rect">
            <a:avLst/>
          </a:prstGeom>
        </p:spPr>
      </p:pic>
      <p:sp>
        <p:nvSpPr>
          <p:cNvPr id="18" name="Rectangle 17"/>
          <p:cNvSpPr/>
          <p:nvPr/>
        </p:nvSpPr>
        <p:spPr>
          <a:xfrm>
            <a:off x="355838" y="5948370"/>
            <a:ext cx="4519186" cy="307777"/>
          </a:xfrm>
          <a:prstGeom prst="rect">
            <a:avLst/>
          </a:prstGeom>
        </p:spPr>
        <p:txBody>
          <a:bodyPr wrap="none">
            <a:spAutoFit/>
          </a:bodyPr>
          <a:lstStyle/>
          <a:p>
            <a:r>
              <a:rPr lang="en-IE" sz="1400" dirty="0">
                <a:latin typeface="Bell Gothic Std Light" charset="0"/>
                <a:ea typeface="Bell Gothic Std Light" charset="0"/>
                <a:cs typeface="Bell Gothic Std Light" charset="0"/>
              </a:rPr>
              <a:t>Inbound marketing infographic  Source: First 10 (2012)</a:t>
            </a:r>
          </a:p>
        </p:txBody>
      </p:sp>
      <p:sp>
        <p:nvSpPr>
          <p:cNvPr id="20" name="ZoneTexte 19"/>
          <p:cNvSpPr txBox="1"/>
          <p:nvPr/>
        </p:nvSpPr>
        <p:spPr>
          <a:xfrm>
            <a:off x="235281" y="1484784"/>
            <a:ext cx="4464684" cy="523220"/>
          </a:xfrm>
          <a:prstGeom prst="rect">
            <a:avLst/>
          </a:prstGeom>
          <a:noFill/>
        </p:spPr>
        <p:txBody>
          <a:bodyPr wrap="none" rtlCol="0">
            <a:spAutoFit/>
          </a:bodyPr>
          <a:lstStyle/>
          <a:p>
            <a:r>
              <a:rPr lang="en-IE" sz="2800" u="sng" dirty="0">
                <a:latin typeface="Bell Gothic Std Light" charset="0"/>
                <a:ea typeface="Bell Gothic Std Light" charset="0"/>
                <a:cs typeface="Bell Gothic Std Light" charset="0"/>
              </a:rPr>
              <a:t>Key digital media channels</a:t>
            </a:r>
          </a:p>
        </p:txBody>
      </p:sp>
      <p:sp>
        <p:nvSpPr>
          <p:cNvPr id="21" name="ZoneTexte 20"/>
          <p:cNvSpPr txBox="1"/>
          <p:nvPr/>
        </p:nvSpPr>
        <p:spPr>
          <a:xfrm>
            <a:off x="355838" y="2292381"/>
            <a:ext cx="4077736" cy="2616101"/>
          </a:xfrm>
          <a:prstGeom prst="rect">
            <a:avLst/>
          </a:prstGeom>
          <a:noFill/>
        </p:spPr>
        <p:txBody>
          <a:bodyPr wrap="square" rtlCol="0">
            <a:spAutoFit/>
          </a:bodyPr>
          <a:lstStyle/>
          <a:p>
            <a:pPr marL="342900" indent="-342900">
              <a:buAutoNum type="arabicPeriod"/>
            </a:pPr>
            <a:r>
              <a:rPr lang="en-IE" sz="2000" dirty="0">
                <a:latin typeface="Bell Gothic Std Light" charset="0"/>
                <a:ea typeface="Bell Gothic Std Light" charset="0"/>
                <a:cs typeface="Bell Gothic Std Light" charset="0"/>
              </a:rPr>
              <a:t>Search engine marketing (SEM)</a:t>
            </a:r>
          </a:p>
          <a:p>
            <a:pPr marL="342900" indent="-342900">
              <a:buAutoNum type="arabicPeriod"/>
            </a:pPr>
            <a:r>
              <a:rPr lang="en-IE" sz="2000" dirty="0">
                <a:latin typeface="Bell Gothic Std Light" charset="0"/>
                <a:ea typeface="Bell Gothic Std Light" charset="0"/>
                <a:cs typeface="Bell Gothic Std Light" charset="0"/>
              </a:rPr>
              <a:t>Online PR</a:t>
            </a:r>
          </a:p>
          <a:p>
            <a:pPr marL="342900" indent="-342900">
              <a:buAutoNum type="arabicPeriod"/>
            </a:pPr>
            <a:r>
              <a:rPr lang="en-IE" sz="2000" dirty="0">
                <a:latin typeface="Bell Gothic Std Light" charset="0"/>
                <a:ea typeface="Bell Gothic Std Light" charset="0"/>
                <a:cs typeface="Bell Gothic Std Light" charset="0"/>
              </a:rPr>
              <a:t>Online partnerships</a:t>
            </a:r>
          </a:p>
          <a:p>
            <a:pPr marL="342900" indent="-342900">
              <a:buAutoNum type="arabicPeriod"/>
            </a:pPr>
            <a:r>
              <a:rPr lang="en-IE" sz="2000" dirty="0">
                <a:latin typeface="Bell Gothic Std Light" charset="0"/>
                <a:ea typeface="Bell Gothic Std Light" charset="0"/>
                <a:cs typeface="Bell Gothic Std Light" charset="0"/>
              </a:rPr>
              <a:t>Interactive advertising </a:t>
            </a:r>
          </a:p>
          <a:p>
            <a:pPr marL="342900" indent="-342900">
              <a:buAutoNum type="arabicPeriod"/>
            </a:pPr>
            <a:r>
              <a:rPr lang="en-IE" sz="2000" dirty="0">
                <a:latin typeface="Bell Gothic Std Light" charset="0"/>
                <a:ea typeface="Bell Gothic Std Light" charset="0"/>
                <a:cs typeface="Bell Gothic Std Light" charset="0"/>
              </a:rPr>
              <a:t>Opt-in email</a:t>
            </a:r>
          </a:p>
          <a:p>
            <a:pPr marL="342900" indent="-342900">
              <a:buAutoNum type="arabicPeriod"/>
            </a:pPr>
            <a:r>
              <a:rPr lang="en-IE" sz="2000" dirty="0">
                <a:latin typeface="Bell Gothic Std Light" charset="0"/>
                <a:ea typeface="Bell Gothic Std Light" charset="0"/>
                <a:cs typeface="Bell Gothic Std Light" charset="0"/>
              </a:rPr>
              <a:t>Social media marketing</a:t>
            </a:r>
          </a:p>
          <a:p>
            <a:pPr marL="342900" indent="-342900">
              <a:buAutoNum type="arabicPeriod"/>
            </a:pPr>
            <a:endParaRPr lang="en-IE" sz="2400" dirty="0">
              <a:latin typeface="Bell Gothic Std Light" charset="0"/>
              <a:ea typeface="Bell Gothic Std Light" charset="0"/>
              <a:cs typeface="Bell Gothic Std Light" charset="0"/>
            </a:endParaRPr>
          </a:p>
        </p:txBody>
      </p:sp>
      <p:sp>
        <p:nvSpPr>
          <p:cNvPr id="9" name="Espace réservé du numéro de diapositive 3"/>
          <p:cNvSpPr>
            <a:spLocks noGrp="1"/>
          </p:cNvSpPr>
          <p:nvPr>
            <p:ph type="sldNum" sz="quarter" idx="12"/>
          </p:nvPr>
        </p:nvSpPr>
        <p:spPr>
          <a:xfrm>
            <a:off x="6438900" y="6432551"/>
            <a:ext cx="2057400" cy="365125"/>
          </a:xfrm>
        </p:spPr>
        <p:txBody>
          <a:bodyPr/>
          <a:lstStyle/>
          <a:p>
            <a:fld id="{73BFDC50-5203-F449-8E0A-DB79A19CCA34}" type="slidenum">
              <a:rPr lang="en-IE" smtClean="0"/>
              <a:t>11</a:t>
            </a:fld>
            <a:endParaRPr lang="en-IE" dirty="0"/>
          </a:p>
        </p:txBody>
      </p:sp>
    </p:spTree>
    <p:extLst>
      <p:ext uri="{BB962C8B-B14F-4D97-AF65-F5344CB8AC3E}">
        <p14:creationId xmlns:p14="http://schemas.microsoft.com/office/powerpoint/2010/main" val="2758011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19"/>
          <p:cNvSpPr txBox="1"/>
          <p:nvPr/>
        </p:nvSpPr>
        <p:spPr>
          <a:xfrm>
            <a:off x="2896447" y="1457348"/>
            <a:ext cx="3076228" cy="415498"/>
          </a:xfrm>
          <a:prstGeom prst="rect">
            <a:avLst/>
          </a:prstGeom>
          <a:noFill/>
        </p:spPr>
        <p:txBody>
          <a:bodyPr wrap="none" rtlCol="0">
            <a:spAutoFit/>
          </a:bodyPr>
          <a:lstStyle/>
          <a:p>
            <a:pPr algn="ctr"/>
            <a:r>
              <a:rPr lang="en-IE" sz="2100" u="sng" dirty="0">
                <a:latin typeface="Bell Gothic Std Light" charset="0"/>
                <a:ea typeface="Bell Gothic Std Light" charset="0"/>
                <a:cs typeface="Bell Gothic Std Light" charset="0"/>
              </a:rPr>
              <a:t>Key digital media channels</a:t>
            </a:r>
          </a:p>
        </p:txBody>
      </p:sp>
      <p:sp>
        <p:nvSpPr>
          <p:cNvPr id="6" name="ZoneTexte 20"/>
          <p:cNvSpPr txBox="1"/>
          <p:nvPr/>
        </p:nvSpPr>
        <p:spPr>
          <a:xfrm>
            <a:off x="2610059" y="1988840"/>
            <a:ext cx="3370603" cy="2031325"/>
          </a:xfrm>
          <a:prstGeom prst="rect">
            <a:avLst/>
          </a:prstGeom>
          <a:noFill/>
        </p:spPr>
        <p:txBody>
          <a:bodyPr wrap="none" rtlCol="0">
            <a:spAutoFit/>
          </a:bodyPr>
          <a:lstStyle/>
          <a:p>
            <a:pPr marL="257175" indent="-257175" algn="ctr">
              <a:buAutoNum type="arabicPeriod"/>
            </a:pPr>
            <a:r>
              <a:rPr lang="en-IE" dirty="0">
                <a:latin typeface="Bell Gothic Std Light" charset="0"/>
                <a:ea typeface="Bell Gothic Std Light" charset="0"/>
                <a:cs typeface="Bell Gothic Std Light" charset="0"/>
              </a:rPr>
              <a:t>Search engine marketing (SEM)</a:t>
            </a:r>
          </a:p>
          <a:p>
            <a:pPr marL="257175" indent="-257175" algn="ctr">
              <a:buAutoNum type="arabicPeriod"/>
            </a:pPr>
            <a:r>
              <a:rPr lang="en-IE" dirty="0">
                <a:latin typeface="Bell Gothic Std Light" charset="0"/>
                <a:ea typeface="Bell Gothic Std Light" charset="0"/>
                <a:cs typeface="Bell Gothic Std Light" charset="0"/>
              </a:rPr>
              <a:t>Online PR</a:t>
            </a:r>
          </a:p>
          <a:p>
            <a:pPr marL="257175" indent="-257175" algn="ctr">
              <a:buAutoNum type="arabicPeriod"/>
            </a:pPr>
            <a:r>
              <a:rPr lang="en-IE" dirty="0">
                <a:latin typeface="Bell Gothic Std Light" charset="0"/>
                <a:ea typeface="Bell Gothic Std Light" charset="0"/>
                <a:cs typeface="Bell Gothic Std Light" charset="0"/>
              </a:rPr>
              <a:t>Online partnerships</a:t>
            </a:r>
          </a:p>
          <a:p>
            <a:pPr marL="257175" indent="-257175" algn="ctr">
              <a:buAutoNum type="arabicPeriod"/>
            </a:pPr>
            <a:r>
              <a:rPr lang="en-IE" dirty="0">
                <a:latin typeface="Bell Gothic Std Light" charset="0"/>
                <a:ea typeface="Bell Gothic Std Light" charset="0"/>
                <a:cs typeface="Bell Gothic Std Light" charset="0"/>
              </a:rPr>
              <a:t>Interactive advertising </a:t>
            </a:r>
          </a:p>
          <a:p>
            <a:pPr marL="257175" indent="-257175" algn="ctr">
              <a:buAutoNum type="arabicPeriod"/>
            </a:pPr>
            <a:r>
              <a:rPr lang="en-IE" dirty="0">
                <a:latin typeface="Bell Gothic Std Light" charset="0"/>
                <a:ea typeface="Bell Gothic Std Light" charset="0"/>
                <a:cs typeface="Bell Gothic Std Light" charset="0"/>
              </a:rPr>
              <a:t>Opt-in email</a:t>
            </a:r>
          </a:p>
          <a:p>
            <a:pPr marL="257175" indent="-257175" algn="ctr">
              <a:buAutoNum type="arabicPeriod"/>
            </a:pPr>
            <a:r>
              <a:rPr lang="en-IE" dirty="0">
                <a:latin typeface="Bell Gothic Std Light" charset="0"/>
                <a:ea typeface="Bell Gothic Std Light" charset="0"/>
                <a:cs typeface="Bell Gothic Std Light" charset="0"/>
              </a:rPr>
              <a:t>Social media marketing</a:t>
            </a:r>
          </a:p>
          <a:p>
            <a:pPr marL="257175" indent="-257175" algn="ctr">
              <a:buAutoNum type="arabicPeriod"/>
            </a:pPr>
            <a:endParaRPr lang="en-IE" dirty="0">
              <a:latin typeface="Bell Gothic Std Light" charset="0"/>
              <a:ea typeface="Bell Gothic Std Light" charset="0"/>
              <a:cs typeface="Bell Gothic Std Light" charset="0"/>
            </a:endParaRPr>
          </a:p>
        </p:txBody>
      </p:sp>
      <p:sp>
        <p:nvSpPr>
          <p:cNvPr id="7" name="Rectangle 2">
            <a:extLst>
              <a:ext uri="{FF2B5EF4-FFF2-40B4-BE49-F238E27FC236}">
                <a16:creationId xmlns:a16="http://schemas.microsoft.com/office/drawing/2014/main" id="{41510374-EC63-4395-9EFF-81D11852F0CD}"/>
              </a:ext>
            </a:extLst>
          </p:cNvPr>
          <p:cNvSpPr txBox="1">
            <a:spLocks noChangeArrowheads="1"/>
          </p:cNvSpPr>
          <p:nvPr/>
        </p:nvSpPr>
        <p:spPr>
          <a:xfrm>
            <a:off x="1547664" y="332656"/>
            <a:ext cx="6288881" cy="762000"/>
          </a:xfrm>
          <a:prstGeom prst="rect">
            <a:avLst/>
          </a:prstGeom>
        </p:spPr>
        <p:txBody>
          <a:bodyPr vert="horz" lIns="68580" tIns="34290" rIns="68580" bIns="34290" rtlCol="0" anchor="ctr">
            <a:normAutofit/>
          </a:bodyPr>
          <a:lstStyle/>
          <a:p>
            <a:pPr defTabSz="685800">
              <a:lnSpc>
                <a:spcPct val="90000"/>
              </a:lnSpc>
              <a:spcBef>
                <a:spcPct val="0"/>
              </a:spcBef>
              <a:defRPr/>
            </a:pPr>
            <a:r>
              <a:rPr lang="en-GB" altLang="en-US" sz="2400" b="1" dirty="0">
                <a:latin typeface="+mj-lt"/>
                <a:ea typeface="+mj-ea"/>
                <a:cs typeface="+mj-cs"/>
              </a:rPr>
              <a:t>Speak – The Internet as a Communications Tool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9CADA90-09C3-47E9-ACBE-B0820B6532F2}"/>
              </a:ext>
            </a:extLst>
          </p:cNvPr>
          <p:cNvSpPr>
            <a:spLocks noGrp="1"/>
          </p:cNvSpPr>
          <p:nvPr>
            <p:ph type="title"/>
          </p:nvPr>
        </p:nvSpPr>
        <p:spPr>
          <a:xfrm>
            <a:off x="1937423" y="195021"/>
            <a:ext cx="6380560" cy="434579"/>
          </a:xfrm>
        </p:spPr>
        <p:txBody>
          <a:bodyPr/>
          <a:lstStyle/>
          <a:p>
            <a:pPr eaLnBrk="1" hangingPunct="1"/>
            <a:r>
              <a:rPr lang="en-US" altLang="en-US" sz="2400" dirty="0"/>
              <a:t>Save – The Internet for Cost Reduction</a:t>
            </a:r>
          </a:p>
        </p:txBody>
      </p:sp>
      <p:sp>
        <p:nvSpPr>
          <p:cNvPr id="6" name="ZoneTexte 4"/>
          <p:cNvSpPr txBox="1"/>
          <p:nvPr/>
        </p:nvSpPr>
        <p:spPr>
          <a:xfrm>
            <a:off x="386787" y="1985702"/>
            <a:ext cx="5133072" cy="323165"/>
          </a:xfrm>
          <a:prstGeom prst="rect">
            <a:avLst/>
          </a:prstGeom>
          <a:noFill/>
        </p:spPr>
        <p:txBody>
          <a:bodyPr wrap="none" rtlCol="0">
            <a:spAutoFit/>
          </a:bodyPr>
          <a:lstStyle/>
          <a:p>
            <a:r>
              <a:rPr lang="en-IE" sz="1500">
                <a:latin typeface="Bell Gothic Std Light" charset="0"/>
                <a:ea typeface="Bell Gothic Std Light" charset="0"/>
                <a:cs typeface="Bell Gothic Std Light" charset="0"/>
              </a:rPr>
              <a:t>What will catch the financial director’s ear together with “sell”?</a:t>
            </a:r>
          </a:p>
        </p:txBody>
      </p:sp>
      <p:sp>
        <p:nvSpPr>
          <p:cNvPr id="7" name="Flèche vers le bas 5"/>
          <p:cNvSpPr/>
          <p:nvPr/>
        </p:nvSpPr>
        <p:spPr>
          <a:xfrm>
            <a:off x="2486025" y="2469417"/>
            <a:ext cx="342900" cy="419635"/>
          </a:xfrm>
          <a:prstGeom prst="downArrow">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350">
              <a:latin typeface="Avenir Next" charset="0"/>
              <a:ea typeface="Avenir Next" charset="0"/>
              <a:cs typeface="Avenir Next" charset="0"/>
            </a:endParaRPr>
          </a:p>
        </p:txBody>
      </p:sp>
      <p:sp>
        <p:nvSpPr>
          <p:cNvPr id="8" name="ZoneTexte 6"/>
          <p:cNvSpPr txBox="1"/>
          <p:nvPr/>
        </p:nvSpPr>
        <p:spPr>
          <a:xfrm>
            <a:off x="2091326" y="3000845"/>
            <a:ext cx="1158972" cy="461665"/>
          </a:xfrm>
          <a:prstGeom prst="rect">
            <a:avLst/>
          </a:prstGeom>
          <a:noFill/>
        </p:spPr>
        <p:txBody>
          <a:bodyPr wrap="none" rtlCol="0">
            <a:spAutoFit/>
          </a:bodyPr>
          <a:lstStyle/>
          <a:p>
            <a:r>
              <a:rPr lang="en-IE" sz="2400" b="1">
                <a:latin typeface="Bell Gothic Std Light" charset="0"/>
                <a:ea typeface="Bell Gothic Std Light" charset="0"/>
                <a:cs typeface="Bell Gothic Std Light" charset="0"/>
              </a:rPr>
              <a:t>SAVING</a:t>
            </a:r>
          </a:p>
        </p:txBody>
      </p:sp>
      <p:cxnSp>
        <p:nvCxnSpPr>
          <p:cNvPr id="9" name="Connecteur droit avec flèche 8"/>
          <p:cNvCxnSpPr/>
          <p:nvPr/>
        </p:nvCxnSpPr>
        <p:spPr>
          <a:xfrm>
            <a:off x="3490233" y="3220135"/>
            <a:ext cx="416378" cy="0"/>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0" name="ZoneTexte 9"/>
          <p:cNvSpPr txBox="1"/>
          <p:nvPr/>
        </p:nvSpPr>
        <p:spPr>
          <a:xfrm>
            <a:off x="4055083" y="2912299"/>
            <a:ext cx="1271374" cy="369332"/>
          </a:xfrm>
          <a:prstGeom prst="rect">
            <a:avLst/>
          </a:prstGeom>
          <a:noFill/>
        </p:spPr>
        <p:txBody>
          <a:bodyPr wrap="none" rtlCol="0">
            <a:spAutoFit/>
          </a:bodyPr>
          <a:lstStyle/>
          <a:p>
            <a:r>
              <a:rPr lang="en-IE">
                <a:latin typeface="Bell Gothic Std Light" charset="0"/>
                <a:ea typeface="Bell Gothic Std Light" charset="0"/>
                <a:cs typeface="Bell Gothic Std Light" charset="0"/>
              </a:rPr>
              <a:t>Profitability</a:t>
            </a:r>
          </a:p>
        </p:txBody>
      </p:sp>
      <p:sp>
        <p:nvSpPr>
          <p:cNvPr id="11" name="ZoneTexte 10"/>
          <p:cNvSpPr txBox="1"/>
          <p:nvPr/>
        </p:nvSpPr>
        <p:spPr>
          <a:xfrm>
            <a:off x="3906611" y="3254066"/>
            <a:ext cx="1643976" cy="300082"/>
          </a:xfrm>
          <a:prstGeom prst="rect">
            <a:avLst/>
          </a:prstGeom>
          <a:noFill/>
        </p:spPr>
        <p:txBody>
          <a:bodyPr wrap="none" rtlCol="0">
            <a:spAutoFit/>
          </a:bodyPr>
          <a:lstStyle/>
          <a:p>
            <a:r>
              <a:rPr lang="en-IE" sz="1350">
                <a:latin typeface="Bell Gothic Std Light" charset="0"/>
                <a:ea typeface="Bell Gothic Std Light" charset="0"/>
                <a:cs typeface="Bell Gothic Std Light" charset="0"/>
              </a:rPr>
              <a:t>(money, time, effort)</a:t>
            </a:r>
          </a:p>
        </p:txBody>
      </p:sp>
      <p:cxnSp>
        <p:nvCxnSpPr>
          <p:cNvPr id="12" name="Connecteur droit 12"/>
          <p:cNvCxnSpPr/>
          <p:nvPr/>
        </p:nvCxnSpPr>
        <p:spPr>
          <a:xfrm>
            <a:off x="5633357" y="2545443"/>
            <a:ext cx="12246" cy="1659436"/>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13" name="ZoneTexte 13"/>
          <p:cNvSpPr txBox="1"/>
          <p:nvPr/>
        </p:nvSpPr>
        <p:spPr>
          <a:xfrm>
            <a:off x="5810095" y="2912299"/>
            <a:ext cx="2163926" cy="1292662"/>
          </a:xfrm>
          <a:prstGeom prst="rect">
            <a:avLst/>
          </a:prstGeom>
          <a:noFill/>
        </p:spPr>
        <p:txBody>
          <a:bodyPr wrap="none" rtlCol="0">
            <a:spAutoFit/>
          </a:bodyPr>
          <a:lstStyle/>
          <a:p>
            <a:r>
              <a:rPr lang="en-IE" u="sng">
                <a:latin typeface="Bell Gothic Std Light" charset="0"/>
                <a:ea typeface="Bell Gothic Std Light" charset="0"/>
                <a:cs typeface="Bell Gothic Std Light" charset="0"/>
              </a:rPr>
              <a:t>Savings emerge:</a:t>
            </a:r>
          </a:p>
          <a:p>
            <a:pPr marL="214313" indent="-214313">
              <a:buFontTx/>
              <a:buChar char="-"/>
            </a:pPr>
            <a:r>
              <a:rPr lang="en-IE" sz="1500">
                <a:latin typeface="Bell Gothic Std Light" charset="0"/>
                <a:ea typeface="Bell Gothic Std Light" charset="0"/>
                <a:cs typeface="Bell Gothic Std Light" charset="0"/>
              </a:rPr>
              <a:t>Digital media channels</a:t>
            </a:r>
          </a:p>
          <a:p>
            <a:pPr marL="214313" indent="-214313">
              <a:buFontTx/>
              <a:buChar char="-"/>
            </a:pPr>
            <a:r>
              <a:rPr lang="en-IE" sz="1500">
                <a:latin typeface="Bell Gothic Std Light" charset="0"/>
                <a:ea typeface="Bell Gothic Std Light" charset="0"/>
                <a:cs typeface="Bell Gothic Std Light" charset="0"/>
              </a:rPr>
              <a:t>Customer service</a:t>
            </a:r>
          </a:p>
          <a:p>
            <a:pPr marL="214313" indent="-214313">
              <a:buFontTx/>
              <a:buChar char="-"/>
            </a:pPr>
            <a:r>
              <a:rPr lang="en-IE" sz="1500">
                <a:latin typeface="Bell Gothic Std Light" charset="0"/>
                <a:ea typeface="Bell Gothic Std Light" charset="0"/>
                <a:cs typeface="Bell Gothic Std Light" charset="0"/>
              </a:rPr>
              <a:t>Transactional costs</a:t>
            </a:r>
          </a:p>
          <a:p>
            <a:pPr marL="214313" indent="-214313">
              <a:buFontTx/>
              <a:buChar char="-"/>
            </a:pPr>
            <a:r>
              <a:rPr lang="en-IE" sz="1500">
                <a:latin typeface="Bell Gothic Std Light" charset="0"/>
                <a:ea typeface="Bell Gothic Std Light" charset="0"/>
                <a:cs typeface="Bell Gothic Std Light" charset="0"/>
              </a:rPr>
              <a:t>Print and distribution</a:t>
            </a:r>
          </a:p>
        </p:txBody>
      </p:sp>
      <p:sp>
        <p:nvSpPr>
          <p:cNvPr id="14" name="ZoneTexte 14"/>
          <p:cNvSpPr txBox="1"/>
          <p:nvPr/>
        </p:nvSpPr>
        <p:spPr>
          <a:xfrm>
            <a:off x="511858" y="4629257"/>
            <a:ext cx="7094506" cy="323165"/>
          </a:xfrm>
          <a:prstGeom prst="rect">
            <a:avLst/>
          </a:prstGeom>
          <a:noFill/>
        </p:spPr>
        <p:txBody>
          <a:bodyPr wrap="none" rtlCol="0">
            <a:spAutoFit/>
          </a:bodyPr>
          <a:lstStyle/>
          <a:p>
            <a:r>
              <a:rPr lang="en-IE" sz="1500" b="1" dirty="0">
                <a:latin typeface="Bell Gothic Std Light" charset="0"/>
                <a:ea typeface="Bell Gothic Std Light" charset="0"/>
                <a:cs typeface="Bell Gothic Std Light" charset="0"/>
              </a:rPr>
              <a:t>Cost Per Acquisition (CPA) </a:t>
            </a:r>
            <a:r>
              <a:rPr lang="mr-IN" sz="1500" dirty="0">
                <a:latin typeface="Bell Gothic Std Light" charset="0"/>
                <a:ea typeface="Bell Gothic Std Light" charset="0"/>
                <a:cs typeface="Bell Gothic Std Light" charset="0"/>
              </a:rPr>
              <a:t>–</a:t>
            </a:r>
            <a:r>
              <a:rPr lang="en-IE" sz="1500" dirty="0">
                <a:latin typeface="Bell Gothic Std Light" charset="0"/>
                <a:ea typeface="Bell Gothic Std Light" charset="0"/>
                <a:cs typeface="Bell Gothic Std Light" charset="0"/>
              </a:rPr>
              <a:t> crucial in controlling media, used to control the level of bids</a:t>
            </a:r>
          </a:p>
        </p:txBody>
      </p:sp>
      <p:sp>
        <p:nvSpPr>
          <p:cNvPr id="15" name="ZoneTexte 15"/>
          <p:cNvSpPr txBox="1"/>
          <p:nvPr/>
        </p:nvSpPr>
        <p:spPr>
          <a:xfrm>
            <a:off x="511858" y="4993195"/>
            <a:ext cx="3231654" cy="300082"/>
          </a:xfrm>
          <a:prstGeom prst="rect">
            <a:avLst/>
          </a:prstGeom>
          <a:noFill/>
        </p:spPr>
        <p:txBody>
          <a:bodyPr wrap="none" rtlCol="0">
            <a:spAutoFit/>
          </a:bodyPr>
          <a:lstStyle/>
          <a:p>
            <a:r>
              <a:rPr lang="en-IE" sz="1350">
                <a:latin typeface="Bell Gothic Std Light" charset="0"/>
                <a:ea typeface="Bell Gothic Std Light" charset="0"/>
                <a:cs typeface="Bell Gothic Std Light" charset="0"/>
              </a:rPr>
              <a:t>CPA = (100/conversion rate) x Cost Per Click</a:t>
            </a:r>
          </a:p>
        </p:txBody>
      </p:sp>
      <p:sp>
        <p:nvSpPr>
          <p:cNvPr id="16" name="ZoneTexte 16"/>
          <p:cNvSpPr txBox="1"/>
          <p:nvPr/>
        </p:nvSpPr>
        <p:spPr>
          <a:xfrm>
            <a:off x="511859" y="5300899"/>
            <a:ext cx="2732864" cy="300082"/>
          </a:xfrm>
          <a:prstGeom prst="rect">
            <a:avLst/>
          </a:prstGeom>
          <a:noFill/>
        </p:spPr>
        <p:txBody>
          <a:bodyPr wrap="none" rtlCol="0">
            <a:spAutoFit/>
          </a:bodyPr>
          <a:lstStyle/>
          <a:p>
            <a:r>
              <a:rPr lang="en-IE" sz="1350">
                <a:latin typeface="Bell Gothic Std Light" charset="0"/>
                <a:ea typeface="Bell Gothic Std Light" charset="0"/>
                <a:cs typeface="Bell Gothic Std Light" charset="0"/>
              </a:rPr>
              <a:t>CPA = Cost Per Click/Conversion rate</a:t>
            </a:r>
          </a:p>
        </p:txBody>
      </p:sp>
      <p:sp>
        <p:nvSpPr>
          <p:cNvPr id="17" name="Rectangle 16"/>
          <p:cNvSpPr/>
          <p:nvPr/>
        </p:nvSpPr>
        <p:spPr>
          <a:xfrm>
            <a:off x="386787" y="4554545"/>
            <a:ext cx="8165636" cy="1052802"/>
          </a:xfrm>
          <a:prstGeom prst="rect">
            <a:avLst/>
          </a:prstGeom>
          <a:noFill/>
          <a:ln w="28575">
            <a:solidFill>
              <a:schemeClr val="accent2"/>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350">
              <a:latin typeface="Avenir Next" charset="0"/>
              <a:ea typeface="Avenir Next" charset="0"/>
              <a:cs typeface="Avenir Next" charset="0"/>
            </a:endParaRPr>
          </a:p>
        </p:txBody>
      </p:sp>
      <p:sp>
        <p:nvSpPr>
          <p:cNvPr id="18" name="Espace réservé du numéro de diapositive 3"/>
          <p:cNvSpPr>
            <a:spLocks noGrp="1"/>
          </p:cNvSpPr>
          <p:nvPr>
            <p:ph type="sldNum" sz="quarter" idx="12"/>
          </p:nvPr>
        </p:nvSpPr>
        <p:spPr>
          <a:xfrm>
            <a:off x="6438900" y="5681663"/>
            <a:ext cx="2057400" cy="273844"/>
          </a:xfrm>
        </p:spPr>
        <p:txBody>
          <a:bodyPr/>
          <a:lstStyle/>
          <a:p>
            <a:fld id="{B9D667B5-6B04-2040-B791-F3A4A07B507A}" type="slidenum">
              <a:rPr lang="en-IE" smtClean="0"/>
              <a:pPr/>
              <a:t>13</a:t>
            </a:fld>
            <a:endParaRPr lang="en-IE" dirty="0"/>
          </a:p>
        </p:txBody>
      </p:sp>
    </p:spTree>
    <p:extLst>
      <p:ext uri="{BB962C8B-B14F-4D97-AF65-F5344CB8AC3E}">
        <p14:creationId xmlns:p14="http://schemas.microsoft.com/office/powerpoint/2010/main" val="4112442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9CADA90-09C3-47E9-ACBE-B0820B6532F2}"/>
              </a:ext>
            </a:extLst>
          </p:cNvPr>
          <p:cNvSpPr>
            <a:spLocks noGrp="1"/>
          </p:cNvSpPr>
          <p:nvPr>
            <p:ph type="title"/>
          </p:nvPr>
        </p:nvSpPr>
        <p:spPr>
          <a:xfrm>
            <a:off x="1291943" y="958404"/>
            <a:ext cx="6380560" cy="434579"/>
          </a:xfrm>
        </p:spPr>
        <p:txBody>
          <a:bodyPr/>
          <a:lstStyle/>
          <a:p>
            <a:pPr eaLnBrk="1" hangingPunct="1"/>
            <a:r>
              <a:rPr lang="en-US" altLang="en-US" sz="2400" dirty="0"/>
              <a:t>Sizzle – The Internet as a Brand Building Tool</a:t>
            </a:r>
          </a:p>
        </p:txBody>
      </p:sp>
      <p:sp>
        <p:nvSpPr>
          <p:cNvPr id="6" name="ZoneTexte 3"/>
          <p:cNvSpPr txBox="1"/>
          <p:nvPr/>
        </p:nvSpPr>
        <p:spPr>
          <a:xfrm>
            <a:off x="708363" y="2952501"/>
            <a:ext cx="987771" cy="461665"/>
          </a:xfrm>
          <a:prstGeom prst="rect">
            <a:avLst/>
          </a:prstGeom>
          <a:noFill/>
        </p:spPr>
        <p:txBody>
          <a:bodyPr wrap="none" rtlCol="0">
            <a:spAutoFit/>
          </a:bodyPr>
          <a:lstStyle/>
          <a:p>
            <a:r>
              <a:rPr lang="en-IE" sz="2400" b="1" dirty="0">
                <a:latin typeface="Bell Gothic Std Light" charset="0"/>
                <a:ea typeface="Bell Gothic Std Light" charset="0"/>
                <a:cs typeface="Bell Gothic Std Light" charset="0"/>
              </a:rPr>
              <a:t>SIZZLE</a:t>
            </a:r>
          </a:p>
        </p:txBody>
      </p:sp>
      <p:sp>
        <p:nvSpPr>
          <p:cNvPr id="7" name="Flèche vers la droite 4"/>
          <p:cNvSpPr/>
          <p:nvPr/>
        </p:nvSpPr>
        <p:spPr>
          <a:xfrm>
            <a:off x="2058931" y="2998448"/>
            <a:ext cx="404132" cy="346685"/>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350">
              <a:latin typeface="Avenir Next" charset="0"/>
              <a:ea typeface="Avenir Next" charset="0"/>
              <a:cs typeface="Avenir Next" charset="0"/>
            </a:endParaRPr>
          </a:p>
        </p:txBody>
      </p:sp>
      <p:sp>
        <p:nvSpPr>
          <p:cNvPr id="8" name="ZoneTexte 5"/>
          <p:cNvSpPr txBox="1"/>
          <p:nvPr/>
        </p:nvSpPr>
        <p:spPr>
          <a:xfrm>
            <a:off x="2683273" y="3001485"/>
            <a:ext cx="5306453" cy="323165"/>
          </a:xfrm>
          <a:prstGeom prst="rect">
            <a:avLst/>
          </a:prstGeom>
          <a:noFill/>
        </p:spPr>
        <p:txBody>
          <a:bodyPr wrap="none" rtlCol="0">
            <a:spAutoFit/>
          </a:bodyPr>
          <a:lstStyle/>
          <a:p>
            <a:r>
              <a:rPr lang="en-IE" sz="1500" dirty="0">
                <a:latin typeface="Bell Gothic Std Light" charset="0"/>
                <a:ea typeface="Bell Gothic Std Light" charset="0"/>
                <a:cs typeface="Bell Gothic Std Light" charset="0"/>
              </a:rPr>
              <a:t>To add extra value, extend the experience and enhance the image</a:t>
            </a:r>
          </a:p>
        </p:txBody>
      </p:sp>
      <p:sp>
        <p:nvSpPr>
          <p:cNvPr id="9" name="Rectangle 8"/>
          <p:cNvSpPr/>
          <p:nvPr/>
        </p:nvSpPr>
        <p:spPr>
          <a:xfrm>
            <a:off x="2736453" y="3524563"/>
            <a:ext cx="5531240" cy="553998"/>
          </a:xfrm>
          <a:prstGeom prst="rect">
            <a:avLst/>
          </a:prstGeom>
        </p:spPr>
        <p:txBody>
          <a:bodyPr wrap="square">
            <a:spAutoFit/>
          </a:bodyPr>
          <a:lstStyle/>
          <a:p>
            <a:r>
              <a:rPr lang="en-IE" sz="1500" dirty="0">
                <a:latin typeface="Bell Gothic Std Light" charset="0"/>
                <a:ea typeface="Bell Gothic Std Light" charset="0"/>
                <a:cs typeface="Bell Gothic Std Light" charset="0"/>
              </a:rPr>
              <a:t>What experience could a web site deliver that would be truly unique and representative of the </a:t>
            </a:r>
            <a:r>
              <a:rPr lang="en-IE" sz="1500" b="1" dirty="0">
                <a:latin typeface="Bell Gothic Std Light" charset="0"/>
                <a:ea typeface="Bell Gothic Std Light" charset="0"/>
                <a:cs typeface="Bell Gothic Std Light" charset="0"/>
              </a:rPr>
              <a:t>brand</a:t>
            </a:r>
            <a:r>
              <a:rPr lang="en-IE" sz="1500" dirty="0">
                <a:latin typeface="Bell Gothic Std Light" charset="0"/>
                <a:ea typeface="Bell Gothic Std Light" charset="0"/>
                <a:cs typeface="Bell Gothic Std Light" charset="0"/>
              </a:rPr>
              <a:t>? </a:t>
            </a:r>
          </a:p>
        </p:txBody>
      </p:sp>
      <p:pic>
        <p:nvPicPr>
          <p:cNvPr id="10" name="Image 9"/>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32851" y="3547336"/>
            <a:ext cx="650422" cy="508142"/>
          </a:xfrm>
          <a:prstGeom prst="rect">
            <a:avLst/>
          </a:prstGeom>
        </p:spPr>
      </p:pic>
      <p:sp>
        <p:nvSpPr>
          <p:cNvPr id="11" name="ZoneTexte 12"/>
          <p:cNvSpPr txBox="1"/>
          <p:nvPr/>
        </p:nvSpPr>
        <p:spPr>
          <a:xfrm>
            <a:off x="6504385" y="4096708"/>
            <a:ext cx="1073243" cy="553998"/>
          </a:xfrm>
          <a:prstGeom prst="rect">
            <a:avLst/>
          </a:prstGeom>
          <a:noFill/>
        </p:spPr>
        <p:txBody>
          <a:bodyPr wrap="none" rtlCol="0">
            <a:spAutoFit/>
          </a:bodyPr>
          <a:lstStyle/>
          <a:p>
            <a:r>
              <a:rPr lang="en-IE" sz="1500" dirty="0">
                <a:latin typeface="Bell Gothic Std Light" charset="0"/>
                <a:ea typeface="Bell Gothic Std Light" charset="0"/>
                <a:cs typeface="Bell Gothic Std Light" charset="0"/>
              </a:rPr>
              <a:t>Reality</a:t>
            </a:r>
          </a:p>
          <a:p>
            <a:r>
              <a:rPr lang="en-IE" sz="1500" dirty="0">
                <a:latin typeface="Bell Gothic Std Light" charset="0"/>
                <a:ea typeface="Bell Gothic Std Light" charset="0"/>
                <a:cs typeface="Bell Gothic Std Light" charset="0"/>
              </a:rPr>
              <a:t>Perception </a:t>
            </a:r>
          </a:p>
        </p:txBody>
      </p:sp>
      <p:cxnSp>
        <p:nvCxnSpPr>
          <p:cNvPr id="12" name="Connecteur droit 16"/>
          <p:cNvCxnSpPr/>
          <p:nvPr/>
        </p:nvCxnSpPr>
        <p:spPr>
          <a:xfrm>
            <a:off x="6369674" y="4055478"/>
            <a:ext cx="0" cy="572146"/>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0580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Google Garage</a:t>
            </a:r>
          </a:p>
        </p:txBody>
      </p:sp>
      <p:sp>
        <p:nvSpPr>
          <p:cNvPr id="3" name="Content Placeholder 2"/>
          <p:cNvSpPr>
            <a:spLocks noGrp="1"/>
          </p:cNvSpPr>
          <p:nvPr>
            <p:ph idx="1"/>
          </p:nvPr>
        </p:nvSpPr>
        <p:spPr>
          <a:xfrm>
            <a:off x="539552" y="2780928"/>
            <a:ext cx="7886700" cy="4351338"/>
          </a:xfrm>
        </p:spPr>
        <p:txBody>
          <a:bodyPr/>
          <a:lstStyle/>
          <a:p>
            <a:endParaRPr lang="en-GB" dirty="0">
              <a:hlinkClick r:id="rId2"/>
            </a:endParaRPr>
          </a:p>
          <a:p>
            <a:r>
              <a:rPr lang="en-GB" dirty="0">
                <a:hlinkClick r:id="rId2"/>
              </a:rPr>
              <a:t>https://learndigital.withgoogle.com/digitalgarage</a:t>
            </a:r>
          </a:p>
          <a:p>
            <a:endParaRPr lang="en-GB" dirty="0">
              <a:hlinkClick r:id="rId2"/>
            </a:endParaRPr>
          </a:p>
          <a:p>
            <a:r>
              <a:rPr lang="en-GB" dirty="0">
                <a:hlinkClick r:id="rId2"/>
              </a:rPr>
              <a:t>https://learndigital.withgoogle.com/digitalgarage/course/digital-marketing</a:t>
            </a:r>
            <a:endParaRPr lang="en-GB" dirty="0"/>
          </a:p>
          <a:p>
            <a:endParaRPr lang="en-GB" dirty="0"/>
          </a:p>
        </p:txBody>
      </p:sp>
      <p:sp>
        <p:nvSpPr>
          <p:cNvPr id="5" name="TextBox 4">
            <a:extLst>
              <a:ext uri="{FF2B5EF4-FFF2-40B4-BE49-F238E27FC236}">
                <a16:creationId xmlns:a16="http://schemas.microsoft.com/office/drawing/2014/main" id="{163EA0CC-855E-EF09-DBA3-0764ED7519DB}"/>
              </a:ext>
            </a:extLst>
          </p:cNvPr>
          <p:cNvSpPr txBox="1"/>
          <p:nvPr/>
        </p:nvSpPr>
        <p:spPr>
          <a:xfrm>
            <a:off x="395536" y="1772816"/>
            <a:ext cx="7200800" cy="369332"/>
          </a:xfrm>
          <a:prstGeom prst="rect">
            <a:avLst/>
          </a:prstGeom>
          <a:noFill/>
        </p:spPr>
        <p:txBody>
          <a:bodyPr wrap="square">
            <a:spAutoFit/>
          </a:bodyPr>
          <a:lstStyle/>
          <a:p>
            <a:r>
              <a:rPr lang="en-GB" dirty="0">
                <a:hlinkClick r:id="rId3"/>
              </a:rPr>
              <a:t>Fundamentals of digital marketing : Google (exceedlms.com)</a:t>
            </a:r>
            <a:endParaRPr lang="en-GB" dirty="0"/>
          </a:p>
        </p:txBody>
      </p:sp>
      <p:grpSp>
        <p:nvGrpSpPr>
          <p:cNvPr id="6" name="Group 5">
            <a:extLst>
              <a:ext uri="{FF2B5EF4-FFF2-40B4-BE49-F238E27FC236}">
                <a16:creationId xmlns:a16="http://schemas.microsoft.com/office/drawing/2014/main" id="{F7325100-BE6D-D630-3856-1CB0729F4369}"/>
              </a:ext>
            </a:extLst>
          </p:cNvPr>
          <p:cNvGrpSpPr/>
          <p:nvPr/>
        </p:nvGrpSpPr>
        <p:grpSpPr>
          <a:xfrm>
            <a:off x="5164113" y="233294"/>
            <a:ext cx="3979887" cy="1249426"/>
            <a:chOff x="7117700" y="1728826"/>
            <a:chExt cx="4047092" cy="2041556"/>
          </a:xfrm>
        </p:grpSpPr>
        <p:sp>
          <p:nvSpPr>
            <p:cNvPr id="7" name="TextBox 6">
              <a:extLst>
                <a:ext uri="{FF2B5EF4-FFF2-40B4-BE49-F238E27FC236}">
                  <a16:creationId xmlns:a16="http://schemas.microsoft.com/office/drawing/2014/main" id="{F6F2C848-CB77-AE92-689A-7C3ED21D4EDF}"/>
                </a:ext>
              </a:extLst>
            </p:cNvPr>
            <p:cNvSpPr txBox="1"/>
            <p:nvPr/>
          </p:nvSpPr>
          <p:spPr>
            <a:xfrm>
              <a:off x="7117700" y="1809050"/>
              <a:ext cx="3269887" cy="1961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You have until 12.00 to complete the “Take a business online” section if you finish move on to the next section.</a:t>
              </a:r>
            </a:p>
          </p:txBody>
        </p:sp>
        <p:pic>
          <p:nvPicPr>
            <p:cNvPr id="8" name="Picture 2" descr="Amazon.co.uk: Question of the Day : Alexa Skills">
              <a:extLst>
                <a:ext uri="{FF2B5EF4-FFF2-40B4-BE49-F238E27FC236}">
                  <a16:creationId xmlns:a16="http://schemas.microsoft.com/office/drawing/2014/main" id="{42A8CA11-BA0D-480A-7256-77BDAC9A5EB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39341" y="1728826"/>
              <a:ext cx="1025451" cy="1327682"/>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09633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15516" y="1797248"/>
            <a:ext cx="8712968" cy="3263504"/>
          </a:xfrm>
          <a:prstGeom prst="rect">
            <a:avLst/>
          </a:prstGeom>
        </p:spPr>
        <p:txBody>
          <a:bodyPr vert="horz" lIns="68580" tIns="34290" rIns="68580" bIns="34290" rtlCol="0">
            <a:normAutofit fontScale="92500" lnSpcReduction="10000"/>
          </a:bodyPr>
          <a:lstStyle/>
          <a:p>
            <a:pPr marL="171450" indent="-171450" defTabSz="685800">
              <a:lnSpc>
                <a:spcPct val="90000"/>
              </a:lnSpc>
              <a:spcBef>
                <a:spcPts val="750"/>
              </a:spcBef>
              <a:buFont typeface="Arial" panose="020B0604020202020204" pitchFamily="34" charset="0"/>
              <a:buChar char="•"/>
              <a:defRPr/>
            </a:pPr>
            <a:r>
              <a:rPr lang="en-GB" sz="2100" dirty="0"/>
              <a:t>Sign up as a customer to:</a:t>
            </a:r>
          </a:p>
          <a:p>
            <a:pPr defTabSz="685800">
              <a:lnSpc>
                <a:spcPct val="90000"/>
              </a:lnSpc>
              <a:spcBef>
                <a:spcPts val="750"/>
              </a:spcBef>
              <a:defRPr/>
            </a:pPr>
            <a:r>
              <a:rPr lang="en-GB" sz="2200" dirty="0"/>
              <a:t>Travel republic: </a:t>
            </a:r>
            <a:r>
              <a:rPr lang="en-GB" sz="2200" dirty="0">
                <a:hlinkClick r:id="rId2"/>
              </a:rPr>
              <a:t>Travel Republic Holidays 2023 /2024</a:t>
            </a:r>
            <a:endParaRPr lang="en-GB" sz="2200" dirty="0"/>
          </a:p>
          <a:p>
            <a:pPr defTabSz="685800">
              <a:lnSpc>
                <a:spcPct val="90000"/>
              </a:lnSpc>
              <a:spcBef>
                <a:spcPts val="750"/>
              </a:spcBef>
              <a:defRPr/>
            </a:pPr>
            <a:r>
              <a:rPr lang="en-GB" sz="2200" dirty="0"/>
              <a:t>Expedia Travel: </a:t>
            </a:r>
            <a:r>
              <a:rPr lang="en-GB" sz="2200" dirty="0">
                <a:hlinkClick r:id="rId3"/>
              </a:rPr>
              <a:t>Expedia Travel: Holiday Homes, Hotels, Car Rentals, Flights &amp; More</a:t>
            </a:r>
            <a:endParaRPr lang="en-GB" sz="2200" dirty="0"/>
          </a:p>
          <a:p>
            <a:pPr defTabSz="685800">
              <a:lnSpc>
                <a:spcPct val="90000"/>
              </a:lnSpc>
              <a:spcBef>
                <a:spcPts val="750"/>
              </a:spcBef>
              <a:defRPr/>
            </a:pPr>
            <a:r>
              <a:rPr lang="en-GB" sz="2200" dirty="0"/>
              <a:t>TUI: </a:t>
            </a:r>
            <a:r>
              <a:rPr lang="en-GB" sz="2200" dirty="0">
                <a:hlinkClick r:id="rId4"/>
              </a:rPr>
              <a:t>TUI.co.uk | Holidays, Flights &amp; Cruises 2023 / 2024</a:t>
            </a:r>
            <a:endParaRPr lang="en-GB" sz="2200" dirty="0"/>
          </a:p>
          <a:p>
            <a:pPr defTabSz="685800">
              <a:lnSpc>
                <a:spcPct val="90000"/>
              </a:lnSpc>
              <a:spcBef>
                <a:spcPts val="750"/>
              </a:spcBef>
              <a:defRPr/>
            </a:pPr>
            <a:r>
              <a:rPr lang="en-GB" sz="2200" dirty="0"/>
              <a:t>Trivago: </a:t>
            </a:r>
            <a:r>
              <a:rPr lang="en-GB" sz="2200" dirty="0">
                <a:hlinkClick r:id="rId5"/>
              </a:rPr>
              <a:t>United Kingdom Hotels | Find &amp; compare great deals on trivago</a:t>
            </a:r>
            <a:endParaRPr lang="en-GB" sz="2200" dirty="0"/>
          </a:p>
          <a:p>
            <a:pPr defTabSz="685800">
              <a:lnSpc>
                <a:spcPct val="90000"/>
              </a:lnSpc>
              <a:spcBef>
                <a:spcPts val="750"/>
              </a:spcBef>
              <a:defRPr/>
            </a:pPr>
            <a:r>
              <a:rPr lang="en-GB" sz="2200" dirty="0"/>
              <a:t>And any others you are interested in?..</a:t>
            </a:r>
          </a:p>
          <a:p>
            <a:pPr defTabSz="685800">
              <a:lnSpc>
                <a:spcPct val="90000"/>
              </a:lnSpc>
              <a:spcBef>
                <a:spcPts val="750"/>
              </a:spcBef>
              <a:defRPr/>
            </a:pPr>
            <a:endParaRPr lang="en-GB" sz="2200" dirty="0"/>
          </a:p>
          <a:p>
            <a:pPr defTabSz="685800">
              <a:lnSpc>
                <a:spcPct val="90000"/>
              </a:lnSpc>
              <a:spcBef>
                <a:spcPts val="750"/>
              </a:spcBef>
              <a:defRPr/>
            </a:pPr>
            <a:r>
              <a:rPr lang="en-GB" dirty="0"/>
              <a:t>Sign up to receive emails and also join their social media</a:t>
            </a:r>
          </a:p>
          <a:p>
            <a:pPr defTabSz="685800">
              <a:lnSpc>
                <a:spcPct val="90000"/>
              </a:lnSpc>
              <a:spcBef>
                <a:spcPts val="750"/>
              </a:spcBef>
              <a:defRPr/>
            </a:pPr>
            <a:r>
              <a:rPr lang="en-GB" dirty="0"/>
              <a:t>Be prepared to share screenshots of the communications you receive from them so we can critically analyse them together next week</a:t>
            </a:r>
            <a:endParaRPr lang="en-GB" sz="2100" dirty="0"/>
          </a:p>
          <a:p>
            <a:pPr defTabSz="685800">
              <a:lnSpc>
                <a:spcPct val="90000"/>
              </a:lnSpc>
              <a:spcBef>
                <a:spcPts val="750"/>
              </a:spcBef>
              <a:defRPr/>
            </a:pPr>
            <a:endParaRPr lang="en-GB" sz="2100" dirty="0"/>
          </a:p>
        </p:txBody>
      </p:sp>
      <p:grpSp>
        <p:nvGrpSpPr>
          <p:cNvPr id="3" name="Group 2">
            <a:extLst>
              <a:ext uri="{FF2B5EF4-FFF2-40B4-BE49-F238E27FC236}">
                <a16:creationId xmlns:a16="http://schemas.microsoft.com/office/drawing/2014/main" id="{AD9EDD1B-7F85-B401-A195-9EDD6836C6DA}"/>
              </a:ext>
            </a:extLst>
          </p:cNvPr>
          <p:cNvGrpSpPr/>
          <p:nvPr/>
        </p:nvGrpSpPr>
        <p:grpSpPr>
          <a:xfrm>
            <a:off x="3131841" y="476672"/>
            <a:ext cx="3001337" cy="1096688"/>
            <a:chOff x="7117700" y="1809051"/>
            <a:chExt cx="4001782" cy="1462251"/>
          </a:xfrm>
        </p:grpSpPr>
        <p:sp>
          <p:nvSpPr>
            <p:cNvPr id="5" name="TextBox 4">
              <a:extLst>
                <a:ext uri="{FF2B5EF4-FFF2-40B4-BE49-F238E27FC236}">
                  <a16:creationId xmlns:a16="http://schemas.microsoft.com/office/drawing/2014/main" id="{210EC125-DCEC-9529-77DA-CD0146237461}"/>
                </a:ext>
              </a:extLst>
            </p:cNvPr>
            <p:cNvSpPr txBox="1"/>
            <p:nvPr/>
          </p:nvSpPr>
          <p:spPr>
            <a:xfrm>
              <a:off x="7117700" y="1809051"/>
              <a:ext cx="3269887" cy="69762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For next Week!</a:t>
              </a:r>
            </a:p>
          </p:txBody>
        </p:sp>
        <p:pic>
          <p:nvPicPr>
            <p:cNvPr id="6" name="Picture 2" descr="Amazon.co.uk: Question of the Day : Alexa Skills">
              <a:extLst>
                <a:ext uri="{FF2B5EF4-FFF2-40B4-BE49-F238E27FC236}">
                  <a16:creationId xmlns:a16="http://schemas.microsoft.com/office/drawing/2014/main" id="{17EC700D-4EE6-19F6-085C-5E23B3CB434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094031" y="224585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00219" y="559441"/>
            <a:ext cx="5915025" cy="1604665"/>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71700" y="2210568"/>
            <a:ext cx="4752528" cy="3040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313614" y="4120104"/>
            <a:ext cx="8181594" cy="902970"/>
          </a:xfrm>
        </p:spPr>
        <p:txBody>
          <a:bodyPr vert="horz" lIns="68580" tIns="34290" rIns="68580" bIns="34290" rtlCol="0" anchor="ctr">
            <a:normAutofit/>
          </a:bodyPr>
          <a:lstStyle/>
          <a:p>
            <a:pPr algn="ctr"/>
            <a:r>
              <a:rPr lang="en-US" sz="4950"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480060" y="5023074"/>
            <a:ext cx="8181594" cy="411480"/>
          </a:xfrm>
        </p:spPr>
        <p:txBody>
          <a:bodyPr vert="horz" lIns="68580" tIns="34290" rIns="68580" bIns="34290" rtlCol="0" anchor="ctr">
            <a:normAutofit fontScale="25000" lnSpcReduction="20000"/>
          </a:bodyPr>
          <a:lstStyle/>
          <a:p>
            <a:pPr algn="ctr"/>
            <a:r>
              <a:rPr lang="en-US" sz="7200" dirty="0">
                <a:solidFill>
                  <a:schemeClr val="tx1"/>
                </a:solidFill>
              </a:rPr>
              <a:t>Situational analysis</a:t>
            </a:r>
          </a:p>
          <a:p>
            <a:pPr algn="ctr"/>
            <a:r>
              <a:rPr lang="en-US" sz="7200" dirty="0">
                <a:solidFill>
                  <a:schemeClr val="tx1"/>
                </a:solidFill>
              </a:rPr>
              <a:t>Competitors and collaborators</a:t>
            </a:r>
          </a:p>
          <a:p>
            <a:pPr algn="ctr"/>
            <a:r>
              <a:rPr lang="en-US" sz="7200" dirty="0">
                <a:solidFill>
                  <a:schemeClr val="tx1"/>
                </a:solidFill>
              </a:rPr>
              <a:t>Positioning and competition</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0083" b="11105"/>
          <a:stretch/>
        </p:blipFill>
        <p:spPr bwMode="auto">
          <a:xfrm>
            <a:off x="4" y="857242"/>
            <a:ext cx="4571996" cy="3146097"/>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4514851" y="857260"/>
            <a:ext cx="4629146" cy="3139628"/>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868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8328" y="1438800"/>
            <a:ext cx="2461889" cy="1718604"/>
          </a:xfrm>
        </p:spPr>
        <p:txBody>
          <a:bodyPr>
            <a:normAutofit fontScale="90000"/>
          </a:bodyPr>
          <a:lstStyle/>
          <a:p>
            <a:r>
              <a:rPr lang="en-GB" sz="1350" b="1" i="1" dirty="0">
                <a:solidFill>
                  <a:schemeClr val="tx1"/>
                </a:solidFill>
              </a:rPr>
              <a:t>I look forward to seeing you next week.</a:t>
            </a:r>
            <a:br>
              <a:rPr lang="en-GB" sz="1350" b="1" i="1" dirty="0">
                <a:solidFill>
                  <a:schemeClr val="tx1"/>
                </a:solidFill>
              </a:rPr>
            </a:br>
            <a:br>
              <a:rPr lang="en-GB" sz="1350" b="1" i="1" dirty="0">
                <a:solidFill>
                  <a:schemeClr val="tx1"/>
                </a:solidFill>
              </a:rPr>
            </a:br>
            <a:r>
              <a:rPr lang="en-GB" sz="1350" b="1" i="1" dirty="0">
                <a:solidFill>
                  <a:schemeClr val="tx1"/>
                </a:solidFill>
              </a:rPr>
              <a:t>If you have any questions in the meantime, please send an email from your student account</a:t>
            </a:r>
            <a:br>
              <a:rPr lang="en-GB" sz="1350" b="1" i="1" dirty="0">
                <a:solidFill>
                  <a:schemeClr val="tx1"/>
                </a:solidFill>
              </a:rPr>
            </a:br>
            <a:br>
              <a:rPr lang="en-GB" sz="1350" b="1" i="1" dirty="0">
                <a:solidFill>
                  <a:schemeClr val="tx1"/>
                </a:solidFill>
              </a:rPr>
            </a:br>
            <a:r>
              <a:rPr lang="en-GB" sz="135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3103960"/>
            <a:ext cx="2068116" cy="186233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7953" y="2519601"/>
            <a:ext cx="55255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905071"/>
            <a:ext cx="3071813" cy="153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4966220" y="85856"/>
            <a:ext cx="3782244" cy="735509"/>
          </a:xfrm>
        </p:spPr>
        <p:txBody>
          <a:bodyPr/>
          <a:lstStyle/>
          <a:p>
            <a:pPr marL="0" indent="0">
              <a:buNone/>
            </a:pPr>
            <a:r>
              <a:rPr lang="en-GB" dirty="0"/>
              <a:t>Assessment  structure.</a:t>
            </a:r>
          </a:p>
        </p:txBody>
      </p:sp>
      <p:sp>
        <p:nvSpPr>
          <p:cNvPr id="6" name="TextBox 5">
            <a:extLst>
              <a:ext uri="{FF2B5EF4-FFF2-40B4-BE49-F238E27FC236}">
                <a16:creationId xmlns:a16="http://schemas.microsoft.com/office/drawing/2014/main" id="{AF0D26C6-DAFF-73DA-FDFB-1E95EAB3FF91}"/>
              </a:ext>
            </a:extLst>
          </p:cNvPr>
          <p:cNvSpPr txBox="1"/>
          <p:nvPr/>
        </p:nvSpPr>
        <p:spPr>
          <a:xfrm>
            <a:off x="134391" y="254310"/>
            <a:ext cx="4572000" cy="1332865"/>
          </a:xfrm>
          <a:prstGeom prst="rect">
            <a:avLst/>
          </a:prstGeom>
          <a:solidFill>
            <a:schemeClr val="accent2"/>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Introduction (100 words)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The purpose of your marketing plan/what it is about</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Who it is being prepared for?                                                                                                                   Briefly introduce the key Frameworks you will use in your marketing plan SOSTAC, Marketing mix, Bowmans etc..</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4684152" y="2411292"/>
            <a:ext cx="4249219" cy="3415807"/>
          </a:xfrm>
          <a:prstGeom prst="rect">
            <a:avLst/>
          </a:prstGeom>
          <a:solidFill>
            <a:schemeClr val="accent5">
              <a:lumMod val="60000"/>
              <a:lumOff val="40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Situation Analysis</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 </a:t>
            </a: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(300 words)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5 'C's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-Company: SWOT analysis (Micro analysis)  (tables excluded from wordcount)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-Customers: Segmentation and Targeting/ Customer profile’s’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-Competitors: Perceptual positioning map.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-Collaborators: Demonstrate an awareness of Relationships, Partnerships, in regards to your marketing channels and distributors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-Climate: PESTLE (Macro analysis)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Value Proposition</a:t>
            </a:r>
          </a:p>
        </p:txBody>
      </p:sp>
      <p:sp>
        <p:nvSpPr>
          <p:cNvPr id="10" name="TextBox 9">
            <a:extLst>
              <a:ext uri="{FF2B5EF4-FFF2-40B4-BE49-F238E27FC236}">
                <a16:creationId xmlns:a16="http://schemas.microsoft.com/office/drawing/2014/main" id="{3AD47ADB-BC79-1DF0-EBFE-A3D4C6252416}"/>
              </a:ext>
            </a:extLst>
          </p:cNvPr>
          <p:cNvSpPr txBox="1"/>
          <p:nvPr/>
        </p:nvSpPr>
        <p:spPr>
          <a:xfrm>
            <a:off x="5004048" y="521906"/>
            <a:ext cx="3888432"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concise and to the point, introduce the event and a short background. (Top tip write your introduction last… no point introducing what you don’t yet know!)</a:t>
            </a:r>
          </a:p>
        </p:txBody>
      </p:sp>
      <p:sp>
        <p:nvSpPr>
          <p:cNvPr id="11" name="TextBox 10">
            <a:extLst>
              <a:ext uri="{FF2B5EF4-FFF2-40B4-BE49-F238E27FC236}">
                <a16:creationId xmlns:a16="http://schemas.microsoft.com/office/drawing/2014/main" id="{EBF63B33-6305-5992-2F3E-CA22067CBDA3}"/>
              </a:ext>
            </a:extLst>
          </p:cNvPr>
          <p:cNvSpPr txBox="1"/>
          <p:nvPr/>
        </p:nvSpPr>
        <p:spPr>
          <a:xfrm>
            <a:off x="251520" y="1826235"/>
            <a:ext cx="4317573" cy="378565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Use the Appendix for tables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PEST SWOT,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Use </a:t>
            </a:r>
            <a:r>
              <a:rPr kumimoji="0" lang="en-GB" sz="1600" b="0" i="0" u="sng"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 to identify customer segments! this is a requirement!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Look at review sites to gain an understanding of the customers thoughts about the brand.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Make perceptual positioning map for the event based upon what you think the target market value (add in your Appendix).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Collaborators- again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Simmilarweb</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will tell you some of these, you will also need to research.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you do not need a full pestle just the main points that affect your hotel  be specific/relevant and provide examples.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is the ‘Value proposition’, current promotions and communications?).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331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084" y="149903"/>
            <a:ext cx="7886700" cy="735509"/>
          </a:xfrm>
        </p:spPr>
        <p:txBody>
          <a:bodyPr/>
          <a:lstStyle/>
          <a:p>
            <a:pPr marL="0" indent="0">
              <a:buNone/>
            </a:pPr>
            <a:r>
              <a:rPr lang="en-GB" dirty="0"/>
              <a:t>Assessment 2 structure. </a:t>
            </a:r>
          </a:p>
        </p:txBody>
      </p:sp>
      <p:sp>
        <p:nvSpPr>
          <p:cNvPr id="6" name="TextBox 5">
            <a:extLst>
              <a:ext uri="{FF2B5EF4-FFF2-40B4-BE49-F238E27FC236}">
                <a16:creationId xmlns:a16="http://schemas.microsoft.com/office/drawing/2014/main" id="{AF0D26C6-DAFF-73DA-FDFB-1E95EAB3FF91}"/>
              </a:ext>
            </a:extLst>
          </p:cNvPr>
          <p:cNvSpPr txBox="1"/>
          <p:nvPr/>
        </p:nvSpPr>
        <p:spPr>
          <a:xfrm>
            <a:off x="4446240" y="562225"/>
            <a:ext cx="4572000" cy="1187376"/>
          </a:xfrm>
          <a:prstGeom prst="rect">
            <a:avLst/>
          </a:prstGeom>
          <a:solidFill>
            <a:schemeClr val="accent6">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Objectives(100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-SMART target: Summarise the aims of your marketing plan in one short paragraph. </a:t>
            </a:r>
          </a:p>
          <a:p>
            <a:pPr marL="228600" marR="0" lvl="0" indent="0" algn="l" defTabSz="457200" rtl="0" eaLnBrk="1" fontAlgn="auto" latinLnBrk="0" hangingPunct="1">
              <a:lnSpc>
                <a:spcPct val="115000"/>
              </a:lnSpc>
              <a:spcBef>
                <a:spcPts val="450"/>
              </a:spcBef>
              <a:spcAft>
                <a:spcPts val="4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270718" y="2161923"/>
            <a:ext cx="4249219" cy="3939540"/>
          </a:xfrm>
          <a:prstGeom prst="rect">
            <a:avLst/>
          </a:prstGeom>
          <a:solidFill>
            <a:schemeClr val="accent4">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Strategy (250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and explain the events value proposition.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strategy will the business use?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Ansoff's matrix.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 if the organisation decides that we need to focus on changing the brands reputation due to poor reviews you will need to select a strategy to overcome this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Marketing mix: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-Product - What is the destination currently offering?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-Place (Distribution) – How will customers locate the area?  Which channels will be used?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-Price – What is the pricing strategy within the area?  Linked to market research and/or marketing environment analysis and/or customer value, are there a variety of price points for visitors- how will this be displayed/shared.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-Promotion – How will the event be advertised?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263820" y="562225"/>
            <a:ext cx="4092156"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specific, you will increase website traffic by 5000 visits/ social media followers by 8000 etc, how will you measure if the plan is working KPI’s/metrics? by when? </a:t>
            </a:r>
          </a:p>
        </p:txBody>
      </p:sp>
      <p:sp>
        <p:nvSpPr>
          <p:cNvPr id="11" name="TextBox 10">
            <a:extLst>
              <a:ext uri="{FF2B5EF4-FFF2-40B4-BE49-F238E27FC236}">
                <a16:creationId xmlns:a16="http://schemas.microsoft.com/office/drawing/2014/main" id="{EBF63B33-6305-5992-2F3E-CA22067CBDA3}"/>
              </a:ext>
            </a:extLst>
          </p:cNvPr>
          <p:cNvSpPr txBox="1"/>
          <p:nvPr/>
        </p:nvSpPr>
        <p:spPr>
          <a:xfrm>
            <a:off x="4932040" y="2636912"/>
            <a:ext cx="3888432"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Identify which strategy from Ansoff's matrix you will be following for the event to grow. Existing products into new markets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marketing mix, pricing? New processes, (online) new place (Distribution)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64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structure. </a:t>
            </a:r>
          </a:p>
        </p:txBody>
      </p:sp>
      <p:sp>
        <p:nvSpPr>
          <p:cNvPr id="9" name="TextBox 8">
            <a:extLst>
              <a:ext uri="{FF2B5EF4-FFF2-40B4-BE49-F238E27FC236}">
                <a16:creationId xmlns:a16="http://schemas.microsoft.com/office/drawing/2014/main" id="{97DBDB72-30B7-D179-4FA8-CAE1B505224B}"/>
              </a:ext>
            </a:extLst>
          </p:cNvPr>
          <p:cNvSpPr txBox="1"/>
          <p:nvPr/>
        </p:nvSpPr>
        <p:spPr>
          <a:xfrm>
            <a:off x="179512" y="807458"/>
            <a:ext cx="4249219" cy="1815882"/>
          </a:xfrm>
          <a:prstGeom prst="rect">
            <a:avLst/>
          </a:prstGeom>
          <a:solidFill>
            <a:schemeClr val="accent5">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Tactics (250 Words)</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strategies? RACE/ Communications Mix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how you will use new communications tactics to address the issues identified in the situational analysis.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We will discuss this next week! </a:t>
            </a:r>
          </a:p>
        </p:txBody>
      </p:sp>
      <p:sp>
        <p:nvSpPr>
          <p:cNvPr id="2" name="TextBox 1">
            <a:extLst>
              <a:ext uri="{FF2B5EF4-FFF2-40B4-BE49-F238E27FC236}">
                <a16:creationId xmlns:a16="http://schemas.microsoft.com/office/drawing/2014/main" id="{8C5A8CF4-2909-DDC8-FE93-D8D7C9F90114}"/>
              </a:ext>
            </a:extLst>
          </p:cNvPr>
          <p:cNvSpPr txBox="1"/>
          <p:nvPr/>
        </p:nvSpPr>
        <p:spPr>
          <a:xfrm>
            <a:off x="4500739" y="734501"/>
            <a:ext cx="4572000"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examine the Arenas current communications/social media/ emails/</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results, how can you improve? Where are they lacking what did they miss? Use this to guide your steps. What will you do now?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What types of communications should the organisation create to address the new mix and strategy? What channels? Use examples from other brands you may wish to emulate.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107504" y="102760"/>
            <a:ext cx="7886700" cy="735509"/>
          </a:xfrm>
        </p:spPr>
        <p:txBody>
          <a:bodyPr/>
          <a:lstStyle/>
          <a:p>
            <a:pPr marL="0" indent="0">
              <a:buNone/>
            </a:pPr>
            <a:r>
              <a:rPr lang="en-GB" dirty="0"/>
              <a:t>Assessment 2 structure. </a:t>
            </a:r>
          </a:p>
        </p:txBody>
      </p:sp>
      <p:sp>
        <p:nvSpPr>
          <p:cNvPr id="10" name="TextBox 9">
            <a:extLst>
              <a:ext uri="{FF2B5EF4-FFF2-40B4-BE49-F238E27FC236}">
                <a16:creationId xmlns:a16="http://schemas.microsoft.com/office/drawing/2014/main" id="{3AD47ADB-BC79-1DF0-EBFE-A3D4C6252416}"/>
              </a:ext>
            </a:extLst>
          </p:cNvPr>
          <p:cNvSpPr txBox="1"/>
          <p:nvPr/>
        </p:nvSpPr>
        <p:spPr>
          <a:xfrm>
            <a:off x="137108" y="531134"/>
            <a:ext cx="4146860"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FF0000"/>
                </a:solidFill>
                <a:effectLst/>
                <a:uLnTx/>
                <a:uFillTx/>
                <a:latin typeface="Calibri" panose="020F0502020204030204"/>
                <a:ea typeface="+mn-ea"/>
                <a:cs typeface="+mn-cs"/>
              </a:rPr>
              <a:t>Use the template on Moodle!!!!!!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Only </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discuss the market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research, planning marketing channels and metrics,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Be relevant not just random channels think RACE think about the best channel for the task!!</a:t>
            </a:r>
          </a:p>
        </p:txBody>
      </p:sp>
      <p:sp>
        <p:nvSpPr>
          <p:cNvPr id="11" name="TextBox 10">
            <a:extLst>
              <a:ext uri="{FF2B5EF4-FFF2-40B4-BE49-F238E27FC236}">
                <a16:creationId xmlns:a16="http://schemas.microsoft.com/office/drawing/2014/main" id="{EBF63B33-6305-5992-2F3E-CA22067CBDA3}"/>
              </a:ext>
            </a:extLst>
          </p:cNvPr>
          <p:cNvSpPr txBox="1"/>
          <p:nvPr/>
        </p:nvSpPr>
        <p:spPr>
          <a:xfrm>
            <a:off x="5076056" y="2666109"/>
            <a:ext cx="3888432"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Metrics/KPI’S you have selected for each channel, why have you chosen these, why will they be effective? Justify your choices.</a:t>
            </a:r>
          </a:p>
        </p:txBody>
      </p:sp>
      <p:sp>
        <p:nvSpPr>
          <p:cNvPr id="2" name="TextBox 1">
            <a:extLst>
              <a:ext uri="{FF2B5EF4-FFF2-40B4-BE49-F238E27FC236}">
                <a16:creationId xmlns:a16="http://schemas.microsoft.com/office/drawing/2014/main" id="{F35EB8B7-A8E0-5117-15B9-1AF1FFE1BA15}"/>
              </a:ext>
            </a:extLst>
          </p:cNvPr>
          <p:cNvSpPr txBox="1"/>
          <p:nvPr/>
        </p:nvSpPr>
        <p:spPr>
          <a:xfrm>
            <a:off x="4392488" y="778394"/>
            <a:ext cx="4572000" cy="1477328"/>
          </a:xfrm>
          <a:prstGeom prst="rect">
            <a:avLst/>
          </a:prstGeom>
          <a:solidFill>
            <a:srgbClr val="CC99FF"/>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Action (100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Gannt Chart of marketing activities: Marketing channels schedule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Justify your marketing channels schedule, what informed your decisions. (next week!)</a:t>
            </a:r>
          </a:p>
        </p:txBody>
      </p:sp>
      <p:sp>
        <p:nvSpPr>
          <p:cNvPr id="5" name="TextBox 4">
            <a:extLst>
              <a:ext uri="{FF2B5EF4-FFF2-40B4-BE49-F238E27FC236}">
                <a16:creationId xmlns:a16="http://schemas.microsoft.com/office/drawing/2014/main" id="{4F604035-5881-7141-677F-1B6F642C6291}"/>
              </a:ext>
            </a:extLst>
          </p:cNvPr>
          <p:cNvSpPr txBox="1"/>
          <p:nvPr/>
        </p:nvSpPr>
        <p:spPr>
          <a:xfrm>
            <a:off x="88754" y="2561209"/>
            <a:ext cx="4578626" cy="1410130"/>
          </a:xfrm>
          <a:prstGeom prst="rect">
            <a:avLst/>
          </a:prstGeom>
          <a:solidFill>
            <a:schemeClr val="bg2">
              <a:lumMod val="75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8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Control (100 Words)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Discuss how we will measure success? New customers? Positive attitudes towards brand? Increase profits? etc..</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8" name="TextBox 7">
            <a:extLst>
              <a:ext uri="{FF2B5EF4-FFF2-40B4-BE49-F238E27FC236}">
                <a16:creationId xmlns:a16="http://schemas.microsoft.com/office/drawing/2014/main" id="{B2EBF632-4549-53F5-C49F-C6B659E95022}"/>
              </a:ext>
            </a:extLst>
          </p:cNvPr>
          <p:cNvSpPr txBox="1"/>
          <p:nvPr/>
        </p:nvSpPr>
        <p:spPr>
          <a:xfrm>
            <a:off x="3751104" y="4247088"/>
            <a:ext cx="5244954" cy="1507529"/>
          </a:xfrm>
          <a:prstGeom prst="rect">
            <a:avLst/>
          </a:prstGeom>
          <a:solidFill>
            <a:schemeClr val="bg1"/>
          </a:solidFill>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4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Conclusion</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4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(100 Words)</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Summarise your main points, what did you change what effect will this have and outline any further recommendations you have</a:t>
            </a:r>
            <a:r>
              <a:rPr kumimoji="0" lang="en-GB" sz="1400" b="0" i="1"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Tree>
    <p:extLst>
      <p:ext uri="{BB962C8B-B14F-4D97-AF65-F5344CB8AC3E}">
        <p14:creationId xmlns:p14="http://schemas.microsoft.com/office/powerpoint/2010/main" val="31516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 grpId="0" animBg="1"/>
    </p:bldLst>
  </p:timing>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2231</Words>
  <Application>Microsoft Office PowerPoint</Application>
  <PresentationFormat>On-screen Show (4:3)</PresentationFormat>
  <Paragraphs>236</Paragraphs>
  <Slides>24</Slides>
  <Notes>14</Notes>
  <HiddenSlides>0</HiddenSlides>
  <MMClips>0</MMClips>
  <ScaleCrop>false</ScaleCrop>
  <HeadingPairs>
    <vt:vector size="6" baseType="variant">
      <vt:variant>
        <vt:lpstr>Fonts Used</vt:lpstr>
      </vt:variant>
      <vt:variant>
        <vt:i4>7</vt:i4>
      </vt:variant>
      <vt:variant>
        <vt:lpstr>Theme</vt:lpstr>
      </vt:variant>
      <vt:variant>
        <vt:i4>22</vt:i4>
      </vt:variant>
      <vt:variant>
        <vt:lpstr>Slide Titles</vt:lpstr>
      </vt:variant>
      <vt:variant>
        <vt:i4>24</vt:i4>
      </vt:variant>
    </vt:vector>
  </HeadingPairs>
  <TitlesOfParts>
    <vt:vector size="53" baseType="lpstr">
      <vt:lpstr>Avenir Next</vt:lpstr>
      <vt:lpstr>Bell Gothic Std Light</vt:lpstr>
      <vt:lpstr>Abadi</vt:lpstr>
      <vt:lpstr>Arial</vt:lpstr>
      <vt:lpstr>Calibri</vt:lpstr>
      <vt:lpstr>Calibri Light</vt:lpstr>
      <vt:lpstr>Trebuchet MS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1_Sub Title 2</vt:lpstr>
      <vt:lpstr>IHM PPT Template_</vt:lpstr>
      <vt:lpstr>PowerPoint Presentation</vt:lpstr>
      <vt:lpstr>Aims for today</vt:lpstr>
      <vt:lpstr>Recap</vt:lpstr>
      <vt:lpstr>Aims for today</vt:lpstr>
      <vt:lpstr>Assessment -1 Due:25th November 23;59 A marketing report of 1500 words -/+ 10%    MARKETING REPORT  As a Tourism Destination Marketing and Events Team you are required to use academic and industry research to prepare a Report using SOSTAC to market, promote and publicise The Arena Event!!!  You will need to use market research to develop an effective niche Marketing and Events Report to effectively promote the Arena Event   </vt:lpstr>
      <vt:lpstr>PowerPoint Presentation</vt:lpstr>
      <vt:lpstr>5 ‘S’ Digital marketing objectives</vt:lpstr>
      <vt:lpstr>Objectives - Sell</vt:lpstr>
      <vt:lpstr>Serve- The Internet as a Customer service tool</vt:lpstr>
      <vt:lpstr>Speak – The Internet as a Communications Tool</vt:lpstr>
      <vt:lpstr>PowerPoint Presentation</vt:lpstr>
      <vt:lpstr>PowerPoint Presentation</vt:lpstr>
      <vt:lpstr>Save – The Internet for Cost Reduction</vt:lpstr>
      <vt:lpstr>Sizzle – The Internet as a Brand Building Tool</vt:lpstr>
      <vt:lpstr>Google Garage</vt:lpstr>
      <vt:lpstr>PowerPoint Presentation</vt:lpstr>
      <vt:lpstr>Any Questions?</vt:lpstr>
      <vt:lpstr>Next Week!</vt:lpstr>
      <vt:lpstr>I look forward to seeing you next week.  If you have any questions in the meantime, please send an email from your student account  C.wilkin@UWTSD.AC.UK</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17</cp:revision>
  <dcterms:created xsi:type="dcterms:W3CDTF">2020-11-28T18:56:00Z</dcterms:created>
  <dcterms:modified xsi:type="dcterms:W3CDTF">2023-11-19T20:39:04Z</dcterms:modified>
</cp:coreProperties>
</file>