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9" r:id="rId5"/>
    <p:sldId id="258" r:id="rId6"/>
    <p:sldId id="263" r:id="rId7"/>
    <p:sldId id="261" r:id="rId8"/>
    <p:sldId id="260" r:id="rId9"/>
    <p:sldId id="268" r:id="rId10"/>
    <p:sldId id="270" r:id="rId11"/>
    <p:sldId id="271"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A54C6-467C-5D9E-BC38-6E88FB7DC6B9}" v="2145" dt="2023-10-10T20:01:59.935"/>
    <p1510:client id="{1DFB5F89-F85C-F049-9B49-2BFD53C6836C}" v="5" dt="2023-09-27T15:53:34.676"/>
    <p1510:client id="{48711B39-BFE9-1E67-5A97-22DA49BB0CA4}" v="226" dt="2023-10-09T21:57:32.908"/>
    <p1510:client id="{6F72401D-9F84-44C4-B339-BFE2034FA00A}" v="902" dt="2023-09-26T18:49:27.768"/>
    <p1510:client id="{8331B7D1-B929-9BB6-028B-76CCE010382D}" v="336" dt="2023-10-09T21:18:50.090"/>
    <p1510:client id="{95C9B73F-4CB9-B51F-5327-F2F61E3A1082}" v="2932" dt="2023-09-28T19:05:32.670"/>
    <p1510:client id="{A939BB9D-94A5-CEF7-EF8D-108FDBE4CF47}" v="980" dt="2023-10-12T17:48:47.522"/>
    <p1510:client id="{BA05E320-C0F4-9260-EBAA-9CED08382997}" v="1508" dt="2023-09-27T16:55:55.653"/>
    <p1510:client id="{E1F7643A-26C7-74A3-6D1E-67614D3528E1}" v="4" dt="2023-10-09T21:28:22.466"/>
    <p1510:client id="{E9E02902-B43E-1CA8-B358-26BD0B90F786}" v="340" dt="2023-09-28T19:22:36.732"/>
    <p1510:client id="{EB276DFE-8FA8-05D1-6A6D-F5B58ADE2615}" v="7231" dt="2023-10-11T21:53:21.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rojectsmart.co.uk/smart-goals/brief-history-of-smart-goals.php" TargetMode="External"/><Relationship Id="rId7" Type="http://schemas.openxmlformats.org/officeDocument/2006/relationships/hyperlink" Target="https://extension.uga.edu/publications/detail.html?number=C1042&amp;title=time-management-10-strategies-for-better-time-management" TargetMode="External"/><Relationship Id="rId2" Type="http://schemas.openxmlformats.org/officeDocument/2006/relationships/hyperlink" Target="https://corporatefinanceinstitute.com/resources/management/time-management-list-tips/&#160;" TargetMode="External"/><Relationship Id="rId1" Type="http://schemas.openxmlformats.org/officeDocument/2006/relationships/slideLayout" Target="../slideLayouts/slideLayout2.xml"/><Relationship Id="rId6" Type="http://schemas.openxmlformats.org/officeDocument/2006/relationships/hyperlink" Target="https://www.sprintzeal.com/blog/time-management-in-project-management" TargetMode="External"/><Relationship Id="rId5" Type="http://schemas.openxmlformats.org/officeDocument/2006/relationships/hyperlink" Target="https://www.mindtools.com/a4wo118/smart-goals%C2%A0" TargetMode="External"/><Relationship Id="rId4" Type="http://schemas.openxmlformats.org/officeDocument/2006/relationships/hyperlink" Target="https://www.lifepathgroup.co.za/time-management-is-vital-for-your-mental-health/%C2%A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8" Type="http://schemas.openxmlformats.org/officeDocument/2006/relationships/hyperlink" Target="https://www.uopeople.edu/blog/why-is-critical-thinking-important/#:~:text=By%20practicing%20critical%20thinking%2C%20we,ideas%20and%20adjust%20them%20accordingly" TargetMode="External"/><Relationship Id="rId3" Type="http://schemas.openxmlformats.org/officeDocument/2006/relationships/hyperlink" Target="https://www.mygreatlearning.com/blog/how-to-improve-critical-thinking/%C2%A0" TargetMode="External"/><Relationship Id="rId7" Type="http://schemas.openxmlformats.org/officeDocument/2006/relationships/hyperlink" Target="https://tscfm.org/blogs/the-benefits-of-critical-thinking-for-students/&#160;" TargetMode="External"/><Relationship Id="rId2" Type="http://schemas.openxmlformats.org/officeDocument/2006/relationships/hyperlink" Target="https://amorebeautifulquestion.com/einstein-questioning/" TargetMode="External"/><Relationship Id="rId1" Type="http://schemas.openxmlformats.org/officeDocument/2006/relationships/slideLayout" Target="../slideLayouts/slideLayout2.xml"/><Relationship Id="rId6" Type="http://schemas.openxmlformats.org/officeDocument/2006/relationships/hyperlink" Target="https://www.ed.ac.uk/institute-academic-development/study-hub/learning-resources/critical" TargetMode="External"/><Relationship Id="rId5" Type="http://schemas.openxmlformats.org/officeDocument/2006/relationships/hyperlink" Target="https://cpduk.co.uk/news/how-to-develop-critical-thinking-skills%C2%A0" TargetMode="External"/><Relationship Id="rId4" Type="http://schemas.openxmlformats.org/officeDocument/2006/relationships/hyperlink" Target="https://www.charlesleon.uk/blog/the-6-stages-of-critical-thinking209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ea typeface="Calibri Light"/>
                <a:cs typeface="Calibri Light"/>
              </a:rPr>
              <a:t>E-portfolio of Lucy Storton 2314170</a:t>
            </a:r>
            <a:endParaRPr lang="en-GB" err="1"/>
          </a:p>
        </p:txBody>
      </p:sp>
      <p:sp>
        <p:nvSpPr>
          <p:cNvPr id="3" name="Subtitle 2"/>
          <p:cNvSpPr>
            <a:spLocks noGrp="1"/>
          </p:cNvSpPr>
          <p:nvPr>
            <p:ph type="subTitle" idx="1"/>
          </p:nvPr>
        </p:nvSpPr>
        <p:spPr/>
        <p:txBody>
          <a:bodyPr vert="horz" lIns="91440" tIns="45720" rIns="91440" bIns="45720" rtlCol="0" anchor="t">
            <a:normAutofit/>
          </a:bodyPr>
          <a:lstStyle/>
          <a:p>
            <a:r>
              <a:rPr lang="en-GB" dirty="0">
                <a:ea typeface="Calibri"/>
                <a:cs typeface="Calibri"/>
              </a:rPr>
              <a:t>Evidence of learning E-portfolio ( 2 elements)</a:t>
            </a:r>
          </a:p>
          <a:p>
            <a:endParaRPr lang="en-GB" dirty="0">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55DAF-AE05-40CF-19F6-E823FE438EC7}"/>
              </a:ext>
            </a:extLst>
          </p:cNvPr>
          <p:cNvSpPr>
            <a:spLocks noGrp="1"/>
          </p:cNvSpPr>
          <p:nvPr>
            <p:ph type="title"/>
          </p:nvPr>
        </p:nvSpPr>
        <p:spPr/>
        <p:txBody>
          <a:bodyPr/>
          <a:lstStyle/>
          <a:p>
            <a:r>
              <a:rPr lang="en-GB" u="sng">
                <a:ea typeface="Calibri Light"/>
                <a:cs typeface="Calibri Light"/>
              </a:rPr>
              <a:t>Contents page</a:t>
            </a:r>
            <a:endParaRPr lang="en-GB" u="sng"/>
          </a:p>
        </p:txBody>
      </p:sp>
      <p:sp>
        <p:nvSpPr>
          <p:cNvPr id="3" name="Content Placeholder 2">
            <a:extLst>
              <a:ext uri="{FF2B5EF4-FFF2-40B4-BE49-F238E27FC236}">
                <a16:creationId xmlns:a16="http://schemas.microsoft.com/office/drawing/2014/main" id="{D30E26A5-40C9-AC00-732C-DBB00D69F03E}"/>
              </a:ext>
            </a:extLst>
          </p:cNvPr>
          <p:cNvSpPr>
            <a:spLocks noGrp="1"/>
          </p:cNvSpPr>
          <p:nvPr>
            <p:ph idx="1"/>
          </p:nvPr>
        </p:nvSpPr>
        <p:spPr/>
        <p:txBody>
          <a:bodyPr vert="horz" lIns="91440" tIns="45720" rIns="91440" bIns="45720" rtlCol="0" anchor="t">
            <a:normAutofit/>
          </a:bodyPr>
          <a:lstStyle/>
          <a:p>
            <a:pPr marL="0" indent="0">
              <a:buNone/>
            </a:pPr>
            <a:r>
              <a:rPr lang="en-GB" dirty="0">
                <a:ea typeface="Calibri"/>
                <a:cs typeface="Calibri"/>
              </a:rPr>
              <a:t>Pages 3 – 7 blog on time management </a:t>
            </a:r>
          </a:p>
          <a:p>
            <a:pPr marL="0" indent="0">
              <a:buNone/>
            </a:pPr>
            <a:r>
              <a:rPr lang="en-GB" dirty="0">
                <a:ea typeface="Calibri"/>
                <a:cs typeface="Calibri"/>
              </a:rPr>
              <a:t>Page 8 Element 1 reference list</a:t>
            </a:r>
          </a:p>
          <a:p>
            <a:pPr marL="0" indent="0">
              <a:buNone/>
            </a:pPr>
            <a:r>
              <a:rPr lang="en-GB" dirty="0">
                <a:ea typeface="Calibri"/>
                <a:cs typeface="Calibri"/>
              </a:rPr>
              <a:t>Pages 9 - 10  Poster on critical thinking </a:t>
            </a:r>
          </a:p>
          <a:p>
            <a:pPr marL="0" indent="0">
              <a:buNone/>
            </a:pPr>
            <a:r>
              <a:rPr lang="en-GB" dirty="0">
                <a:ea typeface="Calibri"/>
                <a:cs typeface="Calibri"/>
              </a:rPr>
              <a:t>Page 11 Element 2 reference list</a:t>
            </a:r>
          </a:p>
        </p:txBody>
      </p:sp>
    </p:spTree>
    <p:extLst>
      <p:ext uri="{BB962C8B-B14F-4D97-AF65-F5344CB8AC3E}">
        <p14:creationId xmlns:p14="http://schemas.microsoft.com/office/powerpoint/2010/main" val="586294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9512A9-1494-9C1F-6CF3-9EEBF2C0881E}"/>
              </a:ext>
            </a:extLst>
          </p:cNvPr>
          <p:cNvSpPr txBox="1"/>
          <p:nvPr/>
        </p:nvSpPr>
        <p:spPr>
          <a:xfrm>
            <a:off x="2358767" y="3138617"/>
            <a:ext cx="758979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Calibri"/>
                <a:cs typeface="Calibri"/>
              </a:rPr>
              <a:t>Element 1- what is good time management?</a:t>
            </a:r>
            <a:endParaRPr lang="en-GB" sz="3200" dirty="0"/>
          </a:p>
        </p:txBody>
      </p:sp>
    </p:spTree>
    <p:extLst>
      <p:ext uri="{BB962C8B-B14F-4D97-AF65-F5344CB8AC3E}">
        <p14:creationId xmlns:p14="http://schemas.microsoft.com/office/powerpoint/2010/main" val="867528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66EAF-17C7-DC61-4413-A1D20A27D956}"/>
              </a:ext>
            </a:extLst>
          </p:cNvPr>
          <p:cNvSpPr>
            <a:spLocks noGrp="1"/>
          </p:cNvSpPr>
          <p:nvPr>
            <p:ph type="title"/>
          </p:nvPr>
        </p:nvSpPr>
        <p:spPr/>
        <p:txBody>
          <a:bodyPr>
            <a:normAutofit/>
          </a:bodyPr>
          <a:lstStyle/>
          <a:p>
            <a:r>
              <a:rPr lang="en-GB" sz="1800" u="sng">
                <a:latin typeface="Calibri"/>
                <a:ea typeface="Calibri Light"/>
                <a:cs typeface="Calibri Light"/>
              </a:rPr>
              <a:t>What is time management?</a:t>
            </a:r>
          </a:p>
        </p:txBody>
      </p:sp>
      <p:sp>
        <p:nvSpPr>
          <p:cNvPr id="3" name="Content Placeholder 2">
            <a:extLst>
              <a:ext uri="{FF2B5EF4-FFF2-40B4-BE49-F238E27FC236}">
                <a16:creationId xmlns:a16="http://schemas.microsoft.com/office/drawing/2014/main" id="{B869F957-C060-D11F-293F-7B5B3B4E563F}"/>
              </a:ext>
            </a:extLst>
          </p:cNvPr>
          <p:cNvSpPr>
            <a:spLocks noGrp="1"/>
          </p:cNvSpPr>
          <p:nvPr>
            <p:ph idx="1"/>
          </p:nvPr>
        </p:nvSpPr>
        <p:spPr>
          <a:xfrm>
            <a:off x="838200" y="1255841"/>
            <a:ext cx="10515600" cy="4351338"/>
          </a:xfrm>
        </p:spPr>
        <p:txBody>
          <a:bodyPr vert="horz" lIns="91440" tIns="45720" rIns="91440" bIns="45720" rtlCol="0" anchor="t">
            <a:normAutofit/>
          </a:bodyPr>
          <a:lstStyle/>
          <a:p>
            <a:pPr marL="0" indent="0">
              <a:buNone/>
            </a:pPr>
            <a:r>
              <a:rPr lang="en-GB" sz="1800" dirty="0">
                <a:latin typeface="Calibri"/>
                <a:ea typeface="+mn-lt"/>
                <a:cs typeface="+mn-lt"/>
              </a:rPr>
              <a:t>Time management is planning and deciding how much time to spend on certain tasks or activities to enable you to meet deadlines that have already been set for you or that you may have set for yourself. "Good time management enables an individual to complete more in a shorter period of time, lowers stress and leads to career success" (CFI team, 2019).</a:t>
            </a:r>
            <a:endParaRPr lang="en-GB" sz="1800">
              <a:latin typeface="Calibri"/>
              <a:ea typeface="Calibri" panose="020F0502020204030204"/>
              <a:cs typeface="Calibri" panose="020F0502020204030204"/>
            </a:endParaRPr>
          </a:p>
          <a:p>
            <a:pPr marL="0" indent="0">
              <a:buNone/>
            </a:pPr>
            <a:r>
              <a:rPr lang="en-GB" sz="1800" b="1" u="sng" dirty="0">
                <a:latin typeface="Calibri"/>
                <a:ea typeface="+mn-lt"/>
                <a:cs typeface="+mn-lt"/>
              </a:rPr>
              <a:t>Benefits of time management:</a:t>
            </a:r>
            <a:endParaRPr lang="en-GB" sz="1800" b="1">
              <a:latin typeface="Calibri"/>
              <a:ea typeface="+mn-lt"/>
              <a:cs typeface="+mn-lt"/>
            </a:endParaRPr>
          </a:p>
          <a:p>
            <a:pPr marL="342900" indent="-342900">
              <a:buAutoNum type="arabicPeriod"/>
            </a:pPr>
            <a:r>
              <a:rPr lang="en-GB" sz="1800" dirty="0">
                <a:latin typeface="Calibri"/>
                <a:ea typeface="+mn-lt"/>
                <a:cs typeface="+mn-lt"/>
              </a:rPr>
              <a:t>Stress </a:t>
            </a:r>
            <a:r>
              <a:rPr lang="en-GB" sz="1800" noProof="1">
                <a:latin typeface="Calibri"/>
                <a:ea typeface="+mn-lt"/>
                <a:cs typeface="+mn-lt"/>
              </a:rPr>
              <a:t>relief</a:t>
            </a:r>
            <a:endParaRPr lang="en-GB" sz="1800" dirty="0">
              <a:latin typeface="Calibri"/>
              <a:ea typeface="Calibri"/>
              <a:cs typeface="Calibri"/>
            </a:endParaRPr>
          </a:p>
          <a:p>
            <a:pPr marL="342900" indent="-342900">
              <a:buAutoNum type="arabicPeriod"/>
            </a:pPr>
            <a:r>
              <a:rPr lang="en-GB" sz="1800" noProof="1">
                <a:latin typeface="Calibri"/>
                <a:ea typeface="+mn-lt"/>
                <a:cs typeface="+mn-lt"/>
              </a:rPr>
              <a:t>More time</a:t>
            </a:r>
          </a:p>
          <a:p>
            <a:pPr marL="342900" indent="-342900">
              <a:buAutoNum type="arabicPeriod"/>
            </a:pPr>
            <a:r>
              <a:rPr lang="en-GB" sz="1800" noProof="1">
                <a:latin typeface="Calibri"/>
                <a:ea typeface="+mn-lt"/>
                <a:cs typeface="+mn-lt"/>
              </a:rPr>
              <a:t>More opportunities</a:t>
            </a:r>
          </a:p>
          <a:p>
            <a:pPr marL="342900" indent="-342900">
              <a:buAutoNum type="arabicPeriod"/>
            </a:pPr>
            <a:r>
              <a:rPr lang="en-GB" sz="1800" noProof="1">
                <a:latin typeface="Calibri"/>
                <a:ea typeface="+mn-lt"/>
                <a:cs typeface="+mn-lt"/>
              </a:rPr>
              <a:t>Realise goals</a:t>
            </a:r>
          </a:p>
          <a:p>
            <a:pPr marL="342900" indent="-342900">
              <a:buAutoNum type="arabicPeriod"/>
            </a:pPr>
            <a:r>
              <a:rPr lang="en-GB" sz="1800" noProof="1">
                <a:latin typeface="Calibri"/>
                <a:ea typeface="+mn-lt"/>
                <a:cs typeface="+mn-lt"/>
              </a:rPr>
              <a:t>Improve self esteem</a:t>
            </a:r>
          </a:p>
          <a:p>
            <a:pPr marL="342900" indent="-342900">
              <a:buAutoNum type="arabicPeriod"/>
            </a:pPr>
            <a:r>
              <a:rPr lang="en-GB" sz="1800" noProof="1">
                <a:latin typeface="Calibri"/>
                <a:ea typeface="+mn-lt"/>
                <a:cs typeface="+mn-lt"/>
              </a:rPr>
              <a:t>Healthy balance</a:t>
            </a:r>
          </a:p>
          <a:p>
            <a:pPr marL="342900" indent="-342900">
              <a:buAutoNum type="arabicPeriod"/>
            </a:pPr>
            <a:r>
              <a:rPr lang="en-GB" sz="1800" noProof="1">
                <a:latin typeface="Calibri"/>
                <a:ea typeface="Calibri"/>
                <a:cs typeface="Calibri"/>
              </a:rPr>
              <a:t>Less procrastination</a:t>
            </a:r>
            <a:endParaRPr lang="en-GB" sz="1800" noProof="1">
              <a:latin typeface="Calibri"/>
              <a:ea typeface="+mn-lt"/>
              <a:cs typeface="+mn-lt"/>
            </a:endParaRPr>
          </a:p>
          <a:p>
            <a:pPr marL="0" indent="0">
              <a:buNone/>
            </a:pPr>
            <a:endParaRPr lang="en-GB" sz="1400" noProof="1">
              <a:solidFill>
                <a:srgbClr val="57595D"/>
              </a:solidFill>
              <a:ea typeface="Calibri"/>
              <a:cs typeface="Calibri"/>
            </a:endParaRPr>
          </a:p>
          <a:p>
            <a:pPr marL="342900" indent="-342900">
              <a:buAutoNum type="arabicPeriod"/>
            </a:pPr>
            <a:endParaRPr lang="en-GB" sz="1400">
              <a:solidFill>
                <a:srgbClr val="57595D"/>
              </a:solidFill>
              <a:ea typeface="Calibri"/>
              <a:cs typeface="Calibri"/>
            </a:endParaRPr>
          </a:p>
          <a:p>
            <a:pPr marL="342900" indent="-342900">
              <a:buAutoNum type="arabicPeriod"/>
            </a:pPr>
            <a:endParaRPr lang="en-GB" sz="1400">
              <a:solidFill>
                <a:srgbClr val="57595D"/>
              </a:solidFill>
              <a:ea typeface="Calibri"/>
              <a:cs typeface="Calibri"/>
            </a:endParaRPr>
          </a:p>
          <a:p>
            <a:endParaRPr lang="en-GB" sz="1400">
              <a:solidFill>
                <a:srgbClr val="57595D"/>
              </a:solidFill>
              <a:ea typeface="Calibri"/>
              <a:cs typeface="Calibri"/>
            </a:endParaRPr>
          </a:p>
          <a:p>
            <a:endParaRPr lang="en-GB">
              <a:ea typeface="Calibri"/>
              <a:cs typeface="Calibri"/>
            </a:endParaRPr>
          </a:p>
        </p:txBody>
      </p:sp>
      <p:sp>
        <p:nvSpPr>
          <p:cNvPr id="4" name="TextBox 3">
            <a:extLst>
              <a:ext uri="{FF2B5EF4-FFF2-40B4-BE49-F238E27FC236}">
                <a16:creationId xmlns:a16="http://schemas.microsoft.com/office/drawing/2014/main" id="{66E4351C-4844-CB70-F874-A5C0A46170DC}"/>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solidFill>
                <a:srgbClr val="57595D"/>
              </a:solidFill>
              <a:latin typeface="Open Sans"/>
              <a:ea typeface="Open Sans"/>
              <a:cs typeface="Open Sans"/>
            </a:endParaRPr>
          </a:p>
        </p:txBody>
      </p:sp>
      <p:sp>
        <p:nvSpPr>
          <p:cNvPr id="6" name="TextBox 5">
            <a:extLst>
              <a:ext uri="{FF2B5EF4-FFF2-40B4-BE49-F238E27FC236}">
                <a16:creationId xmlns:a16="http://schemas.microsoft.com/office/drawing/2014/main" id="{9D64D3B2-E996-22C9-7C79-F3E614F52901}"/>
              </a:ext>
            </a:extLst>
          </p:cNvPr>
          <p:cNvSpPr txBox="1"/>
          <p:nvPr/>
        </p:nvSpPr>
        <p:spPr>
          <a:xfrm>
            <a:off x="8794496" y="6534912"/>
            <a:ext cx="1658112" cy="2275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713F1730-D2A8-B6A2-DB5A-5DA02D634E12}"/>
              </a:ext>
            </a:extLst>
          </p:cNvPr>
          <p:cNvSpPr txBox="1"/>
          <p:nvPr/>
        </p:nvSpPr>
        <p:spPr>
          <a:xfrm>
            <a:off x="5819648" y="6242304"/>
            <a:ext cx="1170432" cy="3251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5" name="Picture 4">
            <a:extLst>
              <a:ext uri="{FF2B5EF4-FFF2-40B4-BE49-F238E27FC236}">
                <a16:creationId xmlns:a16="http://schemas.microsoft.com/office/drawing/2014/main" id="{7DC4619D-DA50-30B7-A5D2-613B39AC15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1854" y="2157118"/>
            <a:ext cx="5455067" cy="3998999"/>
          </a:xfrm>
          <a:prstGeom prst="rect">
            <a:avLst/>
          </a:prstGeom>
        </p:spPr>
      </p:pic>
      <p:sp>
        <p:nvSpPr>
          <p:cNvPr id="8" name="TextBox 7">
            <a:extLst>
              <a:ext uri="{FF2B5EF4-FFF2-40B4-BE49-F238E27FC236}">
                <a16:creationId xmlns:a16="http://schemas.microsoft.com/office/drawing/2014/main" id="{AC176C5F-9DA6-8614-B839-066D1F5CABE5}"/>
              </a:ext>
            </a:extLst>
          </p:cNvPr>
          <p:cNvSpPr txBox="1"/>
          <p:nvPr/>
        </p:nvSpPr>
        <p:spPr>
          <a:xfrm>
            <a:off x="10081905" y="5913784"/>
            <a:ext cx="191820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Calibri"/>
                <a:cs typeface="Calibri"/>
              </a:rPr>
              <a:t>(</a:t>
            </a:r>
            <a:r>
              <a:rPr lang="en-GB" sz="1400" dirty="0" err="1">
                <a:ea typeface="Calibri"/>
                <a:cs typeface="Calibri"/>
              </a:rPr>
              <a:t>sushmith</a:t>
            </a:r>
            <a:r>
              <a:rPr lang="en-GB" sz="1400" dirty="0">
                <a:ea typeface="Calibri"/>
                <a:cs typeface="Calibri"/>
              </a:rPr>
              <a:t> 2023)</a:t>
            </a:r>
          </a:p>
        </p:txBody>
      </p:sp>
    </p:spTree>
    <p:extLst>
      <p:ext uri="{BB962C8B-B14F-4D97-AF65-F5344CB8AC3E}">
        <p14:creationId xmlns:p14="http://schemas.microsoft.com/office/powerpoint/2010/main" val="1787886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6BC3A-B49A-498D-E4BA-AD5FA6E3D8EE}"/>
              </a:ext>
            </a:extLst>
          </p:cNvPr>
          <p:cNvSpPr>
            <a:spLocks noGrp="1"/>
          </p:cNvSpPr>
          <p:nvPr>
            <p:ph type="title"/>
          </p:nvPr>
        </p:nvSpPr>
        <p:spPr>
          <a:xfrm>
            <a:off x="131119" y="433774"/>
            <a:ext cx="10515600" cy="1325563"/>
          </a:xfrm>
        </p:spPr>
        <p:txBody>
          <a:bodyPr>
            <a:normAutofit/>
          </a:bodyPr>
          <a:lstStyle/>
          <a:p>
            <a:r>
              <a:rPr lang="en-GB" sz="1800" b="1" u="sng" dirty="0">
                <a:latin typeface="Calibri"/>
                <a:ea typeface="Calibri Light"/>
                <a:cs typeface="Calibri Light"/>
              </a:rPr>
              <a:t>Good time management strategies</a:t>
            </a:r>
          </a:p>
        </p:txBody>
      </p:sp>
      <p:sp>
        <p:nvSpPr>
          <p:cNvPr id="3" name="Content Placeholder 2">
            <a:extLst>
              <a:ext uri="{FF2B5EF4-FFF2-40B4-BE49-F238E27FC236}">
                <a16:creationId xmlns:a16="http://schemas.microsoft.com/office/drawing/2014/main" id="{DF3A3ACD-4DDE-DC96-1547-890FEB2E369C}"/>
              </a:ext>
            </a:extLst>
          </p:cNvPr>
          <p:cNvSpPr>
            <a:spLocks noGrp="1"/>
          </p:cNvSpPr>
          <p:nvPr>
            <p:ph idx="1"/>
          </p:nvPr>
        </p:nvSpPr>
        <p:spPr>
          <a:xfrm>
            <a:off x="131119" y="1345084"/>
            <a:ext cx="11861113" cy="5339878"/>
          </a:xfrm>
        </p:spPr>
        <p:txBody>
          <a:bodyPr vert="horz" lIns="91440" tIns="45720" rIns="91440" bIns="45720" rtlCol="0" anchor="t">
            <a:normAutofit/>
          </a:bodyPr>
          <a:lstStyle/>
          <a:p>
            <a:pPr>
              <a:buNone/>
            </a:pPr>
            <a:endParaRPr lang="en-GB" sz="1400">
              <a:solidFill>
                <a:srgbClr val="2D2D2D"/>
              </a:solidFill>
              <a:ea typeface="Calibri"/>
              <a:cs typeface="Calibri"/>
            </a:endParaRPr>
          </a:p>
          <a:p>
            <a:pPr>
              <a:buNone/>
            </a:pPr>
            <a:endParaRPr lang="en-GB" sz="1400">
              <a:solidFill>
                <a:srgbClr val="2D2D2D"/>
              </a:solidFill>
              <a:ea typeface="Calibri"/>
              <a:cs typeface="Calibri"/>
            </a:endParaRPr>
          </a:p>
          <a:p>
            <a:pPr>
              <a:buNone/>
            </a:pPr>
            <a:endParaRPr lang="en-GB" sz="1400">
              <a:solidFill>
                <a:srgbClr val="2D2D2D"/>
              </a:solidFill>
              <a:ea typeface="Calibri"/>
              <a:cs typeface="Calibri"/>
            </a:endParaRPr>
          </a:p>
          <a:p>
            <a:pPr>
              <a:buNone/>
            </a:pPr>
            <a:endParaRPr lang="en-GB" b="1">
              <a:solidFill>
                <a:srgbClr val="132E57"/>
              </a:solidFill>
              <a:ea typeface="Calibri"/>
              <a:cs typeface="Calibri"/>
            </a:endParaRPr>
          </a:p>
          <a:p>
            <a:pPr>
              <a:buNone/>
            </a:pPr>
            <a:endParaRPr lang="en-GB" b="1">
              <a:solidFill>
                <a:srgbClr val="132E57"/>
              </a:solidFill>
              <a:ea typeface="Calibri"/>
              <a:cs typeface="Calibri"/>
            </a:endParaRPr>
          </a:p>
          <a:p>
            <a:pPr>
              <a:buNone/>
            </a:pPr>
            <a:endParaRPr lang="en-GB" sz="1400">
              <a:solidFill>
                <a:srgbClr val="57595D"/>
              </a:solidFill>
              <a:ea typeface="Calibri"/>
              <a:cs typeface="Calibri"/>
            </a:endParaRPr>
          </a:p>
          <a:p>
            <a:pPr marL="0" indent="0">
              <a:buNone/>
            </a:pPr>
            <a:br>
              <a:rPr lang="en-US"/>
            </a:br>
            <a:endParaRPr lang="en-US"/>
          </a:p>
          <a:p>
            <a:pPr>
              <a:buNone/>
            </a:pPr>
            <a:endParaRPr lang="en-GB" sz="1400">
              <a:solidFill>
                <a:srgbClr val="57595D"/>
              </a:solidFill>
              <a:latin typeface="Calibri" panose="020F0502020204030204"/>
              <a:ea typeface="Calibri"/>
              <a:cs typeface="Calibri"/>
            </a:endParaRPr>
          </a:p>
          <a:p>
            <a:pPr marL="0" indent="0">
              <a:buNone/>
            </a:pPr>
            <a:endParaRPr lang="en-GB" sz="1800" u="sng">
              <a:solidFill>
                <a:srgbClr val="2D2D2D"/>
              </a:solidFill>
              <a:latin typeface="Calibri Light"/>
              <a:ea typeface="Noto Sans"/>
              <a:cs typeface="Noto Sans"/>
            </a:endParaRPr>
          </a:p>
          <a:p>
            <a:pPr marL="0" indent="0">
              <a:buNone/>
            </a:pPr>
            <a:endParaRPr lang="en-GB" sz="1500">
              <a:solidFill>
                <a:srgbClr val="2D2D2D"/>
              </a:solidFill>
              <a:latin typeface="Calibri Light"/>
              <a:ea typeface="Noto Sans"/>
              <a:cs typeface="Noto Sans"/>
            </a:endParaRPr>
          </a:p>
          <a:p>
            <a:pPr marL="0" indent="0">
              <a:buNone/>
            </a:pPr>
            <a:endParaRPr lang="en-GB" sz="1500">
              <a:solidFill>
                <a:srgbClr val="2D2D2D"/>
              </a:solidFill>
              <a:latin typeface="Calibri Light"/>
              <a:ea typeface="Noto Sans"/>
              <a:cs typeface="Noto Sans"/>
            </a:endParaRPr>
          </a:p>
          <a:p>
            <a:pPr marL="0" indent="0">
              <a:buNone/>
            </a:pPr>
            <a:endParaRPr lang="en-GB" sz="1500" noProof="1">
              <a:solidFill>
                <a:srgbClr val="2D2D2D"/>
              </a:solidFill>
              <a:latin typeface="Calibri Light"/>
              <a:ea typeface="Noto Sans"/>
              <a:cs typeface="Noto Sans"/>
            </a:endParaRPr>
          </a:p>
          <a:p>
            <a:pPr marL="285750" indent="-285750"/>
            <a:endParaRPr lang="en-GB" sz="1500" noProof="1">
              <a:solidFill>
                <a:srgbClr val="2D2D2D"/>
              </a:solidFill>
              <a:latin typeface="Calibri Light"/>
              <a:ea typeface="Noto Sans"/>
              <a:cs typeface="Noto Sans"/>
            </a:endParaRPr>
          </a:p>
          <a:p>
            <a:pPr marL="0" indent="0">
              <a:buNone/>
            </a:pPr>
            <a:endParaRPr lang="en-GB" sz="1500">
              <a:solidFill>
                <a:srgbClr val="2D2D2D"/>
              </a:solidFill>
              <a:latin typeface="Noto Sans"/>
              <a:ea typeface="Noto Sans"/>
              <a:cs typeface="Noto Sans"/>
            </a:endParaRPr>
          </a:p>
        </p:txBody>
      </p:sp>
      <p:sp>
        <p:nvSpPr>
          <p:cNvPr id="4" name="TextBox 3">
            <a:extLst>
              <a:ext uri="{FF2B5EF4-FFF2-40B4-BE49-F238E27FC236}">
                <a16:creationId xmlns:a16="http://schemas.microsoft.com/office/drawing/2014/main" id="{66E414E4-469A-3D54-AF86-EC671D9D48AF}"/>
              </a:ext>
            </a:extLst>
          </p:cNvPr>
          <p:cNvSpPr txBox="1"/>
          <p:nvPr/>
        </p:nvSpPr>
        <p:spPr>
          <a:xfrm>
            <a:off x="133109" y="1348451"/>
            <a:ext cx="11974009"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latin typeface="Calibri"/>
                <a:ea typeface="Calibri Light"/>
                <a:cs typeface="Calibri Light"/>
              </a:rPr>
              <a:t>Set goals correctly: - </a:t>
            </a:r>
            <a:r>
              <a:rPr lang="en-GB" dirty="0">
                <a:latin typeface="Calibri"/>
                <a:ea typeface="Calibri Light"/>
                <a:cs typeface="Calibri Light"/>
              </a:rPr>
              <a:t>It is important to set goals that are achievable and reasonable for yourselves. Using the SMART method is always an effective way to set goals for yourself. The smart method was found by George. T. Doran in 1981 and he found that when it comes to setting goals, they should be</a:t>
            </a:r>
            <a:r>
              <a:rPr lang="en-GB" b="1" dirty="0">
                <a:latin typeface="Calibri"/>
                <a:ea typeface="Calibri Light"/>
                <a:cs typeface="Calibri Light"/>
              </a:rPr>
              <a:t> S</a:t>
            </a:r>
            <a:r>
              <a:rPr lang="en-GB" dirty="0">
                <a:latin typeface="Calibri"/>
                <a:ea typeface="Calibri Light"/>
                <a:cs typeface="Calibri Light"/>
              </a:rPr>
              <a:t>pecific,</a:t>
            </a:r>
            <a:r>
              <a:rPr lang="en-GB" b="1" dirty="0">
                <a:latin typeface="Calibri"/>
                <a:ea typeface="Calibri Light"/>
                <a:cs typeface="Calibri Light"/>
              </a:rPr>
              <a:t> M</a:t>
            </a:r>
            <a:r>
              <a:rPr lang="en-GB" dirty="0">
                <a:latin typeface="Calibri"/>
                <a:ea typeface="Calibri Light"/>
                <a:cs typeface="Calibri Light"/>
              </a:rPr>
              <a:t>easurable,</a:t>
            </a:r>
            <a:r>
              <a:rPr lang="en-GB" b="1" dirty="0">
                <a:latin typeface="Calibri"/>
                <a:ea typeface="Calibri Light"/>
                <a:cs typeface="Calibri Light"/>
              </a:rPr>
              <a:t> A</a:t>
            </a:r>
            <a:r>
              <a:rPr lang="en-GB" dirty="0">
                <a:latin typeface="Calibri"/>
                <a:ea typeface="Calibri Light"/>
                <a:cs typeface="Calibri Light"/>
              </a:rPr>
              <a:t>ttainable,</a:t>
            </a:r>
            <a:r>
              <a:rPr lang="en-GB" b="1" dirty="0">
                <a:latin typeface="Calibri"/>
                <a:ea typeface="Calibri Light"/>
                <a:cs typeface="Calibri Light"/>
              </a:rPr>
              <a:t> R</a:t>
            </a:r>
            <a:r>
              <a:rPr lang="en-GB" dirty="0">
                <a:latin typeface="Calibri"/>
                <a:ea typeface="Calibri Light"/>
                <a:cs typeface="Calibri Light"/>
              </a:rPr>
              <a:t>elevant and</a:t>
            </a:r>
            <a:r>
              <a:rPr lang="en-GB" b="1" dirty="0">
                <a:latin typeface="Calibri"/>
                <a:ea typeface="Calibri Light"/>
                <a:cs typeface="Calibri Light"/>
              </a:rPr>
              <a:t> T</a:t>
            </a:r>
            <a:r>
              <a:rPr lang="en-GB" dirty="0">
                <a:latin typeface="Calibri"/>
                <a:ea typeface="Calibri Light"/>
                <a:cs typeface="Calibri Light"/>
              </a:rPr>
              <a:t>imely.</a:t>
            </a:r>
            <a:r>
              <a:rPr lang="en-GB" dirty="0">
                <a:latin typeface="Calibri"/>
                <a:ea typeface="Calibri"/>
                <a:cs typeface="Calibri"/>
              </a:rPr>
              <a:t> </a:t>
            </a:r>
            <a:endParaRPr lang="en-US" dirty="0">
              <a:latin typeface="Calibri"/>
              <a:ea typeface="Calibri Light"/>
              <a:cs typeface="Calibri Light"/>
            </a:endParaRPr>
          </a:p>
          <a:p>
            <a:pPr marL="285750" indent="-285750">
              <a:buFont typeface="Arial"/>
              <a:buChar char="•"/>
            </a:pPr>
            <a:r>
              <a:rPr lang="en-GB" b="1" dirty="0">
                <a:latin typeface="Calibri"/>
                <a:ea typeface="Calibri"/>
                <a:cs typeface="Calibri"/>
              </a:rPr>
              <a:t>Prioritise wisely: -</a:t>
            </a:r>
            <a:r>
              <a:rPr lang="en-GB" u="sng" dirty="0">
                <a:latin typeface="Calibri"/>
                <a:ea typeface="Calibri"/>
                <a:cs typeface="Calibri"/>
              </a:rPr>
              <a:t> </a:t>
            </a:r>
            <a:r>
              <a:rPr lang="en-GB" dirty="0">
                <a:latin typeface="Calibri"/>
                <a:ea typeface="Calibri"/>
                <a:cs typeface="Calibri"/>
              </a:rPr>
              <a:t>Have a look at the tasks that you need to complete and see which ones are more important and urgent. </a:t>
            </a:r>
          </a:p>
          <a:p>
            <a:pPr marL="285750" indent="-285750">
              <a:buFont typeface="Arial"/>
              <a:buChar char="•"/>
            </a:pPr>
            <a:r>
              <a:rPr lang="en-GB" b="1" dirty="0">
                <a:latin typeface="Calibri"/>
                <a:ea typeface="Calibri"/>
                <a:cs typeface="Calibri"/>
              </a:rPr>
              <a:t>Set a time limit: - </a:t>
            </a:r>
            <a:r>
              <a:rPr lang="en-GB" dirty="0">
                <a:latin typeface="Calibri"/>
                <a:ea typeface="Calibri"/>
                <a:cs typeface="Calibri"/>
              </a:rPr>
              <a:t>this</a:t>
            </a:r>
            <a:r>
              <a:rPr lang="en-GB" b="1" dirty="0">
                <a:latin typeface="Calibri"/>
                <a:ea typeface="Calibri"/>
                <a:cs typeface="Calibri"/>
              </a:rPr>
              <a:t> </a:t>
            </a:r>
            <a:r>
              <a:rPr lang="en-GB" dirty="0">
                <a:latin typeface="Calibri"/>
                <a:ea typeface="Calibri"/>
                <a:cs typeface="Calibri"/>
              </a:rPr>
              <a:t>will help you to stay focused and identify any problems early.</a:t>
            </a:r>
          </a:p>
          <a:p>
            <a:pPr marL="285750" indent="-285750">
              <a:buFont typeface="Arial"/>
              <a:buChar char="•"/>
            </a:pPr>
            <a:r>
              <a:rPr lang="en-GB" b="1" dirty="0">
                <a:latin typeface="Calibri"/>
                <a:ea typeface="Calibri"/>
                <a:cs typeface="Calibri"/>
              </a:rPr>
              <a:t>Take a break between tasks: - </a:t>
            </a:r>
            <a:r>
              <a:rPr lang="en-GB" dirty="0">
                <a:latin typeface="Calibri"/>
                <a:ea typeface="Calibri"/>
                <a:cs typeface="Calibri"/>
              </a:rPr>
              <a:t>Give yourself time to clear your head and refresh your brain this will help you stay motivated.</a:t>
            </a:r>
          </a:p>
          <a:p>
            <a:pPr marL="285750" indent="-285750">
              <a:buFont typeface="Arial"/>
              <a:buChar char="•"/>
            </a:pPr>
            <a:r>
              <a:rPr lang="en-GB" b="1" dirty="0">
                <a:latin typeface="Calibri"/>
                <a:ea typeface="Calibri"/>
                <a:cs typeface="Calibri"/>
              </a:rPr>
              <a:t>Organise yourself: - </a:t>
            </a:r>
            <a:r>
              <a:rPr lang="en-GB" dirty="0">
                <a:latin typeface="Calibri"/>
                <a:ea typeface="Calibri"/>
                <a:cs typeface="Calibri"/>
              </a:rPr>
              <a:t>Write down deadlines, a to-do list or create a timetable this can also help with long term time management.</a:t>
            </a:r>
          </a:p>
          <a:p>
            <a:pPr marL="285750" indent="-285750">
              <a:buFont typeface="Arial"/>
              <a:buChar char="•"/>
            </a:pPr>
            <a:r>
              <a:rPr lang="en-GB" b="1" dirty="0">
                <a:latin typeface="Calibri"/>
                <a:ea typeface="Calibri"/>
                <a:cs typeface="Calibri"/>
              </a:rPr>
              <a:t>Delegate tasks to others: -</a:t>
            </a:r>
            <a:r>
              <a:rPr lang="en-GB" dirty="0">
                <a:latin typeface="Calibri"/>
                <a:ea typeface="Calibri"/>
                <a:cs typeface="Calibri"/>
              </a:rPr>
              <a:t> free up some of your time by saying no or passing it on for someone else to do it instead. </a:t>
            </a:r>
          </a:p>
          <a:p>
            <a:pPr marL="285750" indent="-285750">
              <a:buFont typeface="Arial"/>
              <a:buChar char="•"/>
            </a:pPr>
            <a:r>
              <a:rPr lang="en-GB" b="1" dirty="0">
                <a:latin typeface="Calibri"/>
                <a:ea typeface="Calibri"/>
                <a:cs typeface="Calibri"/>
              </a:rPr>
              <a:t>Control procrastinating and distractions: - </a:t>
            </a:r>
            <a:r>
              <a:rPr lang="en-GB" dirty="0">
                <a:latin typeface="Calibri"/>
                <a:ea typeface="Calibri"/>
                <a:cs typeface="Calibri"/>
              </a:rPr>
              <a:t>Sometimes people put off tasks for many reasons these could be that the task is too overwhelming or that they are not sure on what they need to do. One of the Ways in which you could help stop procrastination is to complete the biggest task or most challenging task first. To avoid distractions, ensure that you turn off the TV or put your mobile phone on silent and to the side whilst you are working. </a:t>
            </a:r>
          </a:p>
          <a:p>
            <a:pPr marL="285750" indent="-285750">
              <a:buFont typeface="Arial"/>
              <a:buChar char="•"/>
            </a:pPr>
            <a:r>
              <a:rPr lang="en-GB" b="1" dirty="0">
                <a:latin typeface="Calibri"/>
                <a:ea typeface="Calibri"/>
                <a:cs typeface="Calibri"/>
              </a:rPr>
              <a:t>Avoid multitasking: - </a:t>
            </a:r>
            <a:r>
              <a:rPr lang="en-GB" dirty="0">
                <a:latin typeface="Calibri"/>
                <a:ea typeface="Calibri"/>
                <a:cs typeface="Calibri"/>
              </a:rPr>
              <a:t>if you multitask often this could result in difficulty concentrating and focusing. It is important to try to focus on one task at a time to ensure that it is completed to the best it can be. </a:t>
            </a:r>
            <a:endParaRPr lang="en-US" dirty="0">
              <a:latin typeface="Calibri"/>
              <a:ea typeface="Calibri"/>
              <a:cs typeface="Calibri"/>
            </a:endParaRPr>
          </a:p>
          <a:p>
            <a:pPr marL="285750" indent="-285750">
              <a:buFont typeface="Arial"/>
              <a:buChar char="•"/>
            </a:pPr>
            <a:r>
              <a:rPr lang="en-GB" b="1" dirty="0">
                <a:latin typeface="Calibri"/>
                <a:ea typeface="Calibri"/>
                <a:cs typeface="Calibri"/>
              </a:rPr>
              <a:t>Use a planning tool: - use</a:t>
            </a:r>
            <a:r>
              <a:rPr lang="en-GB" dirty="0">
                <a:latin typeface="Calibri"/>
                <a:ea typeface="Calibri"/>
                <a:cs typeface="Calibri"/>
              </a:rPr>
              <a:t> a tool that is most suitable to you, this could be planners, calendars, phone apps, wall charts, index cards, diaries or notebooks. Using a planning tool can help you to stay positive and productive. </a:t>
            </a:r>
            <a:endParaRPr lang="en-US" dirty="0">
              <a:latin typeface="Calibri"/>
              <a:ea typeface="Calibri"/>
              <a:cs typeface="Calibri"/>
            </a:endParaRPr>
          </a:p>
          <a:p>
            <a:pPr marL="285750" indent="-285750">
              <a:buFont typeface="Arial"/>
              <a:buChar char="•"/>
            </a:pPr>
            <a:r>
              <a:rPr lang="en-GB" b="1" dirty="0">
                <a:latin typeface="Calibri"/>
                <a:ea typeface="Calibri"/>
                <a:cs typeface="Calibri"/>
              </a:rPr>
              <a:t>Stay healthy: -</a:t>
            </a:r>
            <a:r>
              <a:rPr lang="en-GB" dirty="0">
                <a:latin typeface="Calibri"/>
                <a:ea typeface="Calibri"/>
                <a:cs typeface="Calibri"/>
              </a:rPr>
              <a:t> it is important to give yourself time to relax and recharge. Doing nothing helps you to recharge physically, mentally and reduces stress, this will enable to complete tasks more quickly.</a:t>
            </a:r>
            <a:endParaRPr lang="en-US" dirty="0">
              <a:latin typeface="Calibri"/>
              <a:ea typeface="Calibri"/>
              <a:cs typeface="Calibri"/>
            </a:endParaRPr>
          </a:p>
          <a:p>
            <a:endParaRPr lang="en-GB" sz="1400">
              <a:solidFill>
                <a:srgbClr val="2D2D2D"/>
              </a:solidFill>
              <a:ea typeface="Calibri"/>
              <a:cs typeface="Calibri"/>
            </a:endParaRPr>
          </a:p>
          <a:p>
            <a:endParaRPr lang="en-GB" sz="1400">
              <a:solidFill>
                <a:srgbClr val="2D2D2D"/>
              </a:solidFill>
              <a:ea typeface="Calibri"/>
              <a:cs typeface="Calibri"/>
            </a:endParaRPr>
          </a:p>
        </p:txBody>
      </p:sp>
    </p:spTree>
    <p:extLst>
      <p:ext uri="{BB962C8B-B14F-4D97-AF65-F5344CB8AC3E}">
        <p14:creationId xmlns:p14="http://schemas.microsoft.com/office/powerpoint/2010/main" val="1502799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time management&#10;&#10;Description automatically generated">
            <a:extLst>
              <a:ext uri="{FF2B5EF4-FFF2-40B4-BE49-F238E27FC236}">
                <a16:creationId xmlns:a16="http://schemas.microsoft.com/office/drawing/2014/main" id="{8AD94CC7-2DCB-0D24-1656-089837DC1D63}"/>
              </a:ext>
            </a:extLst>
          </p:cNvPr>
          <p:cNvPicPr>
            <a:picLocks noChangeAspect="1"/>
          </p:cNvPicPr>
          <p:nvPr/>
        </p:nvPicPr>
        <p:blipFill>
          <a:blip r:embed="rId2"/>
          <a:stretch>
            <a:fillRect/>
          </a:stretch>
        </p:blipFill>
        <p:spPr>
          <a:xfrm>
            <a:off x="2763483" y="426335"/>
            <a:ext cx="6192399" cy="5735254"/>
          </a:xfrm>
          <a:prstGeom prst="rect">
            <a:avLst/>
          </a:prstGeom>
        </p:spPr>
      </p:pic>
      <p:sp>
        <p:nvSpPr>
          <p:cNvPr id="3" name="TextBox 2">
            <a:extLst>
              <a:ext uri="{FF2B5EF4-FFF2-40B4-BE49-F238E27FC236}">
                <a16:creationId xmlns:a16="http://schemas.microsoft.com/office/drawing/2014/main" id="{0246E5BC-DFD5-EA41-9C4A-E76AB5C5CEA7}"/>
              </a:ext>
            </a:extLst>
          </p:cNvPr>
          <p:cNvSpPr txBox="1"/>
          <p:nvPr/>
        </p:nvSpPr>
        <p:spPr>
          <a:xfrm>
            <a:off x="9292280" y="5019588"/>
            <a:ext cx="20649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(CFI team 2019)</a:t>
            </a:r>
            <a:endParaRPr lang="en-US"/>
          </a:p>
        </p:txBody>
      </p:sp>
    </p:spTree>
    <p:extLst>
      <p:ext uri="{BB962C8B-B14F-4D97-AF65-F5344CB8AC3E}">
        <p14:creationId xmlns:p14="http://schemas.microsoft.com/office/powerpoint/2010/main" val="3756487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850E-56FC-CFDE-76FB-35F6EA31DA95}"/>
              </a:ext>
            </a:extLst>
          </p:cNvPr>
          <p:cNvSpPr>
            <a:spLocks noGrp="1"/>
          </p:cNvSpPr>
          <p:nvPr>
            <p:ph type="title"/>
          </p:nvPr>
        </p:nvSpPr>
        <p:spPr>
          <a:xfrm>
            <a:off x="456201" y="55425"/>
            <a:ext cx="10515600" cy="1325563"/>
          </a:xfrm>
        </p:spPr>
        <p:txBody>
          <a:bodyPr>
            <a:normAutofit/>
          </a:bodyPr>
          <a:lstStyle/>
          <a:p>
            <a:r>
              <a:rPr lang="en-GB" sz="1800" b="1" u="sng" dirty="0">
                <a:latin typeface="Calibri"/>
                <a:ea typeface="Calibri Light"/>
                <a:cs typeface="Calibri Light"/>
              </a:rPr>
              <a:t>Conclusion</a:t>
            </a:r>
          </a:p>
        </p:txBody>
      </p:sp>
      <p:sp>
        <p:nvSpPr>
          <p:cNvPr id="3" name="Content Placeholder 2">
            <a:extLst>
              <a:ext uri="{FF2B5EF4-FFF2-40B4-BE49-F238E27FC236}">
                <a16:creationId xmlns:a16="http://schemas.microsoft.com/office/drawing/2014/main" id="{2C7A2CD3-3BA8-BAF8-8784-4A940D7B80CC}"/>
              </a:ext>
            </a:extLst>
          </p:cNvPr>
          <p:cNvSpPr>
            <a:spLocks noGrp="1"/>
          </p:cNvSpPr>
          <p:nvPr>
            <p:ph idx="1"/>
          </p:nvPr>
        </p:nvSpPr>
        <p:spPr>
          <a:xfrm>
            <a:off x="618524" y="1173462"/>
            <a:ext cx="10515600" cy="4351338"/>
          </a:xfrm>
        </p:spPr>
        <p:txBody>
          <a:bodyPr vert="horz" lIns="91440" tIns="45720" rIns="91440" bIns="45720" rtlCol="0" anchor="t">
            <a:normAutofit/>
          </a:bodyPr>
          <a:lstStyle/>
          <a:p>
            <a:pPr>
              <a:buNone/>
            </a:pPr>
            <a:endParaRPr lang="en-GB" sz="1400">
              <a:solidFill>
                <a:srgbClr val="000000"/>
              </a:solidFill>
              <a:ea typeface="Calibri"/>
              <a:cs typeface="Calibri"/>
            </a:endParaRPr>
          </a:p>
          <a:p>
            <a:pPr>
              <a:buNone/>
            </a:pPr>
            <a:endParaRPr lang="en-GB" sz="1400">
              <a:solidFill>
                <a:srgbClr val="595959"/>
              </a:solidFill>
              <a:ea typeface="Calibri"/>
              <a:cs typeface="Calibri"/>
            </a:endParaRPr>
          </a:p>
          <a:p>
            <a:pPr marL="0" indent="0">
              <a:buNone/>
            </a:pPr>
            <a:endParaRPr lang="en-GB" sz="1400">
              <a:solidFill>
                <a:srgbClr val="595959"/>
              </a:solidFill>
              <a:ea typeface="Calibri"/>
              <a:cs typeface="Calibri"/>
            </a:endParaRPr>
          </a:p>
          <a:p>
            <a:pPr marL="0" indent="0">
              <a:buNone/>
            </a:pPr>
            <a:endParaRPr lang="en-GB" sz="1100">
              <a:solidFill>
                <a:srgbClr val="595959"/>
              </a:solidFill>
              <a:ea typeface="+mn-lt"/>
              <a:cs typeface="+mn-lt"/>
            </a:endParaRPr>
          </a:p>
          <a:p>
            <a:pPr marL="0" indent="0">
              <a:buNone/>
            </a:pPr>
            <a:endParaRPr lang="en-GB" sz="1100">
              <a:solidFill>
                <a:srgbClr val="595959"/>
              </a:solidFill>
              <a:ea typeface="+mn-lt"/>
              <a:cs typeface="+mn-lt"/>
            </a:endParaRPr>
          </a:p>
          <a:p>
            <a:pPr marL="0" indent="0">
              <a:buNone/>
            </a:pPr>
            <a:endParaRPr lang="en-GB">
              <a:ea typeface="Calibri" panose="020F0502020204030204"/>
              <a:cs typeface="Calibri" panose="020F0502020204030204"/>
            </a:endParaRPr>
          </a:p>
        </p:txBody>
      </p:sp>
      <p:sp>
        <p:nvSpPr>
          <p:cNvPr id="4" name="TextBox 3">
            <a:extLst>
              <a:ext uri="{FF2B5EF4-FFF2-40B4-BE49-F238E27FC236}">
                <a16:creationId xmlns:a16="http://schemas.microsoft.com/office/drawing/2014/main" id="{4A0A2A88-D063-6E94-289B-37A13E47C0D6}"/>
              </a:ext>
            </a:extLst>
          </p:cNvPr>
          <p:cNvSpPr txBox="1"/>
          <p:nvPr/>
        </p:nvSpPr>
        <p:spPr>
          <a:xfrm>
            <a:off x="456886" y="919266"/>
            <a:ext cx="1033320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a:cs typeface="Calibri"/>
              </a:rPr>
              <a:t>Good time management is finding which strategies work best for you and using them consistently and effectively. It is also avoiding the implications of poor time management such as poor workflow, wasted time, loss of control, poor quality of work and poor reputation. To find which strategies work best for you take into consideration if you are having a life and work balance, if you are completing tasks to the best of your ability and if you are taking enough time to yourself and your personal wellbeing. If you are not, try other strategies that may be more effective for you. </a:t>
            </a:r>
            <a:endParaRPr lang="en-GB" u="sng" dirty="0">
              <a:latin typeface="Calibri"/>
              <a:ea typeface="Calibri"/>
              <a:cs typeface="Calibri"/>
            </a:endParaRPr>
          </a:p>
          <a:p>
            <a:endParaRPr lang="en-GB" b="1" u="sng" dirty="0">
              <a:latin typeface="Calibri"/>
              <a:ea typeface="Calibri"/>
              <a:cs typeface="Calibri"/>
            </a:endParaRPr>
          </a:p>
          <a:p>
            <a:r>
              <a:rPr lang="en-GB" b="1" u="sng" dirty="0">
                <a:latin typeface="Calibri"/>
                <a:ea typeface="Calibri"/>
                <a:cs typeface="Calibri"/>
              </a:rPr>
              <a:t>Becoming time managing professionals:</a:t>
            </a:r>
            <a:endParaRPr lang="en-US" b="1" dirty="0">
              <a:latin typeface="Calibri"/>
              <a:ea typeface="Calibri"/>
              <a:cs typeface="Calibri"/>
            </a:endParaRPr>
          </a:p>
          <a:p>
            <a:r>
              <a:rPr lang="en-GB" dirty="0">
                <a:latin typeface="Calibri"/>
                <a:ea typeface="Calibri"/>
                <a:cs typeface="Calibri"/>
              </a:rPr>
              <a:t>Now that you know the benefits and ways in which we can time manage effectively, why don’t you give some of these strategies a try yourselves because why wouldn't you want to reduce your stress, help your mental health and achieve your potential?</a:t>
            </a:r>
          </a:p>
        </p:txBody>
      </p:sp>
      <p:sp>
        <p:nvSpPr>
          <p:cNvPr id="6" name="TextBox 5">
            <a:extLst>
              <a:ext uri="{FF2B5EF4-FFF2-40B4-BE49-F238E27FC236}">
                <a16:creationId xmlns:a16="http://schemas.microsoft.com/office/drawing/2014/main" id="{763AC03F-22A6-086A-EDF7-92BBD5AB079D}"/>
              </a:ext>
            </a:extLst>
          </p:cNvPr>
          <p:cNvSpPr txBox="1"/>
          <p:nvPr/>
        </p:nvSpPr>
        <p:spPr>
          <a:xfrm>
            <a:off x="6886831" y="2940908"/>
            <a:ext cx="17683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Calibri"/>
              <a:cs typeface="Calibri"/>
            </a:endParaRPr>
          </a:p>
        </p:txBody>
      </p:sp>
      <p:pic>
        <p:nvPicPr>
          <p:cNvPr id="8" name="Picture 7" descr="A hourglass with pink sand inside&#10;&#10;Description automatically generated">
            <a:extLst>
              <a:ext uri="{FF2B5EF4-FFF2-40B4-BE49-F238E27FC236}">
                <a16:creationId xmlns:a16="http://schemas.microsoft.com/office/drawing/2014/main" id="{AA883A5B-7C05-CD5A-43A4-D79A20A3EFFE}"/>
              </a:ext>
            </a:extLst>
          </p:cNvPr>
          <p:cNvPicPr>
            <a:picLocks noChangeAspect="1"/>
          </p:cNvPicPr>
          <p:nvPr/>
        </p:nvPicPr>
        <p:blipFill>
          <a:blip r:embed="rId2"/>
          <a:stretch>
            <a:fillRect/>
          </a:stretch>
        </p:blipFill>
        <p:spPr>
          <a:xfrm>
            <a:off x="2844469" y="4054996"/>
            <a:ext cx="4344364" cy="2736929"/>
          </a:xfrm>
          <a:prstGeom prst="rect">
            <a:avLst/>
          </a:prstGeom>
        </p:spPr>
      </p:pic>
      <p:sp>
        <p:nvSpPr>
          <p:cNvPr id="9" name="TextBox 8">
            <a:extLst>
              <a:ext uri="{FF2B5EF4-FFF2-40B4-BE49-F238E27FC236}">
                <a16:creationId xmlns:a16="http://schemas.microsoft.com/office/drawing/2014/main" id="{AFC689DD-C717-7875-4940-18BCA0420D97}"/>
              </a:ext>
            </a:extLst>
          </p:cNvPr>
          <p:cNvSpPr txBox="1"/>
          <p:nvPr/>
        </p:nvSpPr>
        <p:spPr>
          <a:xfrm>
            <a:off x="9120555" y="4704970"/>
            <a:ext cx="180134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a:solidFill>
                <a:srgbClr val="666666"/>
              </a:solidFill>
              <a:ea typeface="Calibri"/>
              <a:cs typeface="Calibri"/>
            </a:endParaRPr>
          </a:p>
        </p:txBody>
      </p:sp>
      <p:sp>
        <p:nvSpPr>
          <p:cNvPr id="10" name="TextBox 9">
            <a:extLst>
              <a:ext uri="{FF2B5EF4-FFF2-40B4-BE49-F238E27FC236}">
                <a16:creationId xmlns:a16="http://schemas.microsoft.com/office/drawing/2014/main" id="{A95325AA-A894-38C9-BBF2-4F6E6EEC9AA9}"/>
              </a:ext>
            </a:extLst>
          </p:cNvPr>
          <p:cNvSpPr txBox="1"/>
          <p:nvPr/>
        </p:nvSpPr>
        <p:spPr>
          <a:xfrm>
            <a:off x="7366000" y="6172885"/>
            <a:ext cx="265944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Calibri"/>
                <a:cs typeface="Calibri"/>
              </a:rPr>
              <a:t>(Life path health 2021)</a:t>
            </a:r>
            <a:endParaRPr lang="en-GB" sz="1200" dirty="0"/>
          </a:p>
        </p:txBody>
      </p:sp>
    </p:spTree>
    <p:extLst>
      <p:ext uri="{BB962C8B-B14F-4D97-AF65-F5344CB8AC3E}">
        <p14:creationId xmlns:p14="http://schemas.microsoft.com/office/powerpoint/2010/main" val="765715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7A8A-C77F-C6A2-A1A2-C79E968F4717}"/>
              </a:ext>
            </a:extLst>
          </p:cNvPr>
          <p:cNvSpPr>
            <a:spLocks noGrp="1"/>
          </p:cNvSpPr>
          <p:nvPr>
            <p:ph type="title"/>
          </p:nvPr>
        </p:nvSpPr>
        <p:spPr/>
        <p:txBody>
          <a:bodyPr/>
          <a:lstStyle/>
          <a:p>
            <a:r>
              <a:rPr lang="en-GB" dirty="0">
                <a:ea typeface="Calibri Light"/>
                <a:cs typeface="Calibri Light"/>
              </a:rPr>
              <a:t>Element 1 Reference list</a:t>
            </a:r>
            <a:endParaRPr lang="en-GB" dirty="0"/>
          </a:p>
        </p:txBody>
      </p:sp>
      <p:sp>
        <p:nvSpPr>
          <p:cNvPr id="3" name="Content Placeholder 2">
            <a:extLst>
              <a:ext uri="{FF2B5EF4-FFF2-40B4-BE49-F238E27FC236}">
                <a16:creationId xmlns:a16="http://schemas.microsoft.com/office/drawing/2014/main" id="{3B38D45F-7C68-DFD2-1E76-567DB656CB01}"/>
              </a:ext>
            </a:extLst>
          </p:cNvPr>
          <p:cNvSpPr>
            <a:spLocks noGrp="1"/>
          </p:cNvSpPr>
          <p:nvPr>
            <p:ph idx="1"/>
          </p:nvPr>
        </p:nvSpPr>
        <p:spPr/>
        <p:txBody>
          <a:bodyPr vert="horz" lIns="91440" tIns="45720" rIns="91440" bIns="45720" rtlCol="0" anchor="t">
            <a:normAutofit/>
          </a:bodyPr>
          <a:lstStyle/>
          <a:p>
            <a:pPr marL="0" indent="0">
              <a:buNone/>
            </a:pPr>
            <a:r>
              <a:rPr lang="en-GB" sz="1400" dirty="0">
                <a:ea typeface="+mn-lt"/>
                <a:cs typeface="+mn-lt"/>
              </a:rPr>
              <a:t>CFI team (2019) </a:t>
            </a:r>
            <a:r>
              <a:rPr lang="en-GB" sz="1400" i="1" dirty="0">
                <a:ea typeface="+mn-lt"/>
                <a:cs typeface="+mn-lt"/>
              </a:rPr>
              <a:t>Time management.</a:t>
            </a:r>
            <a:r>
              <a:rPr lang="en-GB" sz="1400" dirty="0">
                <a:ea typeface="+mn-lt"/>
                <a:cs typeface="+mn-lt"/>
              </a:rPr>
              <a:t> Available at: </a:t>
            </a:r>
            <a:r>
              <a:rPr lang="en-GB" sz="1400" dirty="0">
                <a:ea typeface="+mn-lt"/>
                <a:cs typeface="+mn-lt"/>
                <a:hlinkClick r:id="rId2"/>
              </a:rPr>
              <a:t>https://corporatefinanceinstitute.com/resources/management/time-management-list-tips/ </a:t>
            </a:r>
            <a:r>
              <a:rPr lang="en-GB" sz="1400" dirty="0">
                <a:ea typeface="+mn-lt"/>
                <a:cs typeface="+mn-lt"/>
              </a:rPr>
              <a:t>(accessed: 3rd October 2023).</a:t>
            </a:r>
          </a:p>
          <a:p>
            <a:pPr marL="0" indent="0">
              <a:buNone/>
            </a:pPr>
            <a:r>
              <a:rPr lang="en-US" sz="1400" dirty="0">
                <a:ea typeface="+mn-lt"/>
                <a:cs typeface="+mn-lt"/>
              </a:rPr>
              <a:t>Haughey, D. (2014)</a:t>
            </a:r>
            <a:r>
              <a:rPr lang="en-US" sz="1400" i="1" dirty="0">
                <a:ea typeface="+mn-lt"/>
                <a:cs typeface="+mn-lt"/>
              </a:rPr>
              <a:t> Brief history of smart goals.</a:t>
            </a:r>
            <a:r>
              <a:rPr lang="en-US" sz="1400" dirty="0">
                <a:ea typeface="+mn-lt"/>
                <a:cs typeface="+mn-lt"/>
              </a:rPr>
              <a:t> Available at: </a:t>
            </a:r>
            <a:r>
              <a:rPr lang="en-US" sz="1400" dirty="0">
                <a:solidFill>
                  <a:srgbClr val="0563C1"/>
                </a:solidFill>
                <a:ea typeface="+mn-lt"/>
                <a:cs typeface="+mn-lt"/>
                <a:hlinkClick r:id="rId3"/>
              </a:rPr>
              <a:t>https://www.projectsmart.co.uk/smart-goals/brief-history-of-smart-goals.php</a:t>
            </a:r>
            <a:r>
              <a:rPr lang="en-US" sz="1400" dirty="0">
                <a:ea typeface="+mn-lt"/>
                <a:cs typeface="+mn-lt"/>
              </a:rPr>
              <a:t> (accessed: 4th October 2023)</a:t>
            </a:r>
            <a:endParaRPr lang="en-GB" sz="1400">
              <a:cs typeface="Calibri"/>
            </a:endParaRPr>
          </a:p>
          <a:p>
            <a:pPr marL="0" indent="0">
              <a:buNone/>
            </a:pPr>
            <a:r>
              <a:rPr lang="en-US" sz="1400" dirty="0">
                <a:ea typeface="+mn-lt"/>
                <a:cs typeface="+mn-lt"/>
              </a:rPr>
              <a:t>Life path health (2021)</a:t>
            </a:r>
            <a:r>
              <a:rPr lang="en-US" sz="1400" i="1" dirty="0">
                <a:ea typeface="+mn-lt"/>
                <a:cs typeface="+mn-lt"/>
              </a:rPr>
              <a:t> Time management is vital for your mental health.</a:t>
            </a:r>
            <a:r>
              <a:rPr lang="en-US" sz="1400" dirty="0">
                <a:ea typeface="+mn-lt"/>
                <a:cs typeface="+mn-lt"/>
              </a:rPr>
              <a:t> Available at: </a:t>
            </a:r>
            <a:r>
              <a:rPr lang="en-US" sz="1400" dirty="0">
                <a:solidFill>
                  <a:srgbClr val="0563C1"/>
                </a:solidFill>
                <a:ea typeface="+mn-lt"/>
                <a:cs typeface="+mn-lt"/>
                <a:hlinkClick r:id="rId4"/>
              </a:rPr>
              <a:t>https://www.lifepathgroup.co.za/time-management-is-vital-for-your-mental-health/ </a:t>
            </a:r>
            <a:r>
              <a:rPr lang="en-US" sz="1400" dirty="0">
                <a:ea typeface="+mn-lt"/>
                <a:cs typeface="+mn-lt"/>
              </a:rPr>
              <a:t>(Accessed: 9th October 2023)</a:t>
            </a:r>
            <a:endParaRPr lang="en-GB" sz="1400">
              <a:cs typeface="Calibri"/>
            </a:endParaRPr>
          </a:p>
          <a:p>
            <a:pPr marL="0" indent="0">
              <a:buNone/>
            </a:pPr>
            <a:r>
              <a:rPr lang="en-US" sz="1400" dirty="0">
                <a:ea typeface="+mn-lt"/>
                <a:cs typeface="+mn-lt"/>
              </a:rPr>
              <a:t>Mind tools (2023) </a:t>
            </a:r>
            <a:r>
              <a:rPr lang="en-US" sz="1400" i="1" dirty="0">
                <a:ea typeface="+mn-lt"/>
                <a:cs typeface="+mn-lt"/>
              </a:rPr>
              <a:t>SMART goals</a:t>
            </a:r>
            <a:r>
              <a:rPr lang="en-US" sz="1400" dirty="0">
                <a:ea typeface="+mn-lt"/>
                <a:cs typeface="+mn-lt"/>
              </a:rPr>
              <a:t>. Available at </a:t>
            </a:r>
            <a:r>
              <a:rPr lang="en-US" sz="1400" dirty="0">
                <a:solidFill>
                  <a:srgbClr val="0563C1"/>
                </a:solidFill>
                <a:ea typeface="+mn-lt"/>
                <a:cs typeface="+mn-lt"/>
                <a:hlinkClick r:id="rId5"/>
              </a:rPr>
              <a:t>https://www.mindtools.com/a4wo118/smart-goals </a:t>
            </a:r>
            <a:r>
              <a:rPr lang="en-US" sz="1400" dirty="0">
                <a:ea typeface="+mn-lt"/>
                <a:cs typeface="+mn-lt"/>
              </a:rPr>
              <a:t>(accessed: 4th October 2023)</a:t>
            </a:r>
            <a:endParaRPr lang="en-US" sz="1400">
              <a:cs typeface="Calibri"/>
            </a:endParaRPr>
          </a:p>
          <a:p>
            <a:pPr marL="0" indent="0">
              <a:buNone/>
            </a:pPr>
            <a:r>
              <a:rPr lang="en-GB" sz="1400" dirty="0">
                <a:ea typeface="+mn-lt"/>
                <a:cs typeface="+mn-lt"/>
              </a:rPr>
              <a:t>Sushmith (2023) </a:t>
            </a:r>
            <a:r>
              <a:rPr lang="en-GB" sz="1400" i="1" dirty="0">
                <a:ea typeface="+mn-lt"/>
                <a:cs typeface="+mn-lt"/>
              </a:rPr>
              <a:t>Benefits of time management.</a:t>
            </a:r>
            <a:r>
              <a:rPr lang="en-GB" sz="1400" dirty="0">
                <a:ea typeface="+mn-lt"/>
                <a:cs typeface="+mn-lt"/>
              </a:rPr>
              <a:t> Available at: </a:t>
            </a:r>
            <a:r>
              <a:rPr lang="en-GB" sz="1400" dirty="0">
                <a:ea typeface="+mn-lt"/>
                <a:cs typeface="+mn-lt"/>
                <a:hlinkClick r:id="rId6"/>
              </a:rPr>
              <a:t>https://www.sprintzeal.com/blog/time-management-in-project-management</a:t>
            </a:r>
            <a:r>
              <a:rPr lang="en-GB" sz="1400" dirty="0">
                <a:ea typeface="+mn-lt"/>
                <a:cs typeface="+mn-lt"/>
              </a:rPr>
              <a:t> </a:t>
            </a:r>
            <a:r>
              <a:rPr lang="en-GB" sz="1400" dirty="0">
                <a:ea typeface="Calibri"/>
                <a:cs typeface="Calibri"/>
              </a:rPr>
              <a:t>(accessed: 3rd October 2023)</a:t>
            </a:r>
          </a:p>
          <a:p>
            <a:pPr marL="0" indent="0">
              <a:buNone/>
            </a:pPr>
            <a:r>
              <a:rPr lang="en-GB" sz="1400" dirty="0">
                <a:ea typeface="Calibri"/>
                <a:cs typeface="Calibri"/>
              </a:rPr>
              <a:t>University of Georgia (2020) </a:t>
            </a:r>
            <a:r>
              <a:rPr lang="en-GB" sz="1400" i="1" dirty="0">
                <a:ea typeface="Calibri"/>
                <a:cs typeface="Calibri"/>
              </a:rPr>
              <a:t>10 strategies for better time management.</a:t>
            </a:r>
            <a:r>
              <a:rPr lang="en-GB" sz="1400" dirty="0">
                <a:ea typeface="Calibri"/>
                <a:cs typeface="Calibri"/>
              </a:rPr>
              <a:t> Available at:</a:t>
            </a:r>
            <a:r>
              <a:rPr lang="en-GB" sz="1400" dirty="0">
                <a:solidFill>
                  <a:srgbClr val="000000"/>
                </a:solidFill>
                <a:ea typeface="Calibri"/>
                <a:cs typeface="Calibri"/>
              </a:rPr>
              <a:t> </a:t>
            </a:r>
            <a:r>
              <a:rPr lang="en-US" sz="1400" dirty="0">
                <a:solidFill>
                  <a:srgbClr val="0563C1"/>
                </a:solidFill>
                <a:ea typeface="Calibri"/>
                <a:cs typeface="Calibri"/>
                <a:hlinkClick r:id="rId7"/>
              </a:rPr>
              <a:t>https://extension.uga.edu/publications/detail.html?number=C1042&amp;title=time-management-10-strategies-for-better-time-management</a:t>
            </a:r>
            <a:r>
              <a:rPr lang="en-US" sz="1400" dirty="0">
                <a:solidFill>
                  <a:srgbClr val="0563C1"/>
                </a:solidFill>
                <a:ea typeface="Calibri"/>
                <a:cs typeface="Calibri"/>
              </a:rPr>
              <a:t> </a:t>
            </a:r>
            <a:r>
              <a:rPr lang="en-US" sz="1400" dirty="0">
                <a:ea typeface="Calibri"/>
                <a:cs typeface="Calibri"/>
              </a:rPr>
              <a:t>(accessed: 4th October 2023)</a:t>
            </a:r>
            <a:endParaRPr lang="en-US" sz="1400" dirty="0">
              <a:solidFill>
                <a:srgbClr val="0563C1"/>
              </a:solidFill>
              <a:ea typeface="Calibri"/>
              <a:cs typeface="Calibri"/>
            </a:endParaRPr>
          </a:p>
          <a:p>
            <a:pPr marL="0" indent="0">
              <a:buNone/>
            </a:pPr>
            <a:endParaRPr lang="en-US" sz="1800" dirty="0">
              <a:ea typeface="Calibri"/>
              <a:cs typeface="Calibri"/>
            </a:endParaRPr>
          </a:p>
          <a:p>
            <a:pPr marL="0" indent="0">
              <a:buNone/>
            </a:pPr>
            <a:endParaRPr lang="en-US" sz="1800" dirty="0">
              <a:ea typeface="Calibri"/>
              <a:cs typeface="Calibri"/>
            </a:endParaRPr>
          </a:p>
          <a:p>
            <a:pPr marL="0" indent="0">
              <a:buNone/>
            </a:pPr>
            <a:endParaRPr lang="en-GB">
              <a:ea typeface="Calibri"/>
              <a:cs typeface="Calibri"/>
            </a:endParaRPr>
          </a:p>
          <a:p>
            <a:endParaRPr lang="en-GB">
              <a:ea typeface="Calibri"/>
              <a:cs typeface="Calibri"/>
            </a:endParaRPr>
          </a:p>
        </p:txBody>
      </p:sp>
      <p:sp>
        <p:nvSpPr>
          <p:cNvPr id="4" name="TextBox 3">
            <a:extLst>
              <a:ext uri="{FF2B5EF4-FFF2-40B4-BE49-F238E27FC236}">
                <a16:creationId xmlns:a16="http://schemas.microsoft.com/office/drawing/2014/main" id="{BD4CA4DF-4DE8-6566-5E6A-65482B1D3C75}"/>
              </a:ext>
            </a:extLst>
          </p:cNvPr>
          <p:cNvSpPr txBox="1"/>
          <p:nvPr/>
        </p:nvSpPr>
        <p:spPr>
          <a:xfrm>
            <a:off x="3763319" y="365211"/>
            <a:ext cx="88529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endParaRPr lang="en-US" dirty="0">
              <a:ea typeface="Calibri"/>
              <a:cs typeface="Calibri"/>
            </a:endParaRPr>
          </a:p>
          <a:p>
            <a:endParaRPr lang="en-US">
              <a:ea typeface="+mn-lt"/>
              <a:cs typeface="+mn-lt"/>
            </a:endParaRPr>
          </a:p>
          <a:p>
            <a:endParaRPr lang="en-US" dirty="0">
              <a:ea typeface="+mn-lt"/>
              <a:cs typeface="+mn-lt"/>
            </a:endParaRPr>
          </a:p>
          <a:p>
            <a:endParaRPr lang="en-US">
              <a:ea typeface="Calibri"/>
              <a:cs typeface="Calibri"/>
            </a:endParaRPr>
          </a:p>
        </p:txBody>
      </p:sp>
    </p:spTree>
    <p:extLst>
      <p:ext uri="{BB962C8B-B14F-4D97-AF65-F5344CB8AC3E}">
        <p14:creationId xmlns:p14="http://schemas.microsoft.com/office/powerpoint/2010/main" val="766650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976F24-6AF1-DB34-B09F-39A8592A11AF}"/>
              </a:ext>
            </a:extLst>
          </p:cNvPr>
          <p:cNvSpPr txBox="1"/>
          <p:nvPr/>
        </p:nvSpPr>
        <p:spPr>
          <a:xfrm>
            <a:off x="1174830" y="2461549"/>
            <a:ext cx="1032075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0" dirty="0">
                <a:latin typeface="Calibri Light"/>
              </a:rPr>
              <a:t>Element 2 Critical thinking and how it can be developed</a:t>
            </a:r>
            <a:endParaRPr lang="en-GB" dirty="0"/>
          </a:p>
        </p:txBody>
      </p:sp>
    </p:spTree>
    <p:extLst>
      <p:ext uri="{BB962C8B-B14F-4D97-AF65-F5344CB8AC3E}">
        <p14:creationId xmlns:p14="http://schemas.microsoft.com/office/powerpoint/2010/main" val="3440274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ECD5C0-0C47-70E2-FCEC-184671F81E02}"/>
              </a:ext>
            </a:extLst>
          </p:cNvPr>
          <p:cNvSpPr txBox="1"/>
          <p:nvPr/>
        </p:nvSpPr>
        <p:spPr>
          <a:xfrm>
            <a:off x="14025" y="73306"/>
            <a:ext cx="4012034" cy="3339376"/>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Calibri"/>
                <a:ea typeface="Calibri"/>
                <a:cs typeface="Calibri"/>
              </a:rPr>
              <a:t>What is critical thinking?</a:t>
            </a:r>
          </a:p>
          <a:p>
            <a:r>
              <a:rPr lang="en-GB" sz="1100" dirty="0">
                <a:solidFill>
                  <a:schemeClr val="tx1"/>
                </a:solidFill>
                <a:latin typeface="Calibri"/>
                <a:ea typeface="+mn-lt"/>
                <a:cs typeface="+mn-lt"/>
              </a:rPr>
              <a:t> critical thinking is being open minded and knowing what is happening around you, it is making decisions that are non-biased and not just based on your own opinion. Critical thinking involves considering things from all angles. We often make decisions on how we see things, but people see things differently. Critical thinking is a skill that helps you to avoid jumping to conclusions that are only based on the way you see things. Being a critical thinker enables you to make decisions that are from facts, evidence, logic, accuracy and considering both arguments. "Critical thinking is the art of making clear, reasoned judgements based on interpreting, understanding, applying and synthesising evidence gathered from observation, reading and experimentation." </a:t>
            </a:r>
            <a:r>
              <a:rPr lang="en-GB" sz="1100" b="1" dirty="0">
                <a:solidFill>
                  <a:schemeClr val="tx1"/>
                </a:solidFill>
                <a:latin typeface="Calibri"/>
                <a:ea typeface="+mn-lt"/>
                <a:cs typeface="+mn-lt"/>
              </a:rPr>
              <a:t>(Burns and  Sinfield,  2016 p.94)</a:t>
            </a:r>
            <a:r>
              <a:rPr lang="en-GB" sz="1100" dirty="0">
                <a:solidFill>
                  <a:schemeClr val="tx1"/>
                </a:solidFill>
                <a:latin typeface="Calibri"/>
                <a:ea typeface="+mn-lt"/>
                <a:cs typeface="+mn-lt"/>
              </a:rPr>
              <a:t> Critical thinking is also the asking of questions this enables you to gather more information  and helps you find reasons to decide whether you agree or not.  </a:t>
            </a:r>
            <a:r>
              <a:rPr lang="en-GB" sz="1100" b="1" dirty="0">
                <a:solidFill>
                  <a:schemeClr val="tx1"/>
                </a:solidFill>
                <a:latin typeface="Calibri"/>
                <a:ea typeface="+mn-lt"/>
                <a:cs typeface="+mn-lt"/>
              </a:rPr>
              <a:t>Warren Berger (2021) </a:t>
            </a:r>
            <a:r>
              <a:rPr lang="en-GB" sz="1100" dirty="0">
                <a:solidFill>
                  <a:schemeClr val="tx1"/>
                </a:solidFill>
                <a:latin typeface="Calibri"/>
                <a:ea typeface="+mn-lt"/>
                <a:cs typeface="+mn-lt"/>
              </a:rPr>
              <a:t>gave a quote that was said by Albert Einstein </a:t>
            </a:r>
            <a:r>
              <a:rPr lang="en-GB" sz="1200" dirty="0">
                <a:solidFill>
                  <a:schemeClr val="tx1"/>
                </a:solidFill>
                <a:latin typeface="Calibri"/>
                <a:ea typeface="+mn-lt"/>
                <a:cs typeface="+mn-lt"/>
              </a:rPr>
              <a:t>"the smartest people on the planet are often the ones who ask the most questions".</a:t>
            </a:r>
            <a:endParaRPr lang="en-GB" sz="1100" dirty="0">
              <a:solidFill>
                <a:schemeClr val="tx1"/>
              </a:solidFill>
              <a:latin typeface="Calibri"/>
              <a:ea typeface="+mn-lt"/>
              <a:cs typeface="+mn-lt"/>
            </a:endParaRPr>
          </a:p>
        </p:txBody>
      </p:sp>
      <p:sp>
        <p:nvSpPr>
          <p:cNvPr id="3" name="TextBox 2">
            <a:extLst>
              <a:ext uri="{FF2B5EF4-FFF2-40B4-BE49-F238E27FC236}">
                <a16:creationId xmlns:a16="http://schemas.microsoft.com/office/drawing/2014/main" id="{775C42D4-65D6-413F-7FF4-E9836BAD9C32}"/>
              </a:ext>
            </a:extLst>
          </p:cNvPr>
          <p:cNvSpPr txBox="1"/>
          <p:nvPr/>
        </p:nvSpPr>
        <p:spPr>
          <a:xfrm>
            <a:off x="4020777" y="4057621"/>
            <a:ext cx="4005743" cy="2800767"/>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ea typeface="Calibri"/>
                <a:cs typeface="Calibri"/>
              </a:rPr>
              <a:t>Critical thinking as a process:</a:t>
            </a:r>
          </a:p>
          <a:p>
            <a:r>
              <a:rPr lang="en-GB" sz="1100" dirty="0">
                <a:ea typeface="Calibri"/>
                <a:cs typeface="Calibri"/>
              </a:rPr>
              <a:t>Critical thinking involves a range of skills and attitudes. These include:</a:t>
            </a:r>
          </a:p>
          <a:p>
            <a:pPr marL="285750" indent="-285750">
              <a:buFont typeface="Arial"/>
              <a:buChar char="•"/>
            </a:pPr>
            <a:r>
              <a:rPr lang="en-GB" sz="1100" dirty="0">
                <a:ea typeface="Calibri"/>
                <a:cs typeface="Calibri"/>
              </a:rPr>
              <a:t>Seeing  other people's  arguments and conclusions</a:t>
            </a:r>
          </a:p>
          <a:p>
            <a:pPr marL="285750" indent="-285750">
              <a:buFont typeface="Arial"/>
              <a:buChar char="•"/>
            </a:pPr>
            <a:r>
              <a:rPr lang="en-GB" sz="1100" dirty="0">
                <a:ea typeface="Calibri"/>
                <a:cs typeface="Calibri"/>
              </a:rPr>
              <a:t>Looking at the evidence from other points of view</a:t>
            </a:r>
          </a:p>
          <a:p>
            <a:pPr marL="285750" indent="-285750">
              <a:buFont typeface="Arial"/>
              <a:buChar char="•"/>
            </a:pPr>
            <a:r>
              <a:rPr lang="en-GB" sz="1100" dirty="0">
                <a:ea typeface="Calibri"/>
                <a:cs typeface="Calibri"/>
              </a:rPr>
              <a:t>Considering other arguments and evidence fairly</a:t>
            </a:r>
          </a:p>
          <a:p>
            <a:pPr marL="285750" indent="-285750">
              <a:buFont typeface="Arial"/>
              <a:buChar char="•"/>
            </a:pPr>
            <a:r>
              <a:rPr lang="en-GB" sz="1100" dirty="0">
                <a:ea typeface="Calibri"/>
                <a:cs typeface="Calibri"/>
              </a:rPr>
              <a:t>Being able to see deeper into things and spot false or unfair assumptions </a:t>
            </a:r>
          </a:p>
          <a:p>
            <a:pPr marL="285750" indent="-285750">
              <a:buFont typeface="Arial"/>
              <a:buChar char="•"/>
            </a:pPr>
            <a:r>
              <a:rPr lang="en-GB" sz="1100" dirty="0">
                <a:ea typeface="Calibri"/>
                <a:cs typeface="Calibri"/>
              </a:rPr>
              <a:t>Identifying what is used to make things stand out more to you than others </a:t>
            </a:r>
          </a:p>
          <a:p>
            <a:pPr marL="285750" indent="-285750">
              <a:buFont typeface="Arial"/>
              <a:buChar char="•"/>
            </a:pPr>
            <a:r>
              <a:rPr lang="en-GB" sz="1100" dirty="0">
                <a:ea typeface="Calibri"/>
                <a:cs typeface="Calibri"/>
              </a:rPr>
              <a:t>Solving issues in a structured way, looking at things logically.</a:t>
            </a:r>
          </a:p>
          <a:p>
            <a:pPr marL="285750" indent="-285750">
              <a:buFont typeface="Arial"/>
              <a:buChar char="•"/>
            </a:pPr>
            <a:r>
              <a:rPr lang="en-GB" sz="1100" dirty="0">
                <a:ea typeface="Calibri"/>
                <a:cs typeface="Calibri"/>
              </a:rPr>
              <a:t>Thinking about if arguments are valid</a:t>
            </a:r>
          </a:p>
          <a:p>
            <a:pPr marL="285750" indent="-285750">
              <a:buFont typeface="Arial"/>
              <a:buChar char="•"/>
            </a:pPr>
            <a:r>
              <a:rPr lang="en-GB" sz="1100" dirty="0">
                <a:ea typeface="Calibri"/>
                <a:cs typeface="Calibri"/>
              </a:rPr>
              <a:t>Bringing together your judgements of the evidence and using these to make your own points.</a:t>
            </a:r>
          </a:p>
          <a:p>
            <a:pPr marL="285750" indent="-285750">
              <a:buFont typeface="Arial"/>
              <a:buChar char="•"/>
            </a:pPr>
            <a:r>
              <a:rPr lang="en-GB" sz="1100" dirty="0">
                <a:ea typeface="Calibri"/>
                <a:cs typeface="Calibri"/>
              </a:rPr>
              <a:t>Convincing others by putting your point across in a clear and well-reasoned way.</a:t>
            </a:r>
          </a:p>
        </p:txBody>
      </p:sp>
      <p:pic>
        <p:nvPicPr>
          <p:cNvPr id="5" name="Picture 4" descr="The Benefits of Critical Thinking &amp; How to develop it">
            <a:extLst>
              <a:ext uri="{FF2B5EF4-FFF2-40B4-BE49-F238E27FC236}">
                <a16:creationId xmlns:a16="http://schemas.microsoft.com/office/drawing/2014/main" id="{881188D1-9336-92D5-85BD-483880DC0631}"/>
              </a:ext>
            </a:extLst>
          </p:cNvPr>
          <p:cNvPicPr>
            <a:picLocks noChangeAspect="1"/>
          </p:cNvPicPr>
          <p:nvPr/>
        </p:nvPicPr>
        <p:blipFill>
          <a:blip r:embed="rId2"/>
          <a:stretch>
            <a:fillRect/>
          </a:stretch>
        </p:blipFill>
        <p:spPr>
          <a:xfrm>
            <a:off x="6955480" y="104219"/>
            <a:ext cx="2742159" cy="2582172"/>
          </a:xfrm>
          <a:prstGeom prst="rect">
            <a:avLst/>
          </a:prstGeom>
        </p:spPr>
      </p:pic>
      <p:sp>
        <p:nvSpPr>
          <p:cNvPr id="7" name="TextBox 6">
            <a:extLst>
              <a:ext uri="{FF2B5EF4-FFF2-40B4-BE49-F238E27FC236}">
                <a16:creationId xmlns:a16="http://schemas.microsoft.com/office/drawing/2014/main" id="{F9BA54EB-FC0B-1EBC-F75E-660D98A25A05}"/>
              </a:ext>
            </a:extLst>
          </p:cNvPr>
          <p:cNvSpPr txBox="1"/>
          <p:nvPr/>
        </p:nvSpPr>
        <p:spPr>
          <a:xfrm>
            <a:off x="4139549" y="796532"/>
            <a:ext cx="3001041" cy="3231654"/>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cs typeface="Calibri"/>
              </a:rPr>
              <a:t>How to develop and improve critical thinking:</a:t>
            </a:r>
          </a:p>
          <a:p>
            <a:pPr marL="285750" indent="-285750">
              <a:buFont typeface="Arial"/>
              <a:buChar char="•"/>
            </a:pPr>
            <a:r>
              <a:rPr lang="en-GB" sz="1200" dirty="0">
                <a:cs typeface="Calibri"/>
              </a:rPr>
              <a:t>Ask questions</a:t>
            </a:r>
          </a:p>
          <a:p>
            <a:pPr marL="285750" indent="-285750">
              <a:buFont typeface="Arial"/>
              <a:buChar char="•"/>
            </a:pPr>
            <a:r>
              <a:rPr lang="en-GB" sz="1200" dirty="0">
                <a:cs typeface="Calibri"/>
              </a:rPr>
              <a:t>Make decisions</a:t>
            </a:r>
          </a:p>
          <a:p>
            <a:pPr marL="285750" indent="-285750">
              <a:buFont typeface="Arial"/>
              <a:buChar char="•"/>
            </a:pPr>
            <a:r>
              <a:rPr lang="en-GB" sz="1200" dirty="0">
                <a:cs typeface="Calibri"/>
              </a:rPr>
              <a:t>Look at the consequences</a:t>
            </a:r>
          </a:p>
          <a:p>
            <a:pPr marL="285750" indent="-285750">
              <a:buFont typeface="Arial"/>
              <a:buChar char="•"/>
            </a:pPr>
            <a:r>
              <a:rPr lang="en-GB" sz="1200" dirty="0">
                <a:cs typeface="Calibri"/>
              </a:rPr>
              <a:t>Being an active listener</a:t>
            </a:r>
          </a:p>
          <a:p>
            <a:pPr marL="285750" indent="-285750">
              <a:buFont typeface="Arial"/>
              <a:buChar char="•"/>
            </a:pPr>
            <a:r>
              <a:rPr lang="en-GB" sz="1200" dirty="0">
                <a:cs typeface="Calibri"/>
              </a:rPr>
              <a:t>Look into information</a:t>
            </a:r>
          </a:p>
          <a:p>
            <a:pPr marL="285750" indent="-285750">
              <a:buFont typeface="Arial"/>
              <a:buChar char="•"/>
            </a:pPr>
            <a:r>
              <a:rPr lang="en-GB" sz="1200" dirty="0">
                <a:cs typeface="Calibri"/>
              </a:rPr>
              <a:t>Understand connections</a:t>
            </a:r>
          </a:p>
          <a:p>
            <a:pPr marL="285750" indent="-285750">
              <a:buFont typeface="Arial"/>
              <a:buChar char="•"/>
            </a:pPr>
            <a:r>
              <a:rPr lang="en-GB" sz="1200" dirty="0">
                <a:cs typeface="Calibri"/>
              </a:rPr>
              <a:t>Read with purpose</a:t>
            </a:r>
          </a:p>
          <a:p>
            <a:pPr marL="285750" indent="-285750">
              <a:buFont typeface="Arial"/>
              <a:buChar char="•"/>
            </a:pPr>
            <a:r>
              <a:rPr lang="en-GB" sz="1200" dirty="0">
                <a:cs typeface="Calibri"/>
              </a:rPr>
              <a:t>Practise Analysing</a:t>
            </a:r>
          </a:p>
          <a:p>
            <a:pPr marL="285750" indent="-285750">
              <a:buFont typeface="Arial"/>
              <a:buChar char="•"/>
            </a:pPr>
            <a:r>
              <a:rPr lang="en-GB" sz="1200" dirty="0">
                <a:cs typeface="Calibri"/>
              </a:rPr>
              <a:t>Questions yourself</a:t>
            </a:r>
          </a:p>
          <a:p>
            <a:pPr marL="285750" indent="-285750">
              <a:buFont typeface="Arial"/>
              <a:buChar char="•"/>
            </a:pPr>
            <a:r>
              <a:rPr lang="en-GB" sz="1200" dirty="0">
                <a:cs typeface="Calibri"/>
              </a:rPr>
              <a:t>Be self-aware</a:t>
            </a:r>
          </a:p>
          <a:p>
            <a:pPr marL="285750" indent="-285750">
              <a:buFont typeface="Arial"/>
              <a:buChar char="•"/>
            </a:pPr>
            <a:r>
              <a:rPr lang="en-GB" sz="1200" dirty="0">
                <a:cs typeface="Calibri"/>
              </a:rPr>
              <a:t>Work on becoming nonbiased</a:t>
            </a:r>
          </a:p>
          <a:p>
            <a:pPr marL="285750" indent="-285750">
              <a:buFont typeface="Arial"/>
              <a:buChar char="•"/>
            </a:pPr>
            <a:r>
              <a:rPr lang="en-GB" sz="1200" dirty="0">
                <a:cs typeface="Calibri"/>
              </a:rPr>
              <a:t>Work on becoming less defensive</a:t>
            </a:r>
          </a:p>
          <a:p>
            <a:pPr marL="285750" indent="-285750">
              <a:buFont typeface="Arial"/>
              <a:buChar char="•"/>
            </a:pPr>
            <a:r>
              <a:rPr lang="en-GB" sz="1200" dirty="0">
                <a:cs typeface="Calibri"/>
              </a:rPr>
              <a:t>Practise good Leadership skills</a:t>
            </a:r>
          </a:p>
          <a:p>
            <a:pPr marL="285750" indent="-285750">
              <a:buFont typeface="Arial"/>
              <a:buChar char="•"/>
            </a:pPr>
            <a:r>
              <a:rPr lang="en-GB" sz="1200" dirty="0">
                <a:cs typeface="Calibri"/>
              </a:rPr>
              <a:t>Have an open mindset </a:t>
            </a:r>
          </a:p>
          <a:p>
            <a:pPr marL="285750" indent="-285750">
              <a:buFont typeface="Arial"/>
              <a:buChar char="•"/>
            </a:pPr>
            <a:r>
              <a:rPr lang="en-GB" sz="1200" dirty="0">
                <a:cs typeface="Calibri"/>
              </a:rPr>
              <a:t>Accept new opinions</a:t>
            </a:r>
          </a:p>
        </p:txBody>
      </p:sp>
      <p:sp>
        <p:nvSpPr>
          <p:cNvPr id="8" name="TextBox 7">
            <a:extLst>
              <a:ext uri="{FF2B5EF4-FFF2-40B4-BE49-F238E27FC236}">
                <a16:creationId xmlns:a16="http://schemas.microsoft.com/office/drawing/2014/main" id="{9C4079A9-CBB5-9D47-8978-21628E47D1DE}"/>
              </a:ext>
            </a:extLst>
          </p:cNvPr>
          <p:cNvSpPr txBox="1"/>
          <p:nvPr/>
        </p:nvSpPr>
        <p:spPr>
          <a:xfrm>
            <a:off x="8114479" y="2709032"/>
            <a:ext cx="3998096" cy="415498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Calibri"/>
                <a:cs typeface="Calibri"/>
              </a:rPr>
              <a:t>Why is critical thinking important?</a:t>
            </a:r>
          </a:p>
          <a:p>
            <a:r>
              <a:rPr lang="en-GB" sz="1100" dirty="0">
                <a:latin typeface="Calibri"/>
                <a:cs typeface="Calibri"/>
              </a:rPr>
              <a:t>Critical thinking is the key cognitive skill that anyone can develop. When critical thinking is practised it can have a huge impact on your life because your decisions and thinking will be improved and positive. </a:t>
            </a:r>
            <a:r>
              <a:rPr lang="en-GB" sz="1100" b="1" dirty="0">
                <a:latin typeface="Calibri"/>
                <a:cs typeface="Calibri"/>
              </a:rPr>
              <a:t>Critical thinking sharpens our minds,</a:t>
            </a:r>
            <a:r>
              <a:rPr lang="en-GB" sz="1100" dirty="0">
                <a:latin typeface="Calibri"/>
                <a:cs typeface="Calibri"/>
              </a:rPr>
              <a:t> we sometimes assume that we know the full story and have the answer or know what the solutions is when this is not always the case.  It is simple to tell someone what we have heard or read without thinking about it, we may think that this is  critical thinking, but it isn't.  Doing this could lead to making mistakes, misunderstandings, being bias, being unfair or being judgemental. When you are critically  aware it sharpens our minds so that we know what needs to be thought about more and what actions to take for the best. Critical thinking  is also an </a:t>
            </a:r>
            <a:r>
              <a:rPr lang="en-GB" sz="1100" b="1" dirty="0">
                <a:latin typeface="Calibri"/>
                <a:cs typeface="Calibri"/>
              </a:rPr>
              <a:t>advantage in your academic and personal life.</a:t>
            </a:r>
            <a:r>
              <a:rPr lang="en-GB" sz="1100" dirty="0">
                <a:latin typeface="Calibri"/>
                <a:cs typeface="Calibri"/>
              </a:rPr>
              <a:t> It enables you to recognise where improvements can be made to what has happened previously, This is being able to break down what you currently understand and forming a new understanding going off facts or good evidence. Lastly critical thinking enable us to</a:t>
            </a:r>
            <a:r>
              <a:rPr lang="en-GB" sz="1100" b="1" dirty="0">
                <a:latin typeface="Calibri"/>
                <a:cs typeface="Calibri"/>
              </a:rPr>
              <a:t> praise ourselves realistically. </a:t>
            </a:r>
            <a:r>
              <a:rPr lang="en-GB" sz="1100" dirty="0">
                <a:latin typeface="Calibri"/>
                <a:cs typeface="Calibri"/>
              </a:rPr>
              <a:t>When critical thinking is well applied it can help us have a more realistic and accurate understanding of our own abilities, interests and thinking preferences. This will help us in the future of knowing where we need to focus more, when looking for work, future training or making life choices.</a:t>
            </a:r>
          </a:p>
        </p:txBody>
      </p:sp>
      <p:sp>
        <p:nvSpPr>
          <p:cNvPr id="9" name="TextBox 8">
            <a:extLst>
              <a:ext uri="{FF2B5EF4-FFF2-40B4-BE49-F238E27FC236}">
                <a16:creationId xmlns:a16="http://schemas.microsoft.com/office/drawing/2014/main" id="{177EADD4-A31A-81DF-7DF1-36C8E7C5F6AF}"/>
              </a:ext>
            </a:extLst>
          </p:cNvPr>
          <p:cNvSpPr txBox="1"/>
          <p:nvPr/>
        </p:nvSpPr>
        <p:spPr>
          <a:xfrm>
            <a:off x="8280399" y="5423243"/>
            <a:ext cx="45143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rgbClr val="000000"/>
              </a:solidFill>
              <a:cs typeface="Calibri"/>
            </a:endParaRPr>
          </a:p>
          <a:p>
            <a:endParaRPr lang="en-GB" dirty="0"/>
          </a:p>
        </p:txBody>
      </p:sp>
      <p:sp>
        <p:nvSpPr>
          <p:cNvPr id="10" name="TextBox 9">
            <a:extLst>
              <a:ext uri="{FF2B5EF4-FFF2-40B4-BE49-F238E27FC236}">
                <a16:creationId xmlns:a16="http://schemas.microsoft.com/office/drawing/2014/main" id="{45F7D710-36A8-F359-54DD-3D266643FF80}"/>
              </a:ext>
            </a:extLst>
          </p:cNvPr>
          <p:cNvSpPr txBox="1"/>
          <p:nvPr/>
        </p:nvSpPr>
        <p:spPr>
          <a:xfrm>
            <a:off x="4142433" y="76537"/>
            <a:ext cx="2690766" cy="707886"/>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chemeClr val="tx1"/>
                </a:solidFill>
                <a:cs typeface="Calibri"/>
              </a:rPr>
              <a:t>Critical thinking and how to develop it </a:t>
            </a:r>
          </a:p>
        </p:txBody>
      </p:sp>
      <p:sp>
        <p:nvSpPr>
          <p:cNvPr id="12" name="TextBox 11">
            <a:extLst>
              <a:ext uri="{FF2B5EF4-FFF2-40B4-BE49-F238E27FC236}">
                <a16:creationId xmlns:a16="http://schemas.microsoft.com/office/drawing/2014/main" id="{21CB412F-8251-9322-75F3-C8EF7D52A6A4}"/>
              </a:ext>
            </a:extLst>
          </p:cNvPr>
          <p:cNvSpPr txBox="1"/>
          <p:nvPr/>
        </p:nvSpPr>
        <p:spPr>
          <a:xfrm>
            <a:off x="54693" y="5582075"/>
            <a:ext cx="3848581" cy="127727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latin typeface="Calibri"/>
                <a:ea typeface="+mn-lt"/>
                <a:cs typeface="+mn-lt"/>
              </a:rPr>
              <a:t>Thinking for ourselves:</a:t>
            </a:r>
            <a:endParaRPr lang="en-US" sz="1100" b="1">
              <a:latin typeface="Calibri"/>
              <a:ea typeface="+mn-lt"/>
              <a:cs typeface="+mn-lt"/>
            </a:endParaRPr>
          </a:p>
          <a:p>
            <a:r>
              <a:rPr lang="en-GB" sz="1100" dirty="0">
                <a:latin typeface="Calibri"/>
                <a:ea typeface="+mn-lt"/>
                <a:cs typeface="+mn-lt"/>
              </a:rPr>
              <a:t>Sometimes we make decisions that are influenced by others, we think that others have made the right decision because they influence us, but throughout our everyday lives some people and employees don’t agree with making decisions on the trust of others. We need to make our own decisions and think for ourselves based on facts and evidence. </a:t>
            </a:r>
            <a:endParaRPr lang="en-US" sz="1100">
              <a:latin typeface="Calibri"/>
              <a:cs typeface="Calibri"/>
            </a:endParaRPr>
          </a:p>
        </p:txBody>
      </p:sp>
      <p:pic>
        <p:nvPicPr>
          <p:cNvPr id="13" name="Picture 12" descr="A person with a beard and smoke&#10;&#10;Description automatically generated">
            <a:extLst>
              <a:ext uri="{FF2B5EF4-FFF2-40B4-BE49-F238E27FC236}">
                <a16:creationId xmlns:a16="http://schemas.microsoft.com/office/drawing/2014/main" id="{E7F81232-DCEB-3613-83BC-7FAF6013F66C}"/>
              </a:ext>
            </a:extLst>
          </p:cNvPr>
          <p:cNvPicPr>
            <a:picLocks noChangeAspect="1"/>
          </p:cNvPicPr>
          <p:nvPr/>
        </p:nvPicPr>
        <p:blipFill>
          <a:blip r:embed="rId3"/>
          <a:stretch>
            <a:fillRect/>
          </a:stretch>
        </p:blipFill>
        <p:spPr>
          <a:xfrm>
            <a:off x="53251" y="3511731"/>
            <a:ext cx="2290118" cy="1797108"/>
          </a:xfrm>
          <a:prstGeom prst="rect">
            <a:avLst/>
          </a:prstGeom>
        </p:spPr>
      </p:pic>
      <p:pic>
        <p:nvPicPr>
          <p:cNvPr id="4" name="Picture 3" descr="advantages of developing critical thinking skills">
            <a:extLst>
              <a:ext uri="{FF2B5EF4-FFF2-40B4-BE49-F238E27FC236}">
                <a16:creationId xmlns:a16="http://schemas.microsoft.com/office/drawing/2014/main" id="{C7FAD115-4A7C-8431-78E5-3A7D2003D5AB}"/>
              </a:ext>
            </a:extLst>
          </p:cNvPr>
          <p:cNvPicPr>
            <a:picLocks noChangeAspect="1"/>
          </p:cNvPicPr>
          <p:nvPr/>
        </p:nvPicPr>
        <p:blipFill>
          <a:blip r:embed="rId4"/>
          <a:stretch>
            <a:fillRect/>
          </a:stretch>
        </p:blipFill>
        <p:spPr>
          <a:xfrm>
            <a:off x="9435957" y="71635"/>
            <a:ext cx="2757713" cy="2578086"/>
          </a:xfrm>
          <a:prstGeom prst="rect">
            <a:avLst/>
          </a:prstGeom>
        </p:spPr>
      </p:pic>
      <p:sp>
        <p:nvSpPr>
          <p:cNvPr id="6" name="TextBox 5">
            <a:extLst>
              <a:ext uri="{FF2B5EF4-FFF2-40B4-BE49-F238E27FC236}">
                <a16:creationId xmlns:a16="http://schemas.microsoft.com/office/drawing/2014/main" id="{748DD002-D188-496B-0872-3C2735803F5E}"/>
              </a:ext>
            </a:extLst>
          </p:cNvPr>
          <p:cNvSpPr txBox="1"/>
          <p:nvPr/>
        </p:nvSpPr>
        <p:spPr>
          <a:xfrm>
            <a:off x="9270087" y="2416467"/>
            <a:ext cx="134826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Calibri Light"/>
                <a:cs typeface="Calibri"/>
              </a:rPr>
              <a:t>(TSCFM 2023)</a:t>
            </a:r>
          </a:p>
        </p:txBody>
      </p:sp>
      <p:sp>
        <p:nvSpPr>
          <p:cNvPr id="16" name="TextBox 15">
            <a:extLst>
              <a:ext uri="{FF2B5EF4-FFF2-40B4-BE49-F238E27FC236}">
                <a16:creationId xmlns:a16="http://schemas.microsoft.com/office/drawing/2014/main" id="{B8F88936-D85A-5E57-DF22-3C349342F38D}"/>
              </a:ext>
            </a:extLst>
          </p:cNvPr>
          <p:cNvSpPr txBox="1"/>
          <p:nvPr/>
        </p:nvSpPr>
        <p:spPr>
          <a:xfrm>
            <a:off x="2430160" y="3711146"/>
            <a:ext cx="1514389" cy="1638910"/>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cs typeface="Calibri"/>
              </a:rPr>
              <a:t>Leon (2020) states that there are 6 stages of critical thinking  these include:</a:t>
            </a:r>
          </a:p>
          <a:p>
            <a:pPr marL="342900" indent="-342900">
              <a:buAutoNum type="arabicPeriod"/>
            </a:pPr>
            <a:r>
              <a:rPr lang="en-GB" sz="900" dirty="0">
                <a:cs typeface="Calibri"/>
              </a:rPr>
              <a:t>An Unreflective thinker</a:t>
            </a:r>
          </a:p>
          <a:p>
            <a:pPr marL="342900" indent="-342900">
              <a:buAutoNum type="arabicPeriod"/>
            </a:pPr>
            <a:r>
              <a:rPr lang="en-GB" sz="900" dirty="0">
                <a:cs typeface="Calibri"/>
              </a:rPr>
              <a:t>A Challenge thinker </a:t>
            </a:r>
          </a:p>
          <a:p>
            <a:pPr marL="342900" indent="-342900">
              <a:buAutoNum type="arabicPeriod"/>
            </a:pPr>
            <a:r>
              <a:rPr lang="en-GB" sz="900" dirty="0">
                <a:cs typeface="Calibri"/>
              </a:rPr>
              <a:t>A Beginning thinker </a:t>
            </a:r>
          </a:p>
          <a:p>
            <a:pPr marL="342900" indent="-342900">
              <a:buAutoNum type="arabicPeriod"/>
            </a:pPr>
            <a:r>
              <a:rPr lang="en-GB" sz="900" dirty="0">
                <a:cs typeface="Calibri"/>
              </a:rPr>
              <a:t>A Practicing thinker</a:t>
            </a:r>
          </a:p>
          <a:p>
            <a:pPr marL="342900" indent="-342900">
              <a:buAutoNum type="arabicPeriod"/>
            </a:pPr>
            <a:r>
              <a:rPr lang="en-GB" sz="900" dirty="0">
                <a:cs typeface="Calibri"/>
              </a:rPr>
              <a:t>An Advanced thinker</a:t>
            </a:r>
          </a:p>
          <a:p>
            <a:pPr marL="342900" indent="-342900">
              <a:buAutoNum type="arabicPeriod"/>
            </a:pPr>
            <a:r>
              <a:rPr lang="en-GB" sz="900" dirty="0">
                <a:cs typeface="Calibri"/>
              </a:rPr>
              <a:t>A Master thinker </a:t>
            </a:r>
          </a:p>
          <a:p>
            <a:endParaRPr lang="en-GB" sz="1050" dirty="0">
              <a:cs typeface="Calibri"/>
            </a:endParaRPr>
          </a:p>
        </p:txBody>
      </p:sp>
      <p:sp>
        <p:nvSpPr>
          <p:cNvPr id="17" name="TextBox 16">
            <a:extLst>
              <a:ext uri="{FF2B5EF4-FFF2-40B4-BE49-F238E27FC236}">
                <a16:creationId xmlns:a16="http://schemas.microsoft.com/office/drawing/2014/main" id="{86E11155-46DA-35E4-9F4F-894E8204CE36}"/>
              </a:ext>
            </a:extLst>
          </p:cNvPr>
          <p:cNvSpPr txBox="1"/>
          <p:nvPr/>
        </p:nvSpPr>
        <p:spPr>
          <a:xfrm>
            <a:off x="86497" y="5294184"/>
            <a:ext cx="222970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(A more beautiful question 2023)</a:t>
            </a:r>
          </a:p>
        </p:txBody>
      </p:sp>
    </p:spTree>
    <p:extLst>
      <p:ext uri="{BB962C8B-B14F-4D97-AF65-F5344CB8AC3E}">
        <p14:creationId xmlns:p14="http://schemas.microsoft.com/office/powerpoint/2010/main" val="1745825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2154B-EEEA-5FDB-A0D5-0A0A8ACC0986}"/>
              </a:ext>
            </a:extLst>
          </p:cNvPr>
          <p:cNvSpPr>
            <a:spLocks noGrp="1"/>
          </p:cNvSpPr>
          <p:nvPr>
            <p:ph type="title"/>
          </p:nvPr>
        </p:nvSpPr>
        <p:spPr/>
        <p:txBody>
          <a:bodyPr/>
          <a:lstStyle/>
          <a:p>
            <a:r>
              <a:rPr lang="en-GB" dirty="0">
                <a:ea typeface="Calibri Light"/>
                <a:cs typeface="Calibri Light"/>
              </a:rPr>
              <a:t>Element 2 Reference list</a:t>
            </a:r>
            <a:endParaRPr lang="en-GB" dirty="0"/>
          </a:p>
        </p:txBody>
      </p:sp>
      <p:sp>
        <p:nvSpPr>
          <p:cNvPr id="3" name="Content Placeholder 2">
            <a:extLst>
              <a:ext uri="{FF2B5EF4-FFF2-40B4-BE49-F238E27FC236}">
                <a16:creationId xmlns:a16="http://schemas.microsoft.com/office/drawing/2014/main" id="{53B999C0-8518-0D4B-ED58-C1002C11066F}"/>
              </a:ext>
            </a:extLst>
          </p:cNvPr>
          <p:cNvSpPr>
            <a:spLocks noGrp="1"/>
          </p:cNvSpPr>
          <p:nvPr>
            <p:ph idx="1"/>
          </p:nvPr>
        </p:nvSpPr>
        <p:spPr/>
        <p:txBody>
          <a:bodyPr vert="horz" lIns="91440" tIns="45720" rIns="91440" bIns="45720" rtlCol="0" anchor="t">
            <a:noAutofit/>
          </a:bodyPr>
          <a:lstStyle/>
          <a:p>
            <a:pPr marL="0" indent="0">
              <a:buNone/>
            </a:pPr>
            <a:r>
              <a:rPr lang="en-GB" sz="1400" dirty="0">
                <a:cs typeface="Calibri" panose="020F0502020204030204"/>
              </a:rPr>
              <a:t>Berger, W. (2023) ‘Einstein and questioning’, </a:t>
            </a:r>
            <a:r>
              <a:rPr lang="en-GB" sz="1400" i="1" dirty="0">
                <a:cs typeface="Calibri" panose="020F0502020204030204"/>
              </a:rPr>
              <a:t>Exploring the inquiring mind of one of our greatest thinkers. </a:t>
            </a:r>
            <a:r>
              <a:rPr lang="en-GB" sz="1400" dirty="0">
                <a:cs typeface="Calibri" panose="020F0502020204030204"/>
              </a:rPr>
              <a:t>[blog]. Available</a:t>
            </a:r>
            <a:r>
              <a:rPr lang="en-GB" sz="1400" dirty="0">
                <a:solidFill>
                  <a:srgbClr val="444444"/>
                </a:solidFill>
                <a:cs typeface="Calibri" panose="020F0502020204030204"/>
              </a:rPr>
              <a:t> </a:t>
            </a:r>
            <a:r>
              <a:rPr lang="en-GB" sz="1400" dirty="0">
                <a:cs typeface="Calibri" panose="020F0502020204030204"/>
              </a:rPr>
              <a:t>at:</a:t>
            </a:r>
            <a:r>
              <a:rPr lang="en-GB" sz="1400" dirty="0">
                <a:solidFill>
                  <a:srgbClr val="444444"/>
                </a:solidFill>
                <a:cs typeface="Calibri" panose="020F0502020204030204"/>
              </a:rPr>
              <a:t> </a:t>
            </a:r>
            <a:r>
              <a:rPr lang="en-GB" sz="1400" dirty="0">
                <a:solidFill>
                  <a:srgbClr val="0563C1"/>
                </a:solidFill>
                <a:cs typeface="Calibri" panose="020F0502020204030204"/>
                <a:hlinkClick r:id="rId2"/>
              </a:rPr>
              <a:t>https://amorebeautifulquestion.com/einstein-questioning/</a:t>
            </a:r>
            <a:r>
              <a:rPr lang="en-GB" sz="1400" dirty="0">
                <a:solidFill>
                  <a:srgbClr val="444444"/>
                </a:solidFill>
                <a:cs typeface="Calibri" panose="020F0502020204030204"/>
              </a:rPr>
              <a:t> </a:t>
            </a:r>
            <a:r>
              <a:rPr lang="en-GB" sz="1400" dirty="0">
                <a:cs typeface="Calibri" panose="020F0502020204030204"/>
              </a:rPr>
              <a:t>(accessed 11th October 2023)</a:t>
            </a:r>
            <a:endParaRPr lang="en-GB" sz="1400">
              <a:cs typeface="Calibri"/>
            </a:endParaRPr>
          </a:p>
          <a:p>
            <a:pPr marL="0" indent="0">
              <a:buNone/>
            </a:pPr>
            <a:r>
              <a:rPr lang="en-GB" sz="1400" dirty="0">
                <a:cs typeface="Calibri"/>
              </a:rPr>
              <a:t>Burns, T. and Sinfield, S. (2016)  </a:t>
            </a:r>
            <a:r>
              <a:rPr lang="en-GB" sz="1400" i="1" dirty="0">
                <a:cs typeface="Calibri"/>
              </a:rPr>
              <a:t>Essential Study Skills: The Complete Guide to Success at University. </a:t>
            </a:r>
            <a:r>
              <a:rPr lang="en-GB" sz="1400" dirty="0">
                <a:cs typeface="Calibri"/>
              </a:rPr>
              <a:t>4th Ed. London: SAGE.</a:t>
            </a:r>
          </a:p>
          <a:p>
            <a:pPr marL="0" indent="0">
              <a:buNone/>
            </a:pPr>
            <a:r>
              <a:rPr lang="en-GB" sz="1400" dirty="0">
                <a:cs typeface="Calibri"/>
              </a:rPr>
              <a:t>Cottrell, S. (2017) </a:t>
            </a:r>
            <a:r>
              <a:rPr lang="en-GB" sz="1400" i="1" dirty="0">
                <a:cs typeface="Calibri"/>
              </a:rPr>
              <a:t>Critical thinking skills. 3rd Ed. </a:t>
            </a:r>
            <a:r>
              <a:rPr lang="en-GB" sz="1400" dirty="0">
                <a:cs typeface="Calibri"/>
              </a:rPr>
              <a:t>England: Palgrave.</a:t>
            </a:r>
          </a:p>
          <a:p>
            <a:pPr marL="0" indent="0">
              <a:buNone/>
            </a:pPr>
            <a:r>
              <a:rPr lang="en-GB" sz="1400" dirty="0">
                <a:cs typeface="Calibri" panose="020F0502020204030204"/>
              </a:rPr>
              <a:t>Great learning (2022) </a:t>
            </a:r>
            <a:r>
              <a:rPr lang="en-GB" sz="1400" i="1" dirty="0">
                <a:cs typeface="Calibri" panose="020F0502020204030204"/>
              </a:rPr>
              <a:t>How to improve critical thinking. </a:t>
            </a:r>
            <a:r>
              <a:rPr lang="en-GB" sz="1400" dirty="0">
                <a:cs typeface="Calibri" panose="020F0502020204030204"/>
              </a:rPr>
              <a:t>Available at: </a:t>
            </a:r>
            <a:r>
              <a:rPr lang="en-GB" sz="1400" dirty="0">
                <a:solidFill>
                  <a:srgbClr val="0563C1"/>
                </a:solidFill>
                <a:cs typeface="Calibri" panose="020F0502020204030204"/>
                <a:hlinkClick r:id="rId3"/>
              </a:rPr>
              <a:t>https://www.mygreatlearning.com/blog/how-to-improve-critical-thinking/ </a:t>
            </a:r>
            <a:r>
              <a:rPr lang="en-GB" sz="1400" dirty="0">
                <a:cs typeface="Calibri" panose="020F0502020204030204"/>
              </a:rPr>
              <a:t>(accessed: 11th October 2023)</a:t>
            </a:r>
            <a:endParaRPr lang="en-GB" sz="1400">
              <a:cs typeface="Calibri"/>
            </a:endParaRPr>
          </a:p>
          <a:p>
            <a:pPr marL="0" indent="0">
              <a:buNone/>
            </a:pPr>
            <a:r>
              <a:rPr lang="en-GB" sz="1400" dirty="0">
                <a:cs typeface="Calibri" panose="020F0502020204030204"/>
              </a:rPr>
              <a:t>Leon, C. (2020) </a:t>
            </a:r>
            <a:r>
              <a:rPr lang="en-GB" sz="1400" i="1" dirty="0">
                <a:cs typeface="Calibri" panose="020F0502020204030204"/>
              </a:rPr>
              <a:t>The 6 stages of critical thinking. </a:t>
            </a:r>
            <a:r>
              <a:rPr lang="en-GB" sz="1400" dirty="0">
                <a:cs typeface="Calibri" panose="020F0502020204030204"/>
              </a:rPr>
              <a:t>Available at: </a:t>
            </a:r>
            <a:r>
              <a:rPr lang="en-GB" sz="1400" dirty="0">
                <a:solidFill>
                  <a:srgbClr val="0563C1"/>
                </a:solidFill>
                <a:cs typeface="Calibri" panose="020F0502020204030204"/>
                <a:hlinkClick r:id="rId4"/>
              </a:rPr>
              <a:t>https://www.charlesleon.uk/blog/the-6-stages-of-critical-thinking2092020</a:t>
            </a:r>
            <a:r>
              <a:rPr lang="en-GB" sz="1400" dirty="0">
                <a:cs typeface="Calibri" panose="020F0502020204030204"/>
              </a:rPr>
              <a:t> (accessed: 12th October 2023)</a:t>
            </a:r>
            <a:endParaRPr lang="en-GB" sz="1400">
              <a:cs typeface="Calibri"/>
            </a:endParaRPr>
          </a:p>
          <a:p>
            <a:pPr marL="0" indent="0">
              <a:buNone/>
            </a:pPr>
            <a:r>
              <a:rPr lang="en-GB" sz="1400" dirty="0">
                <a:cs typeface="Calibri" panose="020F0502020204030204"/>
              </a:rPr>
              <a:t>The CPD certification service (2022) </a:t>
            </a:r>
            <a:r>
              <a:rPr lang="en-GB" sz="1400" i="1" dirty="0">
                <a:cs typeface="Calibri" panose="020F0502020204030204"/>
              </a:rPr>
              <a:t>CPD tips- how to develop critical thinking skills.</a:t>
            </a:r>
            <a:r>
              <a:rPr lang="en-GB" sz="1400" dirty="0">
                <a:cs typeface="Calibri" panose="020F0502020204030204"/>
              </a:rPr>
              <a:t> Available at: </a:t>
            </a:r>
            <a:r>
              <a:rPr lang="en-GB" sz="1400" dirty="0">
                <a:solidFill>
                  <a:srgbClr val="0563C1"/>
                </a:solidFill>
                <a:cs typeface="Calibri" panose="020F0502020204030204"/>
                <a:hlinkClick r:id="rId5"/>
              </a:rPr>
              <a:t>https://cpduk.co.uk/news/how-to-develop-critical-thinking-skills </a:t>
            </a:r>
            <a:r>
              <a:rPr lang="en-GB" sz="1400" dirty="0">
                <a:cs typeface="Calibri" panose="020F0502020204030204"/>
              </a:rPr>
              <a:t>(accessed: 11th October 2023)</a:t>
            </a:r>
            <a:endParaRPr lang="en-GB" sz="1400">
              <a:cs typeface="Calibri"/>
            </a:endParaRPr>
          </a:p>
          <a:p>
            <a:pPr marL="0" indent="0">
              <a:buNone/>
            </a:pPr>
            <a:r>
              <a:rPr lang="en-GB" sz="1400" dirty="0">
                <a:ea typeface="Calibri" panose="020F0502020204030204"/>
                <a:cs typeface="Calibri" panose="020F0502020204030204"/>
              </a:rPr>
              <a:t>The university on Edenborough (2023) </a:t>
            </a:r>
            <a:r>
              <a:rPr lang="en-GB" sz="1400" i="1" dirty="0">
                <a:ea typeface="Calibri" panose="020F0502020204030204"/>
                <a:cs typeface="Calibri" panose="020F0502020204030204"/>
              </a:rPr>
              <a:t>critical thinking.</a:t>
            </a:r>
            <a:r>
              <a:rPr lang="en-GB" sz="1400" dirty="0">
                <a:ea typeface="Calibri" panose="020F0502020204030204"/>
                <a:cs typeface="Calibri" panose="020F0502020204030204"/>
              </a:rPr>
              <a:t> Available at: </a:t>
            </a:r>
            <a:r>
              <a:rPr lang="en-GB" sz="1400" dirty="0">
                <a:ea typeface="+mn-lt"/>
                <a:cs typeface="+mn-lt"/>
                <a:hlinkClick r:id="rId6"/>
              </a:rPr>
              <a:t>https://www.ed.ac.uk/institute-academic-development/study-hub/learning-resources/critical</a:t>
            </a:r>
            <a:r>
              <a:rPr lang="en-GB" sz="1400" dirty="0">
                <a:ea typeface="Calibri" panose="020F0502020204030204"/>
                <a:cs typeface="Calibri" panose="020F0502020204030204"/>
              </a:rPr>
              <a:t>(Accessed: 10th October 2023).</a:t>
            </a:r>
          </a:p>
          <a:p>
            <a:pPr marL="0" indent="0">
              <a:buNone/>
            </a:pPr>
            <a:r>
              <a:rPr lang="en-GB" sz="1400" dirty="0">
                <a:ea typeface="+mn-lt"/>
                <a:cs typeface="+mn-lt"/>
              </a:rPr>
              <a:t>TSCFM (2023) T</a:t>
            </a:r>
            <a:r>
              <a:rPr lang="en-GB" sz="1400" i="1" dirty="0">
                <a:ea typeface="+mn-lt"/>
                <a:cs typeface="+mn-lt"/>
              </a:rPr>
              <a:t>he benefits of critical thinking and how to develop it</a:t>
            </a:r>
            <a:r>
              <a:rPr lang="en-GB" sz="1400" dirty="0">
                <a:ea typeface="+mn-lt"/>
                <a:cs typeface="+mn-lt"/>
              </a:rPr>
              <a:t>. [blog]. Available at:</a:t>
            </a:r>
            <a:r>
              <a:rPr lang="en-GB" sz="1400" dirty="0">
                <a:ea typeface="+mn-lt"/>
                <a:cs typeface="+mn-lt"/>
                <a:hlinkClick r:id="rId7"/>
              </a:rPr>
              <a:t>https://tscfm.org/blogs/the-benefits-of-critical-thinking-for-students/ </a:t>
            </a:r>
            <a:r>
              <a:rPr lang="en-GB" sz="1400" dirty="0">
                <a:ea typeface="+mn-lt"/>
                <a:cs typeface="+mn-lt"/>
              </a:rPr>
              <a:t>(</a:t>
            </a:r>
            <a:r>
              <a:rPr lang="en-GB" sz="1400" dirty="0">
                <a:ea typeface="Calibri" panose="020F0502020204030204"/>
                <a:cs typeface="Calibri" panose="020F0502020204030204"/>
              </a:rPr>
              <a:t>accessed: 11th October 2023)</a:t>
            </a:r>
          </a:p>
          <a:p>
            <a:pPr marL="0" indent="0">
              <a:buNone/>
            </a:pPr>
            <a:r>
              <a:rPr lang="en-GB" sz="1400" dirty="0">
                <a:ea typeface="Calibri" panose="020F0502020204030204"/>
                <a:cs typeface="Calibri" panose="020F0502020204030204"/>
              </a:rPr>
              <a:t>University of people (2023) W</a:t>
            </a:r>
            <a:r>
              <a:rPr lang="en-GB" sz="1400" i="1" dirty="0">
                <a:ea typeface="Calibri" panose="020F0502020204030204"/>
                <a:cs typeface="Calibri" panose="020F0502020204030204"/>
              </a:rPr>
              <a:t>hy is critical thinking important – a survival guide. </a:t>
            </a:r>
            <a:r>
              <a:rPr lang="en-GB" sz="1400" dirty="0">
                <a:ea typeface="Calibri" panose="020F0502020204030204"/>
                <a:cs typeface="Calibri" panose="020F0502020204030204"/>
              </a:rPr>
              <a:t>Available at: </a:t>
            </a:r>
            <a:r>
              <a:rPr lang="en-GB" sz="1400" dirty="0">
                <a:ea typeface="+mn-lt"/>
                <a:cs typeface="+mn-lt"/>
                <a:hlinkClick r:id="rId8"/>
              </a:rPr>
              <a:t>https://www.uopeople.edu/blog/why-is-critical-thinking-important/#:~:text=By%20practicing%20critical%20thinking%2C%20we,ideas%20and%20adjust%20them%20accordingly</a:t>
            </a:r>
            <a:r>
              <a:rPr lang="en-GB" sz="1400" dirty="0">
                <a:ea typeface="+mn-lt"/>
                <a:cs typeface="+mn-lt"/>
              </a:rPr>
              <a:t>.(</a:t>
            </a:r>
            <a:r>
              <a:rPr lang="en-GB" sz="1400" dirty="0">
                <a:ea typeface="Calibri" panose="020F0502020204030204"/>
                <a:cs typeface="Calibri" panose="020F0502020204030204"/>
              </a:rPr>
              <a:t>accessed: 11th October 2023)</a:t>
            </a:r>
          </a:p>
          <a:p>
            <a:pPr marL="0" indent="0">
              <a:buNone/>
            </a:pPr>
            <a:endParaRPr lang="en-GB" sz="2000" dirty="0">
              <a:solidFill>
                <a:srgbClr val="444444"/>
              </a:solidFill>
              <a:ea typeface="Calibri" panose="020F0502020204030204"/>
              <a:cs typeface="Calibri" panose="020F0502020204030204"/>
            </a:endParaRPr>
          </a:p>
        </p:txBody>
      </p:sp>
    </p:spTree>
    <p:extLst>
      <p:ext uri="{BB962C8B-B14F-4D97-AF65-F5344CB8AC3E}">
        <p14:creationId xmlns:p14="http://schemas.microsoft.com/office/powerpoint/2010/main" val="36970045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E-portfolio of Lucy Storton 2314170</vt:lpstr>
      <vt:lpstr>Contents page</vt:lpstr>
      <vt:lpstr>PowerPoint Presentation</vt:lpstr>
      <vt:lpstr>What is time management?</vt:lpstr>
      <vt:lpstr>Good time management strategies</vt:lpstr>
      <vt:lpstr>PowerPoint Presentation</vt:lpstr>
      <vt:lpstr>Conclusion</vt:lpstr>
      <vt:lpstr>Element 1 Reference list</vt:lpstr>
      <vt:lpstr>PowerPoint Presentation</vt:lpstr>
      <vt:lpstr>PowerPoint Presentation</vt:lpstr>
      <vt:lpstr>Element 2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1330</cp:revision>
  <dcterms:created xsi:type="dcterms:W3CDTF">2023-09-26T17:35:07Z</dcterms:created>
  <dcterms:modified xsi:type="dcterms:W3CDTF">2023-10-12T17:49:34Z</dcterms:modified>
</cp:coreProperties>
</file>