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4" r:id="rId2"/>
    <p:sldId id="279" r:id="rId3"/>
    <p:sldId id="263" r:id="rId4"/>
    <p:sldId id="256" r:id="rId5"/>
    <p:sldId id="265" r:id="rId6"/>
    <p:sldId id="266" r:id="rId7"/>
    <p:sldId id="267" r:id="rId8"/>
    <p:sldId id="268" r:id="rId9"/>
    <p:sldId id="269" r:id="rId10"/>
    <p:sldId id="270" r:id="rId11"/>
    <p:sldId id="271" r:id="rId12"/>
    <p:sldId id="272" r:id="rId13"/>
    <p:sldId id="277" r:id="rId14"/>
    <p:sldId id="273" r:id="rId15"/>
    <p:sldId id="274" r:id="rId16"/>
    <p:sldId id="275" r:id="rId17"/>
    <p:sldId id="278" r:id="rId18"/>
    <p:sldId id="276" r:id="rId19"/>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2" d="100"/>
          <a:sy n="72" d="100"/>
        </p:scale>
        <p:origin x="61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53134D-8E12-467E-92AA-1AB34B8373CD}"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US"/>
        </a:p>
      </dgm:t>
    </dgm:pt>
    <dgm:pt modelId="{FF304723-3D67-465B-AF7F-7A83D25C5125}">
      <dgm:prSet/>
      <dgm:spPr/>
      <dgm:t>
        <a:bodyPr/>
        <a:lstStyle/>
        <a:p>
          <a:r>
            <a:rPr lang="en-GB" dirty="0">
              <a:latin typeface="Times New Roman" panose="02020603050405020304" pitchFamily="18" charset="0"/>
              <a:cs typeface="Times New Roman" panose="02020603050405020304" pitchFamily="18" charset="0"/>
            </a:rPr>
            <a:t>3 DIFFERENT TYPES OF GLOBALIZATION</a:t>
          </a:r>
        </a:p>
      </dgm:t>
    </dgm:pt>
    <dgm:pt modelId="{A2E8048F-91A2-4B83-ADA8-2358071E7FFF}" type="parTrans" cxnId="{12952891-DC19-42E6-9700-E33880AFDF7D}">
      <dgm:prSet/>
      <dgm:spPr/>
      <dgm:t>
        <a:bodyPr/>
        <a:lstStyle/>
        <a:p>
          <a:endParaRPr lang="en-US"/>
        </a:p>
      </dgm:t>
    </dgm:pt>
    <dgm:pt modelId="{39B39B59-7F1F-4F33-9462-8D39523E42CB}" type="sibTrans" cxnId="{12952891-DC19-42E6-9700-E33880AFDF7D}">
      <dgm:prSet/>
      <dgm:spPr/>
      <dgm:t>
        <a:bodyPr/>
        <a:lstStyle/>
        <a:p>
          <a:endParaRPr lang="en-US"/>
        </a:p>
      </dgm:t>
    </dgm:pt>
    <dgm:pt modelId="{51DFCB83-EA35-4C3B-BD59-826035851B76}">
      <dgm:prSet/>
      <dgm:spPr/>
      <dgm:t>
        <a:bodyPr/>
        <a:lstStyle/>
        <a:p>
          <a:r>
            <a:rPr lang="en-GB" b="0" i="0" dirty="0">
              <a:latin typeface="Times New Roman" panose="02020603050405020304" pitchFamily="18" charset="0"/>
              <a:cs typeface="Times New Roman" panose="02020603050405020304" pitchFamily="18" charset="0"/>
            </a:rPr>
            <a:t>Economic Globalization</a:t>
          </a:r>
          <a:endParaRPr lang="en-GB" dirty="0">
            <a:latin typeface="Times New Roman" panose="02020603050405020304" pitchFamily="18" charset="0"/>
            <a:cs typeface="Times New Roman" panose="02020603050405020304" pitchFamily="18" charset="0"/>
          </a:endParaRPr>
        </a:p>
      </dgm:t>
    </dgm:pt>
    <dgm:pt modelId="{F1B06C45-5BFA-4348-A82B-7087831023A2}" type="parTrans" cxnId="{7D3D70B1-FCD4-4524-925B-255B9542AF0A}">
      <dgm:prSet/>
      <dgm:spPr/>
      <dgm:t>
        <a:bodyPr/>
        <a:lstStyle/>
        <a:p>
          <a:endParaRPr lang="en-US"/>
        </a:p>
      </dgm:t>
    </dgm:pt>
    <dgm:pt modelId="{DC32991C-E15F-456A-A1EA-69A9EFAFD96B}" type="sibTrans" cxnId="{7D3D70B1-FCD4-4524-925B-255B9542AF0A}">
      <dgm:prSet/>
      <dgm:spPr/>
      <dgm:t>
        <a:bodyPr/>
        <a:lstStyle/>
        <a:p>
          <a:endParaRPr lang="en-US"/>
        </a:p>
      </dgm:t>
    </dgm:pt>
    <dgm:pt modelId="{63999F42-CA9E-4F46-9ABB-3CC14B0602CE}">
      <dgm:prSet/>
      <dgm:spPr/>
      <dgm:t>
        <a:bodyPr/>
        <a:lstStyle/>
        <a:p>
          <a:r>
            <a:rPr lang="en-GB" b="0" i="0" dirty="0">
              <a:latin typeface="Times New Roman" panose="02020603050405020304" pitchFamily="18" charset="0"/>
              <a:cs typeface="Times New Roman" panose="02020603050405020304" pitchFamily="18" charset="0"/>
            </a:rPr>
            <a:t>Cultural Globalization</a:t>
          </a:r>
          <a:endParaRPr lang="en-GB" dirty="0">
            <a:latin typeface="Times New Roman" panose="02020603050405020304" pitchFamily="18" charset="0"/>
            <a:cs typeface="Times New Roman" panose="02020603050405020304" pitchFamily="18" charset="0"/>
          </a:endParaRPr>
        </a:p>
      </dgm:t>
    </dgm:pt>
    <dgm:pt modelId="{48636432-C35C-4C4E-AE2B-60D4BE02AE02}" type="parTrans" cxnId="{8259C2F6-BA5B-4105-9C0B-155C27779FE5}">
      <dgm:prSet/>
      <dgm:spPr/>
      <dgm:t>
        <a:bodyPr/>
        <a:lstStyle/>
        <a:p>
          <a:endParaRPr lang="en-US"/>
        </a:p>
      </dgm:t>
    </dgm:pt>
    <dgm:pt modelId="{1BA099F8-794F-403A-B879-F8B19E032661}" type="sibTrans" cxnId="{8259C2F6-BA5B-4105-9C0B-155C27779FE5}">
      <dgm:prSet/>
      <dgm:spPr/>
      <dgm:t>
        <a:bodyPr/>
        <a:lstStyle/>
        <a:p>
          <a:endParaRPr lang="en-US"/>
        </a:p>
      </dgm:t>
    </dgm:pt>
    <dgm:pt modelId="{0B0AD1E7-7561-4973-8078-D0A406E158BB}">
      <dgm:prSet/>
      <dgm:spPr/>
      <dgm:t>
        <a:bodyPr/>
        <a:lstStyle/>
        <a:p>
          <a:r>
            <a:rPr lang="en-GB" b="0" i="0" dirty="0">
              <a:latin typeface="Times New Roman" panose="02020603050405020304" pitchFamily="18" charset="0"/>
              <a:cs typeface="Times New Roman" panose="02020603050405020304" pitchFamily="18" charset="0"/>
            </a:rPr>
            <a:t>Political Globalization</a:t>
          </a:r>
          <a:endParaRPr lang="en-GB" dirty="0">
            <a:latin typeface="Times New Roman" panose="02020603050405020304" pitchFamily="18" charset="0"/>
            <a:cs typeface="Times New Roman" panose="02020603050405020304" pitchFamily="18" charset="0"/>
          </a:endParaRPr>
        </a:p>
      </dgm:t>
    </dgm:pt>
    <dgm:pt modelId="{A033925F-16DC-4898-AF16-EE663F38A201}" type="parTrans" cxnId="{BB1816F0-9578-4C03-8828-CBDBD31AB404}">
      <dgm:prSet/>
      <dgm:spPr/>
      <dgm:t>
        <a:bodyPr/>
        <a:lstStyle/>
        <a:p>
          <a:endParaRPr lang="en-US"/>
        </a:p>
      </dgm:t>
    </dgm:pt>
    <dgm:pt modelId="{CD03F276-C393-4BCC-8018-38D631CEDC4F}" type="sibTrans" cxnId="{BB1816F0-9578-4C03-8828-CBDBD31AB404}">
      <dgm:prSet/>
      <dgm:spPr/>
      <dgm:t>
        <a:bodyPr/>
        <a:lstStyle/>
        <a:p>
          <a:endParaRPr lang="en-US"/>
        </a:p>
      </dgm:t>
    </dgm:pt>
    <dgm:pt modelId="{A1DB52BB-C619-415C-BEC9-15D781A816FE}">
      <dgm:prSet/>
      <dgm:spPr/>
      <dgm:t>
        <a:bodyPr/>
        <a:lstStyle/>
        <a:p>
          <a:endParaRPr lang="en-GB" dirty="0"/>
        </a:p>
      </dgm:t>
    </dgm:pt>
    <dgm:pt modelId="{2B6B799F-E7BD-42A8-BCD9-8773EB65FA30}" type="parTrans" cxnId="{6DBA30CF-5FD4-4A1F-9747-107AACB49A0A}">
      <dgm:prSet/>
      <dgm:spPr/>
      <dgm:t>
        <a:bodyPr/>
        <a:lstStyle/>
        <a:p>
          <a:endParaRPr lang="en-US"/>
        </a:p>
      </dgm:t>
    </dgm:pt>
    <dgm:pt modelId="{569E3ADA-8655-48E0-86FB-DA0AABF57FC3}" type="sibTrans" cxnId="{6DBA30CF-5FD4-4A1F-9747-107AACB49A0A}">
      <dgm:prSet/>
      <dgm:spPr/>
      <dgm:t>
        <a:bodyPr/>
        <a:lstStyle/>
        <a:p>
          <a:endParaRPr lang="en-US"/>
        </a:p>
      </dgm:t>
    </dgm:pt>
    <dgm:pt modelId="{5C2E2457-EC51-43FF-9806-DE0607F0DFAB}" type="pres">
      <dgm:prSet presAssocID="{2553134D-8E12-467E-92AA-1AB34B8373CD}" presName="Name0" presStyleCnt="0">
        <dgm:presLayoutVars>
          <dgm:chMax val="7"/>
          <dgm:dir/>
          <dgm:animLvl val="lvl"/>
          <dgm:resizeHandles val="exact"/>
        </dgm:presLayoutVars>
      </dgm:prSet>
      <dgm:spPr/>
    </dgm:pt>
    <dgm:pt modelId="{BC901DB7-45A3-4DE5-BAAD-88804ADD9BCB}" type="pres">
      <dgm:prSet presAssocID="{FF304723-3D67-465B-AF7F-7A83D25C5125}" presName="circle1" presStyleLbl="node1" presStyleIdx="0" presStyleCnt="1"/>
      <dgm:spPr/>
    </dgm:pt>
    <dgm:pt modelId="{9EEA282F-5A85-4145-896C-963788007154}" type="pres">
      <dgm:prSet presAssocID="{FF304723-3D67-465B-AF7F-7A83D25C5125}" presName="space" presStyleCnt="0"/>
      <dgm:spPr/>
    </dgm:pt>
    <dgm:pt modelId="{F275DD0D-91AD-4901-A0FB-6A22E08BDE5B}" type="pres">
      <dgm:prSet presAssocID="{FF304723-3D67-465B-AF7F-7A83D25C5125}" presName="rect1" presStyleLbl="alignAcc1" presStyleIdx="0" presStyleCnt="1"/>
      <dgm:spPr/>
    </dgm:pt>
    <dgm:pt modelId="{A22419AC-9652-4305-9FA2-702795DFF702}" type="pres">
      <dgm:prSet presAssocID="{FF304723-3D67-465B-AF7F-7A83D25C5125}" presName="rect1ParTx" presStyleLbl="alignAcc1" presStyleIdx="0" presStyleCnt="1">
        <dgm:presLayoutVars>
          <dgm:chMax val="1"/>
          <dgm:bulletEnabled val="1"/>
        </dgm:presLayoutVars>
      </dgm:prSet>
      <dgm:spPr/>
    </dgm:pt>
    <dgm:pt modelId="{CD35FEF0-7F48-4EB9-AAE7-96A0A42A935A}" type="pres">
      <dgm:prSet presAssocID="{FF304723-3D67-465B-AF7F-7A83D25C5125}" presName="rect1ChTx" presStyleLbl="alignAcc1" presStyleIdx="0" presStyleCnt="1">
        <dgm:presLayoutVars>
          <dgm:bulletEnabled val="1"/>
        </dgm:presLayoutVars>
      </dgm:prSet>
      <dgm:spPr/>
    </dgm:pt>
  </dgm:ptLst>
  <dgm:cxnLst>
    <dgm:cxn modelId="{D65C1C03-3C89-4F02-9B27-4CF2B5BE8346}" type="presOf" srcId="{FF304723-3D67-465B-AF7F-7A83D25C5125}" destId="{F275DD0D-91AD-4901-A0FB-6A22E08BDE5B}" srcOrd="0" destOrd="0" presId="urn:microsoft.com/office/officeart/2005/8/layout/target3"/>
    <dgm:cxn modelId="{EC5B7108-2440-4A22-A5EA-976140373434}" type="presOf" srcId="{2553134D-8E12-467E-92AA-1AB34B8373CD}" destId="{5C2E2457-EC51-43FF-9806-DE0607F0DFAB}" srcOrd="0" destOrd="0" presId="urn:microsoft.com/office/officeart/2005/8/layout/target3"/>
    <dgm:cxn modelId="{8A2DD714-4947-4A16-8C1F-0F3BB1379765}" type="presOf" srcId="{A1DB52BB-C619-415C-BEC9-15D781A816FE}" destId="{CD35FEF0-7F48-4EB9-AAE7-96A0A42A935A}" srcOrd="0" destOrd="3" presId="urn:microsoft.com/office/officeart/2005/8/layout/target3"/>
    <dgm:cxn modelId="{A0537A3A-1A10-4EE8-A30B-8260444601D4}" type="presOf" srcId="{FF304723-3D67-465B-AF7F-7A83D25C5125}" destId="{A22419AC-9652-4305-9FA2-702795DFF702}" srcOrd="1" destOrd="0" presId="urn:microsoft.com/office/officeart/2005/8/layout/target3"/>
    <dgm:cxn modelId="{0567B03E-A416-4E08-A4EE-3B551EC05C10}" type="presOf" srcId="{0B0AD1E7-7561-4973-8078-D0A406E158BB}" destId="{CD35FEF0-7F48-4EB9-AAE7-96A0A42A935A}" srcOrd="0" destOrd="2" presId="urn:microsoft.com/office/officeart/2005/8/layout/target3"/>
    <dgm:cxn modelId="{9053D65F-A13D-449F-9A92-85DDAC6643AF}" type="presOf" srcId="{63999F42-CA9E-4F46-9ABB-3CC14B0602CE}" destId="{CD35FEF0-7F48-4EB9-AAE7-96A0A42A935A}" srcOrd="0" destOrd="1" presId="urn:microsoft.com/office/officeart/2005/8/layout/target3"/>
    <dgm:cxn modelId="{12952891-DC19-42E6-9700-E33880AFDF7D}" srcId="{2553134D-8E12-467E-92AA-1AB34B8373CD}" destId="{FF304723-3D67-465B-AF7F-7A83D25C5125}" srcOrd="0" destOrd="0" parTransId="{A2E8048F-91A2-4B83-ADA8-2358071E7FFF}" sibTransId="{39B39B59-7F1F-4F33-9462-8D39523E42CB}"/>
    <dgm:cxn modelId="{7D3D70B1-FCD4-4524-925B-255B9542AF0A}" srcId="{FF304723-3D67-465B-AF7F-7A83D25C5125}" destId="{51DFCB83-EA35-4C3B-BD59-826035851B76}" srcOrd="0" destOrd="0" parTransId="{F1B06C45-5BFA-4348-A82B-7087831023A2}" sibTransId="{DC32991C-E15F-456A-A1EA-69A9EFAFD96B}"/>
    <dgm:cxn modelId="{7BD0BFB1-A7B8-4CD5-8F1C-205D871F7810}" type="presOf" srcId="{51DFCB83-EA35-4C3B-BD59-826035851B76}" destId="{CD35FEF0-7F48-4EB9-AAE7-96A0A42A935A}" srcOrd="0" destOrd="0" presId="urn:microsoft.com/office/officeart/2005/8/layout/target3"/>
    <dgm:cxn modelId="{6DBA30CF-5FD4-4A1F-9747-107AACB49A0A}" srcId="{FF304723-3D67-465B-AF7F-7A83D25C5125}" destId="{A1DB52BB-C619-415C-BEC9-15D781A816FE}" srcOrd="3" destOrd="0" parTransId="{2B6B799F-E7BD-42A8-BCD9-8773EB65FA30}" sibTransId="{569E3ADA-8655-48E0-86FB-DA0AABF57FC3}"/>
    <dgm:cxn modelId="{BB1816F0-9578-4C03-8828-CBDBD31AB404}" srcId="{FF304723-3D67-465B-AF7F-7A83D25C5125}" destId="{0B0AD1E7-7561-4973-8078-D0A406E158BB}" srcOrd="2" destOrd="0" parTransId="{A033925F-16DC-4898-AF16-EE663F38A201}" sibTransId="{CD03F276-C393-4BCC-8018-38D631CEDC4F}"/>
    <dgm:cxn modelId="{8259C2F6-BA5B-4105-9C0B-155C27779FE5}" srcId="{FF304723-3D67-465B-AF7F-7A83D25C5125}" destId="{63999F42-CA9E-4F46-9ABB-3CC14B0602CE}" srcOrd="1" destOrd="0" parTransId="{48636432-C35C-4C4E-AE2B-60D4BE02AE02}" sibTransId="{1BA099F8-794F-403A-B879-F8B19E032661}"/>
    <dgm:cxn modelId="{C3678F44-5F38-4A61-B540-B737812862D1}" type="presParOf" srcId="{5C2E2457-EC51-43FF-9806-DE0607F0DFAB}" destId="{BC901DB7-45A3-4DE5-BAAD-88804ADD9BCB}" srcOrd="0" destOrd="0" presId="urn:microsoft.com/office/officeart/2005/8/layout/target3"/>
    <dgm:cxn modelId="{38814281-736E-4374-88FE-1949251DA7A5}" type="presParOf" srcId="{5C2E2457-EC51-43FF-9806-DE0607F0DFAB}" destId="{9EEA282F-5A85-4145-896C-963788007154}" srcOrd="1" destOrd="0" presId="urn:microsoft.com/office/officeart/2005/8/layout/target3"/>
    <dgm:cxn modelId="{1F8D53E6-2DEF-475E-B2E6-59D99B6A047B}" type="presParOf" srcId="{5C2E2457-EC51-43FF-9806-DE0607F0DFAB}" destId="{F275DD0D-91AD-4901-A0FB-6A22E08BDE5B}" srcOrd="2" destOrd="0" presId="urn:microsoft.com/office/officeart/2005/8/layout/target3"/>
    <dgm:cxn modelId="{428BBA95-9002-41B6-A351-88C7D08B86AB}" type="presParOf" srcId="{5C2E2457-EC51-43FF-9806-DE0607F0DFAB}" destId="{A22419AC-9652-4305-9FA2-702795DFF702}" srcOrd="3" destOrd="0" presId="urn:microsoft.com/office/officeart/2005/8/layout/target3"/>
    <dgm:cxn modelId="{902EFA61-AD72-4F36-985B-D50AD4417D90}" type="presParOf" srcId="{5C2E2457-EC51-43FF-9806-DE0607F0DFAB}" destId="{CD35FEF0-7F48-4EB9-AAE7-96A0A42A935A}" srcOrd="4"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4F5F38-59AF-4F4F-815F-80DCA7FDDAAF}"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81EAF92F-9B08-4118-A474-1DABDA0C5AFC}">
      <dgm:prSet/>
      <dgm:spPr/>
      <dgm:t>
        <a:bodyPr/>
        <a:lstStyle/>
        <a:p>
          <a:r>
            <a:rPr lang="en-GB" b="0" i="0" dirty="0">
              <a:latin typeface="Times New Roman" panose="02020603050405020304" pitchFamily="18" charset="0"/>
              <a:cs typeface="Times New Roman" panose="02020603050405020304" pitchFamily="18" charset="0"/>
            </a:rPr>
            <a:t>AS PER (TODD.J,RUANE.J, IRELAND ON WORLD STAGE 2014, THERE ARE DIFFERENT TYPES OF IMPACT IN Ireland.</a:t>
          </a:r>
          <a:endParaRPr lang="en-GB" dirty="0">
            <a:latin typeface="Times New Roman" panose="02020603050405020304" pitchFamily="18" charset="0"/>
            <a:cs typeface="Times New Roman" panose="02020603050405020304" pitchFamily="18" charset="0"/>
          </a:endParaRPr>
        </a:p>
      </dgm:t>
    </dgm:pt>
    <dgm:pt modelId="{57ECD803-058E-4085-BC0A-CE5A6FB96480}" type="parTrans" cxnId="{A5E45D7F-E571-4C8B-9A0C-14E54BFA9E23}">
      <dgm:prSet/>
      <dgm:spPr/>
      <dgm:t>
        <a:bodyPr/>
        <a:lstStyle/>
        <a:p>
          <a:endParaRPr lang="en-US"/>
        </a:p>
      </dgm:t>
    </dgm:pt>
    <dgm:pt modelId="{EDD76D54-FE5D-4C78-B19B-5F19AFBB5A8D}" type="sibTrans" cxnId="{A5E45D7F-E571-4C8B-9A0C-14E54BFA9E23}">
      <dgm:prSet/>
      <dgm:spPr/>
      <dgm:t>
        <a:bodyPr/>
        <a:lstStyle/>
        <a:p>
          <a:endParaRPr lang="en-US"/>
        </a:p>
      </dgm:t>
    </dgm:pt>
    <dgm:pt modelId="{AD1EE47D-2E4D-4508-9E0E-5AF79B39E542}">
      <dgm:prSet/>
      <dgm:spPr/>
      <dgm:t>
        <a:bodyPr/>
        <a:lstStyle/>
        <a:p>
          <a:r>
            <a:rPr lang="en-GB" b="0" i="0" dirty="0">
              <a:latin typeface="Times New Roman" panose="02020603050405020304" pitchFamily="18" charset="0"/>
              <a:cs typeface="Times New Roman" panose="02020603050405020304" pitchFamily="18" charset="0"/>
            </a:rPr>
            <a:t>ECONOMICS</a:t>
          </a:r>
          <a:endParaRPr lang="en-GB" dirty="0">
            <a:latin typeface="Times New Roman" panose="02020603050405020304" pitchFamily="18" charset="0"/>
            <a:cs typeface="Times New Roman" panose="02020603050405020304" pitchFamily="18" charset="0"/>
          </a:endParaRPr>
        </a:p>
      </dgm:t>
    </dgm:pt>
    <dgm:pt modelId="{E185B27A-F485-4D2C-A90B-32E86ED6AA78}" type="parTrans" cxnId="{DC90B0AE-81D6-4A50-822D-B259231BE90C}">
      <dgm:prSet/>
      <dgm:spPr/>
      <dgm:t>
        <a:bodyPr/>
        <a:lstStyle/>
        <a:p>
          <a:endParaRPr lang="en-US"/>
        </a:p>
      </dgm:t>
    </dgm:pt>
    <dgm:pt modelId="{6A7AC130-7558-4A5A-8A2A-3D064A6CD36C}" type="sibTrans" cxnId="{DC90B0AE-81D6-4A50-822D-B259231BE90C}">
      <dgm:prSet/>
      <dgm:spPr/>
      <dgm:t>
        <a:bodyPr/>
        <a:lstStyle/>
        <a:p>
          <a:endParaRPr lang="en-US"/>
        </a:p>
      </dgm:t>
    </dgm:pt>
    <dgm:pt modelId="{FC718D08-BA69-41BB-AC75-B6EED69E86A0}">
      <dgm:prSet/>
      <dgm:spPr/>
      <dgm:t>
        <a:bodyPr/>
        <a:lstStyle/>
        <a:p>
          <a:r>
            <a:rPr lang="en-GB" b="0" i="0" dirty="0">
              <a:latin typeface="Times New Roman" panose="02020603050405020304" pitchFamily="18" charset="0"/>
              <a:cs typeface="Times New Roman" panose="02020603050405020304" pitchFamily="18" charset="0"/>
            </a:rPr>
            <a:t>POLITICAL</a:t>
          </a:r>
          <a:endParaRPr lang="en-GB" dirty="0">
            <a:latin typeface="Times New Roman" panose="02020603050405020304" pitchFamily="18" charset="0"/>
            <a:cs typeface="Times New Roman" panose="02020603050405020304" pitchFamily="18" charset="0"/>
          </a:endParaRPr>
        </a:p>
      </dgm:t>
    </dgm:pt>
    <dgm:pt modelId="{3070D171-A67C-46DB-BA0C-A8A3BE74B5BB}" type="parTrans" cxnId="{4BE48B3E-1377-4FBB-AE4F-3C7FFB0A0B1E}">
      <dgm:prSet/>
      <dgm:spPr/>
      <dgm:t>
        <a:bodyPr/>
        <a:lstStyle/>
        <a:p>
          <a:endParaRPr lang="en-US"/>
        </a:p>
      </dgm:t>
    </dgm:pt>
    <dgm:pt modelId="{965B50CB-B5F7-42CC-B891-571780736157}" type="sibTrans" cxnId="{4BE48B3E-1377-4FBB-AE4F-3C7FFB0A0B1E}">
      <dgm:prSet/>
      <dgm:spPr/>
      <dgm:t>
        <a:bodyPr/>
        <a:lstStyle/>
        <a:p>
          <a:endParaRPr lang="en-US"/>
        </a:p>
      </dgm:t>
    </dgm:pt>
    <dgm:pt modelId="{6575E09E-7C99-4F3A-A599-0D992876C2DA}">
      <dgm:prSet/>
      <dgm:spPr/>
      <dgm:t>
        <a:bodyPr/>
        <a:lstStyle/>
        <a:p>
          <a:r>
            <a:rPr lang="en-GB" b="0" i="0" dirty="0">
              <a:latin typeface="Times New Roman" panose="02020603050405020304" pitchFamily="18" charset="0"/>
              <a:cs typeface="Times New Roman" panose="02020603050405020304" pitchFamily="18" charset="0"/>
            </a:rPr>
            <a:t>CULTURE &amp; IDENTITY</a:t>
          </a:r>
          <a:endParaRPr lang="en-GB" dirty="0">
            <a:latin typeface="Times New Roman" panose="02020603050405020304" pitchFamily="18" charset="0"/>
            <a:cs typeface="Times New Roman" panose="02020603050405020304" pitchFamily="18" charset="0"/>
          </a:endParaRPr>
        </a:p>
      </dgm:t>
    </dgm:pt>
    <dgm:pt modelId="{2F7F0FC2-5AD8-4DE5-8D7F-41A87F53B79D}" type="parTrans" cxnId="{A1791134-B165-49E0-AC83-845D38F8186F}">
      <dgm:prSet/>
      <dgm:spPr/>
      <dgm:t>
        <a:bodyPr/>
        <a:lstStyle/>
        <a:p>
          <a:endParaRPr lang="en-US"/>
        </a:p>
      </dgm:t>
    </dgm:pt>
    <dgm:pt modelId="{A8E5BFF8-E5B0-4F22-B044-8B36CBCEDDD6}" type="sibTrans" cxnId="{A1791134-B165-49E0-AC83-845D38F8186F}">
      <dgm:prSet/>
      <dgm:spPr/>
      <dgm:t>
        <a:bodyPr/>
        <a:lstStyle/>
        <a:p>
          <a:endParaRPr lang="en-US"/>
        </a:p>
      </dgm:t>
    </dgm:pt>
    <dgm:pt modelId="{4030941C-8DEB-4F13-8777-51313D8C9E6C}">
      <dgm:prSet/>
      <dgm:spPr/>
      <dgm:t>
        <a:bodyPr/>
        <a:lstStyle/>
        <a:p>
          <a:r>
            <a:rPr lang="en-GB" b="0" i="0" dirty="0">
              <a:latin typeface="Times New Roman" panose="02020603050405020304" pitchFamily="18" charset="0"/>
              <a:cs typeface="Times New Roman" panose="02020603050405020304" pitchFamily="18" charset="0"/>
            </a:rPr>
            <a:t>TRANSFORM THE NATURE OF CONFLICT USING GLOBAL MODELS</a:t>
          </a:r>
          <a:endParaRPr lang="en-GB" dirty="0">
            <a:latin typeface="Times New Roman" panose="02020603050405020304" pitchFamily="18" charset="0"/>
            <a:cs typeface="Times New Roman" panose="02020603050405020304" pitchFamily="18" charset="0"/>
          </a:endParaRPr>
        </a:p>
      </dgm:t>
    </dgm:pt>
    <dgm:pt modelId="{3F2B4792-BFB7-4577-B0B1-05324852F61D}" type="parTrans" cxnId="{4C6A4155-D665-4E92-AE6B-319819ABA476}">
      <dgm:prSet/>
      <dgm:spPr/>
      <dgm:t>
        <a:bodyPr/>
        <a:lstStyle/>
        <a:p>
          <a:endParaRPr lang="en-US"/>
        </a:p>
      </dgm:t>
    </dgm:pt>
    <dgm:pt modelId="{FD09FDE8-D675-4F57-A0A4-90468A1D5BF2}" type="sibTrans" cxnId="{4C6A4155-D665-4E92-AE6B-319819ABA476}">
      <dgm:prSet/>
      <dgm:spPr/>
      <dgm:t>
        <a:bodyPr/>
        <a:lstStyle/>
        <a:p>
          <a:endParaRPr lang="en-US"/>
        </a:p>
      </dgm:t>
    </dgm:pt>
    <dgm:pt modelId="{243E258D-5071-478C-B90E-2A31A984BA35}">
      <dgm:prSet/>
      <dgm:spPr/>
      <dgm:t>
        <a:bodyPr/>
        <a:lstStyle/>
        <a:p>
          <a:r>
            <a:rPr lang="en-GB" b="0" i="0" dirty="0">
              <a:latin typeface="Times New Roman" panose="02020603050405020304" pitchFamily="18" charset="0"/>
              <a:cs typeface="Times New Roman" panose="02020603050405020304" pitchFamily="18" charset="0"/>
            </a:rPr>
            <a:t>GLOBAL RESTRUCTURING THE CONDITIONS OF CONFLICT.</a:t>
          </a:r>
          <a:endParaRPr lang="en-GB" dirty="0">
            <a:latin typeface="Times New Roman" panose="02020603050405020304" pitchFamily="18" charset="0"/>
            <a:cs typeface="Times New Roman" panose="02020603050405020304" pitchFamily="18" charset="0"/>
          </a:endParaRPr>
        </a:p>
      </dgm:t>
    </dgm:pt>
    <dgm:pt modelId="{6618BC32-58CF-4FC7-9AA8-E2AA6009A2C8}" type="parTrans" cxnId="{3F1B6464-8C04-4CD6-A66F-EB563539B405}">
      <dgm:prSet/>
      <dgm:spPr/>
      <dgm:t>
        <a:bodyPr/>
        <a:lstStyle/>
        <a:p>
          <a:endParaRPr lang="en-US"/>
        </a:p>
      </dgm:t>
    </dgm:pt>
    <dgm:pt modelId="{679F8528-2CEB-4AD5-8E3E-873882CDD6FF}" type="sibTrans" cxnId="{3F1B6464-8C04-4CD6-A66F-EB563539B405}">
      <dgm:prSet/>
      <dgm:spPr/>
      <dgm:t>
        <a:bodyPr/>
        <a:lstStyle/>
        <a:p>
          <a:endParaRPr lang="en-US"/>
        </a:p>
      </dgm:t>
    </dgm:pt>
    <dgm:pt modelId="{A1AA98F8-407B-4D83-928B-A667784201F0}" type="pres">
      <dgm:prSet presAssocID="{654F5F38-59AF-4F4F-815F-80DCA7FDDAAF}" presName="Name0" presStyleCnt="0">
        <dgm:presLayoutVars>
          <dgm:dir/>
          <dgm:animLvl val="lvl"/>
          <dgm:resizeHandles val="exact"/>
        </dgm:presLayoutVars>
      </dgm:prSet>
      <dgm:spPr/>
    </dgm:pt>
    <dgm:pt modelId="{68760809-00F8-49A0-811E-06D40F292B2F}" type="pres">
      <dgm:prSet presAssocID="{81EAF92F-9B08-4118-A474-1DABDA0C5AFC}" presName="linNode" presStyleCnt="0"/>
      <dgm:spPr/>
    </dgm:pt>
    <dgm:pt modelId="{36BC7E1C-F405-4D77-B779-85B3BDC52D6C}" type="pres">
      <dgm:prSet presAssocID="{81EAF92F-9B08-4118-A474-1DABDA0C5AFC}" presName="parentText" presStyleLbl="node1" presStyleIdx="0" presStyleCnt="6" custScaleX="277778">
        <dgm:presLayoutVars>
          <dgm:chMax val="1"/>
          <dgm:bulletEnabled val="1"/>
        </dgm:presLayoutVars>
      </dgm:prSet>
      <dgm:spPr/>
    </dgm:pt>
    <dgm:pt modelId="{29C60255-76AA-43A8-BA64-1B99F54D00A4}" type="pres">
      <dgm:prSet presAssocID="{EDD76D54-FE5D-4C78-B19B-5F19AFBB5A8D}" presName="sp" presStyleCnt="0"/>
      <dgm:spPr/>
    </dgm:pt>
    <dgm:pt modelId="{7C2B2350-17DF-44E9-9EB8-EEDF5F59B435}" type="pres">
      <dgm:prSet presAssocID="{AD1EE47D-2E4D-4508-9E0E-5AF79B39E542}" presName="linNode" presStyleCnt="0"/>
      <dgm:spPr/>
    </dgm:pt>
    <dgm:pt modelId="{488A9C5E-58C2-4F4B-9F8F-5386236F4C9F}" type="pres">
      <dgm:prSet presAssocID="{AD1EE47D-2E4D-4508-9E0E-5AF79B39E542}" presName="parentText" presStyleLbl="node1" presStyleIdx="1" presStyleCnt="6" custScaleX="138372" custLinFactNeighborX="834" custLinFactNeighborY="2054">
        <dgm:presLayoutVars>
          <dgm:chMax val="1"/>
          <dgm:bulletEnabled val="1"/>
        </dgm:presLayoutVars>
      </dgm:prSet>
      <dgm:spPr/>
    </dgm:pt>
    <dgm:pt modelId="{5C57E6E1-F3C2-43EB-B238-2F1BEB668318}" type="pres">
      <dgm:prSet presAssocID="{6A7AC130-7558-4A5A-8A2A-3D064A6CD36C}" presName="sp" presStyleCnt="0"/>
      <dgm:spPr/>
    </dgm:pt>
    <dgm:pt modelId="{3980CCBF-529D-4170-8A3F-6CFAEE5D0AD4}" type="pres">
      <dgm:prSet presAssocID="{FC718D08-BA69-41BB-AC75-B6EED69E86A0}" presName="linNode" presStyleCnt="0"/>
      <dgm:spPr/>
    </dgm:pt>
    <dgm:pt modelId="{129AE7A2-2A79-4E31-947C-8634DCCE9E84}" type="pres">
      <dgm:prSet presAssocID="{FC718D08-BA69-41BB-AC75-B6EED69E86A0}" presName="parentText" presStyleLbl="node1" presStyleIdx="2" presStyleCnt="6" custScaleX="178253">
        <dgm:presLayoutVars>
          <dgm:chMax val="1"/>
          <dgm:bulletEnabled val="1"/>
        </dgm:presLayoutVars>
      </dgm:prSet>
      <dgm:spPr/>
    </dgm:pt>
    <dgm:pt modelId="{EAC19A67-6D30-4905-A874-52A234060758}" type="pres">
      <dgm:prSet presAssocID="{965B50CB-B5F7-42CC-B891-571780736157}" presName="sp" presStyleCnt="0"/>
      <dgm:spPr/>
    </dgm:pt>
    <dgm:pt modelId="{A25877E1-BC95-4E35-9919-015CA2C7A285}" type="pres">
      <dgm:prSet presAssocID="{6575E09E-7C99-4F3A-A599-0D992876C2DA}" presName="linNode" presStyleCnt="0"/>
      <dgm:spPr/>
    </dgm:pt>
    <dgm:pt modelId="{153A39C0-B698-4562-845C-CBCA07CC8505}" type="pres">
      <dgm:prSet presAssocID="{6575E09E-7C99-4F3A-A599-0D992876C2DA}" presName="parentText" presStyleLbl="node1" presStyleIdx="3" presStyleCnt="6" custScaleX="223432">
        <dgm:presLayoutVars>
          <dgm:chMax val="1"/>
          <dgm:bulletEnabled val="1"/>
        </dgm:presLayoutVars>
      </dgm:prSet>
      <dgm:spPr/>
    </dgm:pt>
    <dgm:pt modelId="{5FA853AC-6E16-4D96-A757-455C369DF05D}" type="pres">
      <dgm:prSet presAssocID="{A8E5BFF8-E5B0-4F22-B044-8B36CBCEDDD6}" presName="sp" presStyleCnt="0"/>
      <dgm:spPr/>
    </dgm:pt>
    <dgm:pt modelId="{58B6154B-1E50-4F29-A02D-4BA3D870FAC5}" type="pres">
      <dgm:prSet presAssocID="{4030941C-8DEB-4F13-8777-51313D8C9E6C}" presName="linNode" presStyleCnt="0"/>
      <dgm:spPr/>
    </dgm:pt>
    <dgm:pt modelId="{E891CAA8-564B-4E53-BF4C-D391AE297AB3}" type="pres">
      <dgm:prSet presAssocID="{4030941C-8DEB-4F13-8777-51313D8C9E6C}" presName="parentText" presStyleLbl="node1" presStyleIdx="4" presStyleCnt="6" custScaleX="249307">
        <dgm:presLayoutVars>
          <dgm:chMax val="1"/>
          <dgm:bulletEnabled val="1"/>
        </dgm:presLayoutVars>
      </dgm:prSet>
      <dgm:spPr/>
    </dgm:pt>
    <dgm:pt modelId="{EAEF9C77-616F-4074-99E4-1829A71DCEC3}" type="pres">
      <dgm:prSet presAssocID="{FD09FDE8-D675-4F57-A0A4-90468A1D5BF2}" presName="sp" presStyleCnt="0"/>
      <dgm:spPr/>
    </dgm:pt>
    <dgm:pt modelId="{C0125161-2498-4411-BDA9-3952B06E313D}" type="pres">
      <dgm:prSet presAssocID="{243E258D-5071-478C-B90E-2A31A984BA35}" presName="linNode" presStyleCnt="0"/>
      <dgm:spPr/>
    </dgm:pt>
    <dgm:pt modelId="{BE544F4A-1392-4089-B30D-C5AA54B41C05}" type="pres">
      <dgm:prSet presAssocID="{243E258D-5071-478C-B90E-2A31A984BA35}" presName="parentText" presStyleLbl="node1" presStyleIdx="5" presStyleCnt="6" custScaleX="277778" custLinFactNeighborX="-4366" custLinFactNeighborY="-3865">
        <dgm:presLayoutVars>
          <dgm:chMax val="1"/>
          <dgm:bulletEnabled val="1"/>
        </dgm:presLayoutVars>
      </dgm:prSet>
      <dgm:spPr/>
    </dgm:pt>
  </dgm:ptLst>
  <dgm:cxnLst>
    <dgm:cxn modelId="{38038411-F39F-4746-9914-037F9EDD9B45}" type="presOf" srcId="{6575E09E-7C99-4F3A-A599-0D992876C2DA}" destId="{153A39C0-B698-4562-845C-CBCA07CC8505}" srcOrd="0" destOrd="0" presId="urn:microsoft.com/office/officeart/2005/8/layout/vList5"/>
    <dgm:cxn modelId="{A1791134-B165-49E0-AC83-845D38F8186F}" srcId="{654F5F38-59AF-4F4F-815F-80DCA7FDDAAF}" destId="{6575E09E-7C99-4F3A-A599-0D992876C2DA}" srcOrd="3" destOrd="0" parTransId="{2F7F0FC2-5AD8-4DE5-8D7F-41A87F53B79D}" sibTransId="{A8E5BFF8-E5B0-4F22-B044-8B36CBCEDDD6}"/>
    <dgm:cxn modelId="{4BE48B3E-1377-4FBB-AE4F-3C7FFB0A0B1E}" srcId="{654F5F38-59AF-4F4F-815F-80DCA7FDDAAF}" destId="{FC718D08-BA69-41BB-AC75-B6EED69E86A0}" srcOrd="2" destOrd="0" parTransId="{3070D171-A67C-46DB-BA0C-A8A3BE74B5BB}" sibTransId="{965B50CB-B5F7-42CC-B891-571780736157}"/>
    <dgm:cxn modelId="{089D565B-3096-47CF-9E09-71B466D8E48C}" type="presOf" srcId="{81EAF92F-9B08-4118-A474-1DABDA0C5AFC}" destId="{36BC7E1C-F405-4D77-B779-85B3BDC52D6C}" srcOrd="0" destOrd="0" presId="urn:microsoft.com/office/officeart/2005/8/layout/vList5"/>
    <dgm:cxn modelId="{3F1B6464-8C04-4CD6-A66F-EB563539B405}" srcId="{654F5F38-59AF-4F4F-815F-80DCA7FDDAAF}" destId="{243E258D-5071-478C-B90E-2A31A984BA35}" srcOrd="5" destOrd="0" parTransId="{6618BC32-58CF-4FC7-9AA8-E2AA6009A2C8}" sibTransId="{679F8528-2CEB-4AD5-8E3E-873882CDD6FF}"/>
    <dgm:cxn modelId="{4C6A4155-D665-4E92-AE6B-319819ABA476}" srcId="{654F5F38-59AF-4F4F-815F-80DCA7FDDAAF}" destId="{4030941C-8DEB-4F13-8777-51313D8C9E6C}" srcOrd="4" destOrd="0" parTransId="{3F2B4792-BFB7-4577-B0B1-05324852F61D}" sibTransId="{FD09FDE8-D675-4F57-A0A4-90468A1D5BF2}"/>
    <dgm:cxn modelId="{A5E45D7F-E571-4C8B-9A0C-14E54BFA9E23}" srcId="{654F5F38-59AF-4F4F-815F-80DCA7FDDAAF}" destId="{81EAF92F-9B08-4118-A474-1DABDA0C5AFC}" srcOrd="0" destOrd="0" parTransId="{57ECD803-058E-4085-BC0A-CE5A6FB96480}" sibTransId="{EDD76D54-FE5D-4C78-B19B-5F19AFBB5A8D}"/>
    <dgm:cxn modelId="{12B3628F-CF05-4F89-9810-C755137EB387}" type="presOf" srcId="{654F5F38-59AF-4F4F-815F-80DCA7FDDAAF}" destId="{A1AA98F8-407B-4D83-928B-A667784201F0}" srcOrd="0" destOrd="0" presId="urn:microsoft.com/office/officeart/2005/8/layout/vList5"/>
    <dgm:cxn modelId="{ECAF819C-B8C1-4197-9EFA-CA22C0DE704B}" type="presOf" srcId="{AD1EE47D-2E4D-4508-9E0E-5AF79B39E542}" destId="{488A9C5E-58C2-4F4B-9F8F-5386236F4C9F}" srcOrd="0" destOrd="0" presId="urn:microsoft.com/office/officeart/2005/8/layout/vList5"/>
    <dgm:cxn modelId="{2FA998AE-450F-443A-AD2C-66EC87B8419C}" type="presOf" srcId="{243E258D-5071-478C-B90E-2A31A984BA35}" destId="{BE544F4A-1392-4089-B30D-C5AA54B41C05}" srcOrd="0" destOrd="0" presId="urn:microsoft.com/office/officeart/2005/8/layout/vList5"/>
    <dgm:cxn modelId="{DC90B0AE-81D6-4A50-822D-B259231BE90C}" srcId="{654F5F38-59AF-4F4F-815F-80DCA7FDDAAF}" destId="{AD1EE47D-2E4D-4508-9E0E-5AF79B39E542}" srcOrd="1" destOrd="0" parTransId="{E185B27A-F485-4D2C-A90B-32E86ED6AA78}" sibTransId="{6A7AC130-7558-4A5A-8A2A-3D064A6CD36C}"/>
    <dgm:cxn modelId="{558276C9-E527-4946-A181-0ED49E859218}" type="presOf" srcId="{4030941C-8DEB-4F13-8777-51313D8C9E6C}" destId="{E891CAA8-564B-4E53-BF4C-D391AE297AB3}" srcOrd="0" destOrd="0" presId="urn:microsoft.com/office/officeart/2005/8/layout/vList5"/>
    <dgm:cxn modelId="{2419EBCD-5E48-48C8-8E68-33726488499E}" type="presOf" srcId="{FC718D08-BA69-41BB-AC75-B6EED69E86A0}" destId="{129AE7A2-2A79-4E31-947C-8634DCCE9E84}" srcOrd="0" destOrd="0" presId="urn:microsoft.com/office/officeart/2005/8/layout/vList5"/>
    <dgm:cxn modelId="{07273502-FD2E-4560-B321-766108300DA1}" type="presParOf" srcId="{A1AA98F8-407B-4D83-928B-A667784201F0}" destId="{68760809-00F8-49A0-811E-06D40F292B2F}" srcOrd="0" destOrd="0" presId="urn:microsoft.com/office/officeart/2005/8/layout/vList5"/>
    <dgm:cxn modelId="{9EE34D0B-8B8E-4F18-A950-EE12D1EE252E}" type="presParOf" srcId="{68760809-00F8-49A0-811E-06D40F292B2F}" destId="{36BC7E1C-F405-4D77-B779-85B3BDC52D6C}" srcOrd="0" destOrd="0" presId="urn:microsoft.com/office/officeart/2005/8/layout/vList5"/>
    <dgm:cxn modelId="{36327A13-365D-40E1-B024-34FCC5914AD4}" type="presParOf" srcId="{A1AA98F8-407B-4D83-928B-A667784201F0}" destId="{29C60255-76AA-43A8-BA64-1B99F54D00A4}" srcOrd="1" destOrd="0" presId="urn:microsoft.com/office/officeart/2005/8/layout/vList5"/>
    <dgm:cxn modelId="{C81FF385-A6C8-4282-9D54-F4C4BD5E67D5}" type="presParOf" srcId="{A1AA98F8-407B-4D83-928B-A667784201F0}" destId="{7C2B2350-17DF-44E9-9EB8-EEDF5F59B435}" srcOrd="2" destOrd="0" presId="urn:microsoft.com/office/officeart/2005/8/layout/vList5"/>
    <dgm:cxn modelId="{2C3809F5-589B-42A4-BA20-086FB11513BE}" type="presParOf" srcId="{7C2B2350-17DF-44E9-9EB8-EEDF5F59B435}" destId="{488A9C5E-58C2-4F4B-9F8F-5386236F4C9F}" srcOrd="0" destOrd="0" presId="urn:microsoft.com/office/officeart/2005/8/layout/vList5"/>
    <dgm:cxn modelId="{DB89C4C1-7257-4544-9359-26CAEF7C72A7}" type="presParOf" srcId="{A1AA98F8-407B-4D83-928B-A667784201F0}" destId="{5C57E6E1-F3C2-43EB-B238-2F1BEB668318}" srcOrd="3" destOrd="0" presId="urn:microsoft.com/office/officeart/2005/8/layout/vList5"/>
    <dgm:cxn modelId="{8E9014B3-077D-4A99-A920-1432E42DB682}" type="presParOf" srcId="{A1AA98F8-407B-4D83-928B-A667784201F0}" destId="{3980CCBF-529D-4170-8A3F-6CFAEE5D0AD4}" srcOrd="4" destOrd="0" presId="urn:microsoft.com/office/officeart/2005/8/layout/vList5"/>
    <dgm:cxn modelId="{8D91BF27-A512-4CD8-B5BB-1202A415DFEB}" type="presParOf" srcId="{3980CCBF-529D-4170-8A3F-6CFAEE5D0AD4}" destId="{129AE7A2-2A79-4E31-947C-8634DCCE9E84}" srcOrd="0" destOrd="0" presId="urn:microsoft.com/office/officeart/2005/8/layout/vList5"/>
    <dgm:cxn modelId="{BE6AA8B4-9F31-415A-A912-28E2DB680B43}" type="presParOf" srcId="{A1AA98F8-407B-4D83-928B-A667784201F0}" destId="{EAC19A67-6D30-4905-A874-52A234060758}" srcOrd="5" destOrd="0" presId="urn:microsoft.com/office/officeart/2005/8/layout/vList5"/>
    <dgm:cxn modelId="{D6DBD6C7-A078-4347-A4D2-1BFE58D19A83}" type="presParOf" srcId="{A1AA98F8-407B-4D83-928B-A667784201F0}" destId="{A25877E1-BC95-4E35-9919-015CA2C7A285}" srcOrd="6" destOrd="0" presId="urn:microsoft.com/office/officeart/2005/8/layout/vList5"/>
    <dgm:cxn modelId="{5A38B5A9-1080-4399-B197-E267872F3B36}" type="presParOf" srcId="{A25877E1-BC95-4E35-9919-015CA2C7A285}" destId="{153A39C0-B698-4562-845C-CBCA07CC8505}" srcOrd="0" destOrd="0" presId="urn:microsoft.com/office/officeart/2005/8/layout/vList5"/>
    <dgm:cxn modelId="{245F8EEF-CB27-40DA-BB00-D6D1A1C4423F}" type="presParOf" srcId="{A1AA98F8-407B-4D83-928B-A667784201F0}" destId="{5FA853AC-6E16-4D96-A757-455C369DF05D}" srcOrd="7" destOrd="0" presId="urn:microsoft.com/office/officeart/2005/8/layout/vList5"/>
    <dgm:cxn modelId="{7E29A171-70A4-433D-BE0E-08E02E1FFBE9}" type="presParOf" srcId="{A1AA98F8-407B-4D83-928B-A667784201F0}" destId="{58B6154B-1E50-4F29-A02D-4BA3D870FAC5}" srcOrd="8" destOrd="0" presId="urn:microsoft.com/office/officeart/2005/8/layout/vList5"/>
    <dgm:cxn modelId="{57486999-D1FA-4934-84D9-1BDF8FE39F2B}" type="presParOf" srcId="{58B6154B-1E50-4F29-A02D-4BA3D870FAC5}" destId="{E891CAA8-564B-4E53-BF4C-D391AE297AB3}" srcOrd="0" destOrd="0" presId="urn:microsoft.com/office/officeart/2005/8/layout/vList5"/>
    <dgm:cxn modelId="{5BF33E0A-CF9B-4E66-8EB3-A2C618E94FBF}" type="presParOf" srcId="{A1AA98F8-407B-4D83-928B-A667784201F0}" destId="{EAEF9C77-616F-4074-99E4-1829A71DCEC3}" srcOrd="9" destOrd="0" presId="urn:microsoft.com/office/officeart/2005/8/layout/vList5"/>
    <dgm:cxn modelId="{FD9EE2E2-7197-425A-A5EA-C51870638B5E}" type="presParOf" srcId="{A1AA98F8-407B-4D83-928B-A667784201F0}" destId="{C0125161-2498-4411-BDA9-3952B06E313D}" srcOrd="10" destOrd="0" presId="urn:microsoft.com/office/officeart/2005/8/layout/vList5"/>
    <dgm:cxn modelId="{416B96F2-A329-4DC6-BCE3-5003FD5EBB3C}" type="presParOf" srcId="{C0125161-2498-4411-BDA9-3952B06E313D}" destId="{BE544F4A-1392-4089-B30D-C5AA54B41C05}"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901DB7-45A3-4DE5-BAAD-88804ADD9BCB}">
      <dsp:nvSpPr>
        <dsp:cNvPr id="0" name=""/>
        <dsp:cNvSpPr/>
      </dsp:nvSpPr>
      <dsp:spPr>
        <a:xfrm>
          <a:off x="0" y="0"/>
          <a:ext cx="3214094" cy="3214094"/>
        </a:xfrm>
        <a:prstGeom prst="pie">
          <a:avLst>
            <a:gd name="adj1" fmla="val 5400000"/>
            <a:gd name="adj2" fmla="val 162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75DD0D-91AD-4901-A0FB-6A22E08BDE5B}">
      <dsp:nvSpPr>
        <dsp:cNvPr id="0" name=""/>
        <dsp:cNvSpPr/>
      </dsp:nvSpPr>
      <dsp:spPr>
        <a:xfrm>
          <a:off x="1607047" y="0"/>
          <a:ext cx="7218610" cy="3214094"/>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3 DIFFERENT TYPES OF GLOBALIZATION</a:t>
          </a:r>
        </a:p>
      </dsp:txBody>
      <dsp:txXfrm>
        <a:off x="1607047" y="0"/>
        <a:ext cx="3609305" cy="3214094"/>
      </dsp:txXfrm>
    </dsp:sp>
    <dsp:sp modelId="{CD35FEF0-7F48-4EB9-AAE7-96A0A42A935A}">
      <dsp:nvSpPr>
        <dsp:cNvPr id="0" name=""/>
        <dsp:cNvSpPr/>
      </dsp:nvSpPr>
      <dsp:spPr>
        <a:xfrm>
          <a:off x="5216352" y="0"/>
          <a:ext cx="3609305" cy="3214094"/>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285750" lvl="1" indent="-285750" algn="l" defTabSz="1333500">
            <a:lnSpc>
              <a:spcPct val="90000"/>
            </a:lnSpc>
            <a:spcBef>
              <a:spcPct val="0"/>
            </a:spcBef>
            <a:spcAft>
              <a:spcPct val="15000"/>
            </a:spcAft>
            <a:buChar char="•"/>
          </a:pPr>
          <a:r>
            <a:rPr lang="en-GB" sz="3000" b="0" i="0" kern="1200" dirty="0">
              <a:latin typeface="Times New Roman" panose="02020603050405020304" pitchFamily="18" charset="0"/>
              <a:cs typeface="Times New Roman" panose="02020603050405020304" pitchFamily="18" charset="0"/>
            </a:rPr>
            <a:t>Economic Globalization</a:t>
          </a:r>
          <a:endParaRPr lang="en-GB" sz="3000" kern="1200" dirty="0">
            <a:latin typeface="Times New Roman" panose="02020603050405020304" pitchFamily="18" charset="0"/>
            <a:cs typeface="Times New Roman" panose="02020603050405020304" pitchFamily="18" charset="0"/>
          </a:endParaRPr>
        </a:p>
        <a:p>
          <a:pPr marL="285750" lvl="1" indent="-285750" algn="l" defTabSz="1333500">
            <a:lnSpc>
              <a:spcPct val="90000"/>
            </a:lnSpc>
            <a:spcBef>
              <a:spcPct val="0"/>
            </a:spcBef>
            <a:spcAft>
              <a:spcPct val="15000"/>
            </a:spcAft>
            <a:buChar char="•"/>
          </a:pPr>
          <a:r>
            <a:rPr lang="en-GB" sz="3000" b="0" i="0" kern="1200" dirty="0">
              <a:latin typeface="Times New Roman" panose="02020603050405020304" pitchFamily="18" charset="0"/>
              <a:cs typeface="Times New Roman" panose="02020603050405020304" pitchFamily="18" charset="0"/>
            </a:rPr>
            <a:t>Cultural Globalization</a:t>
          </a:r>
          <a:endParaRPr lang="en-GB" sz="3000" kern="1200" dirty="0">
            <a:latin typeface="Times New Roman" panose="02020603050405020304" pitchFamily="18" charset="0"/>
            <a:cs typeface="Times New Roman" panose="02020603050405020304" pitchFamily="18" charset="0"/>
          </a:endParaRPr>
        </a:p>
        <a:p>
          <a:pPr marL="285750" lvl="1" indent="-285750" algn="l" defTabSz="1333500">
            <a:lnSpc>
              <a:spcPct val="90000"/>
            </a:lnSpc>
            <a:spcBef>
              <a:spcPct val="0"/>
            </a:spcBef>
            <a:spcAft>
              <a:spcPct val="15000"/>
            </a:spcAft>
            <a:buChar char="•"/>
          </a:pPr>
          <a:r>
            <a:rPr lang="en-GB" sz="3000" b="0" i="0" kern="1200" dirty="0">
              <a:latin typeface="Times New Roman" panose="02020603050405020304" pitchFamily="18" charset="0"/>
              <a:cs typeface="Times New Roman" panose="02020603050405020304" pitchFamily="18" charset="0"/>
            </a:rPr>
            <a:t>Political Globalization</a:t>
          </a:r>
          <a:endParaRPr lang="en-GB" sz="3000" kern="1200" dirty="0">
            <a:latin typeface="Times New Roman" panose="02020603050405020304" pitchFamily="18" charset="0"/>
            <a:cs typeface="Times New Roman" panose="02020603050405020304" pitchFamily="18" charset="0"/>
          </a:endParaRPr>
        </a:p>
        <a:p>
          <a:pPr marL="285750" lvl="1" indent="-285750" algn="l" defTabSz="1333500">
            <a:lnSpc>
              <a:spcPct val="90000"/>
            </a:lnSpc>
            <a:spcBef>
              <a:spcPct val="0"/>
            </a:spcBef>
            <a:spcAft>
              <a:spcPct val="15000"/>
            </a:spcAft>
            <a:buChar char="•"/>
          </a:pPr>
          <a:endParaRPr lang="en-GB" sz="3000" kern="1200" dirty="0"/>
        </a:p>
      </dsp:txBody>
      <dsp:txXfrm>
        <a:off x="5216352" y="0"/>
        <a:ext cx="3609305" cy="32140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BC7E1C-F405-4D77-B779-85B3BDC52D6C}">
      <dsp:nvSpPr>
        <dsp:cNvPr id="0" name=""/>
        <dsp:cNvSpPr/>
      </dsp:nvSpPr>
      <dsp:spPr>
        <a:xfrm>
          <a:off x="4305" y="1108"/>
          <a:ext cx="8817046" cy="64529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0" i="0" kern="1200" dirty="0">
              <a:latin typeface="Times New Roman" panose="02020603050405020304" pitchFamily="18" charset="0"/>
              <a:cs typeface="Times New Roman" panose="02020603050405020304" pitchFamily="18" charset="0"/>
            </a:rPr>
            <a:t>AS PER (TODD.J,RUANE.J, IRELAND ON WORLD STAGE 2014, THERE ARE DIFFERENT TYPES OF IMPACT IN Ireland.</a:t>
          </a:r>
          <a:endParaRPr lang="en-GB" sz="1800" kern="1200" dirty="0">
            <a:latin typeface="Times New Roman" panose="02020603050405020304" pitchFamily="18" charset="0"/>
            <a:cs typeface="Times New Roman" panose="02020603050405020304" pitchFamily="18" charset="0"/>
          </a:endParaRPr>
        </a:p>
      </dsp:txBody>
      <dsp:txXfrm>
        <a:off x="35806" y="32609"/>
        <a:ext cx="8754044" cy="582289"/>
      </dsp:txXfrm>
    </dsp:sp>
    <dsp:sp modelId="{488A9C5E-58C2-4F4B-9F8F-5386236F4C9F}">
      <dsp:nvSpPr>
        <dsp:cNvPr id="0" name=""/>
        <dsp:cNvSpPr/>
      </dsp:nvSpPr>
      <dsp:spPr>
        <a:xfrm>
          <a:off x="30804" y="691918"/>
          <a:ext cx="4396406" cy="64529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0" i="0" kern="1200" dirty="0">
              <a:latin typeface="Times New Roman" panose="02020603050405020304" pitchFamily="18" charset="0"/>
              <a:cs typeface="Times New Roman" panose="02020603050405020304" pitchFamily="18" charset="0"/>
            </a:rPr>
            <a:t>ECONOMICS</a:t>
          </a:r>
          <a:endParaRPr lang="en-GB" sz="1800" kern="1200" dirty="0">
            <a:latin typeface="Times New Roman" panose="02020603050405020304" pitchFamily="18" charset="0"/>
            <a:cs typeface="Times New Roman" panose="02020603050405020304" pitchFamily="18" charset="0"/>
          </a:endParaRPr>
        </a:p>
      </dsp:txBody>
      <dsp:txXfrm>
        <a:off x="62305" y="723419"/>
        <a:ext cx="4333404" cy="582289"/>
      </dsp:txXfrm>
    </dsp:sp>
    <dsp:sp modelId="{129AE7A2-2A79-4E31-947C-8634DCCE9E84}">
      <dsp:nvSpPr>
        <dsp:cNvPr id="0" name=""/>
        <dsp:cNvSpPr/>
      </dsp:nvSpPr>
      <dsp:spPr>
        <a:xfrm>
          <a:off x="4305" y="1356219"/>
          <a:ext cx="5663520" cy="64529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0" i="0" kern="1200" dirty="0">
              <a:latin typeface="Times New Roman" panose="02020603050405020304" pitchFamily="18" charset="0"/>
              <a:cs typeface="Times New Roman" panose="02020603050405020304" pitchFamily="18" charset="0"/>
            </a:rPr>
            <a:t>POLITICAL</a:t>
          </a:r>
          <a:endParaRPr lang="en-GB" sz="1800" kern="1200" dirty="0">
            <a:latin typeface="Times New Roman" panose="02020603050405020304" pitchFamily="18" charset="0"/>
            <a:cs typeface="Times New Roman" panose="02020603050405020304" pitchFamily="18" charset="0"/>
          </a:endParaRPr>
        </a:p>
      </dsp:txBody>
      <dsp:txXfrm>
        <a:off x="35806" y="1387720"/>
        <a:ext cx="5600518" cy="582289"/>
      </dsp:txXfrm>
    </dsp:sp>
    <dsp:sp modelId="{153A39C0-B698-4562-845C-CBCA07CC8505}">
      <dsp:nvSpPr>
        <dsp:cNvPr id="0" name=""/>
        <dsp:cNvSpPr/>
      </dsp:nvSpPr>
      <dsp:spPr>
        <a:xfrm>
          <a:off x="4305" y="2033775"/>
          <a:ext cx="7098963" cy="64529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0" i="0" kern="1200" dirty="0">
              <a:latin typeface="Times New Roman" panose="02020603050405020304" pitchFamily="18" charset="0"/>
              <a:cs typeface="Times New Roman" panose="02020603050405020304" pitchFamily="18" charset="0"/>
            </a:rPr>
            <a:t>CULTURE &amp; IDENTITY</a:t>
          </a:r>
          <a:endParaRPr lang="en-GB" sz="1800" kern="1200" dirty="0">
            <a:latin typeface="Times New Roman" panose="02020603050405020304" pitchFamily="18" charset="0"/>
            <a:cs typeface="Times New Roman" panose="02020603050405020304" pitchFamily="18" charset="0"/>
          </a:endParaRPr>
        </a:p>
      </dsp:txBody>
      <dsp:txXfrm>
        <a:off x="35806" y="2065276"/>
        <a:ext cx="7035961" cy="582289"/>
      </dsp:txXfrm>
    </dsp:sp>
    <dsp:sp modelId="{E891CAA8-564B-4E53-BF4C-D391AE297AB3}">
      <dsp:nvSpPr>
        <dsp:cNvPr id="0" name=""/>
        <dsp:cNvSpPr/>
      </dsp:nvSpPr>
      <dsp:spPr>
        <a:xfrm>
          <a:off x="4305" y="2711331"/>
          <a:ext cx="7921073" cy="64529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0" i="0" kern="1200" dirty="0">
              <a:latin typeface="Times New Roman" panose="02020603050405020304" pitchFamily="18" charset="0"/>
              <a:cs typeface="Times New Roman" panose="02020603050405020304" pitchFamily="18" charset="0"/>
            </a:rPr>
            <a:t>TRANSFORM THE NATURE OF CONFLICT USING GLOBAL MODELS</a:t>
          </a:r>
          <a:endParaRPr lang="en-GB" sz="1800" kern="1200" dirty="0">
            <a:latin typeface="Times New Roman" panose="02020603050405020304" pitchFamily="18" charset="0"/>
            <a:cs typeface="Times New Roman" panose="02020603050405020304" pitchFamily="18" charset="0"/>
          </a:endParaRPr>
        </a:p>
      </dsp:txBody>
      <dsp:txXfrm>
        <a:off x="35806" y="2742832"/>
        <a:ext cx="7858071" cy="582289"/>
      </dsp:txXfrm>
    </dsp:sp>
    <dsp:sp modelId="{BE544F4A-1392-4089-B30D-C5AA54B41C05}">
      <dsp:nvSpPr>
        <dsp:cNvPr id="0" name=""/>
        <dsp:cNvSpPr/>
      </dsp:nvSpPr>
      <dsp:spPr>
        <a:xfrm>
          <a:off x="0" y="3363946"/>
          <a:ext cx="8817046" cy="64529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0" i="0" kern="1200" dirty="0">
              <a:latin typeface="Times New Roman" panose="02020603050405020304" pitchFamily="18" charset="0"/>
              <a:cs typeface="Times New Roman" panose="02020603050405020304" pitchFamily="18" charset="0"/>
            </a:rPr>
            <a:t>GLOBAL RESTRUCTURING THE CONDITIONS OF CONFLICT.</a:t>
          </a:r>
          <a:endParaRPr lang="en-GB" sz="1800" kern="1200" dirty="0">
            <a:latin typeface="Times New Roman" panose="02020603050405020304" pitchFamily="18" charset="0"/>
            <a:cs typeface="Times New Roman" panose="02020603050405020304" pitchFamily="18" charset="0"/>
          </a:endParaRPr>
        </a:p>
      </dsp:txBody>
      <dsp:txXfrm>
        <a:off x="31501" y="3395447"/>
        <a:ext cx="8754044" cy="582289"/>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4/6/2018</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4/6/2018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4/6/2018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4/6/2018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4/6/2018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4/6/2018</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4/6/2018</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4/6/2018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4/6/2018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4/6/2018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4/6/2018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4/6/2018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4/6/2018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4/6/2018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4/6/2018</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4/6/2018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4/6/2018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4/6/2018</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hyperlink" Target="https://www.shopify.com/encyclopedia/entrepreneurship"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59072" y="715617"/>
            <a:ext cx="8825658" cy="1072984"/>
          </a:xfrm>
        </p:spPr>
        <p:txBody>
          <a:bodyPr/>
          <a:lstStyle/>
          <a:p>
            <a:r>
              <a:rPr lang="en-GB" b="1" dirty="0">
                <a:latin typeface="Times New Roman" panose="02020603050405020304" pitchFamily="18" charset="0"/>
                <a:cs typeface="Times New Roman" panose="02020603050405020304" pitchFamily="18" charset="0"/>
              </a:rPr>
              <a:t>PROJECT PATHWAY 1</a:t>
            </a:r>
          </a:p>
        </p:txBody>
      </p:sp>
      <p:sp>
        <p:nvSpPr>
          <p:cNvPr id="3" name="Subtitle 2"/>
          <p:cNvSpPr>
            <a:spLocks noGrp="1"/>
          </p:cNvSpPr>
          <p:nvPr>
            <p:ph type="subTitle" idx="1"/>
          </p:nvPr>
        </p:nvSpPr>
        <p:spPr>
          <a:xfrm>
            <a:off x="1154955" y="2424705"/>
            <a:ext cx="8825658" cy="3737555"/>
          </a:xfrm>
        </p:spPr>
        <p:txBody>
          <a:bodyPr>
            <a:normAutofit/>
          </a:bodyPr>
          <a:lstStyle/>
          <a:p>
            <a:r>
              <a:rPr lang="en-GB" dirty="0">
                <a:latin typeface="Bookman Old Style" panose="02050604050505020204" pitchFamily="18" charset="0"/>
              </a:rPr>
              <a:t>	</a:t>
            </a:r>
          </a:p>
          <a:p>
            <a:r>
              <a:rPr lang="en-GB" sz="2000" b="1" dirty="0">
                <a:latin typeface="Times New Roman" panose="02020603050405020304" pitchFamily="18" charset="0"/>
                <a:cs typeface="Times New Roman" panose="02020603050405020304" pitchFamily="18" charset="0"/>
              </a:rPr>
              <a:t>TEAM LEADER			AROCKIAN DAVID (1604758)</a:t>
            </a:r>
          </a:p>
          <a:p>
            <a:endParaRPr lang="en-GB" sz="2000" b="1" dirty="0">
              <a:latin typeface="Times New Roman" panose="02020603050405020304" pitchFamily="18" charset="0"/>
              <a:cs typeface="Times New Roman" panose="02020603050405020304" pitchFamily="18" charset="0"/>
            </a:endParaRPr>
          </a:p>
          <a:p>
            <a:r>
              <a:rPr lang="en-GB" sz="2000" b="1" dirty="0">
                <a:latin typeface="Times New Roman" panose="02020603050405020304" pitchFamily="18" charset="0"/>
                <a:cs typeface="Times New Roman" panose="02020603050405020304" pitchFamily="18" charset="0"/>
              </a:rPr>
              <a:t>TEAM MEMBER			MD FAISAL RANA (1604528)</a:t>
            </a:r>
          </a:p>
          <a:p>
            <a:endParaRPr lang="en-GB" sz="2000" b="1" dirty="0">
              <a:latin typeface="Times New Roman" panose="02020603050405020304" pitchFamily="18" charset="0"/>
              <a:cs typeface="Times New Roman" panose="02020603050405020304" pitchFamily="18" charset="0"/>
            </a:endParaRPr>
          </a:p>
          <a:p>
            <a:r>
              <a:rPr lang="en-GB" sz="2000" b="1" dirty="0">
                <a:latin typeface="Times New Roman" panose="02020603050405020304" pitchFamily="18" charset="0"/>
                <a:cs typeface="Times New Roman" panose="02020603050405020304" pitchFamily="18" charset="0"/>
              </a:rPr>
              <a:t>TEAM MEMBER			MD GULZAR HASSAIN (1604632)</a:t>
            </a:r>
          </a:p>
          <a:p>
            <a:endParaRPr lang="en-GB" sz="2800" dirty="0"/>
          </a:p>
          <a:p>
            <a:pPr marL="285750" indent="-285750">
              <a:buFont typeface="Arial" panose="020B0604020202020204" pitchFamily="34" charset="0"/>
              <a:buChar char="•"/>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17874290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59072" y="715617"/>
            <a:ext cx="8825658" cy="1072984"/>
          </a:xfrm>
        </p:spPr>
        <p:txBody>
          <a:bodyPr/>
          <a:lstStyle/>
          <a:p>
            <a:r>
              <a:rPr lang="en-GB" dirty="0">
                <a:latin typeface="Times New Roman" panose="02020603050405020304" pitchFamily="18" charset="0"/>
                <a:cs typeface="Times New Roman" panose="02020603050405020304" pitchFamily="18" charset="0"/>
              </a:rPr>
              <a:t>INTRODUCTION</a:t>
            </a:r>
          </a:p>
        </p:txBody>
      </p:sp>
      <p:sp>
        <p:nvSpPr>
          <p:cNvPr id="3" name="Subtitle 2"/>
          <p:cNvSpPr>
            <a:spLocks noGrp="1"/>
          </p:cNvSpPr>
          <p:nvPr>
            <p:ph type="subTitle" idx="1"/>
          </p:nvPr>
        </p:nvSpPr>
        <p:spPr>
          <a:xfrm>
            <a:off x="1154955" y="2424705"/>
            <a:ext cx="8825658" cy="3737555"/>
          </a:xfrm>
        </p:spPr>
        <p:txBody>
          <a:bodyPr>
            <a:normAutofit/>
          </a:bodyPr>
          <a:lstStyle/>
          <a:p>
            <a:r>
              <a:rPr lang="en-GB" dirty="0">
                <a:latin typeface="Times New Roman" panose="02020603050405020304" pitchFamily="18" charset="0"/>
                <a:cs typeface="Times New Roman" panose="02020603050405020304" pitchFamily="18" charset="0"/>
              </a:rPr>
              <a:t>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	</a:t>
            </a:r>
            <a:r>
              <a:rPr lang="en-GB" dirty="0">
                <a:solidFill>
                  <a:schemeClr val="bg1"/>
                </a:solidFill>
                <a:latin typeface="Times New Roman" panose="02020603050405020304" pitchFamily="18" charset="0"/>
                <a:cs typeface="Times New Roman" panose="02020603050405020304" pitchFamily="18" charset="0"/>
              </a:rPr>
              <a:t>WE SHOULD BE BRAVE AND MOVE TOWARDS, TO MAINTAIN A</a:t>
            </a:r>
          </a:p>
          <a:p>
            <a:r>
              <a:rPr lang="en-GB" dirty="0">
                <a:solidFill>
                  <a:schemeClr val="bg1"/>
                </a:solidFill>
                <a:latin typeface="Times New Roman" panose="02020603050405020304" pitchFamily="18" charset="0"/>
                <a:cs typeface="Times New Roman" panose="02020603050405020304" pitchFamily="18" charset="0"/>
              </a:rPr>
              <a:t> 	SUSTAINABLE DEVELOPMENT TARGET WHICH IS IMPORTANT FOR </a:t>
            </a:r>
          </a:p>
          <a:p>
            <a:r>
              <a:rPr lang="en-GB" dirty="0">
                <a:solidFill>
                  <a:schemeClr val="bg1"/>
                </a:solidFill>
                <a:latin typeface="Times New Roman" panose="02020603050405020304" pitchFamily="18" charset="0"/>
                <a:cs typeface="Times New Roman" panose="02020603050405020304" pitchFamily="18" charset="0"/>
              </a:rPr>
              <a:t>	THE CUURENT TIMES OF UNCERTAINITY ,RAPID CHANGES &amp; </a:t>
            </a:r>
          </a:p>
          <a:p>
            <a:r>
              <a:rPr lang="en-GB" dirty="0">
                <a:solidFill>
                  <a:schemeClr val="bg1"/>
                </a:solidFill>
                <a:latin typeface="Times New Roman" panose="02020603050405020304" pitchFamily="18" charset="0"/>
                <a:cs typeface="Times New Roman" panose="02020603050405020304" pitchFamily="18" charset="0"/>
              </a:rPr>
              <a:t>	CHAOTIC TRANISITIONS. WELCH.B (2010) </a:t>
            </a:r>
          </a:p>
          <a:p>
            <a:pPr marL="457200" indent="-457200">
              <a:buFont typeface="Arial" panose="020B0604020202020204" pitchFamily="34" charset="0"/>
              <a:buChar char="•"/>
            </a:pPr>
            <a:endParaRPr lang="en-GB" sz="18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endParaRPr lang="en-GB" sz="28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79294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2080" y="590550"/>
            <a:ext cx="8825658" cy="1834156"/>
          </a:xfrm>
        </p:spPr>
        <p:txBody>
          <a:bodyPr/>
          <a:lstStyle/>
          <a:p>
            <a:r>
              <a:rPr lang="en-GB" dirty="0">
                <a:latin typeface="Times New Roman" panose="02020603050405020304" pitchFamily="18" charset="0"/>
                <a:cs typeface="Times New Roman" panose="02020603050405020304" pitchFamily="18" charset="0"/>
              </a:rPr>
              <a:t>Defensible Environment &amp; Globalization</a:t>
            </a:r>
          </a:p>
        </p:txBody>
      </p:sp>
      <p:sp>
        <p:nvSpPr>
          <p:cNvPr id="3" name="Subtitle 2"/>
          <p:cNvSpPr>
            <a:spLocks noGrp="1"/>
          </p:cNvSpPr>
          <p:nvPr>
            <p:ph type="subTitle" idx="1"/>
          </p:nvPr>
        </p:nvSpPr>
        <p:spPr>
          <a:xfrm>
            <a:off x="1154955" y="2424705"/>
            <a:ext cx="8825658" cy="3737555"/>
          </a:xfrm>
        </p:spPr>
        <p:txBody>
          <a:bodyPr>
            <a:normAutofit/>
          </a:bodyPr>
          <a:lstStyle/>
          <a:p>
            <a:pPr marL="285750" indent="-285750">
              <a:buFont typeface="Arial" panose="020B0604020202020204" pitchFamily="34" charset="0"/>
              <a:buChar char="•"/>
            </a:pPr>
            <a:endParaRPr lang="en-GB" dirty="0">
              <a:solidFill>
                <a:schemeClr val="bg1"/>
              </a:solidFill>
            </a:endParaRPr>
          </a:p>
          <a:p>
            <a:r>
              <a:rPr lang="en-GB" sz="2800" dirty="0">
                <a:solidFill>
                  <a:schemeClr val="bg1"/>
                </a:solidFill>
              </a:rPr>
              <a:t>	</a:t>
            </a:r>
            <a:r>
              <a:rPr lang="en-GB" sz="2800" b="1" u="sng" dirty="0">
                <a:solidFill>
                  <a:schemeClr val="bg1"/>
                </a:solidFill>
                <a:latin typeface="Times New Roman" panose="02020603050405020304" pitchFamily="18" charset="0"/>
                <a:cs typeface="Times New Roman" panose="02020603050405020304" pitchFamily="18" charset="0"/>
              </a:rPr>
              <a:t>Defensible environment</a:t>
            </a:r>
          </a:p>
          <a:p>
            <a:r>
              <a:rPr lang="en-GB" sz="2000" dirty="0">
                <a:solidFill>
                  <a:schemeClr val="bg1"/>
                </a:solidFill>
                <a:latin typeface="Times New Roman" panose="02020603050405020304" pitchFamily="18" charset="0"/>
                <a:cs typeface="Times New Roman" panose="02020603050405020304" pitchFamily="18" charset="0"/>
              </a:rPr>
              <a:t>	</a:t>
            </a:r>
            <a:r>
              <a:rPr lang="en-GB" sz="1500" dirty="0">
                <a:solidFill>
                  <a:schemeClr val="bg1"/>
                </a:solidFill>
                <a:latin typeface="Times New Roman" panose="02020603050405020304" pitchFamily="18" charset="0"/>
                <a:cs typeface="Times New Roman" panose="02020603050405020304" pitchFamily="18" charset="0"/>
              </a:rPr>
              <a:t>According to Mullins(2015), there are 3 goals</a:t>
            </a:r>
          </a:p>
          <a:p>
            <a:pPr marL="457200" indent="-457200">
              <a:buFont typeface="Arial" panose="020B0604020202020204" pitchFamily="34" charset="0"/>
              <a:buChar char="•"/>
            </a:pPr>
            <a:r>
              <a:rPr lang="en-GB" sz="1500" dirty="0">
                <a:solidFill>
                  <a:schemeClr val="bg1"/>
                </a:solidFill>
                <a:latin typeface="Times New Roman" panose="02020603050405020304" pitchFamily="18" charset="0"/>
                <a:cs typeface="Times New Roman" panose="02020603050405020304" pitchFamily="18" charset="0"/>
              </a:rPr>
              <a:t>to eliminate natural resources waste.</a:t>
            </a:r>
          </a:p>
          <a:p>
            <a:pPr marL="457200" indent="-457200">
              <a:buFont typeface="Arial" panose="020B0604020202020204" pitchFamily="34" charset="0"/>
              <a:buChar char="•"/>
            </a:pPr>
            <a:r>
              <a:rPr lang="en-GB" sz="1500" dirty="0">
                <a:solidFill>
                  <a:schemeClr val="bg1"/>
                </a:solidFill>
                <a:latin typeface="Times New Roman" panose="02020603050405020304" pitchFamily="18" charset="0"/>
                <a:cs typeface="Times New Roman" panose="02020603050405020304" pitchFamily="18" charset="0"/>
              </a:rPr>
              <a:t>Avoid creating damage to environment and to develop healthy practice of the environment.</a:t>
            </a:r>
          </a:p>
          <a:p>
            <a:pPr marL="457200" indent="-457200">
              <a:buFont typeface="Arial" panose="020B0604020202020204" pitchFamily="34" charset="0"/>
              <a:buChar char="•"/>
            </a:pPr>
            <a:r>
              <a:rPr lang="en-GB" sz="1500" dirty="0">
                <a:solidFill>
                  <a:schemeClr val="bg1"/>
                </a:solidFill>
                <a:latin typeface="Times New Roman" panose="02020603050405020304" pitchFamily="18" charset="0"/>
                <a:cs typeface="Times New Roman" panose="02020603050405020304" pitchFamily="18" charset="0"/>
              </a:rPr>
              <a:t>Develop function &amp; strategic for rapid changes &amp; uncertainty.</a:t>
            </a:r>
          </a:p>
          <a:p>
            <a:pPr marL="457200" indent="-457200">
              <a:buFont typeface="Arial" panose="020B0604020202020204" pitchFamily="34" charset="0"/>
              <a:buChar char="•"/>
            </a:pPr>
            <a:endParaRPr lang="en-GB" sz="1800" dirty="0"/>
          </a:p>
          <a:p>
            <a:pPr marL="457200" indent="-457200">
              <a:buFont typeface="Arial" panose="020B0604020202020204" pitchFamily="34" charset="0"/>
              <a:buChar char="•"/>
            </a:pPr>
            <a:endParaRPr lang="en-GB" sz="2800" dirty="0"/>
          </a:p>
          <a:p>
            <a:pPr marL="285750" indent="-285750">
              <a:buFont typeface="Arial" panose="020B0604020202020204" pitchFamily="34" charset="0"/>
              <a:buChar char="•"/>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3080525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2080" y="590550"/>
            <a:ext cx="8825658" cy="1834156"/>
          </a:xfrm>
        </p:spPr>
        <p:txBody>
          <a:bodyPr/>
          <a:lstStyle/>
          <a:p>
            <a:r>
              <a:rPr lang="en-GB" dirty="0">
                <a:latin typeface="Times New Roman" panose="02020603050405020304" pitchFamily="18" charset="0"/>
                <a:cs typeface="Times New Roman" panose="02020603050405020304" pitchFamily="18" charset="0"/>
              </a:rPr>
              <a:t>Defensible Environment &amp; Globalization</a:t>
            </a:r>
          </a:p>
        </p:txBody>
      </p:sp>
      <p:sp>
        <p:nvSpPr>
          <p:cNvPr id="3" name="Subtitle 2"/>
          <p:cNvSpPr>
            <a:spLocks noGrp="1"/>
          </p:cNvSpPr>
          <p:nvPr>
            <p:ph type="subTitle" idx="1"/>
          </p:nvPr>
        </p:nvSpPr>
        <p:spPr>
          <a:xfrm>
            <a:off x="1154955" y="2424706"/>
            <a:ext cx="8825658" cy="3214094"/>
          </a:xfrm>
        </p:spPr>
        <p:txBody>
          <a:bodyPr>
            <a:normAutofit fontScale="85000" lnSpcReduction="20000"/>
          </a:bodyPr>
          <a:lstStyle/>
          <a:p>
            <a:pPr marL="285750" indent="-285750">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r>
              <a:rPr lang="en-GB" sz="2800" dirty="0">
                <a:solidFill>
                  <a:schemeClr val="bg1">
                    <a:lumMod val="85000"/>
                  </a:schemeClr>
                </a:solidFill>
                <a:latin typeface="Times New Roman" panose="02020603050405020304" pitchFamily="18" charset="0"/>
                <a:cs typeface="Times New Roman" panose="02020603050405020304" pitchFamily="18" charset="0"/>
              </a:rPr>
              <a:t>	</a:t>
            </a:r>
            <a:r>
              <a:rPr lang="en-GB" sz="2800" b="1" u="sng" dirty="0">
                <a:solidFill>
                  <a:schemeClr val="bg1">
                    <a:lumMod val="85000"/>
                  </a:schemeClr>
                </a:solidFill>
                <a:latin typeface="Times New Roman" panose="02020603050405020304" pitchFamily="18" charset="0"/>
                <a:cs typeface="Times New Roman" panose="02020603050405020304" pitchFamily="18" charset="0"/>
              </a:rPr>
              <a:t>Defensible development goals</a:t>
            </a:r>
          </a:p>
          <a:p>
            <a:pPr marL="285750" indent="-285750">
              <a:buFont typeface="Arial" panose="020B0604020202020204" pitchFamily="34" charset="0"/>
              <a:buChar char="•"/>
            </a:pPr>
            <a:endParaRPr lang="en-GB" dirty="0">
              <a:solidFill>
                <a:schemeClr val="bg1">
                  <a:lumMod val="85000"/>
                </a:schemeClr>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dirty="0">
                <a:solidFill>
                  <a:schemeClr val="bg1">
                    <a:lumMod val="85000"/>
                  </a:schemeClr>
                </a:solidFill>
                <a:latin typeface="Times New Roman" panose="02020603050405020304" pitchFamily="18" charset="0"/>
                <a:cs typeface="Times New Roman" panose="02020603050405020304" pitchFamily="18" charset="0"/>
              </a:rPr>
              <a:t>What action we need to take</a:t>
            </a:r>
          </a:p>
          <a:p>
            <a:pPr marL="285750" indent="-285750">
              <a:buFont typeface="Arial" panose="020B0604020202020204" pitchFamily="34" charset="0"/>
              <a:buChar char="•"/>
            </a:pPr>
            <a:r>
              <a:rPr lang="en-GB" dirty="0">
                <a:solidFill>
                  <a:schemeClr val="bg1">
                    <a:lumMod val="85000"/>
                  </a:schemeClr>
                </a:solidFill>
                <a:latin typeface="Times New Roman" panose="02020603050405020304" pitchFamily="18" charset="0"/>
                <a:cs typeface="Times New Roman" panose="02020603050405020304" pitchFamily="18" charset="0"/>
              </a:rPr>
              <a:t>Health</a:t>
            </a:r>
          </a:p>
          <a:p>
            <a:pPr marL="285750" indent="-285750">
              <a:buFont typeface="Arial" panose="020B0604020202020204" pitchFamily="34" charset="0"/>
              <a:buChar char="•"/>
            </a:pPr>
            <a:r>
              <a:rPr lang="en-GB" dirty="0">
                <a:solidFill>
                  <a:schemeClr val="bg1">
                    <a:lumMod val="85000"/>
                  </a:schemeClr>
                </a:solidFill>
                <a:latin typeface="Times New Roman" panose="02020603050405020304" pitchFamily="18" charset="0"/>
                <a:cs typeface="Times New Roman" panose="02020603050405020304" pitchFamily="18" charset="0"/>
              </a:rPr>
              <a:t>Education</a:t>
            </a:r>
          </a:p>
          <a:p>
            <a:pPr marL="285750" indent="-285750">
              <a:buFont typeface="Arial" panose="020B0604020202020204" pitchFamily="34" charset="0"/>
              <a:buChar char="•"/>
            </a:pPr>
            <a:r>
              <a:rPr lang="en-GB" dirty="0">
                <a:solidFill>
                  <a:schemeClr val="bg1">
                    <a:lumMod val="85000"/>
                  </a:schemeClr>
                </a:solidFill>
                <a:latin typeface="Times New Roman" panose="02020603050405020304" pitchFamily="18" charset="0"/>
                <a:cs typeface="Times New Roman" panose="02020603050405020304" pitchFamily="18" charset="0"/>
              </a:rPr>
              <a:t>Economic growth</a:t>
            </a:r>
          </a:p>
          <a:p>
            <a:pPr marL="285750" indent="-285750">
              <a:buFont typeface="Arial" panose="020B0604020202020204" pitchFamily="34" charset="0"/>
              <a:buChar char="•"/>
            </a:pPr>
            <a:r>
              <a:rPr lang="en-GB" dirty="0">
                <a:solidFill>
                  <a:schemeClr val="bg1">
                    <a:lumMod val="85000"/>
                  </a:schemeClr>
                </a:solidFill>
                <a:latin typeface="Times New Roman" panose="02020603050405020304" pitchFamily="18" charset="0"/>
                <a:cs typeface="Times New Roman" panose="02020603050405020304" pitchFamily="18" charset="0"/>
              </a:rPr>
              <a:t>Life below water and life on land</a:t>
            </a:r>
          </a:p>
          <a:p>
            <a:pPr marL="285750" indent="-285750">
              <a:buFont typeface="Arial" panose="020B0604020202020204" pitchFamily="34" charset="0"/>
              <a:buChar char="•"/>
            </a:pPr>
            <a:r>
              <a:rPr lang="en-GB" dirty="0">
                <a:solidFill>
                  <a:schemeClr val="bg1">
                    <a:lumMod val="85000"/>
                  </a:schemeClr>
                </a:solidFill>
                <a:latin typeface="Times New Roman" panose="02020603050405020304" pitchFamily="18" charset="0"/>
                <a:cs typeface="Times New Roman" panose="02020603050405020304" pitchFamily="18" charset="0"/>
              </a:rPr>
              <a:t>Partnerships for the goal</a:t>
            </a:r>
          </a:p>
          <a:p>
            <a:pPr marL="285750" indent="-285750">
              <a:buFont typeface="Arial" panose="020B0604020202020204" pitchFamily="34" charset="0"/>
              <a:buChar char="•"/>
            </a:pPr>
            <a:r>
              <a:rPr lang="en-GB" dirty="0">
                <a:solidFill>
                  <a:schemeClr val="bg1">
                    <a:lumMod val="85000"/>
                  </a:schemeClr>
                </a:solidFill>
                <a:latin typeface="Times New Roman" panose="02020603050405020304" pitchFamily="18" charset="0"/>
                <a:cs typeface="Times New Roman" panose="02020603050405020304" pitchFamily="18" charset="0"/>
              </a:rPr>
              <a:t>Social institutions</a:t>
            </a:r>
          </a:p>
          <a:p>
            <a:endParaRPr lang="en-GB" dirty="0">
              <a:solidFill>
                <a:schemeClr val="bg1">
                  <a:lumMod val="85000"/>
                </a:schemeClr>
              </a:solidFill>
            </a:endParaRPr>
          </a:p>
          <a:p>
            <a:endParaRPr lang="en-GB" dirty="0"/>
          </a:p>
        </p:txBody>
      </p:sp>
    </p:spTree>
    <p:extLst>
      <p:ext uri="{BB962C8B-B14F-4D97-AF65-F5344CB8AC3E}">
        <p14:creationId xmlns:p14="http://schemas.microsoft.com/office/powerpoint/2010/main" val="1721978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2080" y="590550"/>
            <a:ext cx="8825658" cy="1012963"/>
          </a:xfrm>
        </p:spPr>
        <p:txBody>
          <a:bodyPr/>
          <a:lstStyle/>
          <a:p>
            <a:r>
              <a:rPr lang="en-GB" dirty="0">
                <a:latin typeface="Times New Roman" panose="02020603050405020304" pitchFamily="18" charset="0"/>
                <a:cs typeface="Times New Roman" panose="02020603050405020304" pitchFamily="18" charset="0"/>
              </a:rPr>
              <a:t>Globalization</a:t>
            </a:r>
          </a:p>
        </p:txBody>
      </p:sp>
      <p:graphicFrame>
        <p:nvGraphicFramePr>
          <p:cNvPr id="4" name="Diagram 3">
            <a:extLst>
              <a:ext uri="{FF2B5EF4-FFF2-40B4-BE49-F238E27FC236}">
                <a16:creationId xmlns:a16="http://schemas.microsoft.com/office/drawing/2014/main" id="{6B4ABD90-DCDD-40F1-87A0-F7F3BB1FBE97}"/>
              </a:ext>
            </a:extLst>
          </p:cNvPr>
          <p:cNvGraphicFramePr/>
          <p:nvPr>
            <p:extLst>
              <p:ext uri="{D42A27DB-BD31-4B8C-83A1-F6EECF244321}">
                <p14:modId xmlns:p14="http://schemas.microsoft.com/office/powerpoint/2010/main" val="3381578626"/>
              </p:ext>
            </p:extLst>
          </p:nvPr>
        </p:nvGraphicFramePr>
        <p:xfrm>
          <a:off x="1154955" y="2424706"/>
          <a:ext cx="8825658" cy="32140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4656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2080" y="590550"/>
            <a:ext cx="8825658" cy="1012963"/>
          </a:xfrm>
        </p:spPr>
        <p:txBody>
          <a:bodyPr/>
          <a:lstStyle/>
          <a:p>
            <a:r>
              <a:rPr lang="en-GB" dirty="0">
                <a:latin typeface="Times New Roman" panose="02020603050405020304" pitchFamily="18" charset="0"/>
                <a:cs typeface="Times New Roman" panose="02020603050405020304" pitchFamily="18" charset="0"/>
              </a:rPr>
              <a:t>Globalization</a:t>
            </a:r>
          </a:p>
        </p:txBody>
      </p:sp>
      <p:sp>
        <p:nvSpPr>
          <p:cNvPr id="3" name="Subtitle 2"/>
          <p:cNvSpPr>
            <a:spLocks noGrp="1"/>
          </p:cNvSpPr>
          <p:nvPr>
            <p:ph type="subTitle" idx="1"/>
          </p:nvPr>
        </p:nvSpPr>
        <p:spPr>
          <a:xfrm>
            <a:off x="1154955" y="2424706"/>
            <a:ext cx="8825658" cy="3214094"/>
          </a:xfrm>
        </p:spPr>
        <p:txBody>
          <a:bodyPr>
            <a:normAutofit/>
          </a:bodyPr>
          <a:lstStyle/>
          <a:p>
            <a:pPr marL="285750" indent="-285750">
              <a:buFont typeface="Arial" panose="020B0604020202020204" pitchFamily="34" charset="0"/>
              <a:buChar char="•"/>
            </a:pPr>
            <a:endParaRPr lang="en-GB" dirty="0"/>
          </a:p>
          <a:p>
            <a:r>
              <a:rPr lang="en-GB" sz="2800" dirty="0">
                <a:solidFill>
                  <a:schemeClr val="bg1"/>
                </a:solidFill>
                <a:latin typeface="Times New Roman" panose="02020603050405020304" pitchFamily="18" charset="0"/>
                <a:cs typeface="Times New Roman" panose="02020603050405020304" pitchFamily="18" charset="0"/>
              </a:rPr>
              <a:t>	</a:t>
            </a:r>
            <a:r>
              <a:rPr lang="en-GB" sz="2800" b="1" u="sng" dirty="0">
                <a:solidFill>
                  <a:schemeClr val="bg1"/>
                </a:solidFill>
                <a:latin typeface="Times New Roman" panose="02020603050405020304" pitchFamily="18" charset="0"/>
                <a:cs typeface="Times New Roman" panose="02020603050405020304" pitchFamily="18" charset="0"/>
              </a:rPr>
              <a:t>Economic Globalization</a:t>
            </a:r>
          </a:p>
          <a:p>
            <a:endParaRPr lang="en-GB" dirty="0">
              <a:solidFill>
                <a:schemeClr val="bg1"/>
              </a:solidFill>
              <a:latin typeface="Times New Roman" panose="02020603050405020304" pitchFamily="18" charset="0"/>
              <a:cs typeface="Times New Roman" panose="02020603050405020304" pitchFamily="18" charset="0"/>
            </a:endParaRPr>
          </a:p>
          <a:p>
            <a:r>
              <a:rPr lang="en-GB" dirty="0">
                <a:solidFill>
                  <a:schemeClr val="bg1"/>
                </a:solidFill>
                <a:latin typeface="Times New Roman" panose="02020603050405020304" pitchFamily="18" charset="0"/>
                <a:cs typeface="Times New Roman" panose="02020603050405020304" pitchFamily="18" charset="0"/>
              </a:rPr>
              <a:t>	example:  Enabling trade index in Singapore 2016</a:t>
            </a:r>
          </a:p>
          <a:p>
            <a:endParaRPr lang="en-GB" dirty="0"/>
          </a:p>
        </p:txBody>
      </p:sp>
    </p:spTree>
    <p:extLst>
      <p:ext uri="{BB962C8B-B14F-4D97-AF65-F5344CB8AC3E}">
        <p14:creationId xmlns:p14="http://schemas.microsoft.com/office/powerpoint/2010/main" val="722961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2080" y="590550"/>
            <a:ext cx="8825658" cy="1012963"/>
          </a:xfrm>
        </p:spPr>
        <p:txBody>
          <a:bodyPr/>
          <a:lstStyle/>
          <a:p>
            <a:r>
              <a:rPr lang="en-GB" dirty="0">
                <a:latin typeface="Times New Roman" panose="02020603050405020304" pitchFamily="18" charset="0"/>
                <a:cs typeface="Times New Roman" panose="02020603050405020304" pitchFamily="18" charset="0"/>
              </a:rPr>
              <a:t>Globalization</a:t>
            </a:r>
          </a:p>
        </p:txBody>
      </p:sp>
      <p:sp>
        <p:nvSpPr>
          <p:cNvPr id="3" name="Subtitle 2"/>
          <p:cNvSpPr>
            <a:spLocks noGrp="1"/>
          </p:cNvSpPr>
          <p:nvPr>
            <p:ph type="subTitle" idx="1"/>
          </p:nvPr>
        </p:nvSpPr>
        <p:spPr>
          <a:xfrm>
            <a:off x="1154955" y="2424706"/>
            <a:ext cx="8825658" cy="3214094"/>
          </a:xfrm>
        </p:spPr>
        <p:txBody>
          <a:bodyPr>
            <a:normAutofit/>
          </a:bodyPr>
          <a:lstStyle/>
          <a:p>
            <a:pPr marL="285750" indent="-285750">
              <a:buFont typeface="Arial" panose="020B0604020202020204" pitchFamily="34" charset="0"/>
              <a:buChar char="•"/>
            </a:pPr>
            <a:endParaRPr lang="en-GB" b="1" dirty="0">
              <a:latin typeface="Times New Roman" panose="02020603050405020304" pitchFamily="18" charset="0"/>
              <a:cs typeface="Times New Roman" panose="02020603050405020304" pitchFamily="18" charset="0"/>
            </a:endParaRPr>
          </a:p>
          <a:p>
            <a:r>
              <a:rPr lang="en-GB" sz="2800" b="1" dirty="0">
                <a:solidFill>
                  <a:schemeClr val="bg1"/>
                </a:solidFill>
                <a:latin typeface="Times New Roman" panose="02020603050405020304" pitchFamily="18" charset="0"/>
                <a:cs typeface="Times New Roman" panose="02020603050405020304" pitchFamily="18" charset="0"/>
              </a:rPr>
              <a:t>	</a:t>
            </a:r>
            <a:r>
              <a:rPr lang="en-GB" sz="2800" b="1" u="sng" dirty="0">
                <a:solidFill>
                  <a:schemeClr val="bg1"/>
                </a:solidFill>
                <a:latin typeface="Times New Roman" panose="02020603050405020304" pitchFamily="18" charset="0"/>
                <a:cs typeface="Times New Roman" panose="02020603050405020304" pitchFamily="18" charset="0"/>
              </a:rPr>
              <a:t>Cultural Globalization</a:t>
            </a:r>
          </a:p>
          <a:p>
            <a:endParaRPr lang="en-GB" dirty="0">
              <a:solidFill>
                <a:schemeClr val="bg1"/>
              </a:solidFill>
              <a:latin typeface="Times New Roman" panose="02020603050405020304" pitchFamily="18" charset="0"/>
              <a:cs typeface="Times New Roman" panose="02020603050405020304" pitchFamily="18" charset="0"/>
            </a:endParaRPr>
          </a:p>
          <a:p>
            <a:r>
              <a:rPr lang="en-GB" dirty="0">
                <a:solidFill>
                  <a:schemeClr val="bg1"/>
                </a:solidFill>
                <a:latin typeface="Times New Roman" panose="02020603050405020304" pitchFamily="18" charset="0"/>
                <a:cs typeface="Times New Roman" panose="02020603050405020304" pitchFamily="18" charset="0"/>
              </a:rPr>
              <a:t>	example: Shakira multilingual singer playing outside her 		   			    country</a:t>
            </a:r>
          </a:p>
          <a:p>
            <a:endParaRPr lang="en-GB" dirty="0"/>
          </a:p>
        </p:txBody>
      </p:sp>
    </p:spTree>
    <p:extLst>
      <p:ext uri="{BB962C8B-B14F-4D97-AF65-F5344CB8AC3E}">
        <p14:creationId xmlns:p14="http://schemas.microsoft.com/office/powerpoint/2010/main" val="3012395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2080" y="590550"/>
            <a:ext cx="8825658" cy="1012963"/>
          </a:xfrm>
        </p:spPr>
        <p:txBody>
          <a:bodyPr/>
          <a:lstStyle/>
          <a:p>
            <a:r>
              <a:rPr lang="en-GB" dirty="0">
                <a:latin typeface="Times New Roman" panose="02020603050405020304" pitchFamily="18" charset="0"/>
                <a:cs typeface="Times New Roman" panose="02020603050405020304" pitchFamily="18" charset="0"/>
              </a:rPr>
              <a:t>Globalization</a:t>
            </a:r>
          </a:p>
        </p:txBody>
      </p:sp>
      <p:sp>
        <p:nvSpPr>
          <p:cNvPr id="3" name="Subtitle 2"/>
          <p:cNvSpPr>
            <a:spLocks noGrp="1"/>
          </p:cNvSpPr>
          <p:nvPr>
            <p:ph type="subTitle" idx="1"/>
          </p:nvPr>
        </p:nvSpPr>
        <p:spPr>
          <a:xfrm>
            <a:off x="1154955" y="2424706"/>
            <a:ext cx="8825658" cy="3214094"/>
          </a:xfrm>
        </p:spPr>
        <p:txBody>
          <a:bodyPr>
            <a:normAutofit/>
          </a:bodyPr>
          <a:lstStyle/>
          <a:p>
            <a:pPr marL="285750" indent="-285750">
              <a:buFont typeface="Arial" panose="020B0604020202020204" pitchFamily="34" charset="0"/>
              <a:buChar char="•"/>
            </a:pPr>
            <a:endParaRPr lang="en-GB" b="1" dirty="0"/>
          </a:p>
          <a:p>
            <a:r>
              <a:rPr lang="en-GB" sz="2800" b="1" dirty="0">
                <a:solidFill>
                  <a:schemeClr val="bg1"/>
                </a:solidFill>
                <a:latin typeface="Times New Roman" panose="02020603050405020304" pitchFamily="18" charset="0"/>
                <a:cs typeface="Times New Roman" panose="02020603050405020304" pitchFamily="18" charset="0"/>
              </a:rPr>
              <a:t>	</a:t>
            </a:r>
            <a:r>
              <a:rPr lang="en-GB" sz="2800" b="1" u="sng" dirty="0">
                <a:solidFill>
                  <a:schemeClr val="bg1"/>
                </a:solidFill>
                <a:latin typeface="Times New Roman" panose="02020603050405020304" pitchFamily="18" charset="0"/>
                <a:cs typeface="Times New Roman" panose="02020603050405020304" pitchFamily="18" charset="0"/>
              </a:rPr>
              <a:t>political Globalization</a:t>
            </a:r>
          </a:p>
          <a:p>
            <a:endParaRPr lang="en-GB" dirty="0">
              <a:solidFill>
                <a:schemeClr val="bg1"/>
              </a:solidFill>
              <a:latin typeface="Times New Roman" panose="02020603050405020304" pitchFamily="18" charset="0"/>
              <a:cs typeface="Times New Roman" panose="02020603050405020304" pitchFamily="18" charset="0"/>
            </a:endParaRPr>
          </a:p>
          <a:p>
            <a:r>
              <a:rPr lang="en-GB" dirty="0">
                <a:solidFill>
                  <a:schemeClr val="bg1"/>
                </a:solidFill>
                <a:latin typeface="Times New Roman" panose="02020603050405020304" pitchFamily="18" charset="0"/>
                <a:cs typeface="Times New Roman" panose="02020603050405020304" pitchFamily="18" charset="0"/>
              </a:rPr>
              <a:t>	example: United nations head office in new York.</a:t>
            </a:r>
          </a:p>
          <a:p>
            <a:endParaRPr lang="en-GB" dirty="0">
              <a:solidFill>
                <a:schemeClr val="bg1"/>
              </a:solidFill>
            </a:endParaRPr>
          </a:p>
        </p:txBody>
      </p:sp>
    </p:spTree>
    <p:extLst>
      <p:ext uri="{BB962C8B-B14F-4D97-AF65-F5344CB8AC3E}">
        <p14:creationId xmlns:p14="http://schemas.microsoft.com/office/powerpoint/2010/main" val="31656941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2080" y="590550"/>
            <a:ext cx="8825658" cy="1012963"/>
          </a:xfrm>
        </p:spPr>
        <p:txBody>
          <a:bodyPr/>
          <a:lstStyle/>
          <a:p>
            <a:r>
              <a:rPr lang="en-GB" dirty="0">
                <a:latin typeface="Times New Roman" panose="02020603050405020304" pitchFamily="18" charset="0"/>
                <a:cs typeface="Times New Roman" panose="02020603050405020304" pitchFamily="18" charset="0"/>
              </a:rPr>
              <a:t>Impact of Globalization</a:t>
            </a:r>
          </a:p>
        </p:txBody>
      </p:sp>
      <p:graphicFrame>
        <p:nvGraphicFramePr>
          <p:cNvPr id="4" name="Diagram 3">
            <a:extLst>
              <a:ext uri="{FF2B5EF4-FFF2-40B4-BE49-F238E27FC236}">
                <a16:creationId xmlns:a16="http://schemas.microsoft.com/office/drawing/2014/main" id="{69EBAD17-C078-4444-8968-EE815F8E725D}"/>
              </a:ext>
            </a:extLst>
          </p:cNvPr>
          <p:cNvGraphicFramePr/>
          <p:nvPr>
            <p:extLst>
              <p:ext uri="{D42A27DB-BD31-4B8C-83A1-F6EECF244321}">
                <p14:modId xmlns:p14="http://schemas.microsoft.com/office/powerpoint/2010/main" val="3751557368"/>
              </p:ext>
            </p:extLst>
          </p:nvPr>
        </p:nvGraphicFramePr>
        <p:xfrm>
          <a:off x="1154955" y="1603513"/>
          <a:ext cx="8825658" cy="40352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8411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2080" y="590550"/>
            <a:ext cx="8825658" cy="1622563"/>
          </a:xfrm>
        </p:spPr>
        <p:txBody>
          <a:bodyPr/>
          <a:lstStyle/>
          <a:p>
            <a:r>
              <a:rPr lang="en-GB" dirty="0">
                <a:latin typeface="Times New Roman" panose="02020603050405020304" pitchFamily="18" charset="0"/>
                <a:cs typeface="Times New Roman" panose="02020603050405020304" pitchFamily="18" charset="0"/>
              </a:rPr>
              <a:t>LEADERSHIP &amp; ENTREPRENEURSHIP</a:t>
            </a:r>
          </a:p>
        </p:txBody>
      </p:sp>
      <p:sp>
        <p:nvSpPr>
          <p:cNvPr id="3" name="Subtitle 2"/>
          <p:cNvSpPr>
            <a:spLocks noGrp="1"/>
          </p:cNvSpPr>
          <p:nvPr>
            <p:ph type="subTitle" idx="1"/>
          </p:nvPr>
        </p:nvSpPr>
        <p:spPr>
          <a:xfrm>
            <a:off x="1154955" y="2424706"/>
            <a:ext cx="8825658" cy="3214094"/>
          </a:xfrm>
        </p:spPr>
        <p:txBody>
          <a:bodyPr>
            <a:normAutofit/>
          </a:bodyPr>
          <a:lstStyle/>
          <a:p>
            <a:r>
              <a:rPr lang="en-GB" dirty="0">
                <a:solidFill>
                  <a:schemeClr val="bg1"/>
                </a:solidFill>
                <a:latin typeface="Times New Roman" panose="02020603050405020304" pitchFamily="18" charset="0"/>
                <a:cs typeface="Times New Roman" panose="02020603050405020304" pitchFamily="18" charset="0"/>
              </a:rPr>
              <a:t>Leadership quality for some gain from birth and for some gain through experience. Leadership could be explained in many different ways.</a:t>
            </a:r>
          </a:p>
          <a:p>
            <a:r>
              <a:rPr lang="en-GB" dirty="0">
                <a:solidFill>
                  <a:schemeClr val="bg1"/>
                </a:solidFill>
                <a:latin typeface="Times New Roman" panose="02020603050405020304" pitchFamily="18" charset="0"/>
                <a:cs typeface="Times New Roman" panose="02020603050405020304" pitchFamily="18" charset="0"/>
              </a:rPr>
              <a:t>As per Salacuse J.w.(2017), according to conventional wisdom, real leaders do not negotiate. Leading people requires charisma, vision and a commanding presence, not the elusive tricks of making deals</a:t>
            </a:r>
          </a:p>
        </p:txBody>
      </p:sp>
    </p:spTree>
    <p:extLst>
      <p:ext uri="{BB962C8B-B14F-4D97-AF65-F5344CB8AC3E}">
        <p14:creationId xmlns:p14="http://schemas.microsoft.com/office/powerpoint/2010/main" val="14373307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2080" y="590550"/>
            <a:ext cx="8825658" cy="1622563"/>
          </a:xfrm>
        </p:spPr>
        <p:txBody>
          <a:bodyPr/>
          <a:lstStyle/>
          <a:p>
            <a:r>
              <a:rPr lang="en-GB" dirty="0">
                <a:latin typeface="Times New Roman" panose="02020603050405020304" pitchFamily="18" charset="0"/>
                <a:cs typeface="Times New Roman" panose="02020603050405020304" pitchFamily="18" charset="0"/>
              </a:rPr>
              <a:t>LEADERSHIP THEORIES</a:t>
            </a:r>
          </a:p>
        </p:txBody>
      </p:sp>
      <p:sp>
        <p:nvSpPr>
          <p:cNvPr id="3" name="Subtitle 2"/>
          <p:cNvSpPr>
            <a:spLocks noGrp="1"/>
          </p:cNvSpPr>
          <p:nvPr>
            <p:ph type="subTitle" idx="1"/>
          </p:nvPr>
        </p:nvSpPr>
        <p:spPr>
          <a:xfrm>
            <a:off x="1154955" y="2424706"/>
            <a:ext cx="8825658" cy="3214094"/>
          </a:xfrm>
        </p:spPr>
        <p:txBody>
          <a:bodyPr>
            <a:normAutofit/>
          </a:bodyPr>
          <a:lstStyle/>
          <a:p>
            <a:r>
              <a:rPr lang="en-GB" b="1" u="sng" dirty="0">
                <a:solidFill>
                  <a:schemeClr val="bg1"/>
                </a:solidFill>
                <a:latin typeface="Times New Roman" panose="02020603050405020304" pitchFamily="18" charset="0"/>
                <a:cs typeface="Times New Roman" panose="02020603050405020304" pitchFamily="18" charset="0"/>
              </a:rPr>
              <a:t>Great man theories: </a:t>
            </a:r>
            <a:r>
              <a:rPr lang="en-GB" b="1" dirty="0">
                <a:solidFill>
                  <a:schemeClr val="bg1"/>
                </a:solidFill>
                <a:latin typeface="Times New Roman" panose="02020603050405020304" pitchFamily="18" charset="0"/>
                <a:cs typeface="Times New Roman" panose="02020603050405020304" pitchFamily="18" charset="0"/>
              </a:rPr>
              <a:t>	</a:t>
            </a:r>
            <a:r>
              <a:rPr lang="en-GB" dirty="0">
                <a:solidFill>
                  <a:schemeClr val="bg1"/>
                </a:solidFill>
                <a:latin typeface="Times New Roman" panose="02020603050405020304" pitchFamily="18" charset="0"/>
                <a:cs typeface="Times New Roman" panose="02020603050405020304" pitchFamily="18" charset="0"/>
              </a:rPr>
              <a:t>qualities gains from birth or distinctive 							abilities.</a:t>
            </a:r>
          </a:p>
          <a:p>
            <a:r>
              <a:rPr lang="en-GB" b="1" u="sng" dirty="0">
                <a:solidFill>
                  <a:schemeClr val="bg1"/>
                </a:solidFill>
                <a:latin typeface="Times New Roman" panose="02020603050405020304" pitchFamily="18" charset="0"/>
                <a:cs typeface="Times New Roman" panose="02020603050405020304" pitchFamily="18" charset="0"/>
              </a:rPr>
              <a:t>Trait theories:</a:t>
            </a:r>
            <a:r>
              <a:rPr lang="en-GB" dirty="0">
                <a:solidFill>
                  <a:schemeClr val="bg1"/>
                </a:solidFill>
                <a:latin typeface="Times New Roman" panose="02020603050405020304" pitchFamily="18" charset="0"/>
                <a:cs typeface="Times New Roman" panose="02020603050405020304" pitchFamily="18" charset="0"/>
              </a:rPr>
              <a:t>			morality, honesty, integrity and vision</a:t>
            </a:r>
          </a:p>
          <a:p>
            <a:endParaRPr lang="en-GB" dirty="0">
              <a:solidFill>
                <a:schemeClr val="bg1"/>
              </a:solidFill>
              <a:latin typeface="Times New Roman" panose="02020603050405020304" pitchFamily="18" charset="0"/>
              <a:cs typeface="Times New Roman" panose="02020603050405020304" pitchFamily="18" charset="0"/>
            </a:endParaRPr>
          </a:p>
          <a:p>
            <a:r>
              <a:rPr lang="en-GB" b="1" u="sng" dirty="0">
                <a:solidFill>
                  <a:schemeClr val="bg1"/>
                </a:solidFill>
                <a:latin typeface="Times New Roman" panose="02020603050405020304" pitchFamily="18" charset="0"/>
                <a:cs typeface="Times New Roman" panose="02020603050405020304" pitchFamily="18" charset="0"/>
              </a:rPr>
              <a:t>Transformational theory:</a:t>
            </a:r>
            <a:r>
              <a:rPr lang="en-GB" b="1" dirty="0">
                <a:solidFill>
                  <a:schemeClr val="bg1"/>
                </a:solidFill>
                <a:latin typeface="Times New Roman" panose="02020603050405020304" pitchFamily="18" charset="0"/>
                <a:cs typeface="Times New Roman" panose="02020603050405020304" pitchFamily="18" charset="0"/>
              </a:rPr>
              <a:t>	</a:t>
            </a:r>
            <a:r>
              <a:rPr lang="en-GB" dirty="0">
                <a:solidFill>
                  <a:schemeClr val="bg1"/>
                </a:solidFill>
                <a:latin typeface="Times New Roman" panose="02020603050405020304" pitchFamily="18" charset="0"/>
                <a:cs typeface="Times New Roman" panose="02020603050405020304" pitchFamily="18" charset="0"/>
              </a:rPr>
              <a:t>creativity, ready for change and also 								influence from supports.</a:t>
            </a:r>
            <a:r>
              <a:rPr lang="en-GB" b="1" dirty="0">
                <a:solidFill>
                  <a:schemeClr val="bg1"/>
                </a:solidFill>
                <a:latin typeface="Times New Roman" panose="02020603050405020304" pitchFamily="18" charset="0"/>
                <a:cs typeface="Times New Roman" panose="02020603050405020304" pitchFamily="18" charset="0"/>
              </a:rPr>
              <a:t>	</a:t>
            </a:r>
            <a:endParaRPr lang="en-GB" b="1" u="sng" dirty="0">
              <a:solidFill>
                <a:schemeClr val="bg1"/>
              </a:solidFill>
              <a:latin typeface="Times New Roman" panose="02020603050405020304" pitchFamily="18" charset="0"/>
              <a:cs typeface="Times New Roman" panose="02020603050405020304" pitchFamily="18" charset="0"/>
            </a:endParaRPr>
          </a:p>
          <a:p>
            <a:r>
              <a:rPr lang="en-GB" b="1" u="sng" dirty="0">
                <a:solidFill>
                  <a:schemeClr val="bg1"/>
                </a:solidFill>
                <a:latin typeface="Times New Roman" panose="02020603050405020304" pitchFamily="18" charset="0"/>
                <a:cs typeface="Times New Roman" panose="02020603050405020304" pitchFamily="18" charset="0"/>
              </a:rPr>
              <a:t>Contingency theories:</a:t>
            </a:r>
            <a:r>
              <a:rPr lang="en-GB" dirty="0">
                <a:solidFill>
                  <a:schemeClr val="bg1"/>
                </a:solidFill>
                <a:latin typeface="Times New Roman" panose="02020603050405020304" pitchFamily="18" charset="0"/>
                <a:cs typeface="Times New Roman" panose="02020603050405020304" pitchFamily="18" charset="0"/>
              </a:rPr>
              <a:t>		gives ideas or little indication on how 								to reflect  or what sort of behaviour 								worked in which circumstances.</a:t>
            </a:r>
            <a:endParaRPr lang="en-GB" b="1" u="sng"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313703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2078" y="407918"/>
            <a:ext cx="8825658" cy="1622563"/>
          </a:xfrm>
        </p:spPr>
        <p:txBody>
          <a:bodyPr/>
          <a:lstStyle/>
          <a:p>
            <a:r>
              <a:rPr lang="en-GB" dirty="0">
                <a:latin typeface="Times New Roman" panose="02020603050405020304" pitchFamily="18" charset="0"/>
                <a:cs typeface="Times New Roman" panose="02020603050405020304" pitchFamily="18" charset="0"/>
              </a:rPr>
              <a:t>LEADERSHIP TRAISTS AND SKILLS</a:t>
            </a:r>
          </a:p>
        </p:txBody>
      </p:sp>
      <p:sp>
        <p:nvSpPr>
          <p:cNvPr id="3" name="Subtitle 2"/>
          <p:cNvSpPr>
            <a:spLocks noGrp="1"/>
          </p:cNvSpPr>
          <p:nvPr>
            <p:ph type="subTitle" idx="1"/>
          </p:nvPr>
        </p:nvSpPr>
        <p:spPr>
          <a:xfrm>
            <a:off x="1154955" y="2424706"/>
            <a:ext cx="8825658" cy="3214094"/>
          </a:xfrm>
        </p:spPr>
        <p:txBody>
          <a:bodyPr>
            <a:normAutofit/>
          </a:bodyPr>
          <a:lstStyle/>
          <a:p>
            <a:r>
              <a:rPr lang="en-GB" dirty="0"/>
              <a:t>       	</a:t>
            </a:r>
          </a:p>
        </p:txBody>
      </p:sp>
      <p:graphicFrame>
        <p:nvGraphicFramePr>
          <p:cNvPr id="5" name="Table 4">
            <a:extLst>
              <a:ext uri="{FF2B5EF4-FFF2-40B4-BE49-F238E27FC236}">
                <a16:creationId xmlns:a16="http://schemas.microsoft.com/office/drawing/2014/main" id="{5655263A-DA7F-4A54-AA47-86A752061B57}"/>
              </a:ext>
            </a:extLst>
          </p:cNvPr>
          <p:cNvGraphicFramePr>
            <a:graphicFrameLocks noGrp="1"/>
          </p:cNvGraphicFramePr>
          <p:nvPr>
            <p:extLst>
              <p:ext uri="{D42A27DB-BD31-4B8C-83A1-F6EECF244321}">
                <p14:modId xmlns:p14="http://schemas.microsoft.com/office/powerpoint/2010/main" val="2563190595"/>
              </p:ext>
            </p:extLst>
          </p:nvPr>
        </p:nvGraphicFramePr>
        <p:xfrm>
          <a:off x="1422575" y="2517913"/>
          <a:ext cx="8004665" cy="2584505"/>
        </p:xfrm>
        <a:graphic>
          <a:graphicData uri="http://schemas.openxmlformats.org/drawingml/2006/table">
            <a:tbl>
              <a:tblPr firstRow="1" bandRow="1">
                <a:tableStyleId>{5C22544A-7EE6-4342-B048-85BDC9FD1C3A}</a:tableStyleId>
              </a:tblPr>
              <a:tblGrid>
                <a:gridCol w="3940665">
                  <a:extLst>
                    <a:ext uri="{9D8B030D-6E8A-4147-A177-3AD203B41FA5}">
                      <a16:colId xmlns:a16="http://schemas.microsoft.com/office/drawing/2014/main" val="1807237429"/>
                    </a:ext>
                  </a:extLst>
                </a:gridCol>
                <a:gridCol w="4064000">
                  <a:extLst>
                    <a:ext uri="{9D8B030D-6E8A-4147-A177-3AD203B41FA5}">
                      <a16:colId xmlns:a16="http://schemas.microsoft.com/office/drawing/2014/main" val="1572661796"/>
                    </a:ext>
                  </a:extLst>
                </a:gridCol>
              </a:tblGrid>
              <a:tr h="831905">
                <a:tc>
                  <a:txBody>
                    <a:bodyPr/>
                    <a:lstStyle/>
                    <a:p>
                      <a:pPr algn="ctr"/>
                      <a:endParaRPr lang="en-GB" dirty="0">
                        <a:latin typeface="Times New Roman" panose="02020603050405020304" pitchFamily="18" charset="0"/>
                        <a:cs typeface="Times New Roman" panose="02020603050405020304" pitchFamily="18" charset="0"/>
                      </a:endParaRPr>
                    </a:p>
                    <a:p>
                      <a:pPr algn="ctr"/>
                      <a:r>
                        <a:rPr lang="en-GB" dirty="0">
                          <a:latin typeface="Times New Roman" panose="02020603050405020304" pitchFamily="18" charset="0"/>
                          <a:cs typeface="Times New Roman" panose="02020603050405020304" pitchFamily="18" charset="0"/>
                        </a:rPr>
                        <a:t>TRAITS</a:t>
                      </a:r>
                    </a:p>
                  </a:txBody>
                  <a:tcPr/>
                </a:tc>
                <a:tc>
                  <a:txBody>
                    <a:bodyPr/>
                    <a:lstStyle/>
                    <a:p>
                      <a:pPr algn="ctr"/>
                      <a:endParaRPr lang="en-GB" dirty="0">
                        <a:latin typeface="Times New Roman" panose="02020603050405020304" pitchFamily="18" charset="0"/>
                        <a:cs typeface="Times New Roman" panose="02020603050405020304" pitchFamily="18" charset="0"/>
                      </a:endParaRPr>
                    </a:p>
                    <a:p>
                      <a:pPr algn="ctr"/>
                      <a:r>
                        <a:rPr lang="en-GB" dirty="0">
                          <a:latin typeface="Times New Roman" panose="02020603050405020304" pitchFamily="18" charset="0"/>
                          <a:cs typeface="Times New Roman" panose="02020603050405020304" pitchFamily="18" charset="0"/>
                        </a:rPr>
                        <a:t>SKILLS</a:t>
                      </a:r>
                    </a:p>
                  </a:txBody>
                  <a:tcPr/>
                </a:tc>
                <a:extLst>
                  <a:ext uri="{0D108BD9-81ED-4DB2-BD59-A6C34878D82A}">
                    <a16:rowId xmlns:a16="http://schemas.microsoft.com/office/drawing/2014/main" val="3151844242"/>
                  </a:ext>
                </a:extLst>
              </a:tr>
              <a:tr h="370840">
                <a:tc>
                  <a:txBody>
                    <a:bodyPr/>
                    <a:lstStyle/>
                    <a:p>
                      <a:r>
                        <a:rPr lang="en-GB" dirty="0">
                          <a:latin typeface="Times New Roman" panose="02020603050405020304" pitchFamily="18" charset="0"/>
                          <a:cs typeface="Times New Roman" panose="02020603050405020304" pitchFamily="18" charset="0"/>
                        </a:rPr>
                        <a:t>ADOPT TO SITUATIONS</a:t>
                      </a:r>
                    </a:p>
                  </a:txBody>
                  <a:tcPr/>
                </a:tc>
                <a:tc>
                  <a:txBody>
                    <a:bodyPr/>
                    <a:lstStyle/>
                    <a:p>
                      <a:r>
                        <a:rPr lang="en-GB" dirty="0">
                          <a:latin typeface="Times New Roman" panose="02020603050405020304" pitchFamily="18" charset="0"/>
                          <a:cs typeface="Times New Roman" panose="02020603050405020304" pitchFamily="18" charset="0"/>
                        </a:rPr>
                        <a:t>INTELLIGENT</a:t>
                      </a:r>
                    </a:p>
                  </a:txBody>
                  <a:tcPr/>
                </a:tc>
                <a:extLst>
                  <a:ext uri="{0D108BD9-81ED-4DB2-BD59-A6C34878D82A}">
                    <a16:rowId xmlns:a16="http://schemas.microsoft.com/office/drawing/2014/main" val="2674848898"/>
                  </a:ext>
                </a:extLst>
              </a:tr>
              <a:tr h="370840">
                <a:tc>
                  <a:txBody>
                    <a:bodyPr/>
                    <a:lstStyle/>
                    <a:p>
                      <a:r>
                        <a:rPr lang="en-GB" dirty="0">
                          <a:latin typeface="Times New Roman" panose="02020603050405020304" pitchFamily="18" charset="0"/>
                          <a:cs typeface="Times New Roman" panose="02020603050405020304" pitchFamily="18" charset="0"/>
                        </a:rPr>
                        <a:t>ASSERTIVE</a:t>
                      </a:r>
                    </a:p>
                  </a:txBody>
                  <a:tcPr/>
                </a:tc>
                <a:tc>
                  <a:txBody>
                    <a:bodyPr/>
                    <a:lstStyle/>
                    <a:p>
                      <a:r>
                        <a:rPr lang="en-GB" dirty="0">
                          <a:latin typeface="Times New Roman" panose="02020603050405020304" pitchFamily="18" charset="0"/>
                          <a:cs typeface="Times New Roman" panose="02020603050405020304" pitchFamily="18" charset="0"/>
                        </a:rPr>
                        <a:t>DIPLOMATIC AND TACTFUL</a:t>
                      </a:r>
                    </a:p>
                  </a:txBody>
                  <a:tcPr/>
                </a:tc>
                <a:extLst>
                  <a:ext uri="{0D108BD9-81ED-4DB2-BD59-A6C34878D82A}">
                    <a16:rowId xmlns:a16="http://schemas.microsoft.com/office/drawing/2014/main" val="52285569"/>
                  </a:ext>
                </a:extLst>
              </a:tr>
              <a:tr h="370840">
                <a:tc>
                  <a:txBody>
                    <a:bodyPr/>
                    <a:lstStyle/>
                    <a:p>
                      <a:r>
                        <a:rPr lang="en-GB" dirty="0">
                          <a:latin typeface="Times New Roman" panose="02020603050405020304" pitchFamily="18" charset="0"/>
                          <a:cs typeface="Times New Roman" panose="02020603050405020304" pitchFamily="18" charset="0"/>
                        </a:rPr>
                        <a:t>DOMIANT</a:t>
                      </a:r>
                    </a:p>
                  </a:txBody>
                  <a:tcPr/>
                </a:tc>
                <a:tc>
                  <a:txBody>
                    <a:bodyPr/>
                    <a:lstStyle/>
                    <a:p>
                      <a:r>
                        <a:rPr lang="en-GB" dirty="0">
                          <a:latin typeface="Times New Roman" panose="02020603050405020304" pitchFamily="18" charset="0"/>
                          <a:cs typeface="Times New Roman" panose="02020603050405020304" pitchFamily="18" charset="0"/>
                        </a:rPr>
                        <a:t>ORGANIZED</a:t>
                      </a:r>
                    </a:p>
                  </a:txBody>
                  <a:tcPr/>
                </a:tc>
                <a:extLst>
                  <a:ext uri="{0D108BD9-81ED-4DB2-BD59-A6C34878D82A}">
                    <a16:rowId xmlns:a16="http://schemas.microsoft.com/office/drawing/2014/main" val="3359908121"/>
                  </a:ext>
                </a:extLst>
              </a:tr>
              <a:tr h="370840">
                <a:tc>
                  <a:txBody>
                    <a:bodyPr/>
                    <a:lstStyle/>
                    <a:p>
                      <a:r>
                        <a:rPr lang="en-GB" dirty="0">
                          <a:latin typeface="Times New Roman" panose="02020603050405020304" pitchFamily="18" charset="0"/>
                          <a:cs typeface="Times New Roman" panose="02020603050405020304" pitchFamily="18" charset="0"/>
                        </a:rPr>
                        <a:t>PERSISTENT AND CONSISTENCY IN ACTION</a:t>
                      </a:r>
                    </a:p>
                  </a:txBody>
                  <a:tcPr/>
                </a:tc>
                <a:tc>
                  <a:txBody>
                    <a:bodyPr/>
                    <a:lstStyle/>
                    <a:p>
                      <a:r>
                        <a:rPr lang="en-GB" dirty="0">
                          <a:latin typeface="Times New Roman" panose="02020603050405020304" pitchFamily="18" charset="0"/>
                          <a:cs typeface="Times New Roman" panose="02020603050405020304" pitchFamily="18" charset="0"/>
                        </a:rPr>
                        <a:t>PERSUASIVE</a:t>
                      </a:r>
                    </a:p>
                  </a:txBody>
                  <a:tcPr/>
                </a:tc>
                <a:extLst>
                  <a:ext uri="{0D108BD9-81ED-4DB2-BD59-A6C34878D82A}">
                    <a16:rowId xmlns:a16="http://schemas.microsoft.com/office/drawing/2014/main" val="1644469722"/>
                  </a:ext>
                </a:extLst>
              </a:tr>
            </a:tbl>
          </a:graphicData>
        </a:graphic>
      </p:graphicFrame>
    </p:spTree>
    <p:extLst>
      <p:ext uri="{BB962C8B-B14F-4D97-AF65-F5344CB8AC3E}">
        <p14:creationId xmlns:p14="http://schemas.microsoft.com/office/powerpoint/2010/main" val="36418035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2080" y="590550"/>
            <a:ext cx="8825658" cy="1622563"/>
          </a:xfrm>
        </p:spPr>
        <p:txBody>
          <a:bodyPr/>
          <a:lstStyle/>
          <a:p>
            <a:r>
              <a:rPr lang="en-GB" dirty="0">
                <a:latin typeface="Times New Roman" panose="02020603050405020304" pitchFamily="18" charset="0"/>
                <a:cs typeface="Times New Roman" panose="02020603050405020304" pitchFamily="18" charset="0"/>
              </a:rPr>
              <a:t>ENTREPRENEURSHIP</a:t>
            </a:r>
          </a:p>
        </p:txBody>
      </p:sp>
      <p:sp>
        <p:nvSpPr>
          <p:cNvPr id="3" name="Subtitle 2"/>
          <p:cNvSpPr>
            <a:spLocks noGrp="1"/>
          </p:cNvSpPr>
          <p:nvPr>
            <p:ph type="subTitle" idx="1"/>
          </p:nvPr>
        </p:nvSpPr>
        <p:spPr>
          <a:xfrm>
            <a:off x="1154955" y="2424706"/>
            <a:ext cx="8825658" cy="3214094"/>
          </a:xfrm>
        </p:spPr>
        <p:txBody>
          <a:bodyPr>
            <a:normAutofit fontScale="85000" lnSpcReduction="20000"/>
          </a:bodyPr>
          <a:lstStyle/>
          <a:p>
            <a:r>
              <a:rPr lang="en-US" dirty="0"/>
              <a:t> </a:t>
            </a:r>
            <a:endParaRPr lang="en-GB" dirty="0">
              <a:solidFill>
                <a:schemeClr val="bg1"/>
              </a:solidFill>
              <a:latin typeface="Times New Roman" panose="02020603050405020304" pitchFamily="18" charset="0"/>
              <a:cs typeface="Times New Roman" panose="02020603050405020304" pitchFamily="18" charset="0"/>
            </a:endParaRPr>
          </a:p>
          <a:p>
            <a:r>
              <a:rPr lang="en-US" dirty="0">
                <a:solidFill>
                  <a:schemeClr val="bg1"/>
                </a:solidFill>
                <a:latin typeface="Times New Roman" panose="02020603050405020304" pitchFamily="18" charset="0"/>
                <a:cs typeface="Times New Roman" panose="02020603050405020304" pitchFamily="18" charset="0"/>
              </a:rPr>
              <a:t>LAUNCHING A NEW BUSINESS WHICH COULD BE PROFITABLE, NON PROFITABLE OR SMALL BUSINESS WHO BUILDS BUSINESS ARE CALLED ENTREPRENEURS.</a:t>
            </a:r>
          </a:p>
          <a:p>
            <a:endParaRPr lang="en-GB" dirty="0">
              <a:solidFill>
                <a:schemeClr val="bg1"/>
              </a:solidFill>
              <a:latin typeface="Times New Roman" panose="02020603050405020304" pitchFamily="18" charset="0"/>
              <a:cs typeface="Times New Roman" panose="02020603050405020304" pitchFamily="18" charset="0"/>
            </a:endParaRPr>
          </a:p>
          <a:p>
            <a:r>
              <a:rPr lang="en-GB" dirty="0">
                <a:solidFill>
                  <a:schemeClr val="bg1"/>
                </a:solidFill>
                <a:latin typeface="Times New Roman" panose="02020603050405020304" pitchFamily="18" charset="0"/>
                <a:cs typeface="Times New Roman" panose="02020603050405020304" pitchFamily="18" charset="0"/>
              </a:rPr>
              <a:t>Among these there is one type of entrepreneur called as Social Entrepreneurs who cares for the society and do not look for profits. </a:t>
            </a:r>
          </a:p>
          <a:p>
            <a:r>
              <a:rPr lang="en-GB" dirty="0">
                <a:solidFill>
                  <a:schemeClr val="bg1"/>
                </a:solidFill>
                <a:latin typeface="Times New Roman" panose="02020603050405020304" pitchFamily="18" charset="0"/>
                <a:cs typeface="Times New Roman" panose="02020603050405020304" pitchFamily="18" charset="0"/>
              </a:rPr>
              <a:t>Benefits of social entrepreneurs are as follows:</a:t>
            </a:r>
          </a:p>
          <a:p>
            <a:r>
              <a:rPr lang="en-GB" dirty="0">
                <a:solidFill>
                  <a:schemeClr val="bg1"/>
                </a:solidFill>
                <a:latin typeface="Times New Roman" panose="02020603050405020304" pitchFamily="18" charset="0"/>
                <a:cs typeface="Times New Roman" panose="02020603050405020304" pitchFamily="18" charset="0"/>
              </a:rPr>
              <a:t>They respect the value of the society</a:t>
            </a:r>
          </a:p>
          <a:p>
            <a:r>
              <a:rPr lang="en-GB" dirty="0">
                <a:solidFill>
                  <a:schemeClr val="bg1"/>
                </a:solidFill>
                <a:latin typeface="Times New Roman" panose="02020603050405020304" pitchFamily="18" charset="0"/>
                <a:cs typeface="Times New Roman" panose="02020603050405020304" pitchFamily="18" charset="0"/>
              </a:rPr>
              <a:t>They will try and reach the mission of the society</a:t>
            </a:r>
          </a:p>
          <a:p>
            <a:pPr lvl="0"/>
            <a:r>
              <a:rPr lang="en-GB" dirty="0">
                <a:solidFill>
                  <a:schemeClr val="bg1"/>
                </a:solidFill>
                <a:latin typeface="Times New Roman" panose="02020603050405020304" pitchFamily="18" charset="0"/>
                <a:cs typeface="Times New Roman" panose="02020603050405020304" pitchFamily="18" charset="0"/>
              </a:rPr>
              <a:t>What innovation can be done to improve the value of society</a:t>
            </a:r>
          </a:p>
          <a:p>
            <a:pPr lvl="0"/>
            <a:r>
              <a:rPr lang="en-GB" dirty="0">
                <a:solidFill>
                  <a:schemeClr val="bg1"/>
                </a:solidFill>
                <a:latin typeface="Times New Roman" panose="02020603050405020304" pitchFamily="18" charset="0"/>
                <a:cs typeface="Times New Roman" panose="02020603050405020304" pitchFamily="18" charset="0"/>
              </a:rPr>
              <a:t>Managing The resources effectively (Kotler et al. 2015)</a:t>
            </a:r>
          </a:p>
          <a:p>
            <a:endParaRPr lang="en-GB" dirty="0"/>
          </a:p>
          <a:p>
            <a:endParaRPr lang="en-GB" dirty="0"/>
          </a:p>
        </p:txBody>
      </p:sp>
    </p:spTree>
    <p:extLst>
      <p:ext uri="{BB962C8B-B14F-4D97-AF65-F5344CB8AC3E}">
        <p14:creationId xmlns:p14="http://schemas.microsoft.com/office/powerpoint/2010/main" val="2980659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2080" y="590550"/>
            <a:ext cx="8825658" cy="1622563"/>
          </a:xfrm>
        </p:spPr>
        <p:txBody>
          <a:bodyPr/>
          <a:lstStyle/>
          <a:p>
            <a:r>
              <a:rPr lang="en-GB" dirty="0">
                <a:latin typeface="Times New Roman" panose="02020603050405020304" pitchFamily="18" charset="0"/>
                <a:cs typeface="Times New Roman" panose="02020603050405020304" pitchFamily="18" charset="0"/>
              </a:rPr>
              <a:t>ENTREPRENEURSHIP</a:t>
            </a:r>
          </a:p>
        </p:txBody>
      </p:sp>
      <p:sp>
        <p:nvSpPr>
          <p:cNvPr id="3" name="Subtitle 2"/>
          <p:cNvSpPr>
            <a:spLocks noGrp="1"/>
          </p:cNvSpPr>
          <p:nvPr>
            <p:ph type="subTitle" idx="1"/>
          </p:nvPr>
        </p:nvSpPr>
        <p:spPr>
          <a:xfrm>
            <a:off x="1154955" y="2424706"/>
            <a:ext cx="8825658" cy="3214094"/>
          </a:xfrm>
        </p:spPr>
        <p:txBody>
          <a:bodyPr>
            <a:normAutofit/>
          </a:bodyPr>
          <a:lstStyle/>
          <a:p>
            <a:r>
              <a:rPr lang="en-GB" sz="2800" b="1" dirty="0">
                <a:latin typeface="Times New Roman" panose="02020603050405020304" pitchFamily="18" charset="0"/>
                <a:cs typeface="Times New Roman" panose="02020603050405020304" pitchFamily="18" charset="0"/>
              </a:rPr>
              <a:t>Different types of social entrepreneurship</a:t>
            </a:r>
          </a:p>
        </p:txBody>
      </p:sp>
      <p:graphicFrame>
        <p:nvGraphicFramePr>
          <p:cNvPr id="4" name="Table 3">
            <a:extLst>
              <a:ext uri="{FF2B5EF4-FFF2-40B4-BE49-F238E27FC236}">
                <a16:creationId xmlns:a16="http://schemas.microsoft.com/office/drawing/2014/main" id="{2C447B80-99B1-4E61-93F3-5A6D7A60057F}"/>
              </a:ext>
            </a:extLst>
          </p:cNvPr>
          <p:cNvGraphicFramePr>
            <a:graphicFrameLocks noGrp="1"/>
          </p:cNvGraphicFramePr>
          <p:nvPr>
            <p:extLst>
              <p:ext uri="{D42A27DB-BD31-4B8C-83A1-F6EECF244321}">
                <p14:modId xmlns:p14="http://schemas.microsoft.com/office/powerpoint/2010/main" val="347320352"/>
              </p:ext>
            </p:extLst>
          </p:nvPr>
        </p:nvGraphicFramePr>
        <p:xfrm>
          <a:off x="767143" y="3429000"/>
          <a:ext cx="10657713" cy="2285778"/>
        </p:xfrm>
        <a:graphic>
          <a:graphicData uri="http://schemas.openxmlformats.org/drawingml/2006/table">
            <a:tbl>
              <a:tblPr firstRow="1" bandRow="1">
                <a:tableStyleId>{5C22544A-7EE6-4342-B048-85BDC9FD1C3A}</a:tableStyleId>
              </a:tblPr>
              <a:tblGrid>
                <a:gridCol w="6187313">
                  <a:extLst>
                    <a:ext uri="{9D8B030D-6E8A-4147-A177-3AD203B41FA5}">
                      <a16:colId xmlns:a16="http://schemas.microsoft.com/office/drawing/2014/main" val="4019821687"/>
                    </a:ext>
                  </a:extLst>
                </a:gridCol>
                <a:gridCol w="4470400">
                  <a:extLst>
                    <a:ext uri="{9D8B030D-6E8A-4147-A177-3AD203B41FA5}">
                      <a16:colId xmlns:a16="http://schemas.microsoft.com/office/drawing/2014/main" val="2837154011"/>
                    </a:ext>
                  </a:extLst>
                </a:gridCol>
              </a:tblGrid>
              <a:tr h="317734">
                <a:tc>
                  <a:txBody>
                    <a:bodyPr/>
                    <a:lstStyle/>
                    <a:p>
                      <a:pPr algn="ctr"/>
                      <a:r>
                        <a:rPr lang="en-GB" dirty="0">
                          <a:latin typeface="Times New Roman" panose="02020603050405020304" pitchFamily="18" charset="0"/>
                          <a:cs typeface="Times New Roman" panose="02020603050405020304" pitchFamily="18" charset="0"/>
                        </a:rPr>
                        <a:t>NON – PROFITS</a:t>
                      </a:r>
                    </a:p>
                  </a:txBody>
                  <a:tcPr marL="100584" marR="100584"/>
                </a:tc>
                <a:tc>
                  <a:txBody>
                    <a:bodyPr/>
                    <a:lstStyle/>
                    <a:p>
                      <a:pPr algn="ctr"/>
                      <a:r>
                        <a:rPr lang="en-GB" dirty="0">
                          <a:latin typeface="Times New Roman" panose="02020603050405020304" pitchFamily="18" charset="0"/>
                          <a:cs typeface="Times New Roman" panose="02020603050405020304" pitchFamily="18" charset="0"/>
                        </a:rPr>
                        <a:t>PROFITS</a:t>
                      </a:r>
                    </a:p>
                  </a:txBody>
                  <a:tcPr marL="100584" marR="100584"/>
                </a:tc>
                <a:extLst>
                  <a:ext uri="{0D108BD9-81ED-4DB2-BD59-A6C34878D82A}">
                    <a16:rowId xmlns:a16="http://schemas.microsoft.com/office/drawing/2014/main" val="2859351530"/>
                  </a:ext>
                </a:extLst>
              </a:tr>
              <a:tr h="548418">
                <a:tc>
                  <a:txBody>
                    <a:bodyPr/>
                    <a:lstStyle/>
                    <a:p>
                      <a:r>
                        <a:rPr lang="en-GB" dirty="0">
                          <a:latin typeface="Times New Roman" panose="02020603050405020304" pitchFamily="18" charset="0"/>
                          <a:cs typeface="Times New Roman" panose="02020603050405020304" pitchFamily="18" charset="0"/>
                        </a:rPr>
                        <a:t>CONCENTRATE ON THE SERVICES OF THE SOCIETY</a:t>
                      </a:r>
                    </a:p>
                  </a:txBody>
                  <a:tcPr marL="100584" marR="100584"/>
                </a:tc>
                <a:tc>
                  <a:txBody>
                    <a:bodyPr/>
                    <a:lstStyle/>
                    <a:p>
                      <a:r>
                        <a:rPr lang="en-GB" dirty="0">
                          <a:latin typeface="Times New Roman" panose="02020603050405020304" pitchFamily="18" charset="0"/>
                          <a:cs typeface="Times New Roman" panose="02020603050405020304" pitchFamily="18" charset="0"/>
                        </a:rPr>
                        <a:t>REACH THEIR TARGETS</a:t>
                      </a:r>
                    </a:p>
                  </a:txBody>
                  <a:tcPr marL="100584" marR="100584"/>
                </a:tc>
                <a:extLst>
                  <a:ext uri="{0D108BD9-81ED-4DB2-BD59-A6C34878D82A}">
                    <a16:rowId xmlns:a16="http://schemas.microsoft.com/office/drawing/2014/main" val="682207562"/>
                  </a:ext>
                </a:extLst>
              </a:tr>
              <a:tr h="317734">
                <a:tc>
                  <a:txBody>
                    <a:bodyPr/>
                    <a:lstStyle/>
                    <a:p>
                      <a:r>
                        <a:rPr lang="en-GB" dirty="0">
                          <a:latin typeface="Times New Roman" panose="02020603050405020304" pitchFamily="18" charset="0"/>
                          <a:cs typeface="Times New Roman" panose="02020603050405020304" pitchFamily="18" charset="0"/>
                        </a:rPr>
                        <a:t>DO NOT LOOK FOR PROFITS</a:t>
                      </a:r>
                    </a:p>
                  </a:txBody>
                  <a:tcPr marL="100584" marR="100584"/>
                </a:tc>
                <a:tc>
                  <a:txBody>
                    <a:bodyPr/>
                    <a:lstStyle/>
                    <a:p>
                      <a:r>
                        <a:rPr lang="en-GB" dirty="0">
                          <a:latin typeface="Times New Roman" panose="02020603050405020304" pitchFamily="18" charset="0"/>
                          <a:cs typeface="Times New Roman" panose="02020603050405020304" pitchFamily="18" charset="0"/>
                        </a:rPr>
                        <a:t>WILL ACHIEVE PROFITS</a:t>
                      </a:r>
                    </a:p>
                  </a:txBody>
                  <a:tcPr marL="100584" marR="100584"/>
                </a:tc>
                <a:extLst>
                  <a:ext uri="{0D108BD9-81ED-4DB2-BD59-A6C34878D82A}">
                    <a16:rowId xmlns:a16="http://schemas.microsoft.com/office/drawing/2014/main" val="202650120"/>
                  </a:ext>
                </a:extLst>
              </a:tr>
              <a:tr h="548418">
                <a:tc>
                  <a:txBody>
                    <a:bodyPr/>
                    <a:lstStyle/>
                    <a:p>
                      <a:r>
                        <a:rPr lang="en-GB" dirty="0">
                          <a:latin typeface="Times New Roman" panose="02020603050405020304" pitchFamily="18" charset="0"/>
                          <a:cs typeface="Times New Roman" panose="02020603050405020304" pitchFamily="18" charset="0"/>
                        </a:rPr>
                        <a:t>INNOVATE NEW IDEAS FOR THE SOCIETY</a:t>
                      </a:r>
                    </a:p>
                  </a:txBody>
                  <a:tcPr marL="100584" marR="100584"/>
                </a:tc>
                <a:tc>
                  <a:txBody>
                    <a:bodyPr/>
                    <a:lstStyle/>
                    <a:p>
                      <a:r>
                        <a:rPr lang="en-GB" dirty="0">
                          <a:latin typeface="Times New Roman" panose="02020603050405020304" pitchFamily="18" charset="0"/>
                          <a:cs typeface="Times New Roman" panose="02020603050405020304" pitchFamily="18" charset="0"/>
                        </a:rPr>
                        <a:t>INNOVATE IDEAS TO KEEP THE STAKEHOLDERS HAPPY</a:t>
                      </a:r>
                    </a:p>
                  </a:txBody>
                  <a:tcPr marL="100584" marR="100584"/>
                </a:tc>
                <a:extLst>
                  <a:ext uri="{0D108BD9-81ED-4DB2-BD59-A6C34878D82A}">
                    <a16:rowId xmlns:a16="http://schemas.microsoft.com/office/drawing/2014/main" val="3770873166"/>
                  </a:ext>
                </a:extLst>
              </a:tr>
              <a:tr h="317734">
                <a:tc>
                  <a:txBody>
                    <a:bodyPr/>
                    <a:lstStyle/>
                    <a:p>
                      <a:endParaRPr lang="en-GB" dirty="0"/>
                    </a:p>
                  </a:txBody>
                  <a:tcPr marL="100584" marR="100584"/>
                </a:tc>
                <a:tc>
                  <a:txBody>
                    <a:bodyPr/>
                    <a:lstStyle/>
                    <a:p>
                      <a:endParaRPr lang="en-GB" dirty="0"/>
                    </a:p>
                  </a:txBody>
                  <a:tcPr marL="100584" marR="100584"/>
                </a:tc>
                <a:extLst>
                  <a:ext uri="{0D108BD9-81ED-4DB2-BD59-A6C34878D82A}">
                    <a16:rowId xmlns:a16="http://schemas.microsoft.com/office/drawing/2014/main" val="418184970"/>
                  </a:ext>
                </a:extLst>
              </a:tr>
            </a:tbl>
          </a:graphicData>
        </a:graphic>
      </p:graphicFrame>
    </p:spTree>
    <p:extLst>
      <p:ext uri="{BB962C8B-B14F-4D97-AF65-F5344CB8AC3E}">
        <p14:creationId xmlns:p14="http://schemas.microsoft.com/office/powerpoint/2010/main" val="1751997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2080" y="590550"/>
            <a:ext cx="8825658" cy="1622563"/>
          </a:xfrm>
        </p:spPr>
        <p:txBody>
          <a:bodyPr/>
          <a:lstStyle/>
          <a:p>
            <a:r>
              <a:rPr lang="en-GB" dirty="0">
                <a:latin typeface="Times New Roman" panose="02020603050405020304" pitchFamily="18" charset="0"/>
                <a:cs typeface="Times New Roman" panose="02020603050405020304" pitchFamily="18" charset="0"/>
              </a:rPr>
              <a:t>CONCLUSION</a:t>
            </a:r>
          </a:p>
        </p:txBody>
      </p:sp>
      <p:sp>
        <p:nvSpPr>
          <p:cNvPr id="3" name="Subtitle 2"/>
          <p:cNvSpPr>
            <a:spLocks noGrp="1"/>
          </p:cNvSpPr>
          <p:nvPr>
            <p:ph type="subTitle" idx="1"/>
          </p:nvPr>
        </p:nvSpPr>
        <p:spPr>
          <a:xfrm>
            <a:off x="1154955" y="2424706"/>
            <a:ext cx="8825658" cy="3214094"/>
          </a:xfrm>
        </p:spPr>
        <p:txBody>
          <a:bodyPr>
            <a:normAutofit/>
          </a:bodyPr>
          <a:lstStyle/>
          <a:p>
            <a:r>
              <a:rPr lang="en-GB" dirty="0">
                <a:solidFill>
                  <a:schemeClr val="bg1"/>
                </a:solidFill>
                <a:latin typeface="Times New Roman" panose="02020603050405020304" pitchFamily="18" charset="0"/>
                <a:cs typeface="Times New Roman" panose="02020603050405020304" pitchFamily="18" charset="0"/>
              </a:rPr>
              <a:t>Leadership is an important role for the society to achieve the defensible advantages. Leaders should always try to achieve their mission and vision. Leaders should also communicate their views in the society and also take views from the society. As mentioned earlier they set examples on how to behave on certain circumstances. Leaders set up smart objectives by reflecting on their performance and also develop an act by swot analysis.</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993670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2080" y="590550"/>
            <a:ext cx="8825658" cy="1622563"/>
          </a:xfrm>
        </p:spPr>
        <p:txBody>
          <a:bodyPr/>
          <a:lstStyle/>
          <a:p>
            <a:r>
              <a:rPr lang="en-GB" dirty="0">
                <a:latin typeface="Times New Roman" panose="02020603050405020304" pitchFamily="18" charset="0"/>
                <a:cs typeface="Times New Roman" panose="02020603050405020304" pitchFamily="18" charset="0"/>
              </a:rPr>
              <a:t>LEARNING LOGS</a:t>
            </a:r>
          </a:p>
        </p:txBody>
      </p:sp>
      <p:sp>
        <p:nvSpPr>
          <p:cNvPr id="3" name="Subtitle 2"/>
          <p:cNvSpPr>
            <a:spLocks noGrp="1"/>
          </p:cNvSpPr>
          <p:nvPr>
            <p:ph type="subTitle" idx="1"/>
          </p:nvPr>
        </p:nvSpPr>
        <p:spPr>
          <a:xfrm>
            <a:off x="1154955" y="2424705"/>
            <a:ext cx="8825658" cy="3538773"/>
          </a:xfrm>
        </p:spPr>
        <p:txBody>
          <a:bodyPr>
            <a:normAutofit fontScale="25000" lnSpcReduction="20000"/>
          </a:bodyPr>
          <a:lstStyle/>
          <a:p>
            <a:r>
              <a:rPr lang="en-GB" sz="6400" b="1" dirty="0">
                <a:latin typeface="Times New Roman" panose="02020603050405020304" pitchFamily="18" charset="0"/>
                <a:cs typeface="Times New Roman" panose="02020603050405020304" pitchFamily="18" charset="0"/>
              </a:rPr>
              <a:t>On 8</a:t>
            </a:r>
            <a:r>
              <a:rPr lang="en-GB" sz="6400" b="1" baseline="30000" dirty="0">
                <a:latin typeface="Times New Roman" panose="02020603050405020304" pitchFamily="18" charset="0"/>
                <a:cs typeface="Times New Roman" panose="02020603050405020304" pitchFamily="18" charset="0"/>
              </a:rPr>
              <a:t>th</a:t>
            </a:r>
            <a:r>
              <a:rPr lang="en-GB" sz="6400" b="1" dirty="0">
                <a:latin typeface="Times New Roman" panose="02020603050405020304" pitchFamily="18" charset="0"/>
                <a:cs typeface="Times New Roman" panose="02020603050405020304" pitchFamily="18" charset="0"/>
              </a:rPr>
              <a:t> March as instructed by lecturer we formed a team of three</a:t>
            </a:r>
          </a:p>
          <a:p>
            <a:r>
              <a:rPr lang="en-GB" sz="6400" b="1" dirty="0">
                <a:latin typeface="Times New Roman" panose="02020603050405020304" pitchFamily="18" charset="0"/>
                <a:cs typeface="Times New Roman" panose="02020603050405020304" pitchFamily="18" charset="0"/>
              </a:rPr>
              <a:t>Arockian David				team leader</a:t>
            </a:r>
          </a:p>
          <a:p>
            <a:r>
              <a:rPr lang="en-GB" sz="6400" b="1" dirty="0">
                <a:latin typeface="Times New Roman" panose="02020603050405020304" pitchFamily="18" charset="0"/>
                <a:cs typeface="Times New Roman" panose="02020603050405020304" pitchFamily="18" charset="0"/>
              </a:rPr>
              <a:t>Md faisal rana				team member</a:t>
            </a:r>
          </a:p>
          <a:p>
            <a:r>
              <a:rPr lang="en-GB" sz="6400" b="1" dirty="0">
                <a:latin typeface="Times New Roman" panose="02020603050405020304" pitchFamily="18" charset="0"/>
                <a:cs typeface="Times New Roman" panose="02020603050405020304" pitchFamily="18" charset="0"/>
              </a:rPr>
              <a:t>Md gulzar Hassain			team member</a:t>
            </a:r>
          </a:p>
          <a:p>
            <a:endParaRPr lang="en-GB" sz="4800" b="1" dirty="0">
              <a:latin typeface="Times New Roman" panose="02020603050405020304" pitchFamily="18" charset="0"/>
              <a:cs typeface="Times New Roman" panose="02020603050405020304" pitchFamily="18" charset="0"/>
            </a:endParaRPr>
          </a:p>
          <a:p>
            <a:r>
              <a:rPr lang="en-GB" sz="4800" b="1" dirty="0">
                <a:latin typeface="Times New Roman" panose="02020603050405020304" pitchFamily="18" charset="0"/>
                <a:cs typeface="Times New Roman" panose="02020603050405020304" pitchFamily="18" charset="0"/>
              </a:rPr>
              <a:t>Soon after the lecture we decided on how to work as a team and we divided the topics among ourselves.</a:t>
            </a:r>
          </a:p>
          <a:p>
            <a:endParaRPr lang="en-GB" sz="4800" b="1" dirty="0">
              <a:latin typeface="Times New Roman" panose="02020603050405020304" pitchFamily="18" charset="0"/>
              <a:cs typeface="Times New Roman" panose="02020603050405020304" pitchFamily="18" charset="0"/>
            </a:endParaRPr>
          </a:p>
          <a:p>
            <a:r>
              <a:rPr lang="en-GB" sz="4800" b="1" dirty="0">
                <a:latin typeface="Times New Roman" panose="02020603050405020304" pitchFamily="18" charset="0"/>
                <a:cs typeface="Times New Roman" panose="02020603050405020304" pitchFamily="18" charset="0"/>
              </a:rPr>
              <a:t>Arockian David					MD Hussain				md faisal rana</a:t>
            </a:r>
          </a:p>
          <a:p>
            <a:r>
              <a:rPr lang="en-GB" sz="4800" b="1" dirty="0">
                <a:latin typeface="Times New Roman" panose="02020603050405020304" pitchFamily="18" charset="0"/>
                <a:cs typeface="Times New Roman" panose="02020603050405020304" pitchFamily="18" charset="0"/>
              </a:rPr>
              <a:t>Introduction					globalization				leadership theories</a:t>
            </a:r>
          </a:p>
          <a:p>
            <a:r>
              <a:rPr lang="en-GB" sz="4800" b="1" dirty="0">
                <a:latin typeface="Times New Roman" panose="02020603050405020304" pitchFamily="18" charset="0"/>
                <a:cs typeface="Times New Roman" panose="02020603050405020304" pitchFamily="18" charset="0"/>
              </a:rPr>
              <a:t>Sustainable development targets	impact of globalization		entrepreneurship</a:t>
            </a:r>
          </a:p>
          <a:p>
            <a:r>
              <a:rPr lang="en-GB" sz="4800" b="1" dirty="0">
                <a:latin typeface="Times New Roman" panose="02020603050405020304" pitchFamily="18" charset="0"/>
                <a:cs typeface="Times New Roman" panose="02020603050405020304" pitchFamily="18" charset="0"/>
              </a:rPr>
              <a:t>													conclusion</a:t>
            </a:r>
          </a:p>
          <a:p>
            <a:r>
              <a:rPr lang="en-GB" dirty="0"/>
              <a:t>		</a:t>
            </a:r>
          </a:p>
          <a:p>
            <a:endParaRPr lang="en-GB" dirty="0"/>
          </a:p>
          <a:p>
            <a:endParaRPr lang="en-GB" dirty="0"/>
          </a:p>
        </p:txBody>
      </p:sp>
    </p:spTree>
    <p:extLst>
      <p:ext uri="{BB962C8B-B14F-4D97-AF65-F5344CB8AC3E}">
        <p14:creationId xmlns:p14="http://schemas.microsoft.com/office/powerpoint/2010/main" val="7531530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2080" y="590550"/>
            <a:ext cx="8825658" cy="1622563"/>
          </a:xfrm>
        </p:spPr>
        <p:txBody>
          <a:bodyPr/>
          <a:lstStyle/>
          <a:p>
            <a:r>
              <a:rPr lang="en-GB" dirty="0">
                <a:latin typeface="Times New Roman" panose="02020603050405020304" pitchFamily="18" charset="0"/>
                <a:cs typeface="Times New Roman" panose="02020603050405020304" pitchFamily="18" charset="0"/>
              </a:rPr>
              <a:t>LEARNING LOGS</a:t>
            </a:r>
          </a:p>
        </p:txBody>
      </p:sp>
      <p:sp>
        <p:nvSpPr>
          <p:cNvPr id="3" name="Subtitle 2"/>
          <p:cNvSpPr>
            <a:spLocks noGrp="1"/>
          </p:cNvSpPr>
          <p:nvPr>
            <p:ph type="subTitle" idx="1"/>
          </p:nvPr>
        </p:nvSpPr>
        <p:spPr>
          <a:xfrm>
            <a:off x="1154955" y="2424706"/>
            <a:ext cx="8825658" cy="3214094"/>
          </a:xfrm>
        </p:spPr>
        <p:txBody>
          <a:bodyPr>
            <a:normAutofit/>
          </a:bodyPr>
          <a:lstStyle/>
          <a:p>
            <a:endParaRPr lang="en-GB" dirty="0"/>
          </a:p>
          <a:p>
            <a:r>
              <a:rPr lang="en-GB" dirty="0">
                <a:latin typeface="Times New Roman" panose="02020603050405020304" pitchFamily="18" charset="0"/>
                <a:cs typeface="Times New Roman" panose="02020603050405020304" pitchFamily="18" charset="0"/>
              </a:rPr>
              <a:t>We met again on 15</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and discussed about our work and everything is going good</a:t>
            </a:r>
          </a:p>
          <a:p>
            <a:r>
              <a:rPr lang="en-GB" dirty="0">
                <a:latin typeface="Times New Roman" panose="02020603050405020304" pitchFamily="18" charset="0"/>
                <a:cs typeface="Times New Roman" panose="02020603050405020304" pitchFamily="18" charset="0"/>
              </a:rPr>
              <a:t>We met again on 22</a:t>
            </a:r>
            <a:r>
              <a:rPr lang="en-GB" baseline="30000" dirty="0">
                <a:latin typeface="Times New Roman" panose="02020603050405020304" pitchFamily="18" charset="0"/>
                <a:cs typeface="Times New Roman" panose="02020603050405020304" pitchFamily="18" charset="0"/>
              </a:rPr>
              <a:t>nd</a:t>
            </a:r>
            <a:r>
              <a:rPr lang="en-GB" dirty="0">
                <a:latin typeface="Times New Roman" panose="02020603050405020304" pitchFamily="18" charset="0"/>
                <a:cs typeface="Times New Roman" panose="02020603050405020304" pitchFamily="18" charset="0"/>
              </a:rPr>
              <a:t> and were happy with our work and felt the joy of team work.</a:t>
            </a:r>
          </a:p>
          <a:p>
            <a:r>
              <a:rPr lang="en-GB" dirty="0">
                <a:latin typeface="Times New Roman" panose="02020603050405020304" pitchFamily="18" charset="0"/>
                <a:cs typeface="Times New Roman" panose="02020603050405020304" pitchFamily="18" charset="0"/>
              </a:rPr>
              <a:t>We finished our work on 29</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and were ready for the presentation.</a:t>
            </a:r>
          </a:p>
          <a:p>
            <a:endParaRPr lang="en-GB" dirty="0"/>
          </a:p>
        </p:txBody>
      </p:sp>
    </p:spTree>
    <p:extLst>
      <p:ext uri="{BB962C8B-B14F-4D97-AF65-F5344CB8AC3E}">
        <p14:creationId xmlns:p14="http://schemas.microsoft.com/office/powerpoint/2010/main" val="14675008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2080" y="590550"/>
            <a:ext cx="8825658" cy="1622563"/>
          </a:xfrm>
        </p:spPr>
        <p:txBody>
          <a:bodyPr/>
          <a:lstStyle/>
          <a:p>
            <a:r>
              <a:rPr lang="en-GB" dirty="0">
                <a:latin typeface="Times New Roman" panose="02020603050405020304" pitchFamily="18" charset="0"/>
                <a:cs typeface="Times New Roman" panose="02020603050405020304" pitchFamily="18" charset="0"/>
              </a:rPr>
              <a:t>REFERENCES</a:t>
            </a:r>
          </a:p>
        </p:txBody>
      </p:sp>
      <p:sp>
        <p:nvSpPr>
          <p:cNvPr id="3" name="Subtitle 2"/>
          <p:cNvSpPr>
            <a:spLocks noGrp="1"/>
          </p:cNvSpPr>
          <p:nvPr>
            <p:ph type="subTitle" idx="1"/>
          </p:nvPr>
        </p:nvSpPr>
        <p:spPr>
          <a:xfrm>
            <a:off x="1154955" y="2424706"/>
            <a:ext cx="8825658" cy="3214094"/>
          </a:xfrm>
        </p:spPr>
        <p:txBody>
          <a:bodyPr>
            <a:normAutofit/>
          </a:bodyPr>
          <a:lstStyle/>
          <a:p>
            <a:r>
              <a:rPr lang="en-US" dirty="0">
                <a:latin typeface="Times New Roman" panose="02020603050405020304" pitchFamily="18" charset="0"/>
                <a:cs typeface="Times New Roman" panose="02020603050405020304" pitchFamily="18" charset="0"/>
              </a:rPr>
              <a:t>Business Encyclopedia (2017) What is Entrepreneurship? Available at: </a:t>
            </a:r>
            <a:r>
              <a:rPr lang="en-US" u="sng" dirty="0">
                <a:latin typeface="Times New Roman" panose="02020603050405020304" pitchFamily="18" charset="0"/>
                <a:cs typeface="Times New Roman" panose="02020603050405020304" pitchFamily="18" charset="0"/>
                <a:hlinkClick r:id="rId2"/>
              </a:rPr>
              <a:t>https://www.shopify.com/encyclopedia/entrepreneurship</a:t>
            </a:r>
            <a:r>
              <a:rPr lang="en-US" dirty="0">
                <a:latin typeface="Times New Roman" panose="02020603050405020304" pitchFamily="18" charset="0"/>
                <a:cs typeface="Times New Roman" panose="02020603050405020304" pitchFamily="18" charset="0"/>
              </a:rPr>
              <a:t>. [Accessed on:  25</a:t>
            </a:r>
            <a:r>
              <a:rPr lang="en-US" baseline="30000" dirty="0">
                <a:latin typeface="Times New Roman" panose="02020603050405020304" pitchFamily="18" charset="0"/>
                <a:cs typeface="Times New Roman" panose="02020603050405020304" pitchFamily="18" charset="0"/>
              </a:rPr>
              <a:t>th</a:t>
            </a:r>
            <a:r>
              <a:rPr lang="en-US" dirty="0">
                <a:latin typeface="Times New Roman" panose="02020603050405020304" pitchFamily="18" charset="0"/>
                <a:cs typeface="Times New Roman" panose="02020603050405020304" pitchFamily="18" charset="0"/>
              </a:rPr>
              <a:t> march, 2018]</a:t>
            </a:r>
            <a:endParaRPr lang="en-GB"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Mullins, J. (2015) </a:t>
            </a:r>
            <a:r>
              <a:rPr lang="en-US" i="1" dirty="0">
                <a:latin typeface="Times New Roman" panose="02020603050405020304" pitchFamily="18" charset="0"/>
                <a:cs typeface="Times New Roman" panose="02020603050405020304" pitchFamily="18" charset="0"/>
              </a:rPr>
              <a:t>Management and Organizational Behavior</a:t>
            </a:r>
            <a:r>
              <a:rPr lang="en-US" dirty="0">
                <a:latin typeface="Times New Roman" panose="02020603050405020304" pitchFamily="18" charset="0"/>
                <a:cs typeface="Times New Roman" panose="02020603050405020304" pitchFamily="18" charset="0"/>
              </a:rPr>
              <a:t>. 9</a:t>
            </a:r>
            <a:r>
              <a:rPr lang="en-US" baseline="30000" dirty="0">
                <a:latin typeface="Times New Roman" panose="02020603050405020304" pitchFamily="18" charset="0"/>
                <a:cs typeface="Times New Roman" panose="02020603050405020304" pitchFamily="18" charset="0"/>
              </a:rPr>
              <a:t>th</a:t>
            </a:r>
            <a:r>
              <a:rPr lang="en-US" dirty="0">
                <a:latin typeface="Times New Roman" panose="02020603050405020304" pitchFamily="18" charset="0"/>
                <a:cs typeface="Times New Roman" panose="02020603050405020304" pitchFamily="18" charset="0"/>
              </a:rPr>
              <a:t> Ed. London: Prentice Hall</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SALACUSE, J.W. (2017) </a:t>
            </a:r>
            <a:r>
              <a:rPr lang="en-GB" i="1" dirty="0">
                <a:latin typeface="Times New Roman" panose="02020603050405020304" pitchFamily="18" charset="0"/>
                <a:cs typeface="Times New Roman" panose="02020603050405020304" pitchFamily="18" charset="0"/>
              </a:rPr>
              <a:t>LEADERSHIP AND NEGOTIATION – DICHOTOMICS AND DEFINITIONS. IN REAL LEADERS NEGOTIATE!</a:t>
            </a:r>
            <a:r>
              <a:rPr lang="en-GB" dirty="0">
                <a:latin typeface="Times New Roman" panose="02020603050405020304" pitchFamily="18" charset="0"/>
                <a:cs typeface="Times New Roman" panose="02020603050405020304" pitchFamily="18" charset="0"/>
              </a:rPr>
              <a:t> PALGRACE MACMILLAN New York.</a:t>
            </a:r>
          </a:p>
        </p:txBody>
      </p:sp>
    </p:spTree>
    <p:extLst>
      <p:ext uri="{BB962C8B-B14F-4D97-AF65-F5344CB8AC3E}">
        <p14:creationId xmlns:p14="http://schemas.microsoft.com/office/powerpoint/2010/main" val="29153199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373</TotalTime>
  <Words>433</Words>
  <Application>Microsoft Office PowerPoint</Application>
  <PresentationFormat>Widescreen</PresentationFormat>
  <Paragraphs>137</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Bookman Old Style</vt:lpstr>
      <vt:lpstr>Century Gothic</vt:lpstr>
      <vt:lpstr>Times New Roman</vt:lpstr>
      <vt:lpstr>Wingdings 3</vt:lpstr>
      <vt:lpstr>Ion Boardroom</vt:lpstr>
      <vt:lpstr>PROJECT PATHWAY 1</vt:lpstr>
      <vt:lpstr>INTRODUCTION</vt:lpstr>
      <vt:lpstr>Defensible Environment &amp; Globalization</vt:lpstr>
      <vt:lpstr>Defensible Environment &amp; Globalization</vt:lpstr>
      <vt:lpstr>Globalization</vt:lpstr>
      <vt:lpstr>Globalization</vt:lpstr>
      <vt:lpstr>Globalization</vt:lpstr>
      <vt:lpstr>Globalization</vt:lpstr>
      <vt:lpstr>Impact of Globalization</vt:lpstr>
      <vt:lpstr>LEADERSHIP &amp; ENTREPRENEURSHIP</vt:lpstr>
      <vt:lpstr>LEADERSHIP THEORIES</vt:lpstr>
      <vt:lpstr>LEADERSHIP TRAISTS AND SKILLS</vt:lpstr>
      <vt:lpstr>ENTREPRENEURSHIP</vt:lpstr>
      <vt:lpstr>ENTREPRENEURSHIP</vt:lpstr>
      <vt:lpstr>CONCLUSION</vt:lpstr>
      <vt:lpstr>LEARNING LOGS</vt:lpstr>
      <vt:lpstr>LEARNING LOGS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Defensible Development Target</dc:title>
  <dc:creator>Arockian David (1604758)</dc:creator>
  <cp:lastModifiedBy>Roque David</cp:lastModifiedBy>
  <cp:revision>61</cp:revision>
  <cp:lastPrinted>2018-04-05T11:26:11Z</cp:lastPrinted>
  <dcterms:created xsi:type="dcterms:W3CDTF">2018-03-15T12:17:36Z</dcterms:created>
  <dcterms:modified xsi:type="dcterms:W3CDTF">2018-04-06T09:44:12Z</dcterms:modified>
</cp:coreProperties>
</file>