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21374100" cy="15113000"/>
  <p:notesSz cx="6858000" cy="9144000"/>
  <p:embeddedFontLst>
    <p:embeddedFont>
      <p:font typeface="Calibri" panose="020F0502020204030204" pitchFamily="34" charset="0"/>
      <p:regular r:id="rId4"/>
      <p:bold r:id="rId5"/>
      <p:italic r:id="rId6"/>
      <p:boldItalic r:id="rId7"/>
    </p:embeddedFont>
    <p:embeddedFont>
      <p:font typeface="Roboto" panose="020B0604020202020204" charset="0"/>
      <p:regular r:id="rId8"/>
      <p:bold r:id="rId9"/>
      <p:italic r:id="rId10"/>
      <p:boldItalic r:id="rId11"/>
    </p:embeddedFont>
    <p:embeddedFont>
      <p:font typeface="Tek Tall Arabic" panose="020B0604020202020204" charset="-78"/>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014BDF-BD3B-0270-9EBF-062A6ED0AEF1}" v="25" dt="2026-03-18T14:01:11.054"/>
    <p1510:client id="{6A8D03AA-96A8-71FD-03A8-E91BD9671E49}" v="123" dt="2026-03-18T14:28:41.841"/>
    <p1510:client id="{A7CC634E-301E-8444-864E-DB1757D6073C}" v="12" dt="2026-03-18T14:26:11.155"/>
    <p1510:client id="{EC353CCE-ABF5-1B6F-C1B0-FFFD4D340062}" v="2" dt="2026-03-18T14:10:10.155"/>
    <p1510:client id="{F6E5B6F3-9301-8AFE-4B0B-2C5487D77104}" v="4" dt="2026-03-18T14:08:38.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font" Target="fonts/font9.fntdata"/><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heme" Target="theme/theme1.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Vaciu (2221231)" userId="532614ba-698a-47e6-9f46-65e8d46e0d22" providerId="ADAL" clId="{A29CD0BB-69B5-42F8-990D-C7EE2B1B765F}"/>
    <pc:docChg chg="undo custSel modSld">
      <pc:chgData name="Daniela Vaciu (2221231)" userId="532614ba-698a-47e6-9f46-65e8d46e0d22" providerId="ADAL" clId="{A29CD0BB-69B5-42F8-990D-C7EE2B1B765F}" dt="2026-03-18T14:26:11.154" v="82" actId="22"/>
      <pc:docMkLst>
        <pc:docMk/>
      </pc:docMkLst>
      <pc:sldChg chg="addSp delSp modSp mod">
        <pc:chgData name="Daniela Vaciu (2221231)" userId="532614ba-698a-47e6-9f46-65e8d46e0d22" providerId="ADAL" clId="{A29CD0BB-69B5-42F8-990D-C7EE2B1B765F}" dt="2026-03-18T14:26:11.154" v="82" actId="22"/>
        <pc:sldMkLst>
          <pc:docMk/>
          <pc:sldMk cId="0" sldId="256"/>
        </pc:sldMkLst>
        <pc:spChg chg="mod">
          <ac:chgData name="Daniela Vaciu (2221231)" userId="532614ba-698a-47e6-9f46-65e8d46e0d22" providerId="ADAL" clId="{A29CD0BB-69B5-42F8-990D-C7EE2B1B765F}" dt="2026-03-18T13:32:11.183" v="69" actId="13822"/>
          <ac:spMkLst>
            <pc:docMk/>
            <pc:sldMk cId="0" sldId="256"/>
            <ac:spMk id="5" creationId="{00000000-0000-0000-0000-000000000000}"/>
          </ac:spMkLst>
        </pc:spChg>
        <pc:spChg chg="mod">
          <ac:chgData name="Daniela Vaciu (2221231)" userId="532614ba-698a-47e6-9f46-65e8d46e0d22" providerId="ADAL" clId="{A29CD0BB-69B5-42F8-990D-C7EE2B1B765F}" dt="2026-03-18T14:24:29.547" v="71" actId="1076"/>
          <ac:spMkLst>
            <pc:docMk/>
            <pc:sldMk cId="0" sldId="256"/>
            <ac:spMk id="6" creationId="{00000000-0000-0000-0000-000000000000}"/>
          </ac:spMkLst>
        </pc:spChg>
        <pc:spChg chg="mod">
          <ac:chgData name="Daniela Vaciu (2221231)" userId="532614ba-698a-47e6-9f46-65e8d46e0d22" providerId="ADAL" clId="{A29CD0BB-69B5-42F8-990D-C7EE2B1B765F}" dt="2026-03-18T13:30:09.943" v="58" actId="1076"/>
          <ac:spMkLst>
            <pc:docMk/>
            <pc:sldMk cId="0" sldId="256"/>
            <ac:spMk id="7" creationId="{00000000-0000-0000-0000-000000000000}"/>
          </ac:spMkLst>
        </pc:spChg>
        <pc:spChg chg="mod">
          <ac:chgData name="Daniela Vaciu (2221231)" userId="532614ba-698a-47e6-9f46-65e8d46e0d22" providerId="ADAL" clId="{A29CD0BB-69B5-42F8-990D-C7EE2B1B765F}" dt="2026-03-18T13:25:10.389" v="24" actId="14100"/>
          <ac:spMkLst>
            <pc:docMk/>
            <pc:sldMk cId="0" sldId="256"/>
            <ac:spMk id="8" creationId="{00000000-0000-0000-0000-000000000000}"/>
          </ac:spMkLst>
        </pc:spChg>
        <pc:spChg chg="mod">
          <ac:chgData name="Daniela Vaciu (2221231)" userId="532614ba-698a-47e6-9f46-65e8d46e0d22" providerId="ADAL" clId="{A29CD0BB-69B5-42F8-990D-C7EE2B1B765F}" dt="2026-03-18T14:25:21.913" v="77" actId="14100"/>
          <ac:spMkLst>
            <pc:docMk/>
            <pc:sldMk cId="0" sldId="256"/>
            <ac:spMk id="13" creationId="{00000000-0000-0000-0000-000000000000}"/>
          </ac:spMkLst>
        </pc:spChg>
        <pc:spChg chg="mod">
          <ac:chgData name="Daniela Vaciu (2221231)" userId="532614ba-698a-47e6-9f46-65e8d46e0d22" providerId="ADAL" clId="{A29CD0BB-69B5-42F8-990D-C7EE2B1B765F}" dt="2026-03-18T14:25:41.885" v="80" actId="14100"/>
          <ac:spMkLst>
            <pc:docMk/>
            <pc:sldMk cId="0" sldId="256"/>
            <ac:spMk id="14" creationId="{00000000-0000-0000-0000-000000000000}"/>
          </ac:spMkLst>
        </pc:spChg>
        <pc:spChg chg="mod">
          <ac:chgData name="Daniela Vaciu (2221231)" userId="532614ba-698a-47e6-9f46-65e8d46e0d22" providerId="ADAL" clId="{A29CD0BB-69B5-42F8-990D-C7EE2B1B765F}" dt="2026-03-18T13:24:25.151" v="22" actId="14100"/>
          <ac:spMkLst>
            <pc:docMk/>
            <pc:sldMk cId="0" sldId="256"/>
            <ac:spMk id="17" creationId="{00000000-0000-0000-0000-000000000000}"/>
          </ac:spMkLst>
        </pc:spChg>
        <pc:spChg chg="add del">
          <ac:chgData name="Daniela Vaciu (2221231)" userId="532614ba-698a-47e6-9f46-65e8d46e0d22" providerId="ADAL" clId="{A29CD0BB-69B5-42F8-990D-C7EE2B1B765F}" dt="2026-03-18T14:26:11.154" v="82" actId="22"/>
          <ac:spMkLst>
            <pc:docMk/>
            <pc:sldMk cId="0" sldId="256"/>
            <ac:spMk id="21" creationId="{5A9300F1-79FF-894B-C77D-800013F0D0A9}"/>
          </ac:spMkLst>
        </pc:spChg>
        <pc:picChg chg="mod">
          <ac:chgData name="Daniela Vaciu (2221231)" userId="532614ba-698a-47e6-9f46-65e8d46e0d22" providerId="ADAL" clId="{A29CD0BB-69B5-42F8-990D-C7EE2B1B765F}" dt="2026-03-18T13:27:19.310" v="35" actId="1076"/>
          <ac:picMkLst>
            <pc:docMk/>
            <pc:sldMk cId="0" sldId="256"/>
            <ac:picMk id="20" creationId="{A182047E-748C-6D9F-899C-238FE7F104BC}"/>
          </ac:picMkLst>
        </pc:picChg>
      </pc:sldChg>
    </pc:docChg>
  </pc:docChgLst>
  <pc:docChgLst>
    <pc:chgData clId="Web-{6A8D03AA-96A8-71FD-03A8-E91BD9671E49}"/>
    <pc:docChg chg="modSld">
      <pc:chgData name="" userId="" providerId="" clId="Web-{6A8D03AA-96A8-71FD-03A8-E91BD9671E49}" dt="2026-03-18T14:12:35.217" v="10" actId="14100"/>
      <pc:docMkLst>
        <pc:docMk/>
      </pc:docMkLst>
      <pc:sldChg chg="modSp">
        <pc:chgData name="" userId="" providerId="" clId="Web-{6A8D03AA-96A8-71FD-03A8-E91BD9671E49}" dt="2026-03-18T14:12:35.217" v="10" actId="14100"/>
        <pc:sldMkLst>
          <pc:docMk/>
          <pc:sldMk cId="0" sldId="256"/>
        </pc:sldMkLst>
        <pc:spChg chg="mod">
          <ac:chgData name="" userId="" providerId="" clId="Web-{6A8D03AA-96A8-71FD-03A8-E91BD9671E49}" dt="2026-03-18T14:12:35.217" v="10" actId="14100"/>
          <ac:spMkLst>
            <pc:docMk/>
            <pc:sldMk cId="0" sldId="256"/>
            <ac:spMk id="5" creationId="{00000000-0000-0000-0000-000000000000}"/>
          </ac:spMkLst>
        </pc:spChg>
        <pc:picChg chg="mod">
          <ac:chgData name="" userId="" providerId="" clId="Web-{6A8D03AA-96A8-71FD-03A8-E91BD9671E49}" dt="2026-03-18T14:12:24.607" v="8" actId="14100"/>
          <ac:picMkLst>
            <pc:docMk/>
            <pc:sldMk cId="0" sldId="256"/>
            <ac:picMk id="20" creationId="{A182047E-748C-6D9F-899C-238FE7F104BC}"/>
          </ac:picMkLst>
        </pc:picChg>
      </pc:sldChg>
    </pc:docChg>
  </pc:docChgLst>
  <pc:docChgLst>
    <pc:chgData clId="Web-{68014BDF-BD3B-0270-9EBF-062A6ED0AEF1}"/>
    <pc:docChg chg="modSld">
      <pc:chgData name="" userId="" providerId="" clId="Web-{68014BDF-BD3B-0270-9EBF-062A6ED0AEF1}" dt="2026-03-18T13:57:21.707" v="3" actId="14100"/>
      <pc:docMkLst>
        <pc:docMk/>
      </pc:docMkLst>
      <pc:sldChg chg="modSp">
        <pc:chgData name="" userId="" providerId="" clId="Web-{68014BDF-BD3B-0270-9EBF-062A6ED0AEF1}" dt="2026-03-18T13:57:21.707" v="3" actId="14100"/>
        <pc:sldMkLst>
          <pc:docMk/>
          <pc:sldMk cId="0" sldId="256"/>
        </pc:sldMkLst>
        <pc:spChg chg="mod">
          <ac:chgData name="" userId="" providerId="" clId="Web-{68014BDF-BD3B-0270-9EBF-062A6ED0AEF1}" dt="2026-03-18T13:57:21.707" v="3" actId="14100"/>
          <ac:spMkLst>
            <pc:docMk/>
            <pc:sldMk cId="0" sldId="256"/>
            <ac:spMk id="5" creationId="{00000000-0000-0000-0000-000000000000}"/>
          </ac:spMkLst>
        </pc:spChg>
        <pc:spChg chg="mod">
          <ac:chgData name="" userId="" providerId="" clId="Web-{68014BDF-BD3B-0270-9EBF-062A6ED0AEF1}" dt="2026-03-18T13:57:07.363" v="1" actId="14100"/>
          <ac:spMkLst>
            <pc:docMk/>
            <pc:sldMk cId="0" sldId="256"/>
            <ac:spMk id="7" creationId="{00000000-0000-0000-0000-000000000000}"/>
          </ac:spMkLst>
        </pc:spChg>
      </pc:sldChg>
    </pc:docChg>
  </pc:docChgLst>
  <pc:docChgLst>
    <pc:chgData name="Daniela Vaciu (2221231)" userId="S::2221231@student.uwtsd.ac.uk::532614ba-698a-47e6-9f46-65e8d46e0d22" providerId="AD" clId="Web-{F6E5B6F3-9301-8AFE-4B0B-2C5487D77104}"/>
    <pc:docChg chg="modSld">
      <pc:chgData name="Daniela Vaciu (2221231)" userId="S::2221231@student.uwtsd.ac.uk::532614ba-698a-47e6-9f46-65e8d46e0d22" providerId="AD" clId="Web-{F6E5B6F3-9301-8AFE-4B0B-2C5487D77104}" dt="2026-03-18T14:08:38.939" v="3" actId="20577"/>
      <pc:docMkLst>
        <pc:docMk/>
      </pc:docMkLst>
      <pc:sldChg chg="modSp">
        <pc:chgData name="Daniela Vaciu (2221231)" userId="S::2221231@student.uwtsd.ac.uk::532614ba-698a-47e6-9f46-65e8d46e0d22" providerId="AD" clId="Web-{F6E5B6F3-9301-8AFE-4B0B-2C5487D77104}" dt="2026-03-18T14:08:38.939" v="3" actId="20577"/>
        <pc:sldMkLst>
          <pc:docMk/>
          <pc:sldMk cId="0" sldId="256"/>
        </pc:sldMkLst>
        <pc:spChg chg="mod">
          <ac:chgData name="Daniela Vaciu (2221231)" userId="S::2221231@student.uwtsd.ac.uk::532614ba-698a-47e6-9f46-65e8d46e0d22" providerId="AD" clId="Web-{F6E5B6F3-9301-8AFE-4B0B-2C5487D77104}" dt="2026-03-18T14:08:38.939" v="3" actId="20577"/>
          <ac:spMkLst>
            <pc:docMk/>
            <pc:sldMk cId="0" sldId="256"/>
            <ac:spMk id="5" creationId="{00000000-0000-0000-0000-000000000000}"/>
          </ac:spMkLst>
        </pc:spChg>
      </pc:sldChg>
    </pc:docChg>
  </pc:docChgLst>
  <pc:docChgLst>
    <pc:chgData clId="Web-{EC353CCE-ABF5-1B6F-C1B0-FFFD4D340062}"/>
    <pc:docChg chg="modSld">
      <pc:chgData name="" userId="" providerId="" clId="Web-{EC353CCE-ABF5-1B6F-C1B0-FFFD4D340062}" dt="2026-03-18T14:10:10.155" v="1" actId="14100"/>
      <pc:docMkLst>
        <pc:docMk/>
      </pc:docMkLst>
      <pc:sldChg chg="modSp">
        <pc:chgData name="" userId="" providerId="" clId="Web-{EC353CCE-ABF5-1B6F-C1B0-FFFD4D340062}" dt="2026-03-18T14:10:10.155" v="1" actId="14100"/>
        <pc:sldMkLst>
          <pc:docMk/>
          <pc:sldMk cId="0" sldId="256"/>
        </pc:sldMkLst>
        <pc:spChg chg="mod">
          <ac:chgData name="" userId="" providerId="" clId="Web-{EC353CCE-ABF5-1B6F-C1B0-FFFD4D340062}" dt="2026-03-18T14:10:10.155" v="1" actId="14100"/>
          <ac:spMkLst>
            <pc:docMk/>
            <pc:sldMk cId="0" sldId="256"/>
            <ac:spMk id="5" creationId="{00000000-0000-0000-0000-000000000000}"/>
          </ac:spMkLst>
        </pc:spChg>
      </pc:sldChg>
    </pc:docChg>
  </pc:docChgLst>
  <pc:docChgLst>
    <pc:chgData name="Daniela Vaciu (2221231)" userId="S::2221231@student.uwtsd.ac.uk::532614ba-698a-47e6-9f46-65e8d46e0d22" providerId="AD" clId="Web-{6A8D03AA-96A8-71FD-03A8-E91BD9671E49}"/>
    <pc:docChg chg="modSld">
      <pc:chgData name="Daniela Vaciu (2221231)" userId="S::2221231@student.uwtsd.ac.uk::532614ba-698a-47e6-9f46-65e8d46e0d22" providerId="AD" clId="Web-{6A8D03AA-96A8-71FD-03A8-E91BD9671E49}" dt="2026-03-18T14:28:41.841" v="81" actId="14100"/>
      <pc:docMkLst>
        <pc:docMk/>
      </pc:docMkLst>
      <pc:sldChg chg="addSp delSp modSp mod setBg">
        <pc:chgData name="Daniela Vaciu (2221231)" userId="S::2221231@student.uwtsd.ac.uk::532614ba-698a-47e6-9f46-65e8d46e0d22" providerId="AD" clId="Web-{6A8D03AA-96A8-71FD-03A8-E91BD9671E49}" dt="2026-03-18T14:28:41.841" v="81" actId="14100"/>
        <pc:sldMkLst>
          <pc:docMk/>
          <pc:sldMk cId="0" sldId="256"/>
        </pc:sldMkLst>
        <pc:spChg chg="add mod">
          <ac:chgData name="Daniela Vaciu (2221231)" userId="S::2221231@student.uwtsd.ac.uk::532614ba-698a-47e6-9f46-65e8d46e0d22" providerId="AD" clId="Web-{6A8D03AA-96A8-71FD-03A8-E91BD9671E49}" dt="2026-03-18T14:15:03.738" v="7"/>
          <ac:spMkLst>
            <pc:docMk/>
            <pc:sldMk cId="0" sldId="256"/>
            <ac:spMk id="3" creationId="{89B313D7-BA46-4B9B-11B6-2C9989560141}"/>
          </ac:spMkLst>
        </pc:spChg>
        <pc:spChg chg="del mod ord">
          <ac:chgData name="Daniela Vaciu (2221231)" userId="S::2221231@student.uwtsd.ac.uk::532614ba-698a-47e6-9f46-65e8d46e0d22" providerId="AD" clId="Web-{6A8D03AA-96A8-71FD-03A8-E91BD9671E49}" dt="2026-03-18T14:16:45.401" v="13"/>
          <ac:spMkLst>
            <pc:docMk/>
            <pc:sldMk cId="0" sldId="256"/>
            <ac:spMk id="5" creationId="{00000000-0000-0000-0000-000000000000}"/>
          </ac:spMkLst>
        </pc:spChg>
        <pc:spChg chg="mod ord">
          <ac:chgData name="Daniela Vaciu (2221231)" userId="S::2221231@student.uwtsd.ac.uk::532614ba-698a-47e6-9f46-65e8d46e0d22" providerId="AD" clId="Web-{6A8D03AA-96A8-71FD-03A8-E91BD9671E49}" dt="2026-03-18T14:21:34.629" v="46" actId="14100"/>
          <ac:spMkLst>
            <pc:docMk/>
            <pc:sldMk cId="0" sldId="256"/>
            <ac:spMk id="7" creationId="{00000000-0000-0000-0000-000000000000}"/>
          </ac:spMkLst>
        </pc:spChg>
        <pc:spChg chg="mod">
          <ac:chgData name="Daniela Vaciu (2221231)" userId="S::2221231@student.uwtsd.ac.uk::532614ba-698a-47e6-9f46-65e8d46e0d22" providerId="AD" clId="Web-{6A8D03AA-96A8-71FD-03A8-E91BD9671E49}" dt="2026-03-18T14:13:13.686" v="3" actId="14100"/>
          <ac:spMkLst>
            <pc:docMk/>
            <pc:sldMk cId="0" sldId="256"/>
            <ac:spMk id="8" creationId="{00000000-0000-0000-0000-000000000000}"/>
          </ac:spMkLst>
        </pc:spChg>
        <pc:spChg chg="mod">
          <ac:chgData name="Daniela Vaciu (2221231)" userId="S::2221231@student.uwtsd.ac.uk::532614ba-698a-47e6-9f46-65e8d46e0d22" providerId="AD" clId="Web-{6A8D03AA-96A8-71FD-03A8-E91BD9671E49}" dt="2026-03-18T14:27:46.309" v="73" actId="688"/>
          <ac:spMkLst>
            <pc:docMk/>
            <pc:sldMk cId="0" sldId="256"/>
            <ac:spMk id="13" creationId="{00000000-0000-0000-0000-000000000000}"/>
          </ac:spMkLst>
        </pc:spChg>
        <pc:spChg chg="mod">
          <ac:chgData name="Daniela Vaciu (2221231)" userId="S::2221231@student.uwtsd.ac.uk::532614ba-698a-47e6-9f46-65e8d46e0d22" providerId="AD" clId="Web-{6A8D03AA-96A8-71FD-03A8-E91BD9671E49}" dt="2026-03-18T14:28:33.903" v="79" actId="14100"/>
          <ac:spMkLst>
            <pc:docMk/>
            <pc:sldMk cId="0" sldId="256"/>
            <ac:spMk id="14" creationId="{00000000-0000-0000-0000-000000000000}"/>
          </ac:spMkLst>
        </pc:spChg>
        <pc:spChg chg="mod">
          <ac:chgData name="Daniela Vaciu (2221231)" userId="S::2221231@student.uwtsd.ac.uk::532614ba-698a-47e6-9f46-65e8d46e0d22" providerId="AD" clId="Web-{6A8D03AA-96A8-71FD-03A8-E91BD9671E49}" dt="2026-03-18T14:22:05.052" v="48"/>
          <ac:spMkLst>
            <pc:docMk/>
            <pc:sldMk cId="0" sldId="256"/>
            <ac:spMk id="16" creationId="{00000000-0000-0000-0000-000000000000}"/>
          </ac:spMkLst>
        </pc:spChg>
        <pc:spChg chg="add del mod">
          <ac:chgData name="Daniela Vaciu (2221231)" userId="S::2221231@student.uwtsd.ac.uk::532614ba-698a-47e6-9f46-65e8d46e0d22" providerId="AD" clId="Web-{6A8D03AA-96A8-71FD-03A8-E91BD9671E49}" dt="2026-03-18T14:18:20.889" v="20"/>
          <ac:spMkLst>
            <pc:docMk/>
            <pc:sldMk cId="0" sldId="256"/>
            <ac:spMk id="18" creationId="{22A966F4-3BD4-875C-E90F-2C08CD3F53D4}"/>
          </ac:spMkLst>
        </pc:spChg>
        <pc:spChg chg="add del mod">
          <ac:chgData name="Daniela Vaciu (2221231)" userId="S::2221231@student.uwtsd.ac.uk::532614ba-698a-47e6-9f46-65e8d46e0d22" providerId="AD" clId="Web-{6A8D03AA-96A8-71FD-03A8-E91BD9671E49}" dt="2026-03-18T14:18:48.546" v="24"/>
          <ac:spMkLst>
            <pc:docMk/>
            <pc:sldMk cId="0" sldId="256"/>
            <ac:spMk id="19" creationId="{C057ADD8-4072-F641-E9C8-EC6E1BA0AAB5}"/>
          </ac:spMkLst>
        </pc:spChg>
        <pc:spChg chg="add del mod">
          <ac:chgData name="Daniela Vaciu (2221231)" userId="S::2221231@student.uwtsd.ac.uk::532614ba-698a-47e6-9f46-65e8d46e0d22" providerId="AD" clId="Web-{6A8D03AA-96A8-71FD-03A8-E91BD9671E49}" dt="2026-03-18T14:20:01.221" v="35"/>
          <ac:spMkLst>
            <pc:docMk/>
            <pc:sldMk cId="0" sldId="256"/>
            <ac:spMk id="21" creationId="{E2CC535B-44D9-9AB7-CCB3-9A68DE139997}"/>
          </ac:spMkLst>
        </pc:spChg>
        <pc:spChg chg="add del mod">
          <ac:chgData name="Daniela Vaciu (2221231)" userId="S::2221231@student.uwtsd.ac.uk::532614ba-698a-47e6-9f46-65e8d46e0d22" providerId="AD" clId="Web-{6A8D03AA-96A8-71FD-03A8-E91BD9671E49}" dt="2026-03-18T14:20:36.565" v="41"/>
          <ac:spMkLst>
            <pc:docMk/>
            <pc:sldMk cId="0" sldId="256"/>
            <ac:spMk id="22" creationId="{D2A09C43-FB02-D0B1-2DD2-FCC3B17C1D21}"/>
          </ac:spMkLst>
        </pc:spChg>
        <pc:spChg chg="add mod">
          <ac:chgData name="Daniela Vaciu (2221231)" userId="S::2221231@student.uwtsd.ac.uk::532614ba-698a-47e6-9f46-65e8d46e0d22" providerId="AD" clId="Web-{6A8D03AA-96A8-71FD-03A8-E91BD9671E49}" dt="2026-03-18T14:20:55.863" v="43" actId="14100"/>
          <ac:spMkLst>
            <pc:docMk/>
            <pc:sldMk cId="0" sldId="256"/>
            <ac:spMk id="23" creationId="{9DDB129E-E20E-F8A2-5888-B25C8B2EEA61}"/>
          </ac:spMkLst>
        </pc:spChg>
        <pc:picChg chg="mod">
          <ac:chgData name="Daniela Vaciu (2221231)" userId="S::2221231@student.uwtsd.ac.uk::532614ba-698a-47e6-9f46-65e8d46e0d22" providerId="AD" clId="Web-{6A8D03AA-96A8-71FD-03A8-E91BD9671E49}" dt="2026-03-18T14:28:41.841" v="81" actId="14100"/>
          <ac:picMkLst>
            <pc:docMk/>
            <pc:sldMk cId="0" sldId="256"/>
            <ac:picMk id="20" creationId="{A182047E-748C-6D9F-899C-238FE7F104BC}"/>
          </ac:picMkLst>
        </pc:picChg>
      </pc:sldChg>
    </pc:docChg>
  </pc:docChgLst>
  <pc:docChgLst>
    <pc:chgData name="Daniela Vaciu (2221231)" userId="S::2221231@student.uwtsd.ac.uk::532614ba-698a-47e6-9f46-65e8d46e0d22" providerId="AD" clId="Web-{68014BDF-BD3B-0270-9EBF-062A6ED0AEF1}"/>
    <pc:docChg chg="modSld">
      <pc:chgData name="Daniela Vaciu (2221231)" userId="S::2221231@student.uwtsd.ac.uk::532614ba-698a-47e6-9f46-65e8d46e0d22" providerId="AD" clId="Web-{68014BDF-BD3B-0270-9EBF-062A6ED0AEF1}" dt="2026-03-18T14:01:11.054" v="19" actId="20577"/>
      <pc:docMkLst>
        <pc:docMk/>
      </pc:docMkLst>
      <pc:sldChg chg="addSp delSp modSp">
        <pc:chgData name="Daniela Vaciu (2221231)" userId="S::2221231@student.uwtsd.ac.uk::532614ba-698a-47e6-9f46-65e8d46e0d22" providerId="AD" clId="Web-{68014BDF-BD3B-0270-9EBF-062A6ED0AEF1}" dt="2026-03-18T14:01:11.054" v="19" actId="20577"/>
        <pc:sldMkLst>
          <pc:docMk/>
          <pc:sldMk cId="0" sldId="256"/>
        </pc:sldMkLst>
        <pc:spChg chg="add del">
          <ac:chgData name="Daniela Vaciu (2221231)" userId="S::2221231@student.uwtsd.ac.uk::532614ba-698a-47e6-9f46-65e8d46e0d22" providerId="AD" clId="Web-{68014BDF-BD3B-0270-9EBF-062A6ED0AEF1}" dt="2026-03-18T14:01:01.820" v="17"/>
          <ac:spMkLst>
            <pc:docMk/>
            <pc:sldMk cId="0" sldId="256"/>
            <ac:spMk id="3" creationId="{A929DA37-3AB5-3EDA-CF7E-1BBC29C639C5}"/>
          </ac:spMkLst>
        </pc:spChg>
        <pc:spChg chg="mod">
          <ac:chgData name="Daniela Vaciu (2221231)" userId="S::2221231@student.uwtsd.ac.uk::532614ba-698a-47e6-9f46-65e8d46e0d22" providerId="AD" clId="Web-{68014BDF-BD3B-0270-9EBF-062A6ED0AEF1}" dt="2026-03-18T14:01:11.054" v="19" actId="20577"/>
          <ac:spMkLst>
            <pc:docMk/>
            <pc:sldMk cId="0" sldId="256"/>
            <ac:spMk id="5" creationId="{00000000-0000-0000-0000-000000000000}"/>
          </ac:spMkLst>
        </pc:spChg>
        <pc:spChg chg="mod">
          <ac:chgData name="Daniela Vaciu (2221231)" userId="S::2221231@student.uwtsd.ac.uk::532614ba-698a-47e6-9f46-65e8d46e0d22" providerId="AD" clId="Web-{68014BDF-BD3B-0270-9EBF-062A6ED0AEF1}" dt="2026-03-18T13:58:41.536" v="10" actId="20577"/>
          <ac:spMkLst>
            <pc:docMk/>
            <pc:sldMk cId="0" sldId="256"/>
            <ac:spMk id="16" creationId="{00000000-0000-0000-0000-000000000000}"/>
          </ac:spMkLst>
        </pc:spChg>
        <pc:picChg chg="mod">
          <ac:chgData name="Daniela Vaciu (2221231)" userId="S::2221231@student.uwtsd.ac.uk::532614ba-698a-47e6-9f46-65e8d46e0d22" providerId="AD" clId="Web-{68014BDF-BD3B-0270-9EBF-062A6ED0AEF1}" dt="2026-03-18T13:58:48.537" v="11" actId="1076"/>
          <ac:picMkLst>
            <pc:docMk/>
            <pc:sldMk cId="0" sldId="256"/>
            <ac:picMk id="20" creationId="{A182047E-748C-6D9F-899C-238FE7F104B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97F870-9AF6-48F1-9F5B-AF812E47C036}" type="datetimeFigureOut">
              <a:rPr lang="en-IN" smtClean="0"/>
              <a:t>18-03-2026</a:t>
            </a:fld>
            <a:endParaRPr lang="en-IN"/>
          </a:p>
        </p:txBody>
      </p:sp>
      <p:sp>
        <p:nvSpPr>
          <p:cNvPr id="4" name="Slide Image Placeholder 3"/>
          <p:cNvSpPr>
            <a:spLocks noGrp="1" noRot="1" noChangeAspect="1"/>
          </p:cNvSpPr>
          <p:nvPr>
            <p:ph type="sldImg" idx="2"/>
          </p:nvPr>
        </p:nvSpPr>
        <p:spPr>
          <a:xfrm>
            <a:off x="1004888" y="685800"/>
            <a:ext cx="4848225"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87CF68A-12FD-429D-8CA0-331287C67DB1}" type="slidenum">
              <a:rPr lang="en-IN" smtClean="0"/>
              <a:t>‹#›</a:t>
            </a:fld>
            <a:endParaRPr lang="en-IN"/>
          </a:p>
        </p:txBody>
      </p:sp>
    </p:spTree>
    <p:extLst>
      <p:ext uri="{BB962C8B-B14F-4D97-AF65-F5344CB8AC3E}">
        <p14:creationId xmlns:p14="http://schemas.microsoft.com/office/powerpoint/2010/main" val="3450398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spcAft>
                <a:spcPts val="0"/>
              </a:spcAft>
            </a:pPr>
            <a:r>
              <a:rPr lang="en-GB" sz="1200">
                <a:solidFill>
                  <a:srgbClr val="000000"/>
                </a:solidFill>
                <a:effectLst/>
                <a:latin typeface="Times New Roman"/>
                <a:ea typeface="Calibri"/>
              </a:rPr>
              <a:t>Nguyen, D.C. and </a:t>
            </a:r>
            <a:r>
              <a:rPr lang="en-GB" sz="1200" err="1">
                <a:solidFill>
                  <a:srgbClr val="000000"/>
                </a:solidFill>
                <a:effectLst/>
                <a:latin typeface="Times New Roman"/>
                <a:ea typeface="Calibri"/>
              </a:rPr>
              <a:t>Tull</a:t>
            </a:r>
            <a:r>
              <a:rPr lang="en-GB" sz="1200">
                <a:solidFill>
                  <a:srgbClr val="000000"/>
                </a:solidFill>
                <a:effectLst/>
                <a:latin typeface="Times New Roman"/>
                <a:ea typeface="Calibri"/>
              </a:rPr>
              <a:t>, J. (2022). Context and contextualization: The extended case method in qualitative international business research. Journal of World Business, 57(5), p.101348. </a:t>
            </a:r>
            <a:r>
              <a:rPr lang="en-GB" sz="1200" err="1">
                <a:solidFill>
                  <a:srgbClr val="000000"/>
                </a:solidFill>
                <a:effectLst/>
                <a:latin typeface="Times New Roman"/>
                <a:ea typeface="Calibri"/>
              </a:rPr>
              <a:t>doi:https</a:t>
            </a:r>
            <a:r>
              <a:rPr lang="en-GB" sz="1200">
                <a:solidFill>
                  <a:srgbClr val="000000"/>
                </a:solidFill>
                <a:effectLst/>
                <a:latin typeface="Times New Roman"/>
                <a:ea typeface="Calibri"/>
              </a:rPr>
              <a:t>://doi.org/10.1016/j.jwb.2022.101348.</a:t>
            </a:r>
            <a:endParaRPr lang="en-IN" sz="1200">
              <a:solidFill>
                <a:srgbClr val="000000"/>
              </a:solidFill>
              <a:effectLst/>
              <a:latin typeface="Times New Roman"/>
              <a:ea typeface="Calibri"/>
            </a:endParaRPr>
          </a:p>
          <a:p>
            <a:pPr marL="457200" indent="-457200" algn="just">
              <a:lnSpc>
                <a:spcPct val="150000"/>
              </a:lnSpc>
              <a:spcAft>
                <a:spcPts val="0"/>
              </a:spcAft>
            </a:pPr>
            <a:r>
              <a:rPr lang="en-GB" sz="1200" err="1">
                <a:solidFill>
                  <a:srgbClr val="000000"/>
                </a:solidFill>
                <a:effectLst/>
                <a:latin typeface="Times New Roman"/>
                <a:ea typeface="Calibri"/>
              </a:rPr>
              <a:t>Pabilonia</a:t>
            </a:r>
            <a:r>
              <a:rPr lang="en-GB" sz="1200">
                <a:solidFill>
                  <a:srgbClr val="000000"/>
                </a:solidFill>
                <a:effectLst/>
                <a:latin typeface="Times New Roman"/>
                <a:ea typeface="Calibri"/>
              </a:rPr>
              <a:t>, S.W. and Redmond, J.J. (2024). The rise in remote work since the pandemic and its impact on productivity. [online] Bureau of </a:t>
            </a:r>
            <a:r>
              <a:rPr lang="en-GB" sz="1200" err="1">
                <a:solidFill>
                  <a:srgbClr val="000000"/>
                </a:solidFill>
                <a:effectLst/>
                <a:latin typeface="Times New Roman"/>
                <a:ea typeface="Calibri"/>
              </a:rPr>
              <a:t>Labor</a:t>
            </a:r>
            <a:r>
              <a:rPr lang="en-GB" sz="1200">
                <a:solidFill>
                  <a:srgbClr val="000000"/>
                </a:solidFill>
                <a:effectLst/>
                <a:latin typeface="Times New Roman"/>
                <a:ea typeface="Calibri"/>
              </a:rPr>
              <a:t> Statistics. Available at: https://www.bls.gov/opub/btn/volume-13/remote-work-productivity.htm.</a:t>
            </a:r>
            <a:endParaRPr lang="en-IN" sz="1200">
              <a:solidFill>
                <a:srgbClr val="000000"/>
              </a:solidFill>
              <a:effectLst/>
              <a:latin typeface="Times New Roman"/>
              <a:ea typeface="Calibri"/>
            </a:endParaRPr>
          </a:p>
          <a:p>
            <a:pPr marL="457200" indent="-457200" algn="just">
              <a:lnSpc>
                <a:spcPct val="150000"/>
              </a:lnSpc>
              <a:spcAft>
                <a:spcPts val="0"/>
              </a:spcAft>
            </a:pPr>
            <a:r>
              <a:rPr lang="en-GB" sz="1200" err="1">
                <a:solidFill>
                  <a:srgbClr val="000000"/>
                </a:solidFill>
                <a:effectLst/>
                <a:latin typeface="Times New Roman"/>
                <a:ea typeface="Calibri"/>
              </a:rPr>
              <a:t>Pervin</a:t>
            </a:r>
            <a:r>
              <a:rPr lang="en-GB" sz="1200">
                <a:solidFill>
                  <a:srgbClr val="000000"/>
                </a:solidFill>
                <a:effectLst/>
                <a:latin typeface="Times New Roman"/>
                <a:ea typeface="Calibri"/>
              </a:rPr>
              <a:t>, N. and </a:t>
            </a:r>
            <a:r>
              <a:rPr lang="en-GB" sz="1200" err="1">
                <a:solidFill>
                  <a:srgbClr val="000000"/>
                </a:solidFill>
                <a:effectLst/>
                <a:latin typeface="Times New Roman"/>
                <a:ea typeface="Calibri"/>
              </a:rPr>
              <a:t>Mokhtar</a:t>
            </a:r>
            <a:r>
              <a:rPr lang="en-GB" sz="1200">
                <a:solidFill>
                  <a:srgbClr val="000000"/>
                </a:solidFill>
                <a:effectLst/>
                <a:latin typeface="Times New Roman"/>
                <a:ea typeface="Calibri"/>
              </a:rPr>
              <a:t>, M. (2022). The </a:t>
            </a:r>
            <a:r>
              <a:rPr lang="en-GB" sz="1200" err="1">
                <a:solidFill>
                  <a:srgbClr val="000000"/>
                </a:solidFill>
                <a:effectLst/>
                <a:latin typeface="Times New Roman"/>
                <a:ea typeface="Calibri"/>
              </a:rPr>
              <a:t>interpretivist</a:t>
            </a:r>
            <a:r>
              <a:rPr lang="en-GB" sz="1200">
                <a:solidFill>
                  <a:srgbClr val="000000"/>
                </a:solidFill>
                <a:effectLst/>
                <a:latin typeface="Times New Roman"/>
                <a:ea typeface="Calibri"/>
              </a:rPr>
              <a:t> research paradigm: a subjective notion of a social context. International Journal of Academic Research in Progressive Education and Development, 11(2), pp.419–428. </a:t>
            </a:r>
            <a:r>
              <a:rPr lang="en-GB" sz="1200" err="1">
                <a:solidFill>
                  <a:srgbClr val="000000"/>
                </a:solidFill>
                <a:effectLst/>
                <a:latin typeface="Times New Roman"/>
                <a:ea typeface="Calibri"/>
              </a:rPr>
              <a:t>doi:https</a:t>
            </a:r>
            <a:r>
              <a:rPr lang="en-GB" sz="1200">
                <a:solidFill>
                  <a:srgbClr val="000000"/>
                </a:solidFill>
                <a:effectLst/>
                <a:latin typeface="Times New Roman"/>
                <a:ea typeface="Calibri"/>
              </a:rPr>
              <a:t>://doi.org/10.6007/IJARPED/v11-i2/12938.</a:t>
            </a:r>
            <a:endParaRPr lang="en-IN" sz="1200">
              <a:solidFill>
                <a:srgbClr val="000000"/>
              </a:solidFill>
              <a:effectLst/>
              <a:latin typeface="Times New Roman"/>
              <a:ea typeface="Calibri"/>
            </a:endParaRPr>
          </a:p>
          <a:p>
            <a:pPr marL="457200" indent="-457200" algn="just">
              <a:lnSpc>
                <a:spcPct val="150000"/>
              </a:lnSpc>
              <a:spcAft>
                <a:spcPts val="0"/>
              </a:spcAft>
            </a:pPr>
            <a:r>
              <a:rPr lang="en-GB" sz="1200" err="1">
                <a:solidFill>
                  <a:srgbClr val="000000"/>
                </a:solidFill>
                <a:effectLst/>
                <a:latin typeface="Times New Roman"/>
                <a:ea typeface="Calibri"/>
              </a:rPr>
              <a:t>Syahputra</a:t>
            </a:r>
            <a:r>
              <a:rPr lang="en-GB" sz="1200">
                <a:solidFill>
                  <a:srgbClr val="000000"/>
                </a:solidFill>
                <a:effectLst/>
                <a:latin typeface="Times New Roman"/>
                <a:ea typeface="Calibri"/>
              </a:rPr>
              <a:t>, H., Eddy, P., </a:t>
            </a:r>
            <a:r>
              <a:rPr lang="en-GB" sz="1200" err="1">
                <a:solidFill>
                  <a:srgbClr val="000000"/>
                </a:solidFill>
                <a:effectLst/>
                <a:latin typeface="Times New Roman"/>
                <a:ea typeface="Calibri"/>
              </a:rPr>
              <a:t>Santoso</a:t>
            </a:r>
            <a:r>
              <a:rPr lang="en-GB" sz="1200">
                <a:solidFill>
                  <a:srgbClr val="000000"/>
                </a:solidFill>
                <a:effectLst/>
                <a:latin typeface="Times New Roman"/>
                <a:ea typeface="Calibri"/>
              </a:rPr>
              <a:t>, P.H., </a:t>
            </a:r>
            <a:r>
              <a:rPr lang="en-GB" sz="1200" err="1">
                <a:solidFill>
                  <a:srgbClr val="000000"/>
                </a:solidFill>
                <a:effectLst/>
                <a:latin typeface="Times New Roman"/>
                <a:ea typeface="Calibri"/>
              </a:rPr>
              <a:t>Fitri</a:t>
            </a:r>
            <a:r>
              <a:rPr lang="en-GB" sz="1200">
                <a:solidFill>
                  <a:srgbClr val="000000"/>
                </a:solidFill>
                <a:effectLst/>
                <a:latin typeface="Times New Roman"/>
                <a:ea typeface="Calibri"/>
              </a:rPr>
              <a:t> </a:t>
            </a:r>
            <a:r>
              <a:rPr lang="en-GB" sz="1200" err="1">
                <a:solidFill>
                  <a:srgbClr val="000000"/>
                </a:solidFill>
                <a:effectLst/>
                <a:latin typeface="Times New Roman"/>
                <a:ea typeface="Calibri"/>
              </a:rPr>
              <a:t>Yani</a:t>
            </a:r>
            <a:r>
              <a:rPr lang="en-GB" sz="1200">
                <a:solidFill>
                  <a:srgbClr val="000000"/>
                </a:solidFill>
                <a:effectLst/>
                <a:latin typeface="Times New Roman"/>
                <a:ea typeface="Calibri"/>
              </a:rPr>
              <a:t> and Putra, R. (2023). Exploring Employee Performance Through Qualitative Methods: Insights and Implications. International Conference on Business Management and Accounting, [online] 2(1), pp.312–316. </a:t>
            </a:r>
            <a:r>
              <a:rPr lang="en-GB" sz="1200" err="1">
                <a:solidFill>
                  <a:srgbClr val="000000"/>
                </a:solidFill>
                <a:effectLst/>
                <a:latin typeface="Times New Roman"/>
                <a:ea typeface="Calibri"/>
              </a:rPr>
              <a:t>doi:https</a:t>
            </a:r>
            <a:r>
              <a:rPr lang="en-GB" sz="1200">
                <a:solidFill>
                  <a:srgbClr val="000000"/>
                </a:solidFill>
                <a:effectLst/>
                <a:latin typeface="Times New Roman"/>
                <a:ea typeface="Calibri"/>
              </a:rPr>
              <a:t>://doi.org/10.35145/icobima.v2i1.4379.</a:t>
            </a:r>
            <a:endParaRPr lang="en-IN" sz="1200">
              <a:solidFill>
                <a:srgbClr val="000000"/>
              </a:solidFill>
              <a:effectLst/>
              <a:latin typeface="Times New Roman"/>
              <a:ea typeface="Calibri"/>
            </a:endParaRPr>
          </a:p>
          <a:p>
            <a:pPr marL="457200" indent="-457200" algn="just">
              <a:lnSpc>
                <a:spcPct val="150000"/>
              </a:lnSpc>
              <a:spcAft>
                <a:spcPts val="0"/>
              </a:spcAft>
            </a:pPr>
            <a:r>
              <a:rPr lang="en-GB" sz="1200">
                <a:solidFill>
                  <a:srgbClr val="000000"/>
                </a:solidFill>
                <a:effectLst/>
                <a:latin typeface="Times New Roman"/>
                <a:ea typeface="Calibri"/>
              </a:rPr>
              <a:t>WHO (2024). Mental Health at Work. [online] World Health Organization. Available at: https://www.who.int/news-room/fact-sheets/detail/mental-health-at-work.</a:t>
            </a:r>
            <a:endParaRPr lang="en-IN" sz="1200">
              <a:solidFill>
                <a:srgbClr val="000000"/>
              </a:solidFill>
              <a:effectLst/>
              <a:latin typeface="Times New Roman"/>
              <a:ea typeface="Calibri"/>
            </a:endParaRPr>
          </a:p>
          <a:p>
            <a:pPr marL="457200" indent="-457200" algn="just">
              <a:lnSpc>
                <a:spcPct val="150000"/>
              </a:lnSpc>
              <a:spcAft>
                <a:spcPts val="0"/>
              </a:spcAft>
            </a:pPr>
            <a:r>
              <a:rPr lang="en-GB" sz="1200" err="1">
                <a:solidFill>
                  <a:srgbClr val="000000"/>
                </a:solidFill>
                <a:effectLst/>
                <a:latin typeface="Times New Roman"/>
                <a:ea typeface="Calibri"/>
              </a:rPr>
              <a:t>Wigert</a:t>
            </a:r>
            <a:r>
              <a:rPr lang="en-GB" sz="1200">
                <a:solidFill>
                  <a:srgbClr val="000000"/>
                </a:solidFill>
                <a:effectLst/>
                <a:latin typeface="Times New Roman"/>
                <a:ea typeface="Calibri"/>
              </a:rPr>
              <a:t>, B., </a:t>
            </a:r>
            <a:r>
              <a:rPr lang="en-GB" sz="1200" err="1">
                <a:solidFill>
                  <a:srgbClr val="000000"/>
                </a:solidFill>
                <a:effectLst/>
                <a:latin typeface="Times New Roman"/>
                <a:ea typeface="Calibri"/>
              </a:rPr>
              <a:t>Agrawal</a:t>
            </a:r>
            <a:r>
              <a:rPr lang="en-GB" sz="1200">
                <a:solidFill>
                  <a:srgbClr val="000000"/>
                </a:solidFill>
                <a:effectLst/>
                <a:latin typeface="Times New Roman"/>
                <a:ea typeface="Calibri"/>
              </a:rPr>
              <a:t>, S., Barry, K. and </a:t>
            </a:r>
            <a:r>
              <a:rPr lang="en-GB" sz="1200" err="1">
                <a:solidFill>
                  <a:srgbClr val="000000"/>
                </a:solidFill>
                <a:effectLst/>
                <a:latin typeface="Times New Roman"/>
                <a:ea typeface="Calibri"/>
              </a:rPr>
              <a:t>Maese</a:t>
            </a:r>
            <a:r>
              <a:rPr lang="en-GB" sz="1200">
                <a:solidFill>
                  <a:srgbClr val="000000"/>
                </a:solidFill>
                <a:effectLst/>
                <a:latin typeface="Times New Roman"/>
                <a:ea typeface="Calibri"/>
              </a:rPr>
              <a:t>, E. (2021). The Wellbeing-Engagement Paradox of 2020. [online] Gallup.com. Available at: https://www.gallup.com/workplace/336941/wellbeing-engagement-paradox-2020.aspx.</a:t>
            </a:r>
            <a:endParaRPr lang="en-IN" sz="1200">
              <a:solidFill>
                <a:srgbClr val="000000"/>
              </a:solidFill>
              <a:effectLst/>
              <a:latin typeface="Times New Roman"/>
              <a:ea typeface="Calibri"/>
            </a:endParaRPr>
          </a:p>
          <a:p>
            <a:endParaRPr lang="en-IN"/>
          </a:p>
        </p:txBody>
      </p:sp>
      <p:sp>
        <p:nvSpPr>
          <p:cNvPr id="4" name="Slide Number Placeholder 3"/>
          <p:cNvSpPr>
            <a:spLocks noGrp="1"/>
          </p:cNvSpPr>
          <p:nvPr>
            <p:ph type="sldNum" sz="quarter" idx="10"/>
          </p:nvPr>
        </p:nvSpPr>
        <p:spPr/>
        <p:txBody>
          <a:bodyPr/>
          <a:lstStyle/>
          <a:p>
            <a:fld id="{587CF68A-12FD-429D-8CA0-331287C67DB1}" type="slidenum">
              <a:rPr lang="en-IN" smtClean="0"/>
              <a:t>1</a:t>
            </a:fld>
            <a:endParaRPr lang="en-IN"/>
          </a:p>
        </p:txBody>
      </p:sp>
    </p:spTree>
    <p:extLst>
      <p:ext uri="{BB962C8B-B14F-4D97-AF65-F5344CB8AC3E}">
        <p14:creationId xmlns:p14="http://schemas.microsoft.com/office/powerpoint/2010/main" val="832336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AutoShape 2"/>
          <p:cNvSpPr/>
          <p:nvPr/>
        </p:nvSpPr>
        <p:spPr>
          <a:xfrm>
            <a:off x="612000" y="0"/>
            <a:ext cx="20160000" cy="2843698"/>
          </a:xfrm>
          <a:prstGeom prst="rect">
            <a:avLst/>
          </a:prstGeom>
          <a:solidFill>
            <a:srgbClr val="110A44"/>
          </a:solidFill>
        </p:spPr>
        <p:txBody>
          <a:bodyPr/>
          <a:lstStyle/>
          <a:p>
            <a:endParaRPr lang="en-US"/>
          </a:p>
        </p:txBody>
      </p:sp>
      <p:sp>
        <p:nvSpPr>
          <p:cNvPr id="4" name="AutoShape 4"/>
          <p:cNvSpPr/>
          <p:nvPr/>
        </p:nvSpPr>
        <p:spPr>
          <a:xfrm>
            <a:off x="612000" y="3075507"/>
            <a:ext cx="5040000" cy="9325976"/>
          </a:xfrm>
          <a:prstGeom prst="rect">
            <a:avLst/>
          </a:prstGeom>
          <a:solidFill>
            <a:srgbClr val="FFFDFD"/>
          </a:solidFill>
        </p:spPr>
        <p:txBody>
          <a:bodyPr/>
          <a:lstStyle/>
          <a:p>
            <a:endParaRPr lang="en-US"/>
          </a:p>
        </p:txBody>
      </p:sp>
      <p:sp>
        <p:nvSpPr>
          <p:cNvPr id="6" name="Freeform 6"/>
          <p:cNvSpPr/>
          <p:nvPr/>
        </p:nvSpPr>
        <p:spPr>
          <a:xfrm>
            <a:off x="5979695" y="2998257"/>
            <a:ext cx="4702406" cy="9403226"/>
          </a:xfrm>
          <a:custGeom>
            <a:avLst/>
            <a:gdLst/>
            <a:ahLst/>
            <a:cxnLst/>
            <a:rect l="l" t="t" r="r" b="b"/>
            <a:pathLst>
              <a:path w="4334305" h="3134996">
                <a:moveTo>
                  <a:pt x="0" y="0"/>
                </a:moveTo>
                <a:lnTo>
                  <a:pt x="4334305" y="0"/>
                </a:lnTo>
                <a:lnTo>
                  <a:pt x="4334305" y="3134996"/>
                </a:lnTo>
                <a:lnTo>
                  <a:pt x="0" y="3134996"/>
                </a:lnTo>
                <a:lnTo>
                  <a:pt x="0" y="0"/>
                </a:lnTo>
                <a:close/>
              </a:path>
            </a:pathLst>
          </a:custGeom>
          <a:blipFill>
            <a:blip r:embed="rId3"/>
            <a:stretch>
              <a:fillRect r="-1160"/>
            </a:stretch>
          </a:blipFill>
        </p:spPr>
        <p:txBody>
          <a:bodyPr/>
          <a:lstStyle/>
          <a:p>
            <a:endParaRPr lang="en-US"/>
          </a:p>
        </p:txBody>
      </p:sp>
      <p:sp>
        <p:nvSpPr>
          <p:cNvPr id="8" name="Freeform 8"/>
          <p:cNvSpPr/>
          <p:nvPr/>
        </p:nvSpPr>
        <p:spPr>
          <a:xfrm>
            <a:off x="15860739" y="2843698"/>
            <a:ext cx="4439690" cy="4861695"/>
          </a:xfrm>
          <a:custGeom>
            <a:avLst/>
            <a:gdLst/>
            <a:ahLst/>
            <a:cxnLst/>
            <a:rect l="l" t="t" r="r" b="b"/>
            <a:pathLst>
              <a:path w="2402652" h="1585683">
                <a:moveTo>
                  <a:pt x="0" y="0"/>
                </a:moveTo>
                <a:lnTo>
                  <a:pt x="2402652" y="0"/>
                </a:lnTo>
                <a:lnTo>
                  <a:pt x="2402652" y="1585683"/>
                </a:lnTo>
                <a:lnTo>
                  <a:pt x="0" y="1585683"/>
                </a:lnTo>
                <a:lnTo>
                  <a:pt x="0" y="0"/>
                </a:lnTo>
                <a:close/>
              </a:path>
            </a:pathLst>
          </a:custGeom>
          <a:blipFill>
            <a:blip r:embed="rId4"/>
            <a:stretch>
              <a:fillRect l="-1080" r="-453" b="-2691"/>
            </a:stretch>
          </a:blipFill>
        </p:spPr>
        <p:txBody>
          <a:bodyPr/>
          <a:lstStyle/>
          <a:p>
            <a:endParaRPr lang="en-US"/>
          </a:p>
        </p:txBody>
      </p:sp>
      <p:sp>
        <p:nvSpPr>
          <p:cNvPr id="9" name="TextBox 9"/>
          <p:cNvSpPr txBox="1"/>
          <p:nvPr/>
        </p:nvSpPr>
        <p:spPr>
          <a:xfrm>
            <a:off x="5448176" y="608490"/>
            <a:ext cx="10487647" cy="1106325"/>
          </a:xfrm>
          <a:prstGeom prst="rect">
            <a:avLst/>
          </a:prstGeom>
        </p:spPr>
        <p:txBody>
          <a:bodyPr lIns="0" tIns="0" rIns="0" bIns="0" rtlCol="0" anchor="t">
            <a:spAutoFit/>
          </a:bodyPr>
          <a:lstStyle/>
          <a:p>
            <a:pPr algn="ctr">
              <a:lnSpc>
                <a:spcPts val="8439"/>
              </a:lnSpc>
            </a:pPr>
            <a:r>
              <a:rPr lang="en-US" sz="8038" spc="80">
                <a:solidFill>
                  <a:srgbClr val="FFFDFD"/>
                </a:solidFill>
                <a:latin typeface="Tek Tall Arabic"/>
                <a:ea typeface="Tek Tall Arabic"/>
                <a:cs typeface="Tek Tall Arabic"/>
                <a:sym typeface="Tek Tall Arabic"/>
              </a:rPr>
              <a:t>ELEMENT 3: METHODOLOGY </a:t>
            </a:r>
          </a:p>
        </p:txBody>
      </p:sp>
      <p:sp>
        <p:nvSpPr>
          <p:cNvPr id="10" name="TextBox 10"/>
          <p:cNvSpPr txBox="1"/>
          <p:nvPr/>
        </p:nvSpPr>
        <p:spPr>
          <a:xfrm>
            <a:off x="3309777" y="1723460"/>
            <a:ext cx="14008447" cy="790072"/>
          </a:xfrm>
          <a:prstGeom prst="rect">
            <a:avLst/>
          </a:prstGeom>
        </p:spPr>
        <p:txBody>
          <a:bodyPr lIns="0" tIns="0" rIns="0" bIns="0" rtlCol="0" anchor="t">
            <a:spAutoFit/>
          </a:bodyPr>
          <a:lstStyle/>
          <a:p>
            <a:pPr algn="ctr">
              <a:lnSpc>
                <a:spcPts val="3177"/>
              </a:lnSpc>
            </a:pPr>
            <a:r>
              <a:rPr lang="en-US" sz="2269">
                <a:solidFill>
                  <a:srgbClr val="FFFDFD"/>
                </a:solidFill>
                <a:latin typeface="Roboto"/>
                <a:ea typeface="Roboto"/>
                <a:cs typeface="Roboto"/>
                <a:sym typeface="Roboto"/>
              </a:rPr>
              <a:t>Impact of Remote Work on Employee Productivity in SMEs within UK E-Commerce Sector:  A Case Study on Wayfair Company</a:t>
            </a:r>
          </a:p>
        </p:txBody>
      </p:sp>
      <p:sp>
        <p:nvSpPr>
          <p:cNvPr id="11" name="TextBox 11"/>
          <p:cNvSpPr txBox="1"/>
          <p:nvPr/>
        </p:nvSpPr>
        <p:spPr>
          <a:xfrm>
            <a:off x="956859" y="3455262"/>
            <a:ext cx="4364606" cy="490636"/>
          </a:xfrm>
          <a:prstGeom prst="rect">
            <a:avLst/>
          </a:prstGeom>
        </p:spPr>
        <p:txBody>
          <a:bodyPr lIns="0" tIns="0" rIns="0" bIns="0" rtlCol="0" anchor="t">
            <a:spAutoFit/>
          </a:bodyPr>
          <a:lstStyle/>
          <a:p>
            <a:pPr marL="0" lvl="0" indent="0" algn="l">
              <a:lnSpc>
                <a:spcPts val="3617"/>
              </a:lnSpc>
              <a:spcBef>
                <a:spcPct val="0"/>
              </a:spcBef>
            </a:pPr>
            <a:r>
              <a:rPr lang="en-US" sz="3444" spc="34">
                <a:solidFill>
                  <a:srgbClr val="062424"/>
                </a:solidFill>
                <a:latin typeface="Tek Tall Arabic"/>
                <a:ea typeface="Tek Tall Arabic"/>
                <a:cs typeface="Tek Tall Arabic"/>
                <a:sym typeface="Tek Tall Arabic"/>
              </a:rPr>
              <a:t>RESEARCH PROCESS SU</a:t>
            </a:r>
            <a:r>
              <a:rPr lang="en-US" sz="3444" u="none" spc="34">
                <a:solidFill>
                  <a:srgbClr val="062424"/>
                </a:solidFill>
                <a:latin typeface="Tek Tall Arabic"/>
                <a:ea typeface="Tek Tall Arabic"/>
                <a:cs typeface="Tek Tall Arabic"/>
                <a:sym typeface="Tek Tall Arabic"/>
              </a:rPr>
              <a:t>MMARY</a:t>
            </a:r>
          </a:p>
        </p:txBody>
      </p:sp>
      <p:sp>
        <p:nvSpPr>
          <p:cNvPr id="12" name="TextBox 12"/>
          <p:cNvSpPr txBox="1"/>
          <p:nvPr/>
        </p:nvSpPr>
        <p:spPr>
          <a:xfrm>
            <a:off x="956859" y="3836642"/>
            <a:ext cx="4364606" cy="1620520"/>
          </a:xfrm>
          <a:prstGeom prst="rect">
            <a:avLst/>
          </a:prstGeom>
        </p:spPr>
        <p:txBody>
          <a:bodyPr lIns="0" tIns="0" rIns="0" bIns="0" rtlCol="0" anchor="t">
            <a:spAutoFit/>
          </a:bodyPr>
          <a:lstStyle/>
          <a:p>
            <a:pPr marL="0" lvl="0" indent="0" algn="just">
              <a:lnSpc>
                <a:spcPts val="1624"/>
              </a:lnSpc>
            </a:pPr>
            <a:r>
              <a:rPr lang="en-US" sz="1299" spc="25">
                <a:solidFill>
                  <a:srgbClr val="062424"/>
                </a:solidFill>
                <a:latin typeface="Times New Roman"/>
                <a:ea typeface="Times New Roman"/>
                <a:cs typeface="Times New Roman"/>
                <a:sym typeface="Times New Roman"/>
              </a:rPr>
              <a:t>Th</a:t>
            </a:r>
            <a:r>
              <a:rPr lang="en-US" sz="1299" u="none" spc="25">
                <a:solidFill>
                  <a:srgbClr val="062424"/>
                </a:solidFill>
                <a:latin typeface="Times New Roman"/>
                <a:ea typeface="Times New Roman"/>
                <a:cs typeface="Times New Roman"/>
                <a:sym typeface="Times New Roman"/>
              </a:rPr>
              <a:t>e research is about the impact of working remotely on the productivity of the employees at the small and medium-sized businesses (SMEs) in the UK e-commerce industry wherein Wayfair, the leading e-commerce company in home goods and furniture, is the object of the research. The study has a qualitative research design of a case study that will explore the culture of remote working at Wayfair and how the culture has affected the employee performance.</a:t>
            </a:r>
          </a:p>
        </p:txBody>
      </p:sp>
      <p:sp>
        <p:nvSpPr>
          <p:cNvPr id="13" name="TextBox 13"/>
          <p:cNvSpPr txBox="1"/>
          <p:nvPr/>
        </p:nvSpPr>
        <p:spPr>
          <a:xfrm rot="-10800000" flipV="1">
            <a:off x="813935" y="11874978"/>
            <a:ext cx="19951319" cy="477054"/>
          </a:xfrm>
          <a:prstGeom prst="rect">
            <a:avLst/>
          </a:prstGeom>
        </p:spPr>
        <p:txBody>
          <a:bodyPr wrap="square" lIns="0" tIns="0" rIns="0" bIns="0" rtlCol="0" anchor="t">
            <a:spAutoFit/>
          </a:bodyPr>
          <a:lstStyle/>
          <a:p>
            <a:pPr marL="0" lvl="0" indent="0" algn="l">
              <a:lnSpc>
                <a:spcPts val="3617"/>
              </a:lnSpc>
              <a:spcBef>
                <a:spcPct val="0"/>
              </a:spcBef>
            </a:pPr>
            <a:r>
              <a:rPr lang="en-US" sz="3400" spc="34">
                <a:solidFill>
                  <a:srgbClr val="062424"/>
                </a:solidFill>
                <a:latin typeface="Tek Tall Arabic"/>
                <a:ea typeface="Tek Tall Arabic"/>
                <a:cs typeface="Tek Tall Arabic"/>
                <a:sym typeface="Tek Tall Arabic"/>
              </a:rPr>
              <a:t>REFERENCES</a:t>
            </a:r>
            <a:endParaRPr lang="en-US" sz="3444" u="none" spc="34">
              <a:solidFill>
                <a:srgbClr val="062424"/>
              </a:solidFill>
              <a:latin typeface="Tek Tall Arabic"/>
              <a:ea typeface="Tek Tall Arabic"/>
              <a:cs typeface="Tek Tall Arabic"/>
              <a:sym typeface="Tek Tall Arabic"/>
            </a:endParaRPr>
          </a:p>
        </p:txBody>
      </p:sp>
      <p:sp>
        <p:nvSpPr>
          <p:cNvPr id="14" name="TextBox 14"/>
          <p:cNvSpPr txBox="1"/>
          <p:nvPr/>
        </p:nvSpPr>
        <p:spPr>
          <a:xfrm rot="-10800000" flipV="1">
            <a:off x="574274" y="12298999"/>
            <a:ext cx="20008971" cy="1680717"/>
          </a:xfrm>
          <a:prstGeom prst="rect">
            <a:avLst/>
          </a:prstGeom>
        </p:spPr>
        <p:txBody>
          <a:bodyPr wrap="square" lIns="0" tIns="0" rIns="0" bIns="0" rtlCol="0" anchor="t">
            <a:spAutoFit/>
          </a:bodyPr>
          <a:lstStyle/>
          <a:p>
            <a:pPr marL="260985" lvl="1" indent="-130175" algn="l">
              <a:lnSpc>
                <a:spcPts val="1936"/>
              </a:lnSpc>
              <a:buFont typeface="Arial"/>
              <a:buChar char="•"/>
            </a:pPr>
            <a:r>
              <a:rPr lang="en-US" sz="1200" spc="24">
                <a:solidFill>
                  <a:srgbClr val="062424"/>
                </a:solidFill>
                <a:latin typeface="Times New Roman"/>
                <a:ea typeface="Times New Roman"/>
                <a:cs typeface="Times New Roman"/>
                <a:sym typeface="Times New Roman"/>
              </a:rPr>
              <a:t>Ahmed, </a:t>
            </a:r>
            <a:r>
              <a:rPr lang="en-US" sz="1200" u="none" spc="24">
                <a:solidFill>
                  <a:srgbClr val="062424"/>
                </a:solidFill>
                <a:latin typeface="Times New Roman"/>
                <a:ea typeface="Times New Roman"/>
                <a:cs typeface="Times New Roman"/>
                <a:sym typeface="Times New Roman"/>
              </a:rPr>
              <a:t>S.K., Mohammed, R.A., Nashwan, A.J., Ibrahim, R.H., Abdalla, A.Q., Ameen, B.M.M. and </a:t>
            </a:r>
            <a:r>
              <a:rPr lang="en-US" sz="1200" u="none" spc="24" err="1">
                <a:solidFill>
                  <a:srgbClr val="062424"/>
                </a:solidFill>
                <a:latin typeface="Times New Roman"/>
                <a:ea typeface="Times New Roman"/>
                <a:cs typeface="Times New Roman"/>
                <a:sym typeface="Times New Roman"/>
              </a:rPr>
              <a:t>Khidhir</a:t>
            </a:r>
            <a:r>
              <a:rPr lang="en-US" sz="1200" u="none" spc="24">
                <a:solidFill>
                  <a:srgbClr val="062424"/>
                </a:solidFill>
                <a:latin typeface="Times New Roman"/>
                <a:ea typeface="Times New Roman"/>
                <a:cs typeface="Times New Roman"/>
                <a:sym typeface="Times New Roman"/>
              </a:rPr>
              <a:t>, R.M. (2025). Using Thematic Analysis in Qualitative Research. Journal of Medicine, Surgery, and Public Health, [online] 6(6), p.100198. </a:t>
            </a:r>
            <a:r>
              <a:rPr lang="en-US" sz="1200" u="none" spc="24" err="1">
                <a:solidFill>
                  <a:srgbClr val="062424"/>
                </a:solidFill>
                <a:latin typeface="Times New Roman"/>
                <a:ea typeface="Times New Roman"/>
                <a:cs typeface="Times New Roman"/>
                <a:sym typeface="Times New Roman"/>
              </a:rPr>
              <a:t>doi:https</a:t>
            </a:r>
            <a:r>
              <a:rPr lang="en-US" sz="1200" u="none" spc="24">
                <a:solidFill>
                  <a:srgbClr val="062424"/>
                </a:solidFill>
                <a:latin typeface="Times New Roman"/>
                <a:ea typeface="Times New Roman"/>
                <a:cs typeface="Times New Roman"/>
                <a:sym typeface="Times New Roman"/>
              </a:rPr>
              <a:t>://doi.org/10.1016/j.glmedi.2025.100198.</a:t>
            </a:r>
            <a:endParaRPr lang="en-US" sz="1200"/>
          </a:p>
          <a:p>
            <a:pPr marL="260985" lvl="1" indent="-130175" algn="l">
              <a:lnSpc>
                <a:spcPts val="1936"/>
              </a:lnSpc>
              <a:buFont typeface="Arial"/>
              <a:buChar char="•"/>
            </a:pPr>
            <a:r>
              <a:rPr lang="en-US" sz="1200" u="none" spc="24">
                <a:solidFill>
                  <a:srgbClr val="062424"/>
                </a:solidFill>
                <a:latin typeface="Times New Roman"/>
                <a:ea typeface="Times New Roman"/>
                <a:cs typeface="Times New Roman"/>
                <a:sym typeface="Times New Roman"/>
              </a:rPr>
              <a:t>Buffer (2020). Buffer | State Of Remote Work 2020. [online] Buffer. Available at: https://buffer.com/state-of-remote-work/2020.</a:t>
            </a:r>
            <a:endParaRPr lang="en-US" sz="1200" u="none" spc="24">
              <a:solidFill>
                <a:srgbClr val="062424"/>
              </a:solidFill>
              <a:latin typeface="Times New Roman"/>
              <a:ea typeface="Times New Roman"/>
              <a:cs typeface="Times New Roman"/>
            </a:endParaRPr>
          </a:p>
          <a:p>
            <a:pPr marL="260985" lvl="1" indent="-130175" algn="l">
              <a:lnSpc>
                <a:spcPts val="1936"/>
              </a:lnSpc>
              <a:buFont typeface="Arial"/>
              <a:buChar char="•"/>
            </a:pPr>
            <a:r>
              <a:rPr lang="en-US" sz="1200" u="none" spc="24">
                <a:solidFill>
                  <a:srgbClr val="062424"/>
                </a:solidFill>
                <a:latin typeface="Times New Roman"/>
                <a:ea typeface="Times New Roman"/>
                <a:cs typeface="Times New Roman"/>
                <a:sym typeface="Times New Roman"/>
              </a:rPr>
              <a:t>Gachanja, C. and Kirima, </a:t>
            </a:r>
            <a:r>
              <a:rPr lang="en-US" sz="1200" u="none" spc="24" err="1">
                <a:solidFill>
                  <a:srgbClr val="062424"/>
                </a:solidFill>
                <a:latin typeface="Times New Roman"/>
                <a:ea typeface="Times New Roman"/>
                <a:cs typeface="Times New Roman"/>
                <a:sym typeface="Times New Roman"/>
              </a:rPr>
              <a:t>Dr.L</a:t>
            </a:r>
            <a:r>
              <a:rPr lang="en-US" sz="1200" u="none" spc="24">
                <a:solidFill>
                  <a:srgbClr val="062424"/>
                </a:solidFill>
                <a:latin typeface="Times New Roman"/>
                <a:ea typeface="Times New Roman"/>
                <a:cs typeface="Times New Roman"/>
                <a:sym typeface="Times New Roman"/>
              </a:rPr>
              <a:t>. (2022). Effect of Strategic Management on Organization Productivity from a Work from Home. SSRN Electronic Journal. </a:t>
            </a:r>
            <a:r>
              <a:rPr lang="en-US" sz="1200" u="none" spc="24" err="1">
                <a:solidFill>
                  <a:srgbClr val="062424"/>
                </a:solidFill>
                <a:latin typeface="Times New Roman"/>
                <a:ea typeface="Times New Roman"/>
                <a:cs typeface="Times New Roman"/>
                <a:sym typeface="Times New Roman"/>
              </a:rPr>
              <a:t>doi:https</a:t>
            </a:r>
            <a:r>
              <a:rPr lang="en-US" sz="1200" u="none" spc="24">
                <a:solidFill>
                  <a:srgbClr val="062424"/>
                </a:solidFill>
                <a:latin typeface="Times New Roman"/>
                <a:ea typeface="Times New Roman"/>
                <a:cs typeface="Times New Roman"/>
                <a:sym typeface="Times New Roman"/>
              </a:rPr>
              <a:t>://doi.org/10.2139/ssrn.4159000.</a:t>
            </a:r>
            <a:endParaRPr lang="en-US" sz="1200" u="none" spc="24">
              <a:solidFill>
                <a:srgbClr val="062424"/>
              </a:solidFill>
              <a:latin typeface="Times New Roman"/>
              <a:ea typeface="Times New Roman"/>
              <a:cs typeface="Times New Roman"/>
            </a:endParaRPr>
          </a:p>
          <a:p>
            <a:pPr marL="260985" lvl="1" indent="-130175" algn="l">
              <a:lnSpc>
                <a:spcPts val="1936"/>
              </a:lnSpc>
              <a:buFont typeface="Arial"/>
              <a:buChar char="•"/>
            </a:pPr>
            <a:r>
              <a:rPr lang="en-US" sz="1200" u="none" spc="24">
                <a:solidFill>
                  <a:srgbClr val="062424"/>
                </a:solidFill>
                <a:latin typeface="Times New Roman"/>
                <a:ea typeface="Times New Roman"/>
                <a:cs typeface="Times New Roman"/>
                <a:sym typeface="Times New Roman"/>
              </a:rPr>
              <a:t>Lund, S., </a:t>
            </a:r>
            <a:r>
              <a:rPr lang="en-US" sz="1200" u="none" spc="24" err="1">
                <a:solidFill>
                  <a:srgbClr val="062424"/>
                </a:solidFill>
                <a:latin typeface="Times New Roman"/>
                <a:ea typeface="Times New Roman"/>
                <a:cs typeface="Times New Roman"/>
                <a:sym typeface="Times New Roman"/>
              </a:rPr>
              <a:t>Madgavkar</a:t>
            </a:r>
            <a:r>
              <a:rPr lang="en-US" sz="1200" u="none" spc="24">
                <a:solidFill>
                  <a:srgbClr val="062424"/>
                </a:solidFill>
                <a:latin typeface="Times New Roman"/>
                <a:ea typeface="Times New Roman"/>
                <a:cs typeface="Times New Roman"/>
                <a:sym typeface="Times New Roman"/>
              </a:rPr>
              <a:t>, A., Manyika, J. and Smit, S. (2020). What’s next for Remote work: an Analysis of 2,000 tasks, 800 jobs, and Nine Countries. [online] McKinsey. Available at: https://www.mckinsey.com/featured-insights/future-of-work/whats-next-for-remote-work-an-analysis-of-2000-tasks-800-jobs-and-nine-countries.</a:t>
            </a:r>
            <a:endParaRPr lang="en-US" sz="1200" u="none" spc="24">
              <a:solidFill>
                <a:srgbClr val="062424"/>
              </a:solidFill>
              <a:latin typeface="Times New Roman"/>
              <a:ea typeface="Times New Roman"/>
              <a:cs typeface="Times New Roman"/>
            </a:endParaRPr>
          </a:p>
          <a:p>
            <a:pPr marL="260985" lvl="1" indent="-130175" algn="l">
              <a:lnSpc>
                <a:spcPts val="1936"/>
              </a:lnSpc>
              <a:buFont typeface="Arial"/>
              <a:buChar char="•"/>
            </a:pPr>
            <a:r>
              <a:rPr lang="en-US" sz="1200" u="none" spc="24">
                <a:solidFill>
                  <a:srgbClr val="062424"/>
                </a:solidFill>
                <a:latin typeface="Times New Roman"/>
                <a:ea typeface="Times New Roman"/>
                <a:cs typeface="Times New Roman"/>
                <a:sym typeface="Times New Roman"/>
              </a:rPr>
              <a:t>McCloud, R.F., Bekalu, M.A., Vaughan, T., Maranta, L., Peck, E. and Viswanath, K. (2023). Evidence for Decision-Making: The Importance of Systematic Data Collection as an Essential Component of Responsive Feedback. Global Health: Science and Practice, 11(2). </a:t>
            </a:r>
            <a:r>
              <a:rPr lang="en-US" sz="1200" u="none" spc="24" err="1">
                <a:solidFill>
                  <a:srgbClr val="062424"/>
                </a:solidFill>
                <a:latin typeface="Times New Roman"/>
                <a:ea typeface="Times New Roman"/>
                <a:cs typeface="Times New Roman"/>
                <a:sym typeface="Times New Roman"/>
              </a:rPr>
              <a:t>doi:https</a:t>
            </a:r>
            <a:r>
              <a:rPr lang="en-US" sz="1200" u="none" spc="24">
                <a:solidFill>
                  <a:srgbClr val="062424"/>
                </a:solidFill>
                <a:latin typeface="Times New Roman"/>
                <a:ea typeface="Times New Roman"/>
                <a:cs typeface="Times New Roman"/>
                <a:sym typeface="Times New Roman"/>
              </a:rPr>
              <a:t>://doi.org/10.9745/GHSP-D-22-00246.</a:t>
            </a:r>
            <a:endParaRPr lang="en-US" sz="1200" u="none" spc="24">
              <a:solidFill>
                <a:srgbClr val="062424"/>
              </a:solidFill>
              <a:latin typeface="Times New Roman"/>
              <a:ea typeface="Times New Roman"/>
              <a:cs typeface="Times New Roman"/>
            </a:endParaRPr>
          </a:p>
        </p:txBody>
      </p:sp>
      <p:sp>
        <p:nvSpPr>
          <p:cNvPr id="15" name="TextBox 15"/>
          <p:cNvSpPr txBox="1"/>
          <p:nvPr/>
        </p:nvSpPr>
        <p:spPr>
          <a:xfrm>
            <a:off x="949697" y="6324572"/>
            <a:ext cx="4364606" cy="944223"/>
          </a:xfrm>
          <a:prstGeom prst="rect">
            <a:avLst/>
          </a:prstGeom>
        </p:spPr>
        <p:txBody>
          <a:bodyPr lIns="0" tIns="0" rIns="0" bIns="0" rtlCol="0" anchor="t">
            <a:spAutoFit/>
          </a:bodyPr>
          <a:lstStyle/>
          <a:p>
            <a:pPr marL="0" lvl="0" indent="0" algn="l">
              <a:lnSpc>
                <a:spcPts val="3617"/>
              </a:lnSpc>
              <a:spcBef>
                <a:spcPct val="0"/>
              </a:spcBef>
            </a:pPr>
            <a:r>
              <a:rPr lang="en-US" sz="3444" spc="34">
                <a:solidFill>
                  <a:srgbClr val="062424"/>
                </a:solidFill>
                <a:latin typeface="Tek Tall Arabic"/>
                <a:ea typeface="Tek Tall Arabic"/>
                <a:cs typeface="Tek Tall Arabic"/>
                <a:sym typeface="Tek Tall Arabic"/>
              </a:rPr>
              <a:t>RESEARCH METHODOLOGY OVE</a:t>
            </a:r>
            <a:r>
              <a:rPr lang="en-US" sz="3444" u="none" spc="34">
                <a:solidFill>
                  <a:srgbClr val="062424"/>
                </a:solidFill>
                <a:latin typeface="Tek Tall Arabic"/>
                <a:ea typeface="Tek Tall Arabic"/>
                <a:cs typeface="Tek Tall Arabic"/>
                <a:sym typeface="Tek Tall Arabic"/>
              </a:rPr>
              <a:t>RVIEW</a:t>
            </a:r>
          </a:p>
        </p:txBody>
      </p:sp>
      <p:sp>
        <p:nvSpPr>
          <p:cNvPr id="16" name="TextBox 16"/>
          <p:cNvSpPr txBox="1"/>
          <p:nvPr/>
        </p:nvSpPr>
        <p:spPr>
          <a:xfrm>
            <a:off x="963449" y="7711453"/>
            <a:ext cx="4355590" cy="3065519"/>
          </a:xfrm>
          <a:prstGeom prst="rect">
            <a:avLst/>
          </a:prstGeom>
          <a:ln>
            <a:solidFill>
              <a:srgbClr val="4472C4"/>
            </a:solidFill>
          </a:ln>
        </p:spPr>
        <p:txBody>
          <a:bodyPr wrap="square" lIns="0" tIns="0" rIns="0" bIns="0" rtlCol="0" anchor="t">
            <a:spAutoFit/>
          </a:bodyPr>
          <a:lstStyle/>
          <a:p>
            <a:pPr marL="0" lvl="0" indent="0" algn="just">
              <a:lnSpc>
                <a:spcPts val="1624"/>
              </a:lnSpc>
            </a:pPr>
            <a:r>
              <a:rPr lang="en-US" sz="1250" spc="25">
                <a:solidFill>
                  <a:srgbClr val="062424"/>
                </a:solidFill>
                <a:latin typeface="Times New Roman"/>
                <a:ea typeface="Times New Roman"/>
                <a:cs typeface="Times New Roman"/>
                <a:sym typeface="Times New Roman"/>
              </a:rPr>
              <a:t>R</a:t>
            </a:r>
            <a:r>
              <a:rPr lang="en-US" sz="1250" u="none" spc="25">
                <a:solidFill>
                  <a:srgbClr val="062424"/>
                </a:solidFill>
                <a:latin typeface="Times New Roman"/>
                <a:ea typeface="Times New Roman"/>
                <a:cs typeface="Times New Roman"/>
                <a:sym typeface="Times New Roman"/>
              </a:rPr>
              <a:t>esearch Philosophy</a:t>
            </a:r>
          </a:p>
          <a:p>
            <a:pPr marL="0" lvl="0" indent="0" algn="just">
              <a:lnSpc>
                <a:spcPts val="1624"/>
              </a:lnSpc>
            </a:pPr>
            <a:r>
              <a:rPr lang="en-US" sz="1250" u="none" spc="25">
                <a:solidFill>
                  <a:srgbClr val="062424"/>
                </a:solidFill>
                <a:latin typeface="Times New Roman"/>
                <a:ea typeface="Times New Roman"/>
                <a:cs typeface="Times New Roman"/>
                <a:sym typeface="Times New Roman"/>
              </a:rPr>
              <a:t>The study is based on Interpretivism that recognizes the influence of subjective experiences, organizational culture, and other situational factors on the productivity of the employees within the remote working setting (Pervin and Mokhtar, 2022). The explanation of having chosen interpretivism is that it allows a deeper analysis of the humanistic essence of remote work which is rather complex.</a:t>
            </a:r>
            <a:endParaRPr lang="en-US" sz="1250" u="none" spc="25">
              <a:solidFill>
                <a:srgbClr val="062424"/>
              </a:solidFill>
              <a:latin typeface="Times New Roman"/>
              <a:ea typeface="Times New Roman"/>
              <a:cs typeface="Times New Roman"/>
            </a:endParaRP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a:p>
            <a:pPr marL="0" lvl="0" indent="0" algn="just">
              <a:lnSpc>
                <a:spcPts val="1624"/>
              </a:lnSpc>
            </a:pPr>
            <a:r>
              <a:rPr lang="en-US" sz="1250" u="none" spc="25">
                <a:solidFill>
                  <a:srgbClr val="062424"/>
                </a:solidFill>
                <a:latin typeface="Times New Roman"/>
                <a:ea typeface="Times New Roman"/>
                <a:cs typeface="Times New Roman"/>
                <a:sym typeface="Times New Roman"/>
              </a:rPr>
              <a:t>Research Approach</a:t>
            </a:r>
            <a:endParaRPr lang="en-US" sz="1250" u="none" spc="25">
              <a:solidFill>
                <a:srgbClr val="062424"/>
              </a:solidFill>
              <a:latin typeface="Times New Roman"/>
              <a:ea typeface="Times New Roman"/>
              <a:cs typeface="Times New Roman"/>
            </a:endParaRPr>
          </a:p>
          <a:p>
            <a:pPr marL="0" lvl="0" indent="0" algn="just">
              <a:lnSpc>
                <a:spcPts val="1624"/>
              </a:lnSpc>
            </a:pPr>
            <a:r>
              <a:rPr lang="en-US" sz="1250" u="none" spc="25">
                <a:solidFill>
                  <a:srgbClr val="062424"/>
                </a:solidFill>
                <a:latin typeface="Times New Roman"/>
                <a:ea typeface="Times New Roman"/>
                <a:cs typeface="Times New Roman"/>
                <a:sym typeface="Times New Roman"/>
              </a:rPr>
              <a:t>Inductive method, where new theories are generated based on the available information (</a:t>
            </a:r>
            <a:r>
              <a:rPr lang="en-US" sz="1250" u="none" spc="25" err="1">
                <a:solidFill>
                  <a:srgbClr val="062424"/>
                </a:solidFill>
                <a:latin typeface="Times New Roman"/>
                <a:ea typeface="Times New Roman"/>
                <a:cs typeface="Times New Roman"/>
                <a:sym typeface="Times New Roman"/>
              </a:rPr>
              <a:t>Syahputra</a:t>
            </a:r>
            <a:r>
              <a:rPr lang="en-US" sz="1250" u="none" spc="25">
                <a:solidFill>
                  <a:srgbClr val="062424"/>
                </a:solidFill>
                <a:latin typeface="Times New Roman"/>
                <a:ea typeface="Times New Roman"/>
                <a:cs typeface="Times New Roman"/>
                <a:sym typeface="Times New Roman"/>
              </a:rPr>
              <a:t> et al., 2023). The study was intended to reveal some themes regarding productivity issues and the measures adopted by Wayfair in a remote setting.</a:t>
            </a:r>
            <a:endParaRPr lang="en-US" sz="1250" u="none" spc="25">
              <a:solidFill>
                <a:srgbClr val="062424"/>
              </a:solidFill>
              <a:latin typeface="Times New Roman"/>
              <a:ea typeface="Times New Roman"/>
              <a:cs typeface="Times New Roman"/>
            </a:endParaRP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p:txBody>
      </p:sp>
      <p:sp>
        <p:nvSpPr>
          <p:cNvPr id="17" name="TextBox 17"/>
          <p:cNvSpPr txBox="1"/>
          <p:nvPr/>
        </p:nvSpPr>
        <p:spPr>
          <a:xfrm>
            <a:off x="13012690" y="7556500"/>
            <a:ext cx="6037310" cy="2449966"/>
          </a:xfrm>
          <a:prstGeom prst="rect">
            <a:avLst/>
          </a:prstGeom>
        </p:spPr>
        <p:txBody>
          <a:bodyPr wrap="square" lIns="0" tIns="0" rIns="0" bIns="0" rtlCol="0" anchor="t">
            <a:spAutoFit/>
          </a:bodyPr>
          <a:lstStyle/>
          <a:p>
            <a:pPr marL="0" lvl="0" indent="0" algn="just">
              <a:lnSpc>
                <a:spcPts val="1624"/>
              </a:lnSpc>
            </a:pPr>
            <a:r>
              <a:rPr lang="en-US" sz="1299" spc="25">
                <a:solidFill>
                  <a:srgbClr val="FFFFFF"/>
                </a:solidFill>
                <a:latin typeface="Times New Roman"/>
                <a:ea typeface="Times New Roman"/>
                <a:cs typeface="Times New Roman"/>
                <a:sym typeface="Times New Roman"/>
              </a:rPr>
              <a:t>D</a:t>
            </a:r>
            <a:r>
              <a:rPr lang="en-US" sz="1299" u="none" spc="25">
                <a:solidFill>
                  <a:srgbClr val="FFFFFF"/>
                </a:solidFill>
                <a:latin typeface="Times New Roman"/>
                <a:ea typeface="Times New Roman"/>
                <a:cs typeface="Times New Roman"/>
                <a:sym typeface="Times New Roman"/>
              </a:rPr>
              <a:t>ata Collection</a:t>
            </a:r>
          </a:p>
          <a:p>
            <a:pPr marL="0" lvl="0" indent="0" algn="just">
              <a:lnSpc>
                <a:spcPts val="1624"/>
              </a:lnSpc>
            </a:pPr>
            <a:r>
              <a:rPr lang="en-US" sz="1299" u="none" spc="25">
                <a:solidFill>
                  <a:srgbClr val="FFFFFF"/>
                </a:solidFill>
                <a:latin typeface="Times New Roman"/>
                <a:ea typeface="Times New Roman"/>
                <a:cs typeface="Times New Roman"/>
                <a:sym typeface="Times New Roman"/>
              </a:rPr>
              <a:t>The secondary data was gathered through the literature review, industry reports and case studies pertinent to remote working, employee performance and e-commerce industry (McCloud et al., 2023). Academic journals, reports of reputable business consultancy firms and government publications were also used as the sources of data.</a:t>
            </a:r>
          </a:p>
          <a:p>
            <a:pPr marL="0" lvl="0" indent="0" algn="just">
              <a:lnSpc>
                <a:spcPts val="1624"/>
              </a:lnSpc>
            </a:pPr>
            <a:endParaRPr lang="en-US" sz="1299" u="none" spc="25">
              <a:solidFill>
                <a:srgbClr val="FFFFFF"/>
              </a:solidFill>
              <a:latin typeface="Times New Roman"/>
              <a:ea typeface="Times New Roman"/>
              <a:cs typeface="Times New Roman"/>
              <a:sym typeface="Times New Roman"/>
            </a:endParaRPr>
          </a:p>
          <a:p>
            <a:pPr marL="0" lvl="0" indent="0" algn="just">
              <a:lnSpc>
                <a:spcPts val="1624"/>
              </a:lnSpc>
            </a:pPr>
            <a:r>
              <a:rPr lang="en-US" sz="1299" u="none" spc="25">
                <a:solidFill>
                  <a:srgbClr val="FFFFFF"/>
                </a:solidFill>
                <a:latin typeface="Times New Roman"/>
                <a:ea typeface="Times New Roman"/>
                <a:cs typeface="Times New Roman"/>
                <a:sym typeface="Times New Roman"/>
              </a:rPr>
              <a:t>Data Analysis</a:t>
            </a:r>
          </a:p>
          <a:p>
            <a:pPr marL="0" lvl="0" indent="0" algn="just">
              <a:lnSpc>
                <a:spcPts val="1624"/>
              </a:lnSpc>
            </a:pPr>
            <a:r>
              <a:rPr lang="en-US" sz="1299" u="none" spc="25">
                <a:solidFill>
                  <a:srgbClr val="FFFFFF"/>
                </a:solidFill>
                <a:latin typeface="Times New Roman"/>
                <a:ea typeface="Times New Roman"/>
                <a:cs typeface="Times New Roman"/>
                <a:sym typeface="Times New Roman"/>
              </a:rPr>
              <a:t>The data were analyzed and identified by using a Thematic Analysis approach to find out patterns and recurring themes (Ahmed et al., 2025). This was a way of enabling the researcher to know the major factors that determine productivity within a remote environment, the challenges, strategies, and outcomes.</a:t>
            </a:r>
          </a:p>
          <a:p>
            <a:pPr marL="0" lvl="0" indent="0" algn="just">
              <a:lnSpc>
                <a:spcPts val="1624"/>
              </a:lnSpc>
            </a:pPr>
            <a:endParaRPr lang="en-US" sz="1299" u="none" spc="25">
              <a:solidFill>
                <a:srgbClr val="FFFFFF"/>
              </a:solidFill>
              <a:latin typeface="Times New Roman"/>
              <a:ea typeface="Times New Roman"/>
              <a:cs typeface="Times New Roman"/>
              <a:sym typeface="Times New Roman"/>
            </a:endParaRPr>
          </a:p>
        </p:txBody>
      </p:sp>
      <p:pic>
        <p:nvPicPr>
          <p:cNvPr id="20" name="Picture 19">
            <a:extLst>
              <a:ext uri="{FF2B5EF4-FFF2-40B4-BE49-F238E27FC236}">
                <a16:creationId xmlns:a16="http://schemas.microsoft.com/office/drawing/2014/main" id="{A182047E-748C-6D9F-899C-238FE7F104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95509" y="7583876"/>
            <a:ext cx="9488608" cy="4817970"/>
          </a:xfrm>
          <a:prstGeom prst="rect">
            <a:avLst/>
          </a:prstGeom>
        </p:spPr>
      </p:pic>
      <p:sp>
        <p:nvSpPr>
          <p:cNvPr id="3" name="TextBox 2">
            <a:extLst>
              <a:ext uri="{FF2B5EF4-FFF2-40B4-BE49-F238E27FC236}">
                <a16:creationId xmlns:a16="http://schemas.microsoft.com/office/drawing/2014/main" id="{89B313D7-BA46-4B9B-11B6-2C9989560141}"/>
              </a:ext>
            </a:extLst>
          </p:cNvPr>
          <p:cNvSpPr txBox="1"/>
          <p:nvPr/>
        </p:nvSpPr>
        <p:spPr>
          <a:xfrm>
            <a:off x="21837925" y="-357411"/>
            <a:ext cx="2743199" cy="36575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Freeform 7"/>
          <p:cNvSpPr/>
          <p:nvPr/>
        </p:nvSpPr>
        <p:spPr>
          <a:xfrm>
            <a:off x="10667334" y="2852831"/>
            <a:ext cx="5174771" cy="3070925"/>
          </a:xfrm>
          <a:custGeom>
            <a:avLst/>
            <a:gdLst/>
            <a:ahLst/>
            <a:cxnLst/>
            <a:rect l="l" t="t" r="r" b="b"/>
            <a:pathLst>
              <a:path w="2622410" h="1585683">
                <a:moveTo>
                  <a:pt x="0" y="0"/>
                </a:moveTo>
                <a:lnTo>
                  <a:pt x="2622410" y="0"/>
                </a:lnTo>
                <a:lnTo>
                  <a:pt x="2622410" y="1585683"/>
                </a:lnTo>
                <a:lnTo>
                  <a:pt x="0" y="1585683"/>
                </a:lnTo>
                <a:lnTo>
                  <a:pt x="0" y="0"/>
                </a:lnTo>
                <a:close/>
              </a:path>
            </a:pathLst>
          </a:custGeom>
          <a:blipFill>
            <a:blip r:embed="rId6"/>
            <a:stretch>
              <a:fillRect b="-13699"/>
            </a:stretch>
          </a:blipFill>
        </p:spPr>
        <p:txBody>
          <a:bodyPr/>
          <a:lstStyle/>
          <a:p>
            <a:endParaRPr lang="en-US"/>
          </a:p>
        </p:txBody>
      </p:sp>
      <p:sp>
        <p:nvSpPr>
          <p:cNvPr id="23" name="AutoShape 5">
            <a:extLst>
              <a:ext uri="{FF2B5EF4-FFF2-40B4-BE49-F238E27FC236}">
                <a16:creationId xmlns:a16="http://schemas.microsoft.com/office/drawing/2014/main" id="{9DDB129E-E20E-F8A2-5888-B25C8B2EEA61}"/>
              </a:ext>
            </a:extLst>
          </p:cNvPr>
          <p:cNvSpPr/>
          <p:nvPr/>
        </p:nvSpPr>
        <p:spPr>
          <a:xfrm>
            <a:off x="10685508" y="5926214"/>
            <a:ext cx="5145843" cy="1813096"/>
          </a:xfrm>
          <a:prstGeom prst="rect">
            <a:avLst/>
          </a:prstGeom>
          <a:ln>
            <a:solidFill>
              <a:srgbClr val="4472C4"/>
            </a:solidFill>
          </a:ln>
        </p:spPr>
        <p:style>
          <a:lnRef idx="2">
            <a:schemeClr val="dk1"/>
          </a:lnRef>
          <a:fillRef idx="1">
            <a:schemeClr val="lt1"/>
          </a:fillRef>
          <a:effectRef idx="0">
            <a:schemeClr val="dk1"/>
          </a:effectRef>
          <a:fontRef idx="minor">
            <a:schemeClr val="dk1"/>
          </a:fontRef>
        </p:style>
        <p:txBody>
          <a:bodyPr lIns="91440" tIns="45720" rIns="91440" bIns="45720" anchor="t"/>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r>
              <a:rPr lang="en-GB"/>
              <a:t>Remote work became a key feature of modern business, offering flexibility but also creating challenges such as isolation and work-life balance.</a:t>
            </a:r>
            <a:endParaRPr lang="ro-RO" sz="600" b="1">
              <a:ln w="0"/>
              <a:effectLst>
                <a:outerShdw blurRad="38100" dist="19050" dir="2700000" algn="tl" rotWithShape="0">
                  <a:prstClr val="black">
                    <a:alpha val="40000"/>
                  </a:prstClr>
                </a:outerShdw>
              </a:effectLst>
              <a:ea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C90870</dc:title>
  <cp:revision>1</cp:revision>
  <dcterms:created xsi:type="dcterms:W3CDTF">2006-08-16T00:00:00Z</dcterms:created>
  <dcterms:modified xsi:type="dcterms:W3CDTF">2026-03-18T14:29:16Z</dcterms:modified>
  <dc:identifier>DAG31bZnSuk</dc:identifier>
</cp:coreProperties>
</file>