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5" r:id="rId8"/>
    <p:sldId id="266" r:id="rId9"/>
    <p:sldId id="267" r:id="rId10"/>
    <p:sldId id="272" r:id="rId11"/>
    <p:sldId id="273" r:id="rId12"/>
    <p:sldId id="271" r:id="rId13"/>
    <p:sldId id="274" r:id="rId14"/>
    <p:sldId id="259" r:id="rId15"/>
    <p:sldId id="264" r:id="rId16"/>
    <p:sldId id="275" r:id="rId17"/>
    <p:sldId id="277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9" autoAdjust="0"/>
    <p:restoredTop sz="94660"/>
  </p:normalViewPr>
  <p:slideViewPr>
    <p:cSldViewPr snapToGrid="0">
      <p:cViewPr varScale="1">
        <p:scale>
          <a:sx n="86" d="100"/>
          <a:sy n="86" d="100"/>
        </p:scale>
        <p:origin x="11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B8131D-2A79-49C1-845A-11DBA1972ED5}" type="doc">
      <dgm:prSet loTypeId="urn:microsoft.com/office/officeart/2005/8/layout/vList2" loCatId="list" qsTypeId="urn:microsoft.com/office/officeart/2005/8/quickstyle/simple1" qsCatId="simple" csTypeId="urn:microsoft.com/office/officeart/2005/8/colors/accent3_5" csCatId="accent3" phldr="1"/>
      <dgm:spPr/>
      <dgm:t>
        <a:bodyPr/>
        <a:lstStyle/>
        <a:p>
          <a:endParaRPr lang="en-US"/>
        </a:p>
      </dgm:t>
    </dgm:pt>
    <dgm:pt modelId="{AD86C361-FB99-45DA-BFD4-D33CF25BF381}">
      <dgm:prSet/>
      <dgm:spPr/>
      <dgm:t>
        <a:bodyPr/>
        <a:lstStyle/>
        <a:p>
          <a:r>
            <a:rPr lang="en-GB" b="1" dirty="0">
              <a:solidFill>
                <a:srgbClr val="000000"/>
              </a:solidFill>
            </a:rPr>
            <a:t>How the depictions and stereotypes developed during the “Age of Empire” in the American colonies are sustained today</a:t>
          </a:r>
        </a:p>
      </dgm:t>
    </dgm:pt>
    <dgm:pt modelId="{C98F8E84-F2A2-4731-9A89-7AF586F08BF0}" type="parTrans" cxnId="{17752F86-1BDF-4A8D-A860-36F97C8F64E2}">
      <dgm:prSet/>
      <dgm:spPr/>
      <dgm:t>
        <a:bodyPr/>
        <a:lstStyle/>
        <a:p>
          <a:endParaRPr lang="en-US"/>
        </a:p>
      </dgm:t>
    </dgm:pt>
    <dgm:pt modelId="{9A88F80B-E0BC-4558-9D51-94C188943A18}" type="sibTrans" cxnId="{17752F86-1BDF-4A8D-A860-36F97C8F64E2}">
      <dgm:prSet/>
      <dgm:spPr/>
      <dgm:t>
        <a:bodyPr/>
        <a:lstStyle/>
        <a:p>
          <a:endParaRPr lang="en-US"/>
        </a:p>
      </dgm:t>
    </dgm:pt>
    <dgm:pt modelId="{81EDB50D-A282-4F9F-B673-936F7C805B31}">
      <dgm:prSet/>
      <dgm:spPr/>
      <dgm:t>
        <a:bodyPr/>
        <a:lstStyle/>
        <a:p>
          <a:r>
            <a:rPr lang="en-GB" b="1" dirty="0">
              <a:solidFill>
                <a:srgbClr val="000000"/>
              </a:solidFill>
            </a:rPr>
            <a:t>18</a:t>
          </a:r>
          <a:r>
            <a:rPr lang="en-GB" b="1" baseline="30000" dirty="0">
              <a:solidFill>
                <a:srgbClr val="000000"/>
              </a:solidFill>
            </a:rPr>
            <a:t>th</a:t>
          </a:r>
          <a:r>
            <a:rPr lang="en-GB" b="1" dirty="0">
              <a:solidFill>
                <a:srgbClr val="000000"/>
              </a:solidFill>
            </a:rPr>
            <a:t> Century travel writers, ethnographers, newspapers, novels, plays, poetry, museum exhibitions (“popular culture”)</a:t>
          </a:r>
        </a:p>
      </dgm:t>
    </dgm:pt>
    <dgm:pt modelId="{0FA8A177-8A8E-4C86-9836-51E7BD798AA3}" type="parTrans" cxnId="{F25206EE-8A41-4DDD-82A6-C2B1AC358C28}">
      <dgm:prSet/>
      <dgm:spPr/>
      <dgm:t>
        <a:bodyPr/>
        <a:lstStyle/>
        <a:p>
          <a:endParaRPr lang="en-GB"/>
        </a:p>
      </dgm:t>
    </dgm:pt>
    <dgm:pt modelId="{B245937F-634B-4E08-ADEE-F6EE07099623}" type="sibTrans" cxnId="{F25206EE-8A41-4DDD-82A6-C2B1AC358C28}">
      <dgm:prSet/>
      <dgm:spPr/>
      <dgm:t>
        <a:bodyPr/>
        <a:lstStyle/>
        <a:p>
          <a:endParaRPr lang="en-GB"/>
        </a:p>
      </dgm:t>
    </dgm:pt>
    <dgm:pt modelId="{76560DCF-7D6A-4525-AB32-2004D5E9376C}">
      <dgm:prSet/>
      <dgm:spPr/>
      <dgm:t>
        <a:bodyPr/>
        <a:lstStyle/>
        <a:p>
          <a:r>
            <a:rPr lang="en-GB" b="1" dirty="0">
              <a:solidFill>
                <a:srgbClr val="000000"/>
              </a:solidFill>
            </a:rPr>
            <a:t>“</a:t>
          </a:r>
          <a:r>
            <a:rPr lang="en-GB" b="1" i="1" dirty="0">
              <a:solidFill>
                <a:srgbClr val="000000"/>
              </a:solidFill>
            </a:rPr>
            <a:t>The “Indian” was truly a transatlantic figure, haunting the imaginations of not only colonists, soldiers and traders in North America, but also the people who remained in Britain</a:t>
          </a:r>
          <a:r>
            <a:rPr lang="en-GB" b="1" dirty="0">
              <a:solidFill>
                <a:srgbClr val="000000"/>
              </a:solidFill>
            </a:rPr>
            <a:t>” (Richardson, 2006)</a:t>
          </a:r>
          <a:endParaRPr lang="en-US" b="1" dirty="0">
            <a:solidFill>
              <a:srgbClr val="000000"/>
            </a:solidFill>
          </a:endParaRPr>
        </a:p>
      </dgm:t>
    </dgm:pt>
    <dgm:pt modelId="{3294E748-68CE-464E-9FC9-88BADF45FF6F}" type="parTrans" cxnId="{E944C249-198F-48EA-8BD1-C796E9498FC7}">
      <dgm:prSet/>
      <dgm:spPr/>
      <dgm:t>
        <a:bodyPr/>
        <a:lstStyle/>
        <a:p>
          <a:endParaRPr lang="en-GB"/>
        </a:p>
      </dgm:t>
    </dgm:pt>
    <dgm:pt modelId="{312837BA-57F7-49D6-8DA2-5EFFFA9DC7D1}" type="sibTrans" cxnId="{E944C249-198F-48EA-8BD1-C796E9498FC7}">
      <dgm:prSet/>
      <dgm:spPr/>
      <dgm:t>
        <a:bodyPr/>
        <a:lstStyle/>
        <a:p>
          <a:endParaRPr lang="en-GB"/>
        </a:p>
      </dgm:t>
    </dgm:pt>
    <dgm:pt modelId="{B30F1398-ADEA-481F-857B-C141CD8BCA76}" type="pres">
      <dgm:prSet presAssocID="{5BB8131D-2A79-49C1-845A-11DBA1972ED5}" presName="linear" presStyleCnt="0">
        <dgm:presLayoutVars>
          <dgm:animLvl val="lvl"/>
          <dgm:resizeHandles val="exact"/>
        </dgm:presLayoutVars>
      </dgm:prSet>
      <dgm:spPr/>
    </dgm:pt>
    <dgm:pt modelId="{C5C36781-2129-4AE3-B9B5-1F87EBBB459C}" type="pres">
      <dgm:prSet presAssocID="{AD86C361-FB99-45DA-BFD4-D33CF25BF381}" presName="parentText" presStyleLbl="node1" presStyleIdx="0" presStyleCnt="3" custScaleX="100000" custScaleY="101002" custLinFactY="213804" custLinFactNeighborX="309" custLinFactNeighborY="300000">
        <dgm:presLayoutVars>
          <dgm:chMax val="0"/>
          <dgm:bulletEnabled val="1"/>
        </dgm:presLayoutVars>
      </dgm:prSet>
      <dgm:spPr/>
    </dgm:pt>
    <dgm:pt modelId="{146DCB71-A2B5-477F-BB6E-452025A4F6F0}" type="pres">
      <dgm:prSet presAssocID="{9A88F80B-E0BC-4558-9D51-94C188943A18}" presName="spacer" presStyleCnt="0"/>
      <dgm:spPr/>
    </dgm:pt>
    <dgm:pt modelId="{35A02C58-E6AC-4AB6-A7F6-6BA85026908A}" type="pres">
      <dgm:prSet presAssocID="{81EDB50D-A282-4F9F-B673-936F7C805B3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5077309-5ABE-4CB5-B652-ABABAF1C3EF6}" type="pres">
      <dgm:prSet presAssocID="{B245937F-634B-4E08-ADEE-F6EE07099623}" presName="spacer" presStyleCnt="0"/>
      <dgm:spPr/>
    </dgm:pt>
    <dgm:pt modelId="{C34F4C35-6462-479E-9248-900E4829BEB1}" type="pres">
      <dgm:prSet presAssocID="{76560DCF-7D6A-4525-AB32-2004D5E9376C}" presName="parentText" presStyleLbl="node1" presStyleIdx="2" presStyleCnt="3" custLinFactY="-216815" custLinFactNeighborX="1574" custLinFactNeighborY="-300000">
        <dgm:presLayoutVars>
          <dgm:chMax val="0"/>
          <dgm:bulletEnabled val="1"/>
        </dgm:presLayoutVars>
      </dgm:prSet>
      <dgm:spPr/>
    </dgm:pt>
  </dgm:ptLst>
  <dgm:cxnLst>
    <dgm:cxn modelId="{2A3CE032-70F7-4A82-AA01-0D906A6E8FC8}" type="presOf" srcId="{81EDB50D-A282-4F9F-B673-936F7C805B31}" destId="{35A02C58-E6AC-4AB6-A7F6-6BA85026908A}" srcOrd="0" destOrd="0" presId="urn:microsoft.com/office/officeart/2005/8/layout/vList2"/>
    <dgm:cxn modelId="{E944C249-198F-48EA-8BD1-C796E9498FC7}" srcId="{5BB8131D-2A79-49C1-845A-11DBA1972ED5}" destId="{76560DCF-7D6A-4525-AB32-2004D5E9376C}" srcOrd="2" destOrd="0" parTransId="{3294E748-68CE-464E-9FC9-88BADF45FF6F}" sibTransId="{312837BA-57F7-49D6-8DA2-5EFFFA9DC7D1}"/>
    <dgm:cxn modelId="{17752F86-1BDF-4A8D-A860-36F97C8F64E2}" srcId="{5BB8131D-2A79-49C1-845A-11DBA1972ED5}" destId="{AD86C361-FB99-45DA-BFD4-D33CF25BF381}" srcOrd="0" destOrd="0" parTransId="{C98F8E84-F2A2-4731-9A89-7AF586F08BF0}" sibTransId="{9A88F80B-E0BC-4558-9D51-94C188943A18}"/>
    <dgm:cxn modelId="{8ED07EA2-712F-4BED-A477-8805F3B324D9}" type="presOf" srcId="{76560DCF-7D6A-4525-AB32-2004D5E9376C}" destId="{C34F4C35-6462-479E-9248-900E4829BEB1}" srcOrd="0" destOrd="0" presId="urn:microsoft.com/office/officeart/2005/8/layout/vList2"/>
    <dgm:cxn modelId="{5E2B34A6-6570-464A-A44D-22D94EF17784}" type="presOf" srcId="{5BB8131D-2A79-49C1-845A-11DBA1972ED5}" destId="{B30F1398-ADEA-481F-857B-C141CD8BCA76}" srcOrd="0" destOrd="0" presId="urn:microsoft.com/office/officeart/2005/8/layout/vList2"/>
    <dgm:cxn modelId="{03F79CA8-9B40-4220-BF4B-30387CB6AF66}" type="presOf" srcId="{AD86C361-FB99-45DA-BFD4-D33CF25BF381}" destId="{C5C36781-2129-4AE3-B9B5-1F87EBBB459C}" srcOrd="0" destOrd="0" presId="urn:microsoft.com/office/officeart/2005/8/layout/vList2"/>
    <dgm:cxn modelId="{F25206EE-8A41-4DDD-82A6-C2B1AC358C28}" srcId="{5BB8131D-2A79-49C1-845A-11DBA1972ED5}" destId="{81EDB50D-A282-4F9F-B673-936F7C805B31}" srcOrd="1" destOrd="0" parTransId="{0FA8A177-8A8E-4C86-9836-51E7BD798AA3}" sibTransId="{B245937F-634B-4E08-ADEE-F6EE07099623}"/>
    <dgm:cxn modelId="{F36EAD50-4EA6-4CDA-912D-6443236C5E22}" type="presParOf" srcId="{B30F1398-ADEA-481F-857B-C141CD8BCA76}" destId="{C5C36781-2129-4AE3-B9B5-1F87EBBB459C}" srcOrd="0" destOrd="0" presId="urn:microsoft.com/office/officeart/2005/8/layout/vList2"/>
    <dgm:cxn modelId="{C6F64342-3951-4223-B224-2F38595A1B5F}" type="presParOf" srcId="{B30F1398-ADEA-481F-857B-C141CD8BCA76}" destId="{146DCB71-A2B5-477F-BB6E-452025A4F6F0}" srcOrd="1" destOrd="0" presId="urn:microsoft.com/office/officeart/2005/8/layout/vList2"/>
    <dgm:cxn modelId="{8E2E3273-BF39-4925-9BDC-539A68D02EF0}" type="presParOf" srcId="{B30F1398-ADEA-481F-857B-C141CD8BCA76}" destId="{35A02C58-E6AC-4AB6-A7F6-6BA85026908A}" srcOrd="2" destOrd="0" presId="urn:microsoft.com/office/officeart/2005/8/layout/vList2"/>
    <dgm:cxn modelId="{9683800C-CAA9-4C0F-8902-5E51F7BCD9C1}" type="presParOf" srcId="{B30F1398-ADEA-481F-857B-C141CD8BCA76}" destId="{85077309-5ABE-4CB5-B652-ABABAF1C3EF6}" srcOrd="3" destOrd="0" presId="urn:microsoft.com/office/officeart/2005/8/layout/vList2"/>
    <dgm:cxn modelId="{E4E499E3-A6ED-4BFF-8D23-963C672BEA17}" type="presParOf" srcId="{B30F1398-ADEA-481F-857B-C141CD8BCA76}" destId="{C34F4C35-6462-479E-9248-900E4829BEB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C36781-2129-4AE3-B9B5-1F87EBBB459C}">
      <dsp:nvSpPr>
        <dsp:cNvPr id="0" name=""/>
        <dsp:cNvSpPr/>
      </dsp:nvSpPr>
      <dsp:spPr>
        <a:xfrm>
          <a:off x="0" y="3889458"/>
          <a:ext cx="7324296" cy="1532252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rgbClr val="000000"/>
              </a:solidFill>
            </a:rPr>
            <a:t>How the depictions and stereotypes developed during the “Age of Empire” in the American colonies are sustained today</a:t>
          </a:r>
        </a:p>
      </dsp:txBody>
      <dsp:txXfrm>
        <a:off x="74798" y="3964256"/>
        <a:ext cx="7174700" cy="1382656"/>
      </dsp:txXfrm>
    </dsp:sp>
    <dsp:sp modelId="{35A02C58-E6AC-4AB6-A7F6-6BA85026908A}">
      <dsp:nvSpPr>
        <dsp:cNvPr id="0" name=""/>
        <dsp:cNvSpPr/>
      </dsp:nvSpPr>
      <dsp:spPr>
        <a:xfrm>
          <a:off x="0" y="2051474"/>
          <a:ext cx="7324296" cy="1517051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2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rgbClr val="000000"/>
              </a:solidFill>
            </a:rPr>
            <a:t>18</a:t>
          </a:r>
          <a:r>
            <a:rPr lang="en-GB" sz="2200" b="1" kern="1200" baseline="30000" dirty="0">
              <a:solidFill>
                <a:srgbClr val="000000"/>
              </a:solidFill>
            </a:rPr>
            <a:t>th</a:t>
          </a:r>
          <a:r>
            <a:rPr lang="en-GB" sz="2200" b="1" kern="1200" dirty="0">
              <a:solidFill>
                <a:srgbClr val="000000"/>
              </a:solidFill>
            </a:rPr>
            <a:t> Century travel writers, ethnographers, newspapers, novels, plays, poetry, museum exhibitions (“popular culture”)</a:t>
          </a:r>
        </a:p>
      </dsp:txBody>
      <dsp:txXfrm>
        <a:off x="74056" y="2125530"/>
        <a:ext cx="7176184" cy="1368939"/>
      </dsp:txXfrm>
    </dsp:sp>
    <dsp:sp modelId="{C34F4C35-6462-479E-9248-900E4829BEB1}">
      <dsp:nvSpPr>
        <dsp:cNvPr id="0" name=""/>
        <dsp:cNvSpPr/>
      </dsp:nvSpPr>
      <dsp:spPr>
        <a:xfrm>
          <a:off x="0" y="152611"/>
          <a:ext cx="7324296" cy="1517051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rgbClr val="000000"/>
              </a:solidFill>
            </a:rPr>
            <a:t>“</a:t>
          </a:r>
          <a:r>
            <a:rPr lang="en-GB" sz="2200" b="1" i="1" kern="1200" dirty="0">
              <a:solidFill>
                <a:srgbClr val="000000"/>
              </a:solidFill>
            </a:rPr>
            <a:t>The “Indian” was truly a transatlantic figure, haunting the imaginations of not only colonists, soldiers and traders in North America, but also the people who remained in Britain</a:t>
          </a:r>
          <a:r>
            <a:rPr lang="en-GB" sz="2200" b="1" kern="1200" dirty="0">
              <a:solidFill>
                <a:srgbClr val="000000"/>
              </a:solidFill>
            </a:rPr>
            <a:t>” (Richardson, 2006)</a:t>
          </a:r>
          <a:endParaRPr lang="en-US" sz="2200" b="1" kern="1200" dirty="0">
            <a:solidFill>
              <a:srgbClr val="000000"/>
            </a:solidFill>
          </a:endParaRPr>
        </a:p>
      </dsp:txBody>
      <dsp:txXfrm>
        <a:off x="74056" y="226667"/>
        <a:ext cx="7176184" cy="13689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E4D52-7B0B-415E-B984-FBDBFF018CF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2C63106D-E969-4C5A-9E26-EC32FD10C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810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E4D52-7B0B-415E-B984-FBDBFF018CF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106D-E969-4C5A-9E26-EC32FD10C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549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D84E4D52-7B0B-415E-B984-FBDBFF018CF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2C63106D-E969-4C5A-9E26-EC32FD10C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478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E4D52-7B0B-415E-B984-FBDBFF018CF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106D-E969-4C5A-9E26-EC32FD10C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720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E4D52-7B0B-415E-B984-FBDBFF018CF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106D-E969-4C5A-9E26-EC32FD10C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258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E4D52-7B0B-415E-B984-FBDBFF018CF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106D-E969-4C5A-9E26-EC32FD10C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964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E4D52-7B0B-415E-B984-FBDBFF018CF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106D-E969-4C5A-9E26-EC32FD10C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303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E4D52-7B0B-415E-B984-FBDBFF018CF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106D-E969-4C5A-9E26-EC32FD10C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584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E4D52-7B0B-415E-B984-FBDBFF018CFB}" type="datetimeFigureOut">
              <a:rPr lang="en-GB" smtClean="0"/>
              <a:t>24/01/2023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106D-E969-4C5A-9E26-EC32FD10C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741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E4D52-7B0B-415E-B984-FBDBFF018CF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106D-E969-4C5A-9E26-EC32FD10C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877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E4D52-7B0B-415E-B984-FBDBFF018CF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3106D-E969-4C5A-9E26-EC32FD10C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341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D84E4D52-7B0B-415E-B984-FBDBFF018CFB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2C63106D-E969-4C5A-9E26-EC32FD10C4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389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microsoft.com/office/2007/relationships/hdphoto" Target="../media/hdphoto2.wdp"/><Relationship Id="rId7" Type="http://schemas.openxmlformats.org/officeDocument/2006/relationships/diagramLayout" Target="../diagrams/layout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3.png"/><Relationship Id="rId10" Type="http://schemas.microsoft.com/office/2007/relationships/diagramDrawing" Target="../diagrams/drawing1.xml"/><Relationship Id="rId4" Type="http://schemas.openxmlformats.org/officeDocument/2006/relationships/image" Target="../media/image9.png"/><Relationship Id="rId9" Type="http://schemas.openxmlformats.org/officeDocument/2006/relationships/diagramColors" Target="../diagrams/colors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microsoft.com/office/2007/relationships/hdphoto" Target="../media/hdphoto1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17.jpe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16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5.png"/><Relationship Id="rId7" Type="http://schemas.openxmlformats.org/officeDocument/2006/relationships/image" Target="../media/image2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4.png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5.png"/><Relationship Id="rId7" Type="http://schemas.openxmlformats.org/officeDocument/2006/relationships/image" Target="../media/image29.png"/><Relationship Id="rId12" Type="http://schemas.openxmlformats.org/officeDocument/2006/relationships/image" Target="../media/image3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33.png"/><Relationship Id="rId5" Type="http://schemas.openxmlformats.org/officeDocument/2006/relationships/image" Target="../media/image4.png"/><Relationship Id="rId10" Type="http://schemas.openxmlformats.org/officeDocument/2006/relationships/image" Target="../media/image32.png"/><Relationship Id="rId4" Type="http://schemas.microsoft.com/office/2007/relationships/hdphoto" Target="../media/hdphoto2.wdp"/><Relationship Id="rId9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eivaticani.va/content/museivaticani/en/collezioni/musei/museo-pio-clementino/Cortile-Ottagono/apollo-del-belvedere.html" TargetMode="External"/><Relationship Id="rId2" Type="http://schemas.openxmlformats.org/officeDocument/2006/relationships/hyperlink" Target="https://www.icp.org/browse/archive/objects/indians-in-war-dr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voanews.com/a/usa_abductees-emissaries-and-showmen-native-americans-england/6202278.html" TargetMode="External"/><Relationship Id="rId5" Type="http://schemas.openxmlformats.org/officeDocument/2006/relationships/hyperlink" Target="https://npg.si.edu/learn/classroom-resource/pocahontas-c1595%E2%80%931617" TargetMode="External"/><Relationship Id="rId4" Type="http://schemas.openxmlformats.org/officeDocument/2006/relationships/hyperlink" Target="https://www.nationalarchives.gov.uk/education/resources/native-north-americans/source-2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journals.openedition.org/angles/331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microsoft.com/office/2007/relationships/hdphoto" Target="../media/hdphoto2.wdp"/><Relationship Id="rId7" Type="http://schemas.openxmlformats.org/officeDocument/2006/relationships/image" Target="../media/image4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microsoft.com/office/2007/relationships/hdphoto" Target="../media/hdphoto1.wdp"/><Relationship Id="rId4" Type="http://schemas.openxmlformats.org/officeDocument/2006/relationships/image" Target="../media/image4.png"/><Relationship Id="rId9" Type="http://schemas.openxmlformats.org/officeDocument/2006/relationships/image" Target="../media/image42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99D31-5433-EAAA-6FA6-977A44D2A3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0832" y="1764209"/>
            <a:ext cx="7128295" cy="332958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“The white man’s </a:t>
            </a:r>
            <a:r>
              <a:rPr lang="en-GB" dirty="0" err="1"/>
              <a:t>indian</a:t>
            </a:r>
            <a:r>
              <a:rPr lang="en-GB" dirty="0"/>
              <a:t>”</a:t>
            </a:r>
            <a:br>
              <a:rPr lang="en-GB" dirty="0"/>
            </a:br>
            <a:endParaRPr lang="en-GB" dirty="0"/>
          </a:p>
        </p:txBody>
      </p:sp>
      <p:pic>
        <p:nvPicPr>
          <p:cNvPr id="20" name="Picture 19" descr="Close-up of several wires&#10;&#10;Description automatically generated with low confidence">
            <a:extLst>
              <a:ext uri="{FF2B5EF4-FFF2-40B4-BE49-F238E27FC236}">
                <a16:creationId xmlns:a16="http://schemas.microsoft.com/office/drawing/2014/main" id="{67412318-6413-42FE-B38E-18B1090C68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87" t="15373" b="17813"/>
          <a:stretch/>
        </p:blipFill>
        <p:spPr>
          <a:xfrm>
            <a:off x="6963508" y="0"/>
            <a:ext cx="6009582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AB6C1A0-FDF2-E733-1898-AFE02AD15456}"/>
              </a:ext>
            </a:extLst>
          </p:cNvPr>
          <p:cNvSpPr txBox="1"/>
          <p:nvPr/>
        </p:nvSpPr>
        <p:spPr>
          <a:xfrm>
            <a:off x="470831" y="4724458"/>
            <a:ext cx="592996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000000"/>
                </a:solidFill>
                <a:latin typeface="+mj-lt"/>
              </a:rPr>
              <a:t>Colonialism &amp; Representations of the Dispossessed</a:t>
            </a:r>
          </a:p>
        </p:txBody>
      </p:sp>
    </p:spTree>
    <p:extLst>
      <p:ext uri="{BB962C8B-B14F-4D97-AF65-F5344CB8AC3E}">
        <p14:creationId xmlns:p14="http://schemas.microsoft.com/office/powerpoint/2010/main" val="40390261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23510-524C-BA16-C0B2-753BF578D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5228" y="1486372"/>
            <a:ext cx="5218770" cy="314265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dirty="0"/>
              <a:t>Introducing My </a:t>
            </a:r>
            <a:br>
              <a:rPr lang="en-US" sz="6000" b="1" dirty="0"/>
            </a:br>
            <a:r>
              <a:rPr lang="en-US" sz="6000" b="1" dirty="0"/>
              <a:t>Object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737325A-338F-3554-D6CD-74050A0987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7" r="1" b="1118"/>
          <a:stretch/>
        </p:blipFill>
        <p:spPr>
          <a:xfrm rot="5400000">
            <a:off x="-1383131" y="1383592"/>
            <a:ext cx="6857539" cy="4091277"/>
          </a:xfrm>
          <a:prstGeom prst="rect">
            <a:avLst/>
          </a:prstGeom>
        </p:spPr>
      </p:pic>
      <p:pic>
        <p:nvPicPr>
          <p:cNvPr id="7" name="Picture 6" descr="A person and person posing for a picture&#10;&#10;Description automatically generated with medium confidence">
            <a:extLst>
              <a:ext uri="{FF2B5EF4-FFF2-40B4-BE49-F238E27FC236}">
                <a16:creationId xmlns:a16="http://schemas.microsoft.com/office/drawing/2014/main" id="{933A5A9C-583B-0EFF-08C4-F368283CD36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30" r="8620" b="1"/>
          <a:stretch/>
        </p:blipFill>
        <p:spPr>
          <a:xfrm>
            <a:off x="8417949" y="10"/>
            <a:ext cx="3772511" cy="6857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861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3964958D-AF5D-4863-B5FB-83F6B8CB1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12188656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DAF63C-811E-0C3B-22FC-11049A85F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8301" y="-29191"/>
            <a:ext cx="6730277" cy="1609344"/>
          </a:xfrm>
          <a:ln>
            <a:noFill/>
          </a:ln>
        </p:spPr>
        <p:txBody>
          <a:bodyPr>
            <a:normAutofit fontScale="90000"/>
          </a:bodyPr>
          <a:lstStyle/>
          <a:p>
            <a:r>
              <a:rPr lang="en-GB" sz="6000" b="1" dirty="0"/>
              <a:t>Why constructed images?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B6B722-B0BA-1573-A056-A37585E5DEF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05"/>
          <a:stretch/>
        </p:blipFill>
        <p:spPr>
          <a:xfrm>
            <a:off x="3344" y="10"/>
            <a:ext cx="4646726" cy="6857990"/>
          </a:xfrm>
          <a:prstGeom prst="rect">
            <a:avLst/>
          </a:prstGeom>
        </p:spPr>
      </p:pic>
      <p:grpSp>
        <p:nvGrpSpPr>
          <p:cNvPr id="77" name="Group 76">
            <a:extLst>
              <a:ext uri="{FF2B5EF4-FFF2-40B4-BE49-F238E27FC236}">
                <a16:creationId xmlns:a16="http://schemas.microsoft.com/office/drawing/2014/main" id="{11002ACD-3B0C-4885-8754-8A00E926F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DF0313CD-4196-4456-A70D-5EE2B995B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80DE0B32-9EE8-4975-AD48-3855B0A82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321B86-AC39-1C0B-732D-94E8C0A4FA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9169087"/>
              </p:ext>
            </p:extLst>
          </p:nvPr>
        </p:nvGraphicFramePr>
        <p:xfrm>
          <a:off x="4867704" y="1282390"/>
          <a:ext cx="7324296" cy="560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488655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933CB-1C51-EFE7-CF9F-DB1B4C1D3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880" y="84767"/>
            <a:ext cx="10058400" cy="1609344"/>
          </a:xfrm>
        </p:spPr>
        <p:txBody>
          <a:bodyPr>
            <a:normAutofit/>
          </a:bodyPr>
          <a:lstStyle/>
          <a:p>
            <a:r>
              <a:rPr lang="en-GB" b="1" dirty="0"/>
              <a:t>Images of First Contact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B05A65F-BF3C-94E3-13D8-2C88E8E666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669" y="1981402"/>
            <a:ext cx="6013331" cy="39580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4E82CE-7F50-B009-3340-A112CB9CE11C}"/>
              </a:ext>
            </a:extLst>
          </p:cNvPr>
          <p:cNvSpPr txBox="1"/>
          <p:nvPr/>
        </p:nvSpPr>
        <p:spPr>
          <a:xfrm>
            <a:off x="0" y="6124150"/>
            <a:ext cx="609414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</a:rPr>
              <a:t>https://www.nationalarchives.gov.uk/education/resources/native-north-americans/source-2</a:t>
            </a:r>
            <a:r>
              <a:rPr lang="en-GB" sz="1100" dirty="0"/>
              <a:t>/</a:t>
            </a:r>
          </a:p>
        </p:txBody>
      </p:sp>
      <p:pic>
        <p:nvPicPr>
          <p:cNvPr id="1026" name="Picture 2" descr="Opinion | The Vicious Reality Behind the Thanksgiving Myth - The New York  Times">
            <a:extLst>
              <a:ext uri="{FF2B5EF4-FFF2-40B4-BE49-F238E27FC236}">
                <a16:creationId xmlns:a16="http://schemas.microsoft.com/office/drawing/2014/main" id="{CD59496C-3928-4D16-BF49-18766F3502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13" y="1997419"/>
            <a:ext cx="5636592" cy="395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E88CEB-627E-0482-90D0-9C37AF2FE2C3}"/>
              </a:ext>
            </a:extLst>
          </p:cNvPr>
          <p:cNvSpPr txBox="1"/>
          <p:nvPr/>
        </p:nvSpPr>
        <p:spPr>
          <a:xfrm>
            <a:off x="6094140" y="6131844"/>
            <a:ext cx="614623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>
                <a:solidFill>
                  <a:srgbClr val="000000"/>
                </a:solidFill>
              </a:rPr>
              <a:t>https://www.llceranglais.fr/native-americans/the-first-thanksgiving-by-jean-leon-gerome-ferris</a:t>
            </a:r>
          </a:p>
        </p:txBody>
      </p:sp>
    </p:spTree>
    <p:extLst>
      <p:ext uri="{BB962C8B-B14F-4D97-AF65-F5344CB8AC3E}">
        <p14:creationId xmlns:p14="http://schemas.microsoft.com/office/powerpoint/2010/main" val="27019425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CD1E794-82A4-A74E-7432-74DD2BDA69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4175"/>
          <a:stretch/>
        </p:blipFill>
        <p:spPr>
          <a:xfrm>
            <a:off x="253806" y="185322"/>
            <a:ext cx="3589996" cy="58757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9F13D7-CB54-B2E4-CE37-28BCA5FE07E3}"/>
              </a:ext>
            </a:extLst>
          </p:cNvPr>
          <p:cNvSpPr txBox="1"/>
          <p:nvPr/>
        </p:nvSpPr>
        <p:spPr>
          <a:xfrm>
            <a:off x="3851222" y="1992438"/>
            <a:ext cx="2146895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0000"/>
                </a:solidFill>
                <a:cs typeface="Arial" panose="020B0604020202020204" pitchFamily="34" charset="0"/>
              </a:rPr>
              <a:t>1</a:t>
            </a:r>
            <a:r>
              <a:rPr lang="en-GB" sz="2400" b="1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585 water-colour </a:t>
            </a:r>
            <a:r>
              <a:rPr lang="en-GB" sz="2400" b="1" dirty="0">
                <a:solidFill>
                  <a:srgbClr val="000000"/>
                </a:solidFill>
                <a:cs typeface="Arial" panose="020B0604020202020204" pitchFamily="34" charset="0"/>
              </a:rPr>
              <a:t>“</a:t>
            </a:r>
            <a:r>
              <a:rPr lang="en-GB" sz="2400" b="1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warrior” from the Carolinas.</a:t>
            </a:r>
            <a:endParaRPr lang="en-GB" sz="2400" b="1" dirty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46D7D44-6CBE-C13D-D5B6-57132A4BCA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08488B09-4495-D727-4275-081E2E432A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185322"/>
            <a:ext cx="3790541" cy="5813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82CAA19-5424-46B1-B6BA-63091ACADCE5}"/>
              </a:ext>
            </a:extLst>
          </p:cNvPr>
          <p:cNvSpPr txBox="1"/>
          <p:nvPr/>
        </p:nvSpPr>
        <p:spPr>
          <a:xfrm>
            <a:off x="9712884" y="1204879"/>
            <a:ext cx="2479116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b="1" dirty="0">
                <a:solidFill>
                  <a:srgbClr val="000000"/>
                </a:solidFill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Pamphlet printed in London in 1710 </a:t>
            </a:r>
            <a:r>
              <a:rPr lang="en-GB" sz="2400" b="1" dirty="0">
                <a:solidFill>
                  <a:srgbClr val="000000"/>
                </a:solidFill>
                <a:cs typeface="Arial" panose="020B0604020202020204" pitchFamily="34" charset="0"/>
              </a:rPr>
              <a:t>- </a:t>
            </a:r>
            <a:r>
              <a:rPr lang="en-GB" sz="2400" b="1" i="0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three Mohawk and one Mahican delegates in London, dubbed the "Four Kings."</a:t>
            </a:r>
            <a:endParaRPr lang="en-GB" b="1" dirty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33BEC9-790C-EFC3-A650-463F69214F04}"/>
              </a:ext>
            </a:extLst>
          </p:cNvPr>
          <p:cNvSpPr txBox="1"/>
          <p:nvPr/>
        </p:nvSpPr>
        <p:spPr>
          <a:xfrm>
            <a:off x="1682261" y="6508516"/>
            <a:ext cx="81006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</a:rPr>
              <a:t>https://www.voanews.com/a/usa_abductees-emissaries-and-showmen-native-americans-england/6202278.html</a:t>
            </a:r>
          </a:p>
        </p:txBody>
      </p:sp>
    </p:spTree>
    <p:extLst>
      <p:ext uri="{BB962C8B-B14F-4D97-AF65-F5344CB8AC3E}">
        <p14:creationId xmlns:p14="http://schemas.microsoft.com/office/powerpoint/2010/main" val="1925677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54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47C15C7-464C-3021-F6C7-FA782492CE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prstClr val="black"/>
              <a:prstClr val="white"/>
            </a:duotone>
            <a:alphaModFix amt="80000"/>
          </a:blip>
          <a:srcRect l="1221" r="2" b="2"/>
          <a:stretch/>
        </p:blipFill>
        <p:spPr>
          <a:xfrm>
            <a:off x="5973684" y="1549160"/>
            <a:ext cx="6102592" cy="4618086"/>
          </a:xfrm>
          <a:prstGeom prst="rect">
            <a:avLst/>
          </a:prstGeom>
        </p:spPr>
      </p:pic>
      <p:sp>
        <p:nvSpPr>
          <p:cNvPr id="2065" name="Rectangle 2056">
            <a:extLst>
              <a:ext uri="{FF2B5EF4-FFF2-40B4-BE49-F238E27FC236}">
                <a16:creationId xmlns:a16="http://schemas.microsoft.com/office/drawing/2014/main" id="{F6A67491-8DC4-4A39-8A37-58B2F086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2C73E1-78F7-B192-4A3F-C14A5E50E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4211" y="-124871"/>
            <a:ext cx="7136781" cy="202155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800" b="1" dirty="0">
                <a:solidFill>
                  <a:srgbClr val="000000"/>
                </a:solidFill>
              </a:rPr>
              <a:t>The Seven Years War (1756–1763)  “The Noble savage” </a:t>
            </a:r>
          </a:p>
        </p:txBody>
      </p:sp>
      <p:sp>
        <p:nvSpPr>
          <p:cNvPr id="2066" name="Freeform: Shape 2058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589FB990-E7CE-E6B3-DE77-E5225A471E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46" r="1" b="17951"/>
          <a:stretch/>
        </p:blipFill>
        <p:spPr bwMode="auto">
          <a:xfrm>
            <a:off x="9445" y="251276"/>
            <a:ext cx="5649006" cy="635544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AA659B-FFCA-501F-B2B5-316C82477E8C}"/>
              </a:ext>
            </a:extLst>
          </p:cNvPr>
          <p:cNvSpPr txBox="1"/>
          <p:nvPr/>
        </p:nvSpPr>
        <p:spPr>
          <a:xfrm>
            <a:off x="6564970" y="6484683"/>
            <a:ext cx="4920019" cy="3733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900" dirty="0">
                <a:solidFill>
                  <a:schemeClr val="bg1">
                    <a:lumMod val="20000"/>
                    <a:lumOff val="80000"/>
                  </a:schemeClr>
                </a:solidFill>
              </a:rPr>
              <a:t>https://www.museivaticani.va/content/museivaticani/en/collezioni/musei/museo-pio-clementino/Cortile-Ottagono/apollo-del-belvedere.html</a:t>
            </a:r>
          </a:p>
        </p:txBody>
      </p:sp>
      <p:grpSp>
        <p:nvGrpSpPr>
          <p:cNvPr id="2067" name="Group 2060">
            <a:extLst>
              <a:ext uri="{FF2B5EF4-FFF2-40B4-BE49-F238E27FC236}">
                <a16:creationId xmlns:a16="http://schemas.microsoft.com/office/drawing/2014/main" id="{987D9359-6216-4C32-9A60-D601E5582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062" name="Oval 2061">
              <a:extLst>
                <a:ext uri="{FF2B5EF4-FFF2-40B4-BE49-F238E27FC236}">
                  <a16:creationId xmlns:a16="http://schemas.microsoft.com/office/drawing/2014/main" id="{5409EBBC-4EF2-4ABA-A7EE-2D9F807F08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2063" name="Oval 2062">
              <a:extLst>
                <a:ext uri="{FF2B5EF4-FFF2-40B4-BE49-F238E27FC236}">
                  <a16:creationId xmlns:a16="http://schemas.microsoft.com/office/drawing/2014/main" id="{97983B73-5C22-4373-ACE8-713BB641D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</p:spTree>
    <p:extLst>
      <p:ext uri="{BB962C8B-B14F-4D97-AF65-F5344CB8AC3E}">
        <p14:creationId xmlns:p14="http://schemas.microsoft.com/office/powerpoint/2010/main" val="13755747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B6D9A-5DCB-0604-39B5-CAAB115CA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730" y="99010"/>
            <a:ext cx="8709102" cy="160934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0000"/>
                </a:solidFill>
              </a:rPr>
              <a:t>the “ignoble Savage” in Newspapers &amp; Dime novels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F1FF43C-B192-5B77-E394-FF4247DEA9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506739">
            <a:off x="6126235" y="2989568"/>
            <a:ext cx="5561047" cy="37249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355800-524C-66EF-2CA7-17968A440F94}"/>
              </a:ext>
            </a:extLst>
          </p:cNvPr>
          <p:cNvSpPr txBox="1"/>
          <p:nvPr/>
        </p:nvSpPr>
        <p:spPr>
          <a:xfrm>
            <a:off x="4690281" y="6528158"/>
            <a:ext cx="2956259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rgbClr val="000000"/>
                </a:solidFill>
              </a:rPr>
              <a:t>Theodore  Davies (Harper’s Weekly) illustrator 1866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7F4B2B7-DB79-02AD-CC4C-E83E93D4AE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14382">
            <a:off x="7700267" y="1931354"/>
            <a:ext cx="4340554" cy="108836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CD48B0B-8EF2-4626-693E-0691605F92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50331">
            <a:off x="1068668" y="2057426"/>
            <a:ext cx="3419818" cy="4787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7283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37236-C8B2-813B-FAE4-4A6257EC4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463" y="-123469"/>
            <a:ext cx="10058400" cy="1609344"/>
          </a:xfrm>
        </p:spPr>
        <p:txBody>
          <a:bodyPr/>
          <a:lstStyle/>
          <a:p>
            <a:r>
              <a:rPr lang="en-GB" b="1" dirty="0"/>
              <a:t>Visual Ethnography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686F801-D071-8CB7-C6D3-01C5D5E021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429" t="5638" r="7455" b="14150"/>
          <a:stretch/>
        </p:blipFill>
        <p:spPr>
          <a:xfrm>
            <a:off x="1605374" y="1236201"/>
            <a:ext cx="8981251" cy="51671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029E7BC-99EA-F229-17ED-D03A91C8DCCB}"/>
              </a:ext>
            </a:extLst>
          </p:cNvPr>
          <p:cNvSpPr txBox="1"/>
          <p:nvPr/>
        </p:nvSpPr>
        <p:spPr>
          <a:xfrm>
            <a:off x="3037764" y="6403362"/>
            <a:ext cx="6572633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b="0" i="0" dirty="0">
                <a:solidFill>
                  <a:srgbClr val="000000"/>
                </a:solidFill>
                <a:effectLst/>
                <a:latin typeface="Neue Haas Unica"/>
              </a:rPr>
              <a:t>The International </a:t>
            </a:r>
            <a:r>
              <a:rPr lang="en-GB" sz="1050" b="0" i="0" dirty="0" err="1">
                <a:solidFill>
                  <a:srgbClr val="000000"/>
                </a:solidFill>
                <a:effectLst/>
                <a:latin typeface="Neue Haas Unica"/>
              </a:rPr>
              <a:t>Center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Neue Haas Unica"/>
              </a:rPr>
              <a:t> of Photography</a:t>
            </a:r>
            <a:r>
              <a:rPr lang="en-GB" sz="1050" dirty="0">
                <a:solidFill>
                  <a:srgbClr val="000000"/>
                </a:solidFill>
              </a:rPr>
              <a:t>https://www.icp.org/browse/archive/objects/indians-in-war-dress</a:t>
            </a:r>
          </a:p>
        </p:txBody>
      </p:sp>
    </p:spTree>
    <p:extLst>
      <p:ext uri="{BB962C8B-B14F-4D97-AF65-F5344CB8AC3E}">
        <p14:creationId xmlns:p14="http://schemas.microsoft.com/office/powerpoint/2010/main" val="6488653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16068B6-C215-AEC8-6070-C4D5FD408D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38" r="5283" b="2"/>
          <a:stretch/>
        </p:blipFill>
        <p:spPr>
          <a:xfrm>
            <a:off x="7528558" y="10"/>
            <a:ext cx="4663442" cy="3428990"/>
          </a:xfrm>
          <a:prstGeom prst="rect">
            <a:avLst/>
          </a:prstGeom>
        </p:spPr>
      </p:pic>
      <p:pic>
        <p:nvPicPr>
          <p:cNvPr id="5" name="Picture 4" descr="A magazine cover with a person riding a horse&#10;&#10;Description automatically generated with low confidence">
            <a:extLst>
              <a:ext uri="{FF2B5EF4-FFF2-40B4-BE49-F238E27FC236}">
                <a16:creationId xmlns:a16="http://schemas.microsoft.com/office/drawing/2014/main" id="{111959DF-617F-94C7-21A8-B7A6B32699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8" b="-2"/>
          <a:stretch/>
        </p:blipFill>
        <p:spPr>
          <a:xfrm>
            <a:off x="7528560" y="3429000"/>
            <a:ext cx="4663440" cy="3429000"/>
          </a:xfrm>
          <a:prstGeom prst="rect">
            <a:avLst/>
          </a:prstGeom>
        </p:spPr>
      </p:pic>
      <p:sp>
        <p:nvSpPr>
          <p:cNvPr id="37" name="Rectangle 26">
            <a:extLst>
              <a:ext uri="{FF2B5EF4-FFF2-40B4-BE49-F238E27FC236}">
                <a16:creationId xmlns:a16="http://schemas.microsoft.com/office/drawing/2014/main" id="{F79FF99C-BAA9-404F-9C96-6DD456B4F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B5B2861-54C1-97AF-BFC0-A78BA60574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11962" r="6462" b="1"/>
          <a:stretch/>
        </p:blipFill>
        <p:spPr>
          <a:xfrm>
            <a:off x="7620" y="-1"/>
            <a:ext cx="7534655" cy="6857989"/>
          </a:xfrm>
          <a:prstGeom prst="rect">
            <a:avLst/>
          </a:prstGeom>
        </p:spPr>
      </p:pic>
      <p:sp>
        <p:nvSpPr>
          <p:cNvPr id="38" name="Rectangle 28">
            <a:extLst>
              <a:ext uri="{FF2B5EF4-FFF2-40B4-BE49-F238E27FC236}">
                <a16:creationId xmlns:a16="http://schemas.microsoft.com/office/drawing/2014/main" id="{49C44AFD-C72D-4D9C-84C6-73E615CE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5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86C6E3-AB83-2A8D-9FD3-E6524EE64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5453615" cy="12884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Live Entertainment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B35A19-13A1-8717-8D0E-7FA18D7D8F0B}"/>
              </a:ext>
            </a:extLst>
          </p:cNvPr>
          <p:cNvSpPr txBox="1"/>
          <p:nvPr/>
        </p:nvSpPr>
        <p:spPr>
          <a:xfrm>
            <a:off x="0" y="6610631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1000" b="1" i="0" dirty="0">
                <a:solidFill>
                  <a:schemeClr val="bg1">
                    <a:lumMod val="20000"/>
                    <a:lumOff val="80000"/>
                  </a:schemeClr>
                </a:solidFill>
                <a:effectLst/>
              </a:rPr>
              <a:t>The International Independent Showmen’s Museum</a:t>
            </a:r>
            <a:r>
              <a:rPr lang="en-US" sz="1000" dirty="0">
                <a:solidFill>
                  <a:schemeClr val="bg1">
                    <a:lumMod val="20000"/>
                    <a:lumOff val="80000"/>
                  </a:schemeClr>
                </a:solidFill>
              </a:rPr>
              <a:t>https://showmensmuseum.org/wild-west-shows-list/</a:t>
            </a:r>
          </a:p>
        </p:txBody>
      </p:sp>
      <p:grpSp>
        <p:nvGrpSpPr>
          <p:cNvPr id="39" name="Group 30">
            <a:extLst>
              <a:ext uri="{FF2B5EF4-FFF2-40B4-BE49-F238E27FC236}">
                <a16:creationId xmlns:a16="http://schemas.microsoft.com/office/drawing/2014/main" id="{1D25B14F-36E0-41E8-956F-CABEF1ADD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4AFB9EA5-DE4D-4E6B-A302-F55174E4B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7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40" name="Oval 32">
              <a:extLst>
                <a:ext uri="{FF2B5EF4-FFF2-40B4-BE49-F238E27FC236}">
                  <a16:creationId xmlns:a16="http://schemas.microsoft.com/office/drawing/2014/main" id="{E44092F4-4D9B-4D0A-8832-C29E786F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689298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tint val="75000"/>
                <a:shade val="58000"/>
                <a:satMod val="120000"/>
              </a:schemeClr>
              <a:schemeClr val="bg1">
                <a:tint val="50000"/>
                <a:shade val="96000"/>
              </a:schemeClr>
            </a:duotone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Rectangle 69">
            <a:extLst>
              <a:ext uri="{FF2B5EF4-FFF2-40B4-BE49-F238E27FC236}">
                <a16:creationId xmlns:a16="http://schemas.microsoft.com/office/drawing/2014/main" id="{DCC0DCE3-8753-43BB-86D2-6452D91E4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71">
            <a:extLst>
              <a:ext uri="{FF2B5EF4-FFF2-40B4-BE49-F238E27FC236}">
                <a16:creationId xmlns:a16="http://schemas.microsoft.com/office/drawing/2014/main" id="{D28BC7A6-65CA-4655-8641-7BDE9699B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73">
            <a:extLst>
              <a:ext uri="{FF2B5EF4-FFF2-40B4-BE49-F238E27FC236}">
                <a16:creationId xmlns:a16="http://schemas.microsoft.com/office/drawing/2014/main" id="{58755CF4-45A8-4971-A14E-D6DE02B48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0" name="Group 75">
            <a:extLst>
              <a:ext uri="{FF2B5EF4-FFF2-40B4-BE49-F238E27FC236}">
                <a16:creationId xmlns:a16="http://schemas.microsoft.com/office/drawing/2014/main" id="{421F62D5-850C-4310-A813-747E46433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CAD4B505-4A68-456B-9AFD-344192BE94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A7F9A339-5395-403B-B163-DFDDD9E09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 useBgFill="1">
        <p:nvSpPr>
          <p:cNvPr id="91" name="Rectangle 79">
            <a:extLst>
              <a:ext uri="{FF2B5EF4-FFF2-40B4-BE49-F238E27FC236}">
                <a16:creationId xmlns:a16="http://schemas.microsoft.com/office/drawing/2014/main" id="{472095BC-C06B-45BD-A206-0F75C6A4A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92" name="Rectangle 81">
            <a:extLst>
              <a:ext uri="{FF2B5EF4-FFF2-40B4-BE49-F238E27FC236}">
                <a16:creationId xmlns:a16="http://schemas.microsoft.com/office/drawing/2014/main" id="{93DBA412-8084-461A-9B2F-284ED45FA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7997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497451-C370-E357-B12E-FB946212A4B9}"/>
              </a:ext>
            </a:extLst>
          </p:cNvPr>
          <p:cNvSpPr txBox="1"/>
          <p:nvPr/>
        </p:nvSpPr>
        <p:spPr>
          <a:xfrm>
            <a:off x="5611179" y="4439737"/>
            <a:ext cx="6398683" cy="221347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b="1" kern="1200" cap="all" baseline="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Literature and the myth of the “Vanishing Indian”</a:t>
            </a:r>
          </a:p>
        </p:txBody>
      </p:sp>
      <p:sp>
        <p:nvSpPr>
          <p:cNvPr id="93" name="Freeform: Shape 83">
            <a:extLst>
              <a:ext uri="{FF2B5EF4-FFF2-40B4-BE49-F238E27FC236}">
                <a16:creationId xmlns:a16="http://schemas.microsoft.com/office/drawing/2014/main" id="{4D40AAF3-394B-453B-8AF1-B796F8F9F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33763" y="0"/>
            <a:ext cx="4480560" cy="2516783"/>
          </a:xfrm>
          <a:custGeom>
            <a:avLst/>
            <a:gdLst>
              <a:gd name="connsiteX0" fmla="*/ 273471 w 4480560"/>
              <a:gd name="connsiteY0" fmla="*/ 0 h 2516783"/>
              <a:gd name="connsiteX1" fmla="*/ 4207090 w 4480560"/>
              <a:gd name="connsiteY1" fmla="*/ 0 h 2516783"/>
              <a:gd name="connsiteX2" fmla="*/ 4218264 w 4480560"/>
              <a:gd name="connsiteY2" fmla="*/ 73216 h 2516783"/>
              <a:gd name="connsiteX3" fmla="*/ 4228529 w 4480560"/>
              <a:gd name="connsiteY3" fmla="*/ 276503 h 2516783"/>
              <a:gd name="connsiteX4" fmla="*/ 2240280 w 4480560"/>
              <a:gd name="connsiteY4" fmla="*/ 2264752 h 2516783"/>
              <a:gd name="connsiteX5" fmla="*/ 252032 w 4480560"/>
              <a:gd name="connsiteY5" fmla="*/ 276503 h 2516783"/>
              <a:gd name="connsiteX6" fmla="*/ 262297 w 4480560"/>
              <a:gd name="connsiteY6" fmla="*/ 73216 h 2516783"/>
              <a:gd name="connsiteX7" fmla="*/ 18808 w 4480560"/>
              <a:gd name="connsiteY7" fmla="*/ 0 h 2516783"/>
              <a:gd name="connsiteX8" fmla="*/ 216879 w 4480560"/>
              <a:gd name="connsiteY8" fmla="*/ 0 h 2516783"/>
              <a:gd name="connsiteX9" fmla="*/ 206579 w 4480560"/>
              <a:gd name="connsiteY9" fmla="*/ 67490 h 2516783"/>
              <a:gd name="connsiteX10" fmla="*/ 196025 w 4480560"/>
              <a:gd name="connsiteY10" fmla="*/ 276503 h 2516783"/>
              <a:gd name="connsiteX11" fmla="*/ 2240280 w 4480560"/>
              <a:gd name="connsiteY11" fmla="*/ 2320759 h 2516783"/>
              <a:gd name="connsiteX12" fmla="*/ 4284535 w 4480560"/>
              <a:gd name="connsiteY12" fmla="*/ 276503 h 2516783"/>
              <a:gd name="connsiteX13" fmla="*/ 4273981 w 4480560"/>
              <a:gd name="connsiteY13" fmla="*/ 67490 h 2516783"/>
              <a:gd name="connsiteX14" fmla="*/ 4263681 w 4480560"/>
              <a:gd name="connsiteY14" fmla="*/ 0 h 2516783"/>
              <a:gd name="connsiteX15" fmla="*/ 4461752 w 4480560"/>
              <a:gd name="connsiteY15" fmla="*/ 0 h 2516783"/>
              <a:gd name="connsiteX16" fmla="*/ 4468994 w 4480560"/>
              <a:gd name="connsiteY16" fmla="*/ 47447 h 2516783"/>
              <a:gd name="connsiteX17" fmla="*/ 4480560 w 4480560"/>
              <a:gd name="connsiteY17" fmla="*/ 276503 h 2516783"/>
              <a:gd name="connsiteX18" fmla="*/ 2240280 w 4480560"/>
              <a:gd name="connsiteY18" fmla="*/ 2516783 h 2516783"/>
              <a:gd name="connsiteX19" fmla="*/ 0 w 4480560"/>
              <a:gd name="connsiteY19" fmla="*/ 276503 h 2516783"/>
              <a:gd name="connsiteX20" fmla="*/ 11567 w 4480560"/>
              <a:gd name="connsiteY20" fmla="*/ 47447 h 2516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480560" h="2516783">
                <a:moveTo>
                  <a:pt x="273471" y="0"/>
                </a:moveTo>
                <a:lnTo>
                  <a:pt x="4207090" y="0"/>
                </a:lnTo>
                <a:lnTo>
                  <a:pt x="4218264" y="73216"/>
                </a:lnTo>
                <a:cubicBezTo>
                  <a:pt x="4225052" y="140055"/>
                  <a:pt x="4228529" y="207873"/>
                  <a:pt x="4228529" y="276503"/>
                </a:cubicBezTo>
                <a:cubicBezTo>
                  <a:pt x="4228529" y="1374583"/>
                  <a:pt x="3338359" y="2264752"/>
                  <a:pt x="2240280" y="2264752"/>
                </a:cubicBezTo>
                <a:cubicBezTo>
                  <a:pt x="1142201" y="2264752"/>
                  <a:pt x="252032" y="1374583"/>
                  <a:pt x="252032" y="276503"/>
                </a:cubicBezTo>
                <a:cubicBezTo>
                  <a:pt x="252032" y="207873"/>
                  <a:pt x="255509" y="140055"/>
                  <a:pt x="262297" y="73216"/>
                </a:cubicBezTo>
                <a:close/>
                <a:moveTo>
                  <a:pt x="18808" y="0"/>
                </a:moveTo>
                <a:lnTo>
                  <a:pt x="216879" y="0"/>
                </a:lnTo>
                <a:lnTo>
                  <a:pt x="206579" y="67490"/>
                </a:lnTo>
                <a:cubicBezTo>
                  <a:pt x="199600" y="136212"/>
                  <a:pt x="196025" y="205940"/>
                  <a:pt x="196025" y="276503"/>
                </a:cubicBezTo>
                <a:cubicBezTo>
                  <a:pt x="196025" y="1405514"/>
                  <a:pt x="1111269" y="2320759"/>
                  <a:pt x="2240280" y="2320759"/>
                </a:cubicBezTo>
                <a:cubicBezTo>
                  <a:pt x="3369291" y="2320759"/>
                  <a:pt x="4284535" y="1405514"/>
                  <a:pt x="4284535" y="276503"/>
                </a:cubicBezTo>
                <a:cubicBezTo>
                  <a:pt x="4284535" y="205940"/>
                  <a:pt x="4280960" y="136212"/>
                  <a:pt x="4273981" y="67490"/>
                </a:cubicBezTo>
                <a:lnTo>
                  <a:pt x="4263681" y="0"/>
                </a:lnTo>
                <a:lnTo>
                  <a:pt x="4461752" y="0"/>
                </a:lnTo>
                <a:lnTo>
                  <a:pt x="4468994" y="47447"/>
                </a:lnTo>
                <a:cubicBezTo>
                  <a:pt x="4476642" y="122759"/>
                  <a:pt x="4480560" y="199173"/>
                  <a:pt x="4480560" y="276503"/>
                </a:cubicBezTo>
                <a:cubicBezTo>
                  <a:pt x="4480560" y="1513776"/>
                  <a:pt x="3477553" y="2516783"/>
                  <a:pt x="2240280" y="2516783"/>
                </a:cubicBezTo>
                <a:cubicBezTo>
                  <a:pt x="1003008" y="2516783"/>
                  <a:pt x="0" y="1513776"/>
                  <a:pt x="0" y="276503"/>
                </a:cubicBezTo>
                <a:cubicBezTo>
                  <a:pt x="0" y="199173"/>
                  <a:pt x="3918" y="122759"/>
                  <a:pt x="11567" y="47447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A4D0672D-43C7-420C-A186-48122D7CD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7667"/>
            <a:ext cx="5681204" cy="6320333"/>
          </a:xfrm>
          <a:custGeom>
            <a:avLst/>
            <a:gdLst>
              <a:gd name="connsiteX0" fmla="*/ 0 w 5681204"/>
              <a:gd name="connsiteY0" fmla="*/ 5597835 h 6320333"/>
              <a:gd name="connsiteX1" fmla="*/ 39695 w 5681204"/>
              <a:gd name="connsiteY1" fmla="*/ 5641510 h 6320333"/>
              <a:gd name="connsiteX2" fmla="*/ 1034272 w 5681204"/>
              <a:gd name="connsiteY2" fmla="*/ 6312073 h 6320333"/>
              <a:gd name="connsiteX3" fmla="*/ 1056841 w 5681204"/>
              <a:gd name="connsiteY3" fmla="*/ 6320333 h 6320333"/>
              <a:gd name="connsiteX4" fmla="*/ 413612 w 5681204"/>
              <a:gd name="connsiteY4" fmla="*/ 6320333 h 6320333"/>
              <a:gd name="connsiteX5" fmla="*/ 300961 w 5681204"/>
              <a:gd name="connsiteY5" fmla="*/ 6249073 h 6320333"/>
              <a:gd name="connsiteX6" fmla="*/ 71042 w 5681204"/>
              <a:gd name="connsiteY6" fmla="*/ 6074983 h 6320333"/>
              <a:gd name="connsiteX7" fmla="*/ 0 w 5681204"/>
              <a:gd name="connsiteY7" fmla="*/ 6010415 h 6320333"/>
              <a:gd name="connsiteX8" fmla="*/ 2252205 w 5681204"/>
              <a:gd name="connsiteY8" fmla="*/ 385763 h 6320333"/>
              <a:gd name="connsiteX9" fmla="*/ 5295442 w 5681204"/>
              <a:gd name="connsiteY9" fmla="*/ 3429000 h 6320333"/>
              <a:gd name="connsiteX10" fmla="*/ 3436771 w 5681204"/>
              <a:gd name="connsiteY10" fmla="*/ 6233085 h 6320333"/>
              <a:gd name="connsiteX11" fmla="*/ 3198390 w 5681204"/>
              <a:gd name="connsiteY11" fmla="*/ 6320333 h 6320333"/>
              <a:gd name="connsiteX12" fmla="*/ 1306021 w 5681204"/>
              <a:gd name="connsiteY12" fmla="*/ 6320333 h 6320333"/>
              <a:gd name="connsiteX13" fmla="*/ 1067639 w 5681204"/>
              <a:gd name="connsiteY13" fmla="*/ 6233085 h 6320333"/>
              <a:gd name="connsiteX14" fmla="*/ 100311 w 5681204"/>
              <a:gd name="connsiteY14" fmla="*/ 5580893 h 6320333"/>
              <a:gd name="connsiteX15" fmla="*/ 0 w 5681204"/>
              <a:gd name="connsiteY15" fmla="*/ 5470524 h 6320333"/>
              <a:gd name="connsiteX16" fmla="*/ 0 w 5681204"/>
              <a:gd name="connsiteY16" fmla="*/ 1387476 h 6320333"/>
              <a:gd name="connsiteX17" fmla="*/ 100311 w 5681204"/>
              <a:gd name="connsiteY17" fmla="*/ 1277106 h 6320333"/>
              <a:gd name="connsiteX18" fmla="*/ 2252205 w 5681204"/>
              <a:gd name="connsiteY18" fmla="*/ 385763 h 6320333"/>
              <a:gd name="connsiteX19" fmla="*/ 2252205 w 5681204"/>
              <a:gd name="connsiteY19" fmla="*/ 0 h 6320333"/>
              <a:gd name="connsiteX20" fmla="*/ 5681204 w 5681204"/>
              <a:gd name="connsiteY20" fmla="*/ 3429000 h 6320333"/>
              <a:gd name="connsiteX21" fmla="*/ 4169391 w 5681204"/>
              <a:gd name="connsiteY21" fmla="*/ 6272380 h 6320333"/>
              <a:gd name="connsiteX22" fmla="*/ 4090458 w 5681204"/>
              <a:gd name="connsiteY22" fmla="*/ 6320333 h 6320333"/>
              <a:gd name="connsiteX23" fmla="*/ 3447569 w 5681204"/>
              <a:gd name="connsiteY23" fmla="*/ 6320333 h 6320333"/>
              <a:gd name="connsiteX24" fmla="*/ 3470138 w 5681204"/>
              <a:gd name="connsiteY24" fmla="*/ 6312073 h 6320333"/>
              <a:gd name="connsiteX25" fmla="*/ 5381167 w 5681204"/>
              <a:gd name="connsiteY25" fmla="*/ 3429000 h 6320333"/>
              <a:gd name="connsiteX26" fmla="*/ 2252205 w 5681204"/>
              <a:gd name="connsiteY26" fmla="*/ 300038 h 6320333"/>
              <a:gd name="connsiteX27" fmla="*/ 39695 w 5681204"/>
              <a:gd name="connsiteY27" fmla="*/ 1216490 h 6320333"/>
              <a:gd name="connsiteX28" fmla="*/ 0 w 5681204"/>
              <a:gd name="connsiteY28" fmla="*/ 1260165 h 6320333"/>
              <a:gd name="connsiteX29" fmla="*/ 0 w 5681204"/>
              <a:gd name="connsiteY29" fmla="*/ 847584 h 6320333"/>
              <a:gd name="connsiteX30" fmla="*/ 71042 w 5681204"/>
              <a:gd name="connsiteY30" fmla="*/ 783017 h 6320333"/>
              <a:gd name="connsiteX31" fmla="*/ 2252205 w 5681204"/>
              <a:gd name="connsiteY31" fmla="*/ 0 h 6320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5681204" h="6320333">
                <a:moveTo>
                  <a:pt x="0" y="5597835"/>
                </a:moveTo>
                <a:lnTo>
                  <a:pt x="39695" y="5641510"/>
                </a:lnTo>
                <a:cubicBezTo>
                  <a:pt x="322810" y="5924626"/>
                  <a:pt x="659928" y="6153739"/>
                  <a:pt x="1034272" y="6312073"/>
                </a:cubicBezTo>
                <a:lnTo>
                  <a:pt x="1056841" y="6320333"/>
                </a:lnTo>
                <a:lnTo>
                  <a:pt x="413612" y="6320333"/>
                </a:lnTo>
                <a:lnTo>
                  <a:pt x="300961" y="6249073"/>
                </a:lnTo>
                <a:cubicBezTo>
                  <a:pt x="221838" y="6194223"/>
                  <a:pt x="145134" y="6136129"/>
                  <a:pt x="71042" y="6074983"/>
                </a:cubicBezTo>
                <a:lnTo>
                  <a:pt x="0" y="6010415"/>
                </a:lnTo>
                <a:close/>
                <a:moveTo>
                  <a:pt x="2252205" y="385763"/>
                </a:moveTo>
                <a:cubicBezTo>
                  <a:pt x="3932939" y="385763"/>
                  <a:pt x="5295442" y="1748266"/>
                  <a:pt x="5295442" y="3429000"/>
                </a:cubicBezTo>
                <a:cubicBezTo>
                  <a:pt x="5295442" y="4689551"/>
                  <a:pt x="4529034" y="5771096"/>
                  <a:pt x="3436771" y="6233085"/>
                </a:cubicBezTo>
                <a:lnTo>
                  <a:pt x="3198390" y="6320333"/>
                </a:lnTo>
                <a:lnTo>
                  <a:pt x="1306021" y="6320333"/>
                </a:lnTo>
                <a:lnTo>
                  <a:pt x="1067639" y="6233085"/>
                </a:lnTo>
                <a:cubicBezTo>
                  <a:pt x="703552" y="6079088"/>
                  <a:pt x="375670" y="5856252"/>
                  <a:pt x="100311" y="5580893"/>
                </a:cubicBezTo>
                <a:lnTo>
                  <a:pt x="0" y="5470524"/>
                </a:lnTo>
                <a:lnTo>
                  <a:pt x="0" y="1387476"/>
                </a:lnTo>
                <a:lnTo>
                  <a:pt x="100311" y="1277106"/>
                </a:lnTo>
                <a:cubicBezTo>
                  <a:pt x="651028" y="726388"/>
                  <a:pt x="1411838" y="385763"/>
                  <a:pt x="2252205" y="385763"/>
                </a:cubicBezTo>
                <a:close/>
                <a:moveTo>
                  <a:pt x="2252205" y="0"/>
                </a:moveTo>
                <a:cubicBezTo>
                  <a:pt x="4145989" y="0"/>
                  <a:pt x="5681204" y="1535215"/>
                  <a:pt x="5681204" y="3429000"/>
                </a:cubicBezTo>
                <a:cubicBezTo>
                  <a:pt x="5681204" y="4612615"/>
                  <a:pt x="5081511" y="5656164"/>
                  <a:pt x="4169391" y="6272380"/>
                </a:cubicBezTo>
                <a:lnTo>
                  <a:pt x="4090458" y="6320333"/>
                </a:lnTo>
                <a:lnTo>
                  <a:pt x="3447569" y="6320333"/>
                </a:lnTo>
                <a:lnTo>
                  <a:pt x="3470138" y="6312073"/>
                </a:lnTo>
                <a:cubicBezTo>
                  <a:pt x="4593170" y="5837070"/>
                  <a:pt x="5381167" y="4725058"/>
                  <a:pt x="5381167" y="3429000"/>
                </a:cubicBezTo>
                <a:cubicBezTo>
                  <a:pt x="5381167" y="1700922"/>
                  <a:pt x="3980282" y="300038"/>
                  <a:pt x="2252205" y="300038"/>
                </a:cubicBezTo>
                <a:cubicBezTo>
                  <a:pt x="1388166" y="300038"/>
                  <a:pt x="605925" y="650259"/>
                  <a:pt x="39695" y="1216490"/>
                </a:cubicBezTo>
                <a:lnTo>
                  <a:pt x="0" y="1260165"/>
                </a:lnTo>
                <a:lnTo>
                  <a:pt x="0" y="847584"/>
                </a:lnTo>
                <a:lnTo>
                  <a:pt x="71042" y="783017"/>
                </a:lnTo>
                <a:cubicBezTo>
                  <a:pt x="663776" y="293850"/>
                  <a:pt x="1423674" y="0"/>
                  <a:pt x="2252205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FCEC55D4-22ED-A4F1-9663-5174495508E7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5123" t="7289" r="12485" b="8654"/>
          <a:stretch/>
        </p:blipFill>
        <p:spPr>
          <a:xfrm>
            <a:off x="5832730" y="216713"/>
            <a:ext cx="3282626" cy="381158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D0955D1-9E47-BD8B-D5FE-00956B1F5DF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6099" y="537665"/>
            <a:ext cx="4223155" cy="6101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8922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6339D83-39F1-A1B7-EA28-0477A77979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29" t="-1" r="47372" b="-787"/>
          <a:stretch/>
        </p:blipFill>
        <p:spPr>
          <a:xfrm>
            <a:off x="335437" y="128277"/>
            <a:ext cx="4791808" cy="60597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418AC0F-F757-92E5-187E-1FC27C33BA42}"/>
              </a:ext>
            </a:extLst>
          </p:cNvPr>
          <p:cNvSpPr txBox="1"/>
          <p:nvPr/>
        </p:nvSpPr>
        <p:spPr>
          <a:xfrm>
            <a:off x="309489" y="6324285"/>
            <a:ext cx="4559261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rgbClr val="000000"/>
                </a:solidFill>
              </a:rPr>
              <a:t>https://npg.si.edu/learn/classroom-resource/pocahontas-c1595%E2%80%931617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06AF12-8F66-FBD9-297C-F96E0121ED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6283" y="128277"/>
            <a:ext cx="5386677" cy="60597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E37AD7-7ED8-EDF2-59CE-86569EEDA3D1}"/>
              </a:ext>
            </a:extLst>
          </p:cNvPr>
          <p:cNvSpPr txBox="1"/>
          <p:nvPr/>
        </p:nvSpPr>
        <p:spPr>
          <a:xfrm>
            <a:off x="5127245" y="6324285"/>
            <a:ext cx="7064755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>
                <a:solidFill>
                  <a:srgbClr val="000000"/>
                </a:solidFill>
              </a:rPr>
              <a:t>https://thehistorianshut.com/2020/05/24/lewis-clark-and-sacagawea-at-three-forks-painted-by-edgar-samuel-paxson-1852-1919/</a:t>
            </a:r>
          </a:p>
        </p:txBody>
      </p:sp>
    </p:spTree>
    <p:extLst>
      <p:ext uri="{BB962C8B-B14F-4D97-AF65-F5344CB8AC3E}">
        <p14:creationId xmlns:p14="http://schemas.microsoft.com/office/powerpoint/2010/main" val="1091323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2">
                <a:hueOff val="-163190"/>
                <a:satOff val="-9432"/>
                <a:lumOff val="12941"/>
                <a:alphaOff val="0"/>
                <a:shade val="36000"/>
                <a:satMod val="120000"/>
              </a:schemeClr>
              <a:schemeClr val="accent2">
                <a:hueOff val="-163190"/>
                <a:satOff val="-9432"/>
                <a:lumOff val="12941"/>
                <a:alphaOff val="0"/>
                <a:tint val="40000"/>
              </a:schemeClr>
            </a:duotone>
          </a:blip>
          <a:tile tx="0" ty="0" sx="60000" sy="59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8AC89AB-A17C-46F7-B061-DE8A3339C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E87EBC6-3075-4F1C-819A-E8FE618EB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0314CB-54E3-4B0A-BC84-E19190065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8ACF3A2-127D-4E67-91BD-C1BED69D6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8ECBADA-8A2F-40C5-9B9B-5AB547779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81C4E588-EBB5-421B-AF74-18741C4A3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FF937DB-3A81-415A-8B1A-037A0ACB9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15463B2E-EFD8-F0DA-BACC-51948443A35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r="13314" b="-4"/>
          <a:stretch/>
        </p:blipFill>
        <p:spPr>
          <a:xfrm>
            <a:off x="3" y="10"/>
            <a:ext cx="2924627" cy="4257356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276B2EAF-0F97-4B49-9473-28E9BBC79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7367"/>
            <a:ext cx="12192000" cy="2610464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71B2D1-BEDF-881D-CD65-C03A4370F3D1}"/>
              </a:ext>
            </a:extLst>
          </p:cNvPr>
          <p:cNvSpPr txBox="1"/>
          <p:nvPr/>
        </p:nvSpPr>
        <p:spPr>
          <a:xfrm>
            <a:off x="2057886" y="4693483"/>
            <a:ext cx="9085940" cy="14722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kern="1200" cap="all" baseline="0" dirty="0">
                <a:blipFill dpi="0" rotWithShape="1">
                  <a:blip r:embed="rId5"/>
                  <a:srcRect/>
                  <a:tile tx="6350" ty="-127000" sx="65000" sy="64000" flip="none" algn="tl"/>
                </a:blipFill>
                <a:latin typeface="+mj-lt"/>
                <a:ea typeface="+mj-ea"/>
                <a:cs typeface="+mj-cs"/>
              </a:rPr>
              <a:t>The Silver Screen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B35C01-0E6B-DC7A-392A-6D4DD9F5BE23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938" r="-1" b="-1"/>
          <a:stretch/>
        </p:blipFill>
        <p:spPr>
          <a:xfrm>
            <a:off x="6180792" y="-18421"/>
            <a:ext cx="2927675" cy="426109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854CCDD-8412-4BD4-8BEE-FE7B9FB45F68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r="3" b="1281"/>
          <a:stretch/>
        </p:blipFill>
        <p:spPr>
          <a:xfrm>
            <a:off x="3085178" y="-16235"/>
            <a:ext cx="2935066" cy="426109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010B5E4-C4A6-6E26-F66E-4095B09B000A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33326" r="15014" b="2"/>
          <a:stretch/>
        </p:blipFill>
        <p:spPr>
          <a:xfrm>
            <a:off x="9256931" y="10"/>
            <a:ext cx="2935066" cy="4261094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3C4EF8EF-5C03-466F-9BE3-5A33A6761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5590" y="5111496"/>
            <a:ext cx="1080904" cy="1080902"/>
            <a:chOff x="9685338" y="4460675"/>
            <a:chExt cx="1080904" cy="1080902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67659AE-66FC-4E5C-9323-C3775232E0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C036B94F-10FA-4C14-ADD8-AC39766D9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122F4FBD-86C1-A115-09EA-730794DA4D81}"/>
              </a:ext>
            </a:extLst>
          </p:cNvPr>
          <p:cNvSpPr txBox="1"/>
          <p:nvPr/>
        </p:nvSpPr>
        <p:spPr>
          <a:xfrm>
            <a:off x="10571859" y="4303528"/>
            <a:ext cx="161454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>
                <a:solidFill>
                  <a:srgbClr val="002060"/>
                </a:solidFill>
              </a:rPr>
              <a:t>https://www.imdb.com/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0221A91-700E-6D9F-492D-614920EB704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12354" y="4181979"/>
            <a:ext cx="1962150" cy="29051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EB03BDD-CEF0-413D-92C4-FB8EFAA0824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253795" y="4257366"/>
            <a:ext cx="2924628" cy="3925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8989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1750109-3B91-4506-B997-0CD8E35A1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9322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E72D8D1B-59F6-4FF3-8547-9BBB6129F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480060"/>
            <a:ext cx="3442553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A1B9CA-D51B-AE38-DBBA-84BB32818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549" y="1003191"/>
            <a:ext cx="3122143" cy="1756205"/>
          </a:xfrm>
          <a:prstGeom prst="rect">
            <a:avLst/>
          </a:prstGeom>
        </p:spPr>
      </p:pic>
      <p:sp>
        <p:nvSpPr>
          <p:cNvPr id="10" name="Rectangle 15">
            <a:extLst>
              <a:ext uri="{FF2B5EF4-FFF2-40B4-BE49-F238E27FC236}">
                <a16:creationId xmlns:a16="http://schemas.microsoft.com/office/drawing/2014/main" id="{8FC8C21F-9484-4A71-ABFA-6C10682FA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331" y="3603670"/>
            <a:ext cx="3442553" cy="2788074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8FD773-9F6F-93AA-F774-F8F71B06D7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190" y="3791265"/>
            <a:ext cx="2942834" cy="2471631"/>
          </a:xfrm>
          <a:prstGeom prst="rect">
            <a:avLst/>
          </a:prstGeom>
        </p:spPr>
      </p:pic>
      <p:sp>
        <p:nvSpPr>
          <p:cNvPr id="11" name="Rectangle 17">
            <a:extLst>
              <a:ext uri="{FF2B5EF4-FFF2-40B4-BE49-F238E27FC236}">
                <a16:creationId xmlns:a16="http://schemas.microsoft.com/office/drawing/2014/main" id="{2C444748-5A8D-4B53-89FE-42B455DFA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5618" y="487090"/>
            <a:ext cx="3588171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20EAFB9-7BF4-7C50-67D3-798986DDE2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1676" y="858129"/>
            <a:ext cx="3285546" cy="5162843"/>
          </a:xfrm>
          <a:prstGeom prst="rect">
            <a:avLst/>
          </a:prstGeom>
        </p:spPr>
      </p:pic>
      <p:sp>
        <p:nvSpPr>
          <p:cNvPr id="13" name="Rectangle 19">
            <a:extLst>
              <a:ext uri="{FF2B5EF4-FFF2-40B4-BE49-F238E27FC236}">
                <a16:creationId xmlns:a16="http://schemas.microsoft.com/office/drawing/2014/main" id="{14044C96-7CFD-44DB-A579-D77B0D37C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5524" y="487090"/>
            <a:ext cx="3588174" cy="5897880"/>
          </a:xfrm>
          <a:prstGeom prst="rect">
            <a:avLst/>
          </a:pr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5324AF-9B15-453F-14FD-B5DEECB787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13518" y="1274633"/>
            <a:ext cx="3252903" cy="432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4855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66EFE-0A24-22A1-47EE-134E54A56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4340"/>
            <a:ext cx="10058400" cy="73085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F71DB-A0FA-1A31-2858-AADACEAE1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932" y="1103971"/>
            <a:ext cx="11396546" cy="591014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500" dirty="0" err="1">
                <a:solidFill>
                  <a:srgbClr val="000000"/>
                </a:solidFill>
              </a:rPr>
              <a:t>Berkhofer</a:t>
            </a:r>
            <a:r>
              <a:rPr lang="en-GB" sz="2500" dirty="0">
                <a:solidFill>
                  <a:srgbClr val="000000"/>
                </a:solidFill>
              </a:rPr>
              <a:t>, R. (1979) </a:t>
            </a:r>
            <a:r>
              <a:rPr lang="en-GB" sz="2500" i="1" dirty="0">
                <a:solidFill>
                  <a:srgbClr val="000000"/>
                </a:solidFill>
              </a:rPr>
              <a:t>The White Man’s Indian: Images of the American Indian from Columbus to the Present. </a:t>
            </a:r>
            <a:r>
              <a:rPr lang="en-GB" sz="2500" dirty="0" err="1">
                <a:solidFill>
                  <a:srgbClr val="000000"/>
                </a:solidFill>
              </a:rPr>
              <a:t>Michigan:Knopf</a:t>
            </a:r>
            <a:r>
              <a:rPr lang="en-GB" sz="2500" dirty="0">
                <a:solidFill>
                  <a:srgbClr val="000000"/>
                </a:solidFill>
              </a:rPr>
              <a:t> Doubleday Publishing Group.</a:t>
            </a:r>
          </a:p>
          <a:p>
            <a:pPr marL="0" indent="0">
              <a:buNone/>
            </a:pPr>
            <a:r>
              <a:rPr lang="en-GB" sz="2600" i="0" dirty="0">
                <a:solidFill>
                  <a:srgbClr val="000000"/>
                </a:solidFill>
                <a:effectLst/>
              </a:rPr>
              <a:t>The International </a:t>
            </a:r>
            <a:r>
              <a:rPr lang="en-GB" sz="2600" i="0" dirty="0" err="1">
                <a:solidFill>
                  <a:srgbClr val="000000"/>
                </a:solidFill>
                <a:effectLst/>
              </a:rPr>
              <a:t>Center</a:t>
            </a:r>
            <a:r>
              <a:rPr lang="en-GB" sz="2600" i="0" dirty="0">
                <a:solidFill>
                  <a:srgbClr val="000000"/>
                </a:solidFill>
                <a:effectLst/>
              </a:rPr>
              <a:t> of Photography (2023) </a:t>
            </a:r>
            <a:r>
              <a:rPr lang="en-GB" sz="2600" i="1" dirty="0">
                <a:solidFill>
                  <a:srgbClr val="000000"/>
                </a:solidFill>
              </a:rPr>
              <a:t>Indians in War Dress. </a:t>
            </a:r>
            <a:r>
              <a:rPr lang="en-GB" sz="2600" dirty="0">
                <a:solidFill>
                  <a:srgbClr val="000000"/>
                </a:solidFill>
              </a:rPr>
              <a:t> </a:t>
            </a:r>
            <a:r>
              <a:rPr lang="en-GB" sz="2600" dirty="0" err="1">
                <a:solidFill>
                  <a:srgbClr val="000000"/>
                </a:solidFill>
              </a:rPr>
              <a:t>Availabe</a:t>
            </a:r>
            <a:r>
              <a:rPr lang="en-GB" sz="2600" dirty="0">
                <a:solidFill>
                  <a:srgbClr val="000000"/>
                </a:solidFill>
              </a:rPr>
              <a:t> at: </a:t>
            </a:r>
            <a:r>
              <a:rPr lang="en-GB" sz="2600" dirty="0">
                <a:solidFill>
                  <a:srgbClr val="00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https://www.icp.org/browse/archive/objects/indians-in-war-dress</a:t>
            </a:r>
            <a:r>
              <a:rPr lang="en-GB" sz="2600" dirty="0">
                <a:solidFill>
                  <a:srgbClr val="000000"/>
                </a:solidFill>
              </a:rPr>
              <a:t> (Accessed: 19 January 2023)</a:t>
            </a:r>
          </a:p>
          <a:p>
            <a:pPr marL="0" indent="0">
              <a:buNone/>
            </a:pPr>
            <a:r>
              <a:rPr lang="en-GB" sz="2500" dirty="0">
                <a:solidFill>
                  <a:srgbClr val="000000"/>
                </a:solidFill>
              </a:rPr>
              <a:t>International Independent Showmen’s Museum (2023) </a:t>
            </a:r>
            <a:r>
              <a:rPr lang="en-GB" sz="2500" i="1" dirty="0">
                <a:solidFill>
                  <a:srgbClr val="000000"/>
                </a:solidFill>
              </a:rPr>
              <a:t>The History of the American Carnival. </a:t>
            </a:r>
            <a:r>
              <a:rPr lang="en-GB" sz="2500" dirty="0">
                <a:solidFill>
                  <a:srgbClr val="000000"/>
                </a:solidFill>
              </a:rPr>
              <a:t>Available at: </a:t>
            </a:r>
            <a:r>
              <a:rPr lang="en-US" sz="2500" dirty="0">
                <a:solidFill>
                  <a:srgbClr val="000000"/>
                </a:solidFill>
              </a:rPr>
              <a:t>https://showmensmuseum.org/wild-west-shows-list/ (Accessed: 17 January 2023).</a:t>
            </a:r>
          </a:p>
          <a:p>
            <a:pPr marL="0" indent="0">
              <a:buNone/>
            </a:pPr>
            <a:r>
              <a:rPr lang="en-GB" sz="2500" dirty="0">
                <a:solidFill>
                  <a:srgbClr val="000000"/>
                </a:solidFill>
              </a:rPr>
              <a:t>LLCER (2023) </a:t>
            </a:r>
            <a:r>
              <a:rPr lang="en-GB" sz="2500" i="1" dirty="0">
                <a:solidFill>
                  <a:srgbClr val="000000"/>
                </a:solidFill>
              </a:rPr>
              <a:t>The First Thanksgiving by Jean Leon Gerome-Ferris.</a:t>
            </a:r>
            <a:r>
              <a:rPr lang="en-GB" sz="2500" dirty="0">
                <a:solidFill>
                  <a:srgbClr val="000000"/>
                </a:solidFill>
              </a:rPr>
              <a:t> Available at: https://www.llceranglais.fr/native-americans/the-first-thanksgiving-by-jean-leon-gerome-ferris (Accessed: 17 January 2023).</a:t>
            </a:r>
          </a:p>
          <a:p>
            <a:pPr marL="0" indent="0">
              <a:buNone/>
            </a:pPr>
            <a:r>
              <a:rPr lang="en-GB" sz="2500" dirty="0" err="1">
                <a:solidFill>
                  <a:srgbClr val="000000"/>
                </a:solidFill>
              </a:rPr>
              <a:t>Musei</a:t>
            </a:r>
            <a:r>
              <a:rPr lang="en-GB" sz="2500" dirty="0">
                <a:solidFill>
                  <a:srgbClr val="000000"/>
                </a:solidFill>
              </a:rPr>
              <a:t> Vatican (2023) </a:t>
            </a:r>
            <a:r>
              <a:rPr lang="en-GB" sz="2500" i="1" dirty="0">
                <a:solidFill>
                  <a:srgbClr val="000000"/>
                </a:solidFill>
              </a:rPr>
              <a:t>Belvedere Apollo.  </a:t>
            </a:r>
            <a:r>
              <a:rPr lang="en-GB" sz="2500" dirty="0">
                <a:solidFill>
                  <a:srgbClr val="000000"/>
                </a:solidFill>
              </a:rPr>
              <a:t>Available at: </a:t>
            </a:r>
            <a:r>
              <a:rPr lang="en-US" sz="2500" dirty="0">
                <a:solidFill>
                  <a:srgbClr val="000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https://www.museivaticani.va/content/museivaticani/en/collezioni/musei/museo-pio-clementino/Cortile-Ottagono/apollo-del-belvedere.html</a:t>
            </a:r>
            <a:r>
              <a:rPr lang="en-US" sz="2500" dirty="0">
                <a:solidFill>
                  <a:srgbClr val="000000"/>
                </a:solidFill>
              </a:rPr>
              <a:t> (Accessed: 18 January 2023)</a:t>
            </a:r>
          </a:p>
          <a:p>
            <a:pPr marL="0" indent="0">
              <a:buNone/>
            </a:pPr>
            <a:r>
              <a:rPr lang="en-GB" sz="2500" dirty="0">
                <a:solidFill>
                  <a:srgbClr val="000000"/>
                </a:solidFill>
              </a:rPr>
              <a:t>National Archives (2023) </a:t>
            </a:r>
            <a:r>
              <a:rPr lang="en-GB" sz="2500" i="1" dirty="0">
                <a:solidFill>
                  <a:srgbClr val="000000"/>
                </a:solidFill>
              </a:rPr>
              <a:t>Native North Americans. </a:t>
            </a:r>
            <a:r>
              <a:rPr lang="en-GB" sz="2500" dirty="0">
                <a:solidFill>
                  <a:srgbClr val="000000"/>
                </a:solidFill>
              </a:rPr>
              <a:t>Available at: </a:t>
            </a:r>
            <a:r>
              <a:rPr lang="en-GB" sz="2500" dirty="0">
                <a:solidFill>
                  <a:srgbClr val="00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https://www.nationalarchives.gov.uk/education/resources/native-north-americans/source-2/</a:t>
            </a:r>
            <a:r>
              <a:rPr lang="en-GB" sz="2500" dirty="0">
                <a:solidFill>
                  <a:srgbClr val="000000"/>
                </a:solidFill>
              </a:rPr>
              <a:t> (Accessed: 17 January 2023).</a:t>
            </a:r>
          </a:p>
          <a:p>
            <a:pPr marL="0" indent="0">
              <a:buNone/>
            </a:pPr>
            <a:r>
              <a:rPr lang="en-GB" sz="2500" dirty="0">
                <a:solidFill>
                  <a:srgbClr val="000000"/>
                </a:solidFill>
              </a:rPr>
              <a:t>National Portrait Gallery (2023) </a:t>
            </a:r>
            <a:r>
              <a:rPr lang="en-GB" sz="2500" i="1" dirty="0" err="1">
                <a:solidFill>
                  <a:srgbClr val="000000"/>
                </a:solidFill>
              </a:rPr>
              <a:t>Pocohontas</a:t>
            </a:r>
            <a:r>
              <a:rPr lang="en-GB" sz="2500" i="1" dirty="0">
                <a:solidFill>
                  <a:srgbClr val="000000"/>
                </a:solidFill>
              </a:rPr>
              <a:t> (c.1595-1617). </a:t>
            </a:r>
            <a:r>
              <a:rPr lang="en-GB" sz="2500" dirty="0">
                <a:solidFill>
                  <a:srgbClr val="000000"/>
                </a:solidFill>
              </a:rPr>
              <a:t>Available at: </a:t>
            </a:r>
            <a:r>
              <a:rPr lang="en-GB" sz="2500" dirty="0">
                <a:solidFill>
                  <a:srgbClr val="0000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https://npg.si.edu/learn/classroom-resource/pocahontas-c1595%E2%80%931617</a:t>
            </a:r>
            <a:r>
              <a:rPr lang="en-GB" sz="2500" dirty="0">
                <a:solidFill>
                  <a:srgbClr val="000000"/>
                </a:solidFill>
              </a:rPr>
              <a:t> (Accessed: 18 January 2023).</a:t>
            </a:r>
          </a:p>
          <a:p>
            <a:pPr marL="0" indent="0">
              <a:buNone/>
            </a:pPr>
            <a:r>
              <a:rPr lang="en-GB" sz="2500" dirty="0">
                <a:solidFill>
                  <a:srgbClr val="000000"/>
                </a:solidFill>
              </a:rPr>
              <a:t>Richardson, R. (2009) </a:t>
            </a:r>
            <a:r>
              <a:rPr lang="en-GB" sz="2500" i="1" dirty="0">
                <a:solidFill>
                  <a:srgbClr val="000000"/>
                </a:solidFill>
              </a:rPr>
              <a:t>Romantic Indians: Native American, British Literature, and Transatlantic Culture 1756-1830.</a:t>
            </a:r>
            <a:r>
              <a:rPr lang="en-GB" sz="2500" dirty="0">
                <a:solidFill>
                  <a:srgbClr val="000000"/>
                </a:solidFill>
              </a:rPr>
              <a:t> </a:t>
            </a:r>
            <a:r>
              <a:rPr lang="en-GB" sz="2500" dirty="0" err="1">
                <a:solidFill>
                  <a:srgbClr val="000000"/>
                </a:solidFill>
              </a:rPr>
              <a:t>Toronto:University</a:t>
            </a:r>
            <a:r>
              <a:rPr lang="en-GB" sz="2500" dirty="0">
                <a:solidFill>
                  <a:srgbClr val="000000"/>
                </a:solidFill>
              </a:rPr>
              <a:t> of Toronto Press.</a:t>
            </a:r>
          </a:p>
          <a:p>
            <a:pPr marL="0" indent="0" algn="l">
              <a:buNone/>
            </a:pPr>
            <a:r>
              <a:rPr lang="en-GB" sz="2500" b="0" i="0" dirty="0" err="1">
                <a:solidFill>
                  <a:srgbClr val="000000"/>
                </a:solidFill>
                <a:effectLst/>
              </a:rPr>
              <a:t>Truettner</a:t>
            </a:r>
            <a:r>
              <a:rPr lang="en-GB" sz="2500" b="0" i="0" dirty="0">
                <a:solidFill>
                  <a:srgbClr val="000000"/>
                </a:solidFill>
                <a:effectLst/>
              </a:rPr>
              <a:t>, W. H. (2010) </a:t>
            </a:r>
            <a:r>
              <a:rPr lang="en-GB" sz="2500" b="0" i="1" dirty="0">
                <a:solidFill>
                  <a:srgbClr val="000000"/>
                </a:solidFill>
                <a:effectLst/>
              </a:rPr>
              <a:t>Painting Indians and Building Empires in North America, 1770-1840.</a:t>
            </a:r>
            <a:r>
              <a:rPr lang="en-GB" sz="2500" b="0" dirty="0">
                <a:solidFill>
                  <a:srgbClr val="000000"/>
                </a:solidFill>
                <a:effectLst/>
              </a:rPr>
              <a:t> </a:t>
            </a:r>
            <a:r>
              <a:rPr lang="en-GB" sz="2500" b="0" dirty="0" err="1">
                <a:solidFill>
                  <a:srgbClr val="000000"/>
                </a:solidFill>
                <a:effectLst/>
              </a:rPr>
              <a:t>California:University</a:t>
            </a:r>
            <a:r>
              <a:rPr lang="en-GB" sz="2500" b="0" dirty="0">
                <a:solidFill>
                  <a:srgbClr val="000000"/>
                </a:solidFill>
                <a:effectLst/>
              </a:rPr>
              <a:t> of California Press</a:t>
            </a:r>
            <a:endParaRPr lang="en-GB" sz="2500" b="0" i="0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2500" b="0" i="0" dirty="0">
                <a:solidFill>
                  <a:srgbClr val="000000"/>
                </a:solidFill>
                <a:effectLst/>
              </a:rPr>
              <a:t>Voice of </a:t>
            </a:r>
            <a:r>
              <a:rPr lang="en-GB" sz="2500" b="0" i="0" dirty="0" err="1">
                <a:solidFill>
                  <a:srgbClr val="000000"/>
                </a:solidFill>
                <a:effectLst/>
              </a:rPr>
              <a:t>Amercia</a:t>
            </a:r>
            <a:r>
              <a:rPr lang="en-GB" sz="2500" b="0" i="0" dirty="0">
                <a:solidFill>
                  <a:srgbClr val="000000"/>
                </a:solidFill>
                <a:effectLst/>
              </a:rPr>
              <a:t> (2023) Abductees, </a:t>
            </a:r>
            <a:r>
              <a:rPr lang="en-GB" sz="2500" b="0" i="1" dirty="0">
                <a:solidFill>
                  <a:srgbClr val="000000"/>
                </a:solidFill>
                <a:effectLst/>
              </a:rPr>
              <a:t>Emissaries and Showmen: Native Americans in England. </a:t>
            </a:r>
            <a:r>
              <a:rPr lang="en-GB" sz="2500" dirty="0">
                <a:solidFill>
                  <a:srgbClr val="000000"/>
                </a:solidFill>
              </a:rPr>
              <a:t>Available at: </a:t>
            </a:r>
            <a:r>
              <a:rPr lang="en-GB" sz="2500" b="0" i="0" dirty="0">
                <a:solidFill>
                  <a:srgbClr val="000000"/>
                </a:solidFill>
                <a:effectLst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https://www.voanews.com/a/usa_abductees-emissaries-and-showmen-native-americans-england/6202278.html</a:t>
            </a:r>
            <a:r>
              <a:rPr lang="en-GB" sz="2500" b="0" i="0" dirty="0">
                <a:solidFill>
                  <a:srgbClr val="000000"/>
                </a:solidFill>
                <a:effectLst/>
              </a:rPr>
              <a:t> (Accessed: 17 January 2023).</a:t>
            </a:r>
          </a:p>
          <a:p>
            <a:endParaRPr lang="en-GB" b="0" i="0" dirty="0">
              <a:solidFill>
                <a:srgbClr val="000000"/>
              </a:solidFill>
              <a:effectLst/>
              <a:latin typeface="Merriweather-Ligh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81444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77FF4-DF9F-E039-AA49-1C4773BA8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F8EA3-6202-CEC2-0F94-6E6090715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</a:rPr>
              <a:t>Barker, M. and Sabin, R. (1995) </a:t>
            </a:r>
            <a:r>
              <a:rPr lang="en-GB" i="1" dirty="0">
                <a:solidFill>
                  <a:srgbClr val="000000"/>
                </a:solidFill>
              </a:rPr>
              <a:t>The Lasting of the Mohicans: History of an American Myth.</a:t>
            </a: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GB" dirty="0" err="1">
                <a:solidFill>
                  <a:srgbClr val="000000"/>
                </a:solidFill>
              </a:rPr>
              <a:t>Mississippi:University</a:t>
            </a:r>
            <a:r>
              <a:rPr lang="en-GB" dirty="0">
                <a:solidFill>
                  <a:srgbClr val="000000"/>
                </a:solidFill>
              </a:rPr>
              <a:t> Press.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</a:rPr>
              <a:t>Berny, M. (2020) </a:t>
            </a:r>
            <a:r>
              <a:rPr lang="en-GB" i="1" dirty="0">
                <a:solidFill>
                  <a:srgbClr val="000000"/>
                </a:solidFill>
              </a:rPr>
              <a:t>The Hollywood Indian Stereotype: The Cinematic Othering and Assimilation of Native </a:t>
            </a:r>
            <a:r>
              <a:rPr lang="en-GB" i="1" dirty="0" err="1">
                <a:solidFill>
                  <a:srgbClr val="000000"/>
                </a:solidFill>
              </a:rPr>
              <a:t>Amercians</a:t>
            </a:r>
            <a:r>
              <a:rPr lang="en-GB" i="1" dirty="0">
                <a:solidFill>
                  <a:srgbClr val="000000"/>
                </a:solidFill>
              </a:rPr>
              <a:t> at the Turn of the 20</a:t>
            </a:r>
            <a:r>
              <a:rPr lang="en-GB" i="1" baseline="30000" dirty="0">
                <a:solidFill>
                  <a:srgbClr val="000000"/>
                </a:solidFill>
              </a:rPr>
              <a:t>th</a:t>
            </a:r>
            <a:r>
              <a:rPr lang="en-GB" i="1" dirty="0">
                <a:solidFill>
                  <a:srgbClr val="000000"/>
                </a:solidFill>
              </a:rPr>
              <a:t> Century. </a:t>
            </a:r>
            <a:r>
              <a:rPr lang="en-GB" dirty="0">
                <a:solidFill>
                  <a:srgbClr val="000000"/>
                </a:solidFill>
              </a:rPr>
              <a:t>Available at: </a:t>
            </a:r>
            <a:r>
              <a:rPr lang="en-GB" dirty="0">
                <a:solidFill>
                  <a:srgbClr val="000000"/>
                </a:solidFill>
                <a:hlinkClick r:id="rId2"/>
              </a:rPr>
              <a:t>https://journals.openedition.org/angles/331</a:t>
            </a:r>
            <a:r>
              <a:rPr lang="en-GB" dirty="0">
                <a:solidFill>
                  <a:srgbClr val="000000"/>
                </a:solidFill>
              </a:rPr>
              <a:t> (Accessed: 10 July 2022).</a:t>
            </a: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</a:rPr>
              <a:t>Bird, S. E. (2018) </a:t>
            </a:r>
            <a:r>
              <a:rPr lang="en-GB" i="1" dirty="0" err="1">
                <a:solidFill>
                  <a:srgbClr val="000000"/>
                </a:solidFill>
              </a:rPr>
              <a:t>Dressinig</a:t>
            </a:r>
            <a:r>
              <a:rPr lang="en-GB" i="1" dirty="0">
                <a:solidFill>
                  <a:srgbClr val="000000"/>
                </a:solidFill>
              </a:rPr>
              <a:t> in Feathers: The Construction of  The Indian in American Popular Culture.</a:t>
            </a:r>
            <a:r>
              <a:rPr lang="en-GB" dirty="0">
                <a:solidFill>
                  <a:srgbClr val="000000"/>
                </a:solidFill>
              </a:rPr>
              <a:t> 2</a:t>
            </a:r>
            <a:r>
              <a:rPr lang="en-GB" baseline="30000" dirty="0">
                <a:solidFill>
                  <a:srgbClr val="000000"/>
                </a:solidFill>
              </a:rPr>
              <a:t>nd</a:t>
            </a:r>
            <a:r>
              <a:rPr lang="en-GB" dirty="0">
                <a:solidFill>
                  <a:srgbClr val="000000"/>
                </a:solidFill>
              </a:rPr>
              <a:t> Ed. New </a:t>
            </a:r>
            <a:r>
              <a:rPr lang="en-GB" dirty="0" err="1">
                <a:solidFill>
                  <a:srgbClr val="000000"/>
                </a:solidFill>
              </a:rPr>
              <a:t>York:Routledge</a:t>
            </a:r>
            <a:r>
              <a:rPr lang="en-GB" dirty="0">
                <a:solidFill>
                  <a:srgbClr val="000000"/>
                </a:solidFill>
              </a:rPr>
              <a:t>.</a:t>
            </a:r>
          </a:p>
          <a:p>
            <a:pPr marL="0" indent="0">
              <a:buNone/>
            </a:pPr>
            <a:r>
              <a:rPr lang="en-GB" i="1" dirty="0">
                <a:solidFill>
                  <a:srgbClr val="000000"/>
                </a:solidFill>
              </a:rPr>
              <a:t> </a:t>
            </a:r>
            <a:endParaRPr lang="en-GB" dirty="0">
              <a:solidFill>
                <a:srgbClr val="000000"/>
              </a:solidFill>
            </a:endParaRPr>
          </a:p>
          <a:p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9117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8AC89AB-A17C-46F7-B061-DE8A3339C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E87EBC6-3075-4F1C-819A-E8FE618EB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0314CB-54E3-4B0A-BC84-E19190065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8ACF3A2-127D-4E67-91BD-C1BED69D6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A8ECBADA-8A2F-40C5-9B9B-5AB547779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1C4E588-EBB5-421B-AF74-18741C4A3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6F0F344-24FD-4970-8ED5-5735277B3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3CB192-8C09-9413-A34D-4A6437B54CD7}"/>
              </a:ext>
            </a:extLst>
          </p:cNvPr>
          <p:cNvSpPr txBox="1"/>
          <p:nvPr/>
        </p:nvSpPr>
        <p:spPr>
          <a:xfrm>
            <a:off x="5265223" y="4829995"/>
            <a:ext cx="6788164" cy="12924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cap="all" baseline="0" dirty="0">
                <a:blipFill dpi="0" rotWithShape="1">
                  <a:blip r:embed="rId4"/>
                  <a:srcRect/>
                  <a:tile tx="6350" ty="-127000" sx="65000" sy="64000" flip="none" algn="tl"/>
                </a:blipFill>
                <a:latin typeface="+mj-lt"/>
                <a:ea typeface="+mj-ea"/>
                <a:cs typeface="+mj-cs"/>
              </a:rPr>
              <a:t>The “colonial gaze” and “othering”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368861-0644-29AA-786A-1D9154538B6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4750" b="9153"/>
          <a:stretch/>
        </p:blipFill>
        <p:spPr>
          <a:xfrm>
            <a:off x="306314" y="334792"/>
            <a:ext cx="4541990" cy="4024646"/>
          </a:xfrm>
          <a:prstGeom prst="rect">
            <a:avLst/>
          </a:prstGeom>
        </p:spPr>
      </p:pic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333FA651-7A17-CDA3-E084-3D618E4B1D0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3425" r="6843" b="4"/>
          <a:stretch/>
        </p:blipFill>
        <p:spPr>
          <a:xfrm>
            <a:off x="4972050" y="334791"/>
            <a:ext cx="2543175" cy="40246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072EFF-94C0-EB86-0BD5-EB1F26928553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6917"/>
          <a:stretch/>
        </p:blipFill>
        <p:spPr>
          <a:xfrm>
            <a:off x="7620000" y="334791"/>
            <a:ext cx="4248149" cy="402464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0D524D6-E686-9062-FC0B-5195DF3BE695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27320" b="10922"/>
          <a:stretch/>
        </p:blipFill>
        <p:spPr>
          <a:xfrm>
            <a:off x="306314" y="4472610"/>
            <a:ext cx="4541990" cy="1998606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66ADEF1C-F755-461F-A941-7E4A8E6BB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2050" y="4497360"/>
            <a:ext cx="6894576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4A7C287-8C35-4FE5-8596-E5DFD9436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2050" y="6432278"/>
            <a:ext cx="6894576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0686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EC78E3E1-BBBA-4058-AAEB-714F04B0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86860FA5-CE2B-4019-8FD1-031D7D84E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392DF474-2C37-4DC7-B889-E88EAADEA6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AF35CD-DA30-4E34-B0F3-32C27766DA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59BD2B-3B83-3C2C-7AC2-8C20BBE5D5A9}"/>
              </a:ext>
            </a:extLst>
          </p:cNvPr>
          <p:cNvSpPr txBox="1"/>
          <p:nvPr/>
        </p:nvSpPr>
        <p:spPr>
          <a:xfrm>
            <a:off x="7836310" y="312233"/>
            <a:ext cx="4355689" cy="637464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2400" b="1" dirty="0">
                <a:solidFill>
                  <a:srgbClr val="000000"/>
                </a:solidFill>
              </a:rPr>
              <a:t>ASSIGNMENT 1:  PRESENTATIONS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endParaRPr lang="en-US" sz="2400" b="1" dirty="0">
              <a:solidFill>
                <a:srgbClr val="000000"/>
              </a:solidFill>
            </a:endParaRPr>
          </a:p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2400" b="1" dirty="0">
                <a:solidFill>
                  <a:srgbClr val="000000"/>
                </a:solidFill>
              </a:rPr>
              <a:t>WHAT ARE WE LOOKING FOR</a:t>
            </a:r>
            <a:r>
              <a:rPr lang="en-US" sz="2400" dirty="0">
                <a:solidFill>
                  <a:srgbClr val="000000"/>
                </a:solidFill>
              </a:rPr>
              <a:t>?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endParaRPr lang="en-US" sz="2400" dirty="0">
              <a:solidFill>
                <a:srgbClr val="000000"/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2400" dirty="0">
                <a:solidFill>
                  <a:srgbClr val="000000"/>
                </a:solidFill>
                <a:effectLst/>
              </a:rPr>
              <a:t>Students are required to design and deliver live a ten-minute presentation on a specific item of visual/textual/material culture associated with </a:t>
            </a:r>
            <a:r>
              <a:rPr lang="en-US" sz="2400" i="1" dirty="0">
                <a:solidFill>
                  <a:srgbClr val="000000"/>
                </a:solidFill>
                <a:effectLst/>
              </a:rPr>
              <a:t>empire.</a:t>
            </a:r>
            <a:r>
              <a:rPr lang="en-US" sz="2400" dirty="0">
                <a:solidFill>
                  <a:srgbClr val="000000"/>
                </a:solidFill>
                <a:effectLst/>
              </a:rPr>
              <a:t> The presentation should </a:t>
            </a:r>
            <a:r>
              <a:rPr lang="en-US" sz="2400" dirty="0">
                <a:solidFill>
                  <a:srgbClr val="000000"/>
                </a:solidFill>
                <a:effectLst/>
                <a:highlight>
                  <a:srgbClr val="FFFF00"/>
                </a:highlight>
              </a:rPr>
              <a:t>explain the background</a:t>
            </a:r>
            <a:r>
              <a:rPr lang="en-US" sz="2400" dirty="0">
                <a:solidFill>
                  <a:srgbClr val="000000"/>
                </a:solidFill>
                <a:effectLst/>
              </a:rPr>
              <a:t> of the chosen item and outline </a:t>
            </a:r>
            <a:r>
              <a:rPr lang="en-US" sz="2400" dirty="0">
                <a:solidFill>
                  <a:srgbClr val="000000"/>
                </a:solidFill>
                <a:effectLst/>
                <a:highlight>
                  <a:srgbClr val="FFFF00"/>
                </a:highlight>
              </a:rPr>
              <a:t>its significance </a:t>
            </a:r>
            <a:r>
              <a:rPr lang="en-US" sz="2400" dirty="0">
                <a:solidFill>
                  <a:srgbClr val="000000"/>
                </a:solidFill>
                <a:effectLst/>
              </a:rPr>
              <a:t>in relation to the </a:t>
            </a:r>
            <a:r>
              <a:rPr lang="en-US" sz="2400" dirty="0">
                <a:solidFill>
                  <a:srgbClr val="000000"/>
                </a:solidFill>
                <a:effectLst/>
                <a:highlight>
                  <a:srgbClr val="FFFF00"/>
                </a:highlight>
              </a:rPr>
              <a:t>history of </a:t>
            </a:r>
            <a:r>
              <a:rPr lang="en-US" sz="2400" i="1" dirty="0">
                <a:solidFill>
                  <a:srgbClr val="000000"/>
                </a:solidFill>
                <a:effectLst/>
                <a:highlight>
                  <a:srgbClr val="FFFF00"/>
                </a:highlight>
              </a:rPr>
              <a:t>empire</a:t>
            </a:r>
            <a:r>
              <a:rPr lang="en-US" sz="2400" i="1" dirty="0">
                <a:solidFill>
                  <a:srgbClr val="000000"/>
                </a:solidFill>
                <a:effectLst/>
              </a:rPr>
              <a:t>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endParaRPr lang="en-US" sz="2400" i="1" dirty="0"/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600" dirty="0">
              <a:effectLst/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60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CFC42DC-2C46-47C4-BC61-530557385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4B91A37-AA1F-4966-8ACF-93023547D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7B17AC5-0931-432F-9A4A-DDCFAA010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75C92F0-1F96-211B-38E7-D6A2715DA9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991465"/>
              </p:ext>
            </p:extLst>
          </p:nvPr>
        </p:nvGraphicFramePr>
        <p:xfrm>
          <a:off x="249045" y="211873"/>
          <a:ext cx="7338221" cy="6445815"/>
        </p:xfrm>
        <a:graphic>
          <a:graphicData uri="http://schemas.openxmlformats.org/drawingml/2006/table">
            <a:tbl>
              <a:tblPr firstRow="1" firstCol="1" bandRow="1">
                <a:tableStyleId>{D113A9D2-9D6B-4929-AA2D-F23B5EE8CBE7}</a:tableStyleId>
              </a:tblPr>
              <a:tblGrid>
                <a:gridCol w="7338221">
                  <a:extLst>
                    <a:ext uri="{9D8B030D-6E8A-4147-A177-3AD203B41FA5}">
                      <a16:colId xmlns:a16="http://schemas.microsoft.com/office/drawing/2014/main" val="686843511"/>
                    </a:ext>
                  </a:extLst>
                </a:gridCol>
              </a:tblGrid>
              <a:tr h="16252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1" cap="none" spc="0" dirty="0">
                          <a:solidFill>
                            <a:srgbClr val="000000"/>
                          </a:solidFill>
                          <a:effectLst/>
                        </a:rPr>
                        <a:t>Appropriate focus on task, well structured with logical flow to the presentation  </a:t>
                      </a:r>
                      <a:endParaRPr lang="en-GB" sz="2400" b="1" cap="none" spc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0628" marR="90628" marT="120837" marB="0" anchor="ctr"/>
                </a:tc>
                <a:extLst>
                  <a:ext uri="{0D108BD9-81ED-4DB2-BD59-A6C34878D82A}">
                    <a16:rowId xmlns:a16="http://schemas.microsoft.com/office/drawing/2014/main" val="3102209077"/>
                  </a:ext>
                </a:extLst>
              </a:tr>
              <a:tr h="13684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1" cap="none" spc="0" dirty="0">
                          <a:solidFill>
                            <a:srgbClr val="000000"/>
                          </a:solidFill>
                          <a:effectLst/>
                        </a:rPr>
                        <a:t>Clarity of description for the chosen object and supporting evidence (biography and relevance)</a:t>
                      </a:r>
                      <a:endParaRPr lang="en-GB" sz="2400" b="1" cap="none" spc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0628" marR="90628" marT="120837" marB="0"/>
                </a:tc>
                <a:extLst>
                  <a:ext uri="{0D108BD9-81ED-4DB2-BD59-A6C34878D82A}">
                    <a16:rowId xmlns:a16="http://schemas.microsoft.com/office/drawing/2014/main" val="2546400821"/>
                  </a:ext>
                </a:extLst>
              </a:tr>
              <a:tr h="12966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1" cap="none" spc="0" dirty="0">
                          <a:solidFill>
                            <a:srgbClr val="000000"/>
                          </a:solidFill>
                          <a:effectLst/>
                        </a:rPr>
                        <a:t>Evaluation of evidence, and demonstration of knowledge of the subject </a:t>
                      </a:r>
                      <a:endParaRPr lang="en-GB" sz="2400" b="1" cap="none" spc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0628" marR="90628" marT="120837" marB="0"/>
                </a:tc>
                <a:extLst>
                  <a:ext uri="{0D108BD9-81ED-4DB2-BD59-A6C34878D82A}">
                    <a16:rowId xmlns:a16="http://schemas.microsoft.com/office/drawing/2014/main" val="96511108"/>
                  </a:ext>
                </a:extLst>
              </a:tr>
              <a:tr h="13684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1" cap="none" spc="0" dirty="0">
                          <a:solidFill>
                            <a:srgbClr val="000000"/>
                          </a:solidFill>
                          <a:effectLst/>
                        </a:rPr>
                        <a:t>Good presentation of PowerPoint slides or handout (in terms of style and design) &amp; fully referenced</a:t>
                      </a:r>
                      <a:endParaRPr lang="en-GB" sz="2400" b="1" cap="none" spc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0628" marR="90628" marT="120837" marB="0"/>
                </a:tc>
                <a:extLst>
                  <a:ext uri="{0D108BD9-81ED-4DB2-BD59-A6C34878D82A}">
                    <a16:rowId xmlns:a16="http://schemas.microsoft.com/office/drawing/2014/main" val="2268657500"/>
                  </a:ext>
                </a:extLst>
              </a:tr>
              <a:tr h="787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1" cap="none" spc="0" dirty="0">
                          <a:solidFill>
                            <a:srgbClr val="000000"/>
                          </a:solidFill>
                          <a:effectLst/>
                        </a:rPr>
                        <a:t>Keeping to time (10 mins. max.)</a:t>
                      </a:r>
                      <a:endParaRPr lang="en-GB" sz="2400" b="1" cap="none" spc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0628" marR="90628" marT="120837" marB="0"/>
                </a:tc>
                <a:extLst>
                  <a:ext uri="{0D108BD9-81ED-4DB2-BD59-A6C34878D82A}">
                    <a16:rowId xmlns:a16="http://schemas.microsoft.com/office/drawing/2014/main" val="6694314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14801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Custom 1">
      <a:dk1>
        <a:srgbClr val="F3CC5F"/>
      </a:dk1>
      <a:lt1>
        <a:srgbClr val="F3CC5F"/>
      </a:lt1>
      <a:dk2>
        <a:srgbClr val="F3CC5F"/>
      </a:dk2>
      <a:lt2>
        <a:srgbClr val="F3CC5F"/>
      </a:lt2>
      <a:accent1>
        <a:srgbClr val="F3CC5F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1086</TotalTime>
  <Words>913</Words>
  <Application>Microsoft Office PowerPoint</Application>
  <PresentationFormat>Widescreen</PresentationFormat>
  <Paragraphs>55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Merriweather-Light</vt:lpstr>
      <vt:lpstr>Neue Haas Unica</vt:lpstr>
      <vt:lpstr>Calibri</vt:lpstr>
      <vt:lpstr>Rockwell</vt:lpstr>
      <vt:lpstr>Rockwell Condensed</vt:lpstr>
      <vt:lpstr>Rockwell Extra Bold</vt:lpstr>
      <vt:lpstr>Wingdings</vt:lpstr>
      <vt:lpstr>Wood Type</vt:lpstr>
      <vt:lpstr>“The white man’s indian” </vt:lpstr>
      <vt:lpstr>Introducing My  Object</vt:lpstr>
      <vt:lpstr>Why constructed images?</vt:lpstr>
      <vt:lpstr>Images of First Contact</vt:lpstr>
      <vt:lpstr>PowerPoint Presentation</vt:lpstr>
      <vt:lpstr>The Seven Years War (1756–1763)  “The Noble savage” </vt:lpstr>
      <vt:lpstr>the “ignoble Savage” in Newspapers &amp; Dime novels</vt:lpstr>
      <vt:lpstr>Visual Ethnography</vt:lpstr>
      <vt:lpstr>Live Entertainment</vt:lpstr>
      <vt:lpstr>PowerPoint Presentation</vt:lpstr>
      <vt:lpstr>PowerPoint Presentation</vt:lpstr>
      <vt:lpstr>PowerPoint Presentation</vt:lpstr>
      <vt:lpstr>PowerPoint Presentation</vt:lpstr>
      <vt:lpstr>references</vt:lpstr>
      <vt:lpstr>bibliography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Empire and the Image of Indigenous Americans</dc:title>
  <dc:creator>Ann Bevan</dc:creator>
  <cp:lastModifiedBy>Ann Bevan</cp:lastModifiedBy>
  <cp:revision>20</cp:revision>
  <dcterms:created xsi:type="dcterms:W3CDTF">2023-01-16T10:53:58Z</dcterms:created>
  <dcterms:modified xsi:type="dcterms:W3CDTF">2023-01-24T12:47:18Z</dcterms:modified>
</cp:coreProperties>
</file>