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0" r:id="rId3"/>
    <p:sldId id="261" r:id="rId4"/>
    <p:sldId id="258" r:id="rId5"/>
    <p:sldId id="262" r:id="rId6"/>
    <p:sldId id="263" r:id="rId7"/>
    <p:sldId id="274" r:id="rId8"/>
    <p:sldId id="281" r:id="rId9"/>
    <p:sldId id="270" r:id="rId10"/>
    <p:sldId id="264" r:id="rId11"/>
    <p:sldId id="265" r:id="rId12"/>
    <p:sldId id="266" r:id="rId13"/>
    <p:sldId id="271" r:id="rId14"/>
    <p:sldId id="268" r:id="rId15"/>
    <p:sldId id="280" r:id="rId16"/>
    <p:sldId id="272" r:id="rId17"/>
    <p:sldId id="275" r:id="rId18"/>
    <p:sldId id="277" r:id="rId19"/>
    <p:sldId id="273" r:id="rId20"/>
    <p:sldId id="283" r:id="rId21"/>
    <p:sldId id="289" r:id="rId22"/>
    <p:sldId id="259" r:id="rId23"/>
    <p:sldId id="278" r:id="rId24"/>
    <p:sldId id="279" r:id="rId25"/>
    <p:sldId id="282" r:id="rId2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11" autoAdjust="0"/>
    <p:restoredTop sz="94660"/>
  </p:normalViewPr>
  <p:slideViewPr>
    <p:cSldViewPr>
      <p:cViewPr varScale="1">
        <p:scale>
          <a:sx n="87" d="100"/>
          <a:sy n="87" d="100"/>
        </p:scale>
        <p:origin x="1098"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24/10/2017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88635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24/10/2017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865184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24/10/2017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0404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24/10/2017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21710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24/10/2017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01725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24/10/2017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72234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24/10/2017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36892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24/10/2017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34074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24/10/2017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50162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24/10/2017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31063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24/10/2017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46925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solidFill>
                <a:prstClr val="black">
                  <a:tint val="75000"/>
                </a:prstClr>
              </a:solidFill>
            </a:endParaRPr>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solidFill>
                <a:prstClr val="black">
                  <a:tint val="75000"/>
                </a:prstClr>
              </a:solidFill>
            </a:endParaRPr>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25F5978B-4F9B-4BAC-A104-F94AD6724B62}" type="slidenum">
              <a:rPr lang="en-GB" altLang="en-US">
                <a:solidFill>
                  <a:prstClr val="black">
                    <a:tint val="75000"/>
                  </a:prstClr>
                </a:solidFill>
              </a:rPr>
              <a:pPr/>
              <a:t>‹#›</a:t>
            </a:fld>
            <a:endParaRPr lang="en-GB" altLang="en-US">
              <a:solidFill>
                <a:prstClr val="black">
                  <a:tint val="75000"/>
                </a:prstClr>
              </a:solidFill>
            </a:endParaRPr>
          </a:p>
        </p:txBody>
      </p:sp>
    </p:spTree>
    <p:extLst>
      <p:ext uri="{BB962C8B-B14F-4D97-AF65-F5344CB8AC3E}">
        <p14:creationId xmlns:p14="http://schemas.microsoft.com/office/powerpoint/2010/main" val="13356663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687E7C8-9889-47EA-829E-5BCDC1457FB6}"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32456363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B1A5C76-19B2-481E-96A7-8852DFEE2C78}"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1607283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6DA4D"/>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24/10/2017</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117621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4624"/>
            <a:ext cx="7772400" cy="4176464"/>
          </a:xfrm>
        </p:spPr>
        <p:txBody>
          <a:bodyPr>
            <a:normAutofit/>
          </a:bodyPr>
          <a:lstStyle/>
          <a:p>
            <a:pPr>
              <a:lnSpc>
                <a:spcPct val="115000"/>
              </a:lnSpc>
            </a:pPr>
            <a:r>
              <a:rPr lang="en-US" b="1" dirty="0">
                <a:ea typeface="Times New Roman"/>
                <a:cs typeface="Calibri"/>
              </a:rPr>
              <a:t>West meets East: At the Borders of the </a:t>
            </a:r>
            <a:r>
              <a:rPr lang="en-US" b="1" i="1" dirty="0">
                <a:ea typeface="Times New Roman"/>
                <a:cs typeface="Calibri"/>
              </a:rPr>
              <a:t>Oikoumen</a:t>
            </a:r>
            <a:r>
              <a:rPr lang="en-US" b="1" i="1" dirty="0">
                <a:ea typeface="Times New Roman"/>
                <a:cs typeface="Times New Roman"/>
              </a:rPr>
              <a:t>ē </a:t>
            </a:r>
            <a:r>
              <a:rPr lang="en-US" b="1" dirty="0" smtClean="0">
                <a:ea typeface="Times New Roman"/>
                <a:cs typeface="Calibri"/>
              </a:rPr>
              <a:t>and </a:t>
            </a:r>
            <a:r>
              <a:rPr lang="en-US" b="1" dirty="0">
                <a:ea typeface="Times New Roman"/>
                <a:cs typeface="Calibri"/>
              </a:rPr>
              <a:t>Beyond </a:t>
            </a:r>
            <a:r>
              <a:rPr lang="en-US" sz="2000" b="1" dirty="0">
                <a:ea typeface="Times New Roman"/>
                <a:cs typeface="Calibri"/>
              </a:rPr>
              <a:t/>
            </a:r>
            <a:br>
              <a:rPr lang="en-US" sz="2000" b="1" dirty="0">
                <a:ea typeface="Times New Roman"/>
                <a:cs typeface="Calibri"/>
              </a:rPr>
            </a:br>
            <a:r>
              <a:rPr lang="en-US" sz="2000" b="1" dirty="0" smtClean="0">
                <a:ea typeface="Times New Roman"/>
                <a:cs typeface="Calibri"/>
              </a:rPr>
              <a:t/>
            </a:r>
            <a:br>
              <a:rPr lang="en-US" sz="2000" b="1" dirty="0" smtClean="0">
                <a:ea typeface="Times New Roman"/>
                <a:cs typeface="Calibri"/>
              </a:rPr>
            </a:br>
            <a:r>
              <a:rPr lang="en-US" sz="2800" b="1" dirty="0" smtClean="0">
                <a:ea typeface="Times New Roman"/>
                <a:cs typeface="Calibri"/>
              </a:rPr>
              <a:t>The </a:t>
            </a:r>
            <a:r>
              <a:rPr lang="en-GB" sz="2800" b="1" dirty="0" smtClean="0">
                <a:ea typeface="Times New Roman"/>
                <a:cs typeface="Calibri"/>
              </a:rPr>
              <a:t>Ptolemies: Elephant </a:t>
            </a:r>
            <a:r>
              <a:rPr lang="en-GB" sz="2800" b="1" dirty="0">
                <a:ea typeface="Times New Roman"/>
                <a:cs typeface="Calibri"/>
              </a:rPr>
              <a:t>hunting and gold mining</a:t>
            </a:r>
            <a:r>
              <a:rPr lang="en-US" sz="2800" b="1" dirty="0" smtClean="0">
                <a:ea typeface="Times New Roman"/>
                <a:cs typeface="Calibri"/>
              </a:rPr>
              <a:t/>
            </a:r>
            <a:br>
              <a:rPr lang="en-US" sz="2800" b="1" dirty="0" smtClean="0">
                <a:ea typeface="Times New Roman"/>
                <a:cs typeface="Calibri"/>
              </a:rPr>
            </a:b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475656" y="6021288"/>
            <a:ext cx="6400800" cy="672480"/>
          </a:xfrm>
        </p:spPr>
        <p:txBody>
          <a:bodyPr/>
          <a:lstStyle/>
          <a:p>
            <a:pPr>
              <a:lnSpc>
                <a:spcPct val="115000"/>
              </a:lnSpc>
            </a:pPr>
            <a:r>
              <a:rPr lang="en-GB" b="1" dirty="0" smtClean="0">
                <a:solidFill>
                  <a:schemeClr val="tx1"/>
                </a:solidFill>
                <a:ea typeface="Times New Roman"/>
                <a:cs typeface="Calibri"/>
              </a:rPr>
              <a:t>CLAH6007</a:t>
            </a:r>
            <a:endParaRPr lang="en-GB" sz="1400" dirty="0">
              <a:solidFill>
                <a:schemeClr val="tx1"/>
              </a:solidFill>
              <a:ea typeface="Times New Roman"/>
              <a:cs typeface="Times New Roman"/>
            </a:endParaRPr>
          </a:p>
        </p:txBody>
      </p:sp>
      <p:pic>
        <p:nvPicPr>
          <p:cNvPr id="4" name="Picture 3"/>
          <p:cNvPicPr>
            <a:picLocks noChangeAspect="1"/>
          </p:cNvPicPr>
          <p:nvPr/>
        </p:nvPicPr>
        <p:blipFill rotWithShape="1">
          <a:blip r:embed="rId2"/>
          <a:srcRect b="2391"/>
          <a:stretch/>
        </p:blipFill>
        <p:spPr>
          <a:xfrm>
            <a:off x="2555789" y="2917904"/>
            <a:ext cx="4240534" cy="3103384"/>
          </a:xfrm>
          <a:prstGeom prst="rect">
            <a:avLst/>
          </a:prstGeom>
        </p:spPr>
      </p:pic>
    </p:spTree>
    <p:extLst>
      <p:ext uri="{BB962C8B-B14F-4D97-AF65-F5344CB8AC3E}">
        <p14:creationId xmlns:p14="http://schemas.microsoft.com/office/powerpoint/2010/main" val="37550196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Ptolemies</a:t>
            </a:r>
            <a:r>
              <a:rPr lang="en-GB" b="1" dirty="0" smtClean="0"/>
              <a:t> and Egypt</a:t>
            </a:r>
            <a:endParaRPr lang="en-GB" b="1" dirty="0"/>
          </a:p>
        </p:txBody>
      </p:sp>
      <p:sp>
        <p:nvSpPr>
          <p:cNvPr id="4" name="Content Placeholder 3"/>
          <p:cNvSpPr>
            <a:spLocks noGrp="1"/>
          </p:cNvSpPr>
          <p:nvPr>
            <p:ph sz="half" idx="1"/>
          </p:nvPr>
        </p:nvSpPr>
        <p:spPr>
          <a:xfrm>
            <a:off x="179512" y="1600200"/>
            <a:ext cx="4464496" cy="5069160"/>
          </a:xfrm>
        </p:spPr>
        <p:txBody>
          <a:bodyPr>
            <a:normAutofit/>
          </a:bodyPr>
          <a:lstStyle/>
          <a:p>
            <a:r>
              <a:rPr lang="en-GB" dirty="0" smtClean="0"/>
              <a:t>Ptolemy I </a:t>
            </a:r>
            <a:r>
              <a:rPr lang="en-GB" dirty="0" err="1" smtClean="0"/>
              <a:t>Soter</a:t>
            </a:r>
            <a:r>
              <a:rPr lang="en-GB" dirty="0" smtClean="0"/>
              <a:t> takes over as Satrap in 323 BC. </a:t>
            </a:r>
          </a:p>
          <a:p>
            <a:endParaRPr lang="en-GB" sz="1200" dirty="0"/>
          </a:p>
          <a:p>
            <a:r>
              <a:rPr lang="en-GB" dirty="0"/>
              <a:t>After </a:t>
            </a:r>
            <a:r>
              <a:rPr lang="en-GB" dirty="0" err="1"/>
              <a:t>Ipsos</a:t>
            </a:r>
            <a:r>
              <a:rPr lang="en-GB" dirty="0"/>
              <a:t> (301 BC) he </a:t>
            </a:r>
            <a:r>
              <a:rPr lang="en-GB" dirty="0" smtClean="0"/>
              <a:t>(again) </a:t>
            </a:r>
            <a:r>
              <a:rPr lang="en-GB" dirty="0"/>
              <a:t>seized part of </a:t>
            </a:r>
            <a:r>
              <a:rPr lang="en-GB" dirty="0" err="1"/>
              <a:t>Koile</a:t>
            </a:r>
            <a:r>
              <a:rPr lang="en-GB" dirty="0"/>
              <a:t> Syria and captured part of south-east Asia Minor. </a:t>
            </a:r>
            <a:endParaRPr lang="en-GB" dirty="0" smtClean="0"/>
          </a:p>
          <a:p>
            <a:endParaRPr lang="en-GB" sz="1200" dirty="0"/>
          </a:p>
          <a:p>
            <a:r>
              <a:rPr lang="en-GB" dirty="0"/>
              <a:t>Ptolemy </a:t>
            </a:r>
            <a:r>
              <a:rPr lang="en-GB" dirty="0" smtClean="0"/>
              <a:t>II </a:t>
            </a:r>
            <a:r>
              <a:rPr lang="en-GB" dirty="0" err="1" smtClean="0"/>
              <a:t>Philadelphos</a:t>
            </a:r>
            <a:r>
              <a:rPr lang="en-GB" dirty="0" smtClean="0"/>
              <a:t> </a:t>
            </a:r>
            <a:r>
              <a:rPr lang="en-GB" dirty="0"/>
              <a:t>(r.285-246 BC), </a:t>
            </a:r>
            <a:r>
              <a:rPr lang="en-GB" dirty="0" smtClean="0"/>
              <a:t>becomes co-ruler then sole ruler from 283 BC.</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8023" y="1628800"/>
            <a:ext cx="4181475" cy="5059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864420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Eastern Desert and Red Sea</a:t>
            </a:r>
            <a:endParaRPr lang="en-GB" b="1" dirty="0"/>
          </a:p>
        </p:txBody>
      </p:sp>
      <p:sp>
        <p:nvSpPr>
          <p:cNvPr id="4" name="Content Placeholder 3"/>
          <p:cNvSpPr>
            <a:spLocks noGrp="1"/>
          </p:cNvSpPr>
          <p:nvPr>
            <p:ph sz="half" idx="1"/>
          </p:nvPr>
        </p:nvSpPr>
        <p:spPr>
          <a:xfrm>
            <a:off x="179512" y="1600200"/>
            <a:ext cx="4464496" cy="5069160"/>
          </a:xfrm>
        </p:spPr>
        <p:txBody>
          <a:bodyPr>
            <a:normAutofit/>
          </a:bodyPr>
          <a:lstStyle/>
          <a:p>
            <a:r>
              <a:rPr lang="en-GB" dirty="0" smtClean="0"/>
              <a:t>Nile River as a divide between western and eastern deserts.</a:t>
            </a:r>
          </a:p>
          <a:p>
            <a:endParaRPr lang="en-GB" sz="1000" dirty="0"/>
          </a:p>
          <a:p>
            <a:r>
              <a:rPr lang="en-GB" dirty="0"/>
              <a:t>Eastern Desert broadly extends from the Suez down into modern Sudan, Ethiopia and </a:t>
            </a:r>
            <a:r>
              <a:rPr lang="en-GB" dirty="0" smtClean="0"/>
              <a:t>Eritrea.</a:t>
            </a:r>
          </a:p>
          <a:p>
            <a:endParaRPr lang="en-GB" sz="1000" dirty="0"/>
          </a:p>
          <a:p>
            <a:r>
              <a:rPr lang="en-GB" dirty="0" smtClean="0"/>
              <a:t>Hyper-arid region with sporadic rainfall and occasional flash floods. </a:t>
            </a:r>
            <a:endParaRPr lang="en-GB" dirty="0"/>
          </a:p>
        </p:txBody>
      </p:sp>
      <p:pic>
        <p:nvPicPr>
          <p:cNvPr id="205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6560" r="12685"/>
          <a:stretch/>
        </p:blipFill>
        <p:spPr bwMode="auto">
          <a:xfrm>
            <a:off x="4716016" y="1628800"/>
            <a:ext cx="4248472" cy="5040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47397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48"/>
          </a:xfrm>
        </p:spPr>
        <p:txBody>
          <a:bodyPr/>
          <a:lstStyle/>
          <a:p>
            <a:pPr marL="0" indent="0">
              <a:buNone/>
            </a:pPr>
            <a:endParaRPr lang="en-GB" dirty="0" smtClean="0"/>
          </a:p>
          <a:p>
            <a:pPr marL="0" indent="0">
              <a:buNone/>
            </a:pPr>
            <a:endParaRPr lang="en-GB" dirty="0"/>
          </a:p>
          <a:p>
            <a:pPr marL="0" indent="0" algn="ctr">
              <a:buNone/>
            </a:pPr>
            <a:endParaRPr lang="en-GB" sz="6000" b="1" dirty="0" smtClean="0"/>
          </a:p>
          <a:p>
            <a:pPr marL="0" indent="0" algn="ctr">
              <a:buNone/>
            </a:pPr>
            <a:r>
              <a:rPr lang="en-GB" sz="6000" b="1" dirty="0" smtClean="0"/>
              <a:t>The Hunt for Elephants</a:t>
            </a:r>
          </a:p>
        </p:txBody>
      </p:sp>
    </p:spTree>
    <p:extLst>
      <p:ext uri="{BB962C8B-B14F-4D97-AF65-F5344CB8AC3E}">
        <p14:creationId xmlns:p14="http://schemas.microsoft.com/office/powerpoint/2010/main" val="24092653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Soter’s</a:t>
            </a:r>
            <a:r>
              <a:rPr lang="en-GB" b="1" dirty="0" smtClean="0"/>
              <a:t> Elephants</a:t>
            </a:r>
            <a:endParaRPr lang="en-GB" b="1" dirty="0"/>
          </a:p>
        </p:txBody>
      </p:sp>
      <p:sp>
        <p:nvSpPr>
          <p:cNvPr id="3" name="Content Placeholder 2"/>
          <p:cNvSpPr>
            <a:spLocks noGrp="1"/>
          </p:cNvSpPr>
          <p:nvPr>
            <p:ph sz="half" idx="1"/>
          </p:nvPr>
        </p:nvSpPr>
        <p:spPr>
          <a:xfrm>
            <a:off x="179512" y="1600200"/>
            <a:ext cx="4320480" cy="3052936"/>
          </a:xfrm>
        </p:spPr>
        <p:txBody>
          <a:bodyPr>
            <a:normAutofit fontScale="85000" lnSpcReduction="20000"/>
          </a:bodyPr>
          <a:lstStyle/>
          <a:p>
            <a:r>
              <a:rPr lang="en-GB" dirty="0" smtClean="0"/>
              <a:t>Capturing </a:t>
            </a:r>
            <a:r>
              <a:rPr lang="en-GB" dirty="0" err="1" smtClean="0"/>
              <a:t>Perdiccas</a:t>
            </a:r>
            <a:r>
              <a:rPr lang="en-GB" dirty="0" smtClean="0"/>
              <a:t>’ elephants in 321 BC (</a:t>
            </a:r>
            <a:r>
              <a:rPr lang="en-GB" dirty="0" err="1" smtClean="0"/>
              <a:t>Diodorus</a:t>
            </a:r>
            <a:r>
              <a:rPr lang="en-GB" dirty="0" smtClean="0"/>
              <a:t> </a:t>
            </a:r>
            <a:r>
              <a:rPr lang="en-GB" dirty="0" err="1" smtClean="0"/>
              <a:t>Siculus</a:t>
            </a:r>
            <a:r>
              <a:rPr lang="en-GB" dirty="0" smtClean="0"/>
              <a:t> 18.33-36)?</a:t>
            </a:r>
          </a:p>
          <a:p>
            <a:endParaRPr lang="en-GB" sz="1200" dirty="0"/>
          </a:p>
          <a:p>
            <a:r>
              <a:rPr lang="en-GB" dirty="0" smtClean="0"/>
              <a:t>Defeat of Demetrius at Gaza and capture of 43 elephants </a:t>
            </a:r>
            <a:r>
              <a:rPr lang="en-GB" dirty="0"/>
              <a:t>(</a:t>
            </a:r>
            <a:r>
              <a:rPr lang="en-GB" dirty="0" err="1"/>
              <a:t>Diodorus</a:t>
            </a:r>
            <a:r>
              <a:rPr lang="en-GB" dirty="0"/>
              <a:t> </a:t>
            </a:r>
            <a:r>
              <a:rPr lang="en-GB" dirty="0" err="1"/>
              <a:t>Siculus</a:t>
            </a:r>
            <a:r>
              <a:rPr lang="en-GB" dirty="0"/>
              <a:t> 19.82.3-4, 84.4</a:t>
            </a:r>
            <a:r>
              <a:rPr lang="en-GB" dirty="0" smtClean="0"/>
              <a:t>).</a:t>
            </a:r>
          </a:p>
          <a:p>
            <a:endParaRPr lang="en-GB" sz="1200" dirty="0"/>
          </a:p>
          <a:p>
            <a:r>
              <a:rPr lang="en-GB" dirty="0" smtClean="0"/>
              <a:t>Lack of overland access. </a:t>
            </a:r>
            <a:endParaRPr lang="en-GB" dirty="0"/>
          </a:p>
        </p:txBody>
      </p:sp>
      <p:sp>
        <p:nvSpPr>
          <p:cNvPr id="4" name="Content Placeholder 3"/>
          <p:cNvSpPr>
            <a:spLocks noGrp="1"/>
          </p:cNvSpPr>
          <p:nvPr>
            <p:ph sz="half" idx="2"/>
          </p:nvPr>
        </p:nvSpPr>
        <p:spPr>
          <a:xfrm>
            <a:off x="4499992" y="1600200"/>
            <a:ext cx="4536504" cy="2548880"/>
          </a:xfrm>
        </p:spPr>
        <p:txBody>
          <a:bodyPr>
            <a:noAutofit/>
          </a:bodyPr>
          <a:lstStyle/>
          <a:p>
            <a:pPr marL="0" indent="0">
              <a:buNone/>
            </a:pPr>
            <a:r>
              <a:rPr lang="en-GB" sz="2000" dirty="0" smtClean="0"/>
              <a:t>“</a:t>
            </a:r>
            <a:r>
              <a:rPr lang="en-GB" sz="2000" dirty="0"/>
              <a:t>Thus, too, on this occasion, since Ptolemy </a:t>
            </a:r>
            <a:r>
              <a:rPr lang="en-GB" sz="2000" dirty="0" smtClean="0"/>
              <a:t>wisely predicted </a:t>
            </a:r>
            <a:r>
              <a:rPr lang="en-GB" sz="2000" dirty="0"/>
              <a:t>what would result from the setting up of the spikes, he rendered the power of the elephant </a:t>
            </a:r>
            <a:r>
              <a:rPr lang="en-GB" sz="2000" dirty="0" smtClean="0"/>
              <a:t>useless.</a:t>
            </a:r>
            <a:r>
              <a:rPr lang="en-GB" sz="2000" dirty="0"/>
              <a:t> The final outcome was that, after most of the mahouts had been shot down, all the elephants were captured</a:t>
            </a:r>
            <a:r>
              <a:rPr lang="en-GB" sz="2000" dirty="0" smtClean="0"/>
              <a:t>.” – </a:t>
            </a:r>
            <a:r>
              <a:rPr lang="en-GB" sz="2000" b="1" dirty="0" err="1" smtClean="0"/>
              <a:t>Diodorus</a:t>
            </a:r>
            <a:r>
              <a:rPr lang="en-GB" sz="2000" b="1" dirty="0" smtClean="0"/>
              <a:t> </a:t>
            </a:r>
            <a:r>
              <a:rPr lang="en-GB" sz="2000" b="1" dirty="0" err="1" smtClean="0"/>
              <a:t>Siculus</a:t>
            </a:r>
            <a:r>
              <a:rPr lang="en-GB" sz="2000" b="1" dirty="0" smtClean="0"/>
              <a:t> 19.84.4</a:t>
            </a:r>
            <a:r>
              <a:rPr lang="en-GB" sz="2000" dirty="0" smtClean="0"/>
              <a:t>.</a:t>
            </a:r>
            <a:r>
              <a:rPr lang="en-GB" sz="2000" dirty="0"/>
              <a:t> </a:t>
            </a:r>
          </a:p>
        </p:txBody>
      </p:sp>
      <p:sp>
        <p:nvSpPr>
          <p:cNvPr id="5" name="Rectangle 4"/>
          <p:cNvSpPr/>
          <p:nvPr/>
        </p:nvSpPr>
        <p:spPr>
          <a:xfrm>
            <a:off x="4427984" y="4221088"/>
            <a:ext cx="4608512" cy="2554545"/>
          </a:xfrm>
          <a:prstGeom prst="rect">
            <a:avLst/>
          </a:prstGeom>
        </p:spPr>
        <p:txBody>
          <a:bodyPr wrap="square">
            <a:spAutoFit/>
          </a:bodyPr>
          <a:lstStyle/>
          <a:p>
            <a:r>
              <a:rPr lang="en-GB" sz="2000" dirty="0" smtClean="0"/>
              <a:t>“Elephants</a:t>
            </a:r>
            <a:r>
              <a:rPr lang="en-GB" sz="2000" dirty="0"/>
              <a:t>, when tamed, are employed in war, and carry into the ranks of the enemy towers filled with armed men; and on them, in a very great measure, depends the ultimate result of the battles that are fought in the East. They tread under foot whole companies, and crush the men in their armour</a:t>
            </a:r>
            <a:r>
              <a:rPr lang="en-GB" sz="2000" dirty="0" smtClean="0"/>
              <a:t>.” – </a:t>
            </a:r>
            <a:r>
              <a:rPr lang="en-GB" sz="2000" b="1" dirty="0" smtClean="0"/>
              <a:t>Pliny </a:t>
            </a:r>
            <a:r>
              <a:rPr lang="en-GB" sz="2000" b="1" i="1" dirty="0" smtClean="0"/>
              <a:t>NH </a:t>
            </a:r>
            <a:r>
              <a:rPr lang="en-GB" sz="2000" b="1" dirty="0" smtClean="0"/>
              <a:t>8.9.27</a:t>
            </a:r>
            <a:r>
              <a:rPr lang="en-GB" sz="2000" dirty="0" smtClean="0"/>
              <a:t>.</a:t>
            </a:r>
            <a:endParaRPr lang="en-GB" sz="2000"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725144"/>
            <a:ext cx="3888358" cy="190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61571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1162"/>
            <a:ext cx="8229600" cy="1143000"/>
          </a:xfrm>
        </p:spPr>
        <p:txBody>
          <a:bodyPr/>
          <a:lstStyle/>
          <a:p>
            <a:r>
              <a:rPr lang="en-GB" b="1" dirty="0" smtClean="0"/>
              <a:t>Philadelphos’ Hunting Parties </a:t>
            </a:r>
            <a:endParaRPr lang="en-GB" b="1" dirty="0"/>
          </a:p>
        </p:txBody>
      </p:sp>
      <p:sp>
        <p:nvSpPr>
          <p:cNvPr id="3" name="Content Placeholder 2"/>
          <p:cNvSpPr>
            <a:spLocks noGrp="1"/>
          </p:cNvSpPr>
          <p:nvPr>
            <p:ph sz="half" idx="1"/>
          </p:nvPr>
        </p:nvSpPr>
        <p:spPr>
          <a:xfrm>
            <a:off x="179512" y="1052736"/>
            <a:ext cx="5184576" cy="3384376"/>
          </a:xfrm>
        </p:spPr>
        <p:txBody>
          <a:bodyPr>
            <a:normAutofit fontScale="77500" lnSpcReduction="20000"/>
          </a:bodyPr>
          <a:lstStyle/>
          <a:p>
            <a:r>
              <a:rPr lang="en-GB" dirty="0" smtClean="0"/>
              <a:t>Expeditionary parties sent out under </a:t>
            </a:r>
            <a:r>
              <a:rPr lang="en-GB" dirty="0" err="1" smtClean="0"/>
              <a:t>Satyros</a:t>
            </a:r>
            <a:r>
              <a:rPr lang="en-GB" dirty="0" smtClean="0"/>
              <a:t> and </a:t>
            </a:r>
            <a:r>
              <a:rPr lang="en-GB" dirty="0" err="1" smtClean="0"/>
              <a:t>Eumedes</a:t>
            </a:r>
            <a:r>
              <a:rPr lang="en-GB" dirty="0" smtClean="0"/>
              <a:t>. </a:t>
            </a:r>
          </a:p>
          <a:p>
            <a:endParaRPr lang="en-GB" sz="600" dirty="0"/>
          </a:p>
          <a:p>
            <a:r>
              <a:rPr lang="en-GB" dirty="0" smtClean="0"/>
              <a:t>Foundation of a number of Key ports – </a:t>
            </a:r>
            <a:r>
              <a:rPr lang="en-GB" dirty="0" err="1" smtClean="0"/>
              <a:t>Philotera</a:t>
            </a:r>
            <a:r>
              <a:rPr lang="en-GB" dirty="0"/>
              <a:t>, Ptolemais </a:t>
            </a:r>
            <a:r>
              <a:rPr lang="en-GB" dirty="0" err="1" smtClean="0"/>
              <a:t>Thêrôn</a:t>
            </a:r>
            <a:r>
              <a:rPr lang="en-GB" dirty="0" smtClean="0"/>
              <a:t> and Berenike.</a:t>
            </a:r>
          </a:p>
          <a:p>
            <a:endParaRPr lang="en-GB" sz="600" dirty="0"/>
          </a:p>
          <a:p>
            <a:pPr marL="0" indent="0">
              <a:buNone/>
            </a:pPr>
            <a:r>
              <a:rPr lang="en-GB" dirty="0" smtClean="0"/>
              <a:t>“He [Agatharchides] says that Ptolemy, the successor of the son of Lagos, was the first to organise the hunting of elephants as well as other similar activities.” - </a:t>
            </a:r>
            <a:r>
              <a:rPr lang="en-US" b="1" dirty="0" err="1" smtClean="0"/>
              <a:t>Agatharchides</a:t>
            </a:r>
            <a:r>
              <a:rPr lang="en-US" b="1" dirty="0" smtClean="0"/>
              <a:t> </a:t>
            </a:r>
            <a:r>
              <a:rPr lang="en-US" b="1" dirty="0"/>
              <a:t>1.1 = </a:t>
            </a:r>
            <a:r>
              <a:rPr lang="en-US" b="1" dirty="0" err="1"/>
              <a:t>Photius</a:t>
            </a:r>
            <a:r>
              <a:rPr lang="en-US" b="1" dirty="0"/>
              <a:t>, Cod. 250.1, </a:t>
            </a:r>
            <a:r>
              <a:rPr lang="en-US" b="1" dirty="0" smtClean="0"/>
              <a:t>441b</a:t>
            </a:r>
            <a:r>
              <a:rPr lang="en-US" dirty="0" smtClean="0"/>
              <a:t>.</a:t>
            </a:r>
            <a:r>
              <a:rPr lang="en-US" b="1" dirty="0" smtClean="0"/>
              <a:t> </a:t>
            </a:r>
            <a:endParaRPr lang="en-GB" b="1" dirty="0"/>
          </a:p>
        </p:txBody>
      </p:sp>
      <p:sp>
        <p:nvSpPr>
          <p:cNvPr id="5" name="Rectangle 4"/>
          <p:cNvSpPr/>
          <p:nvPr/>
        </p:nvSpPr>
        <p:spPr>
          <a:xfrm>
            <a:off x="5724128" y="5481228"/>
            <a:ext cx="3419872" cy="1477328"/>
          </a:xfrm>
          <a:prstGeom prst="rect">
            <a:avLst/>
          </a:prstGeom>
        </p:spPr>
        <p:txBody>
          <a:bodyPr wrap="square">
            <a:spAutoFit/>
          </a:bodyPr>
          <a:lstStyle/>
          <a:p>
            <a:r>
              <a:rPr lang="en-GB" dirty="0" smtClean="0"/>
              <a:t>“The </a:t>
            </a:r>
            <a:r>
              <a:rPr lang="en-GB" dirty="0"/>
              <a:t>African elephant is afraid of the Indian, and does not dare so much as look at it, for the latter is of much greater bulk</a:t>
            </a:r>
            <a:r>
              <a:rPr lang="en-GB" dirty="0" smtClean="0"/>
              <a:t>.” - </a:t>
            </a:r>
            <a:r>
              <a:rPr lang="en-GB" b="1" dirty="0" smtClean="0"/>
              <a:t>Pliny </a:t>
            </a:r>
            <a:r>
              <a:rPr lang="en-GB" b="1" i="1" dirty="0" smtClean="0"/>
              <a:t>NH </a:t>
            </a:r>
            <a:r>
              <a:rPr lang="en-GB" b="1" dirty="0" smtClean="0"/>
              <a:t>8.9.27</a:t>
            </a:r>
            <a:r>
              <a:rPr lang="en-GB" dirty="0" smtClean="0"/>
              <a:t>.</a:t>
            </a:r>
            <a:endParaRPr lang="en-GB" dirty="0"/>
          </a:p>
        </p:txBody>
      </p:sp>
      <p:sp>
        <p:nvSpPr>
          <p:cNvPr id="8" name="Rectangle 7"/>
          <p:cNvSpPr/>
          <p:nvPr/>
        </p:nvSpPr>
        <p:spPr>
          <a:xfrm>
            <a:off x="5724128" y="4280899"/>
            <a:ext cx="3419872" cy="1200329"/>
          </a:xfrm>
          <a:prstGeom prst="rect">
            <a:avLst/>
          </a:prstGeom>
        </p:spPr>
        <p:txBody>
          <a:bodyPr wrap="square">
            <a:spAutoFit/>
          </a:bodyPr>
          <a:lstStyle/>
          <a:p>
            <a:r>
              <a:rPr lang="en-GB" dirty="0" smtClean="0"/>
              <a:t>“He built a great city for the king with the illustrious name of the king, the lord of Egypt, Ptolemy.” – </a:t>
            </a:r>
            <a:r>
              <a:rPr lang="en-GB" b="1" dirty="0" err="1" smtClean="0"/>
              <a:t>Pithom</a:t>
            </a:r>
            <a:r>
              <a:rPr lang="en-GB" b="1" dirty="0" smtClean="0"/>
              <a:t> Stele line 23</a:t>
            </a:r>
            <a:r>
              <a:rPr lang="en-GB" dirty="0" smtClean="0"/>
              <a:t>.</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4088" y="1124744"/>
            <a:ext cx="3611151" cy="30963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p:cNvPicPr>
          <p:nvPr/>
        </p:nvPicPr>
        <p:blipFill rotWithShape="1">
          <a:blip r:embed="rId3"/>
          <a:srcRect t="3091" b="3267"/>
          <a:stretch/>
        </p:blipFill>
        <p:spPr>
          <a:xfrm>
            <a:off x="1865341" y="4337389"/>
            <a:ext cx="2160240" cy="1475635"/>
          </a:xfrm>
          <a:prstGeom prst="rect">
            <a:avLst/>
          </a:prstGeom>
        </p:spPr>
      </p:pic>
      <p:sp>
        <p:nvSpPr>
          <p:cNvPr id="6" name="Rectangle 5"/>
          <p:cNvSpPr/>
          <p:nvPr/>
        </p:nvSpPr>
        <p:spPr>
          <a:xfrm>
            <a:off x="1844106" y="5805264"/>
            <a:ext cx="2151943" cy="923330"/>
          </a:xfrm>
          <a:prstGeom prst="rect">
            <a:avLst/>
          </a:prstGeom>
        </p:spPr>
        <p:txBody>
          <a:bodyPr wrap="square">
            <a:spAutoFit/>
          </a:bodyPr>
          <a:lstStyle/>
          <a:p>
            <a:r>
              <a:rPr lang="en-GB" i="1" dirty="0"/>
              <a:t>Loxodonta Africana </a:t>
            </a:r>
            <a:r>
              <a:rPr lang="en-GB" dirty="0"/>
              <a:t>–</a:t>
            </a:r>
            <a:r>
              <a:rPr lang="en-GB" dirty="0" smtClean="0"/>
              <a:t>  </a:t>
            </a:r>
            <a:r>
              <a:rPr lang="en-GB" dirty="0"/>
              <a:t>African Bush elephant</a:t>
            </a:r>
          </a:p>
        </p:txBody>
      </p:sp>
      <p:pic>
        <p:nvPicPr>
          <p:cNvPr id="7" name="Picture 6"/>
          <p:cNvPicPr>
            <a:picLocks noChangeAspect="1"/>
          </p:cNvPicPr>
          <p:nvPr/>
        </p:nvPicPr>
        <p:blipFill rotWithShape="1">
          <a:blip r:embed="rId4"/>
          <a:srcRect t="6746" b="5482"/>
          <a:stretch/>
        </p:blipFill>
        <p:spPr>
          <a:xfrm>
            <a:off x="4067944" y="4365104"/>
            <a:ext cx="1656184" cy="1440160"/>
          </a:xfrm>
          <a:prstGeom prst="rect">
            <a:avLst/>
          </a:prstGeom>
        </p:spPr>
      </p:pic>
      <p:sp>
        <p:nvSpPr>
          <p:cNvPr id="9" name="Rectangle 8"/>
          <p:cNvSpPr/>
          <p:nvPr/>
        </p:nvSpPr>
        <p:spPr>
          <a:xfrm>
            <a:off x="4067944" y="5822743"/>
            <a:ext cx="1656184" cy="923330"/>
          </a:xfrm>
          <a:prstGeom prst="rect">
            <a:avLst/>
          </a:prstGeom>
        </p:spPr>
        <p:txBody>
          <a:bodyPr wrap="square">
            <a:spAutoFit/>
          </a:bodyPr>
          <a:lstStyle/>
          <a:p>
            <a:r>
              <a:rPr lang="en-GB" i="1" dirty="0"/>
              <a:t>Loxodonta cyclotis </a:t>
            </a:r>
            <a:r>
              <a:rPr lang="en-GB" dirty="0"/>
              <a:t>– Forest elephant</a:t>
            </a:r>
          </a:p>
        </p:txBody>
      </p:sp>
      <p:pic>
        <p:nvPicPr>
          <p:cNvPr id="10" name="Picture 9"/>
          <p:cNvPicPr>
            <a:picLocks noChangeAspect="1"/>
          </p:cNvPicPr>
          <p:nvPr/>
        </p:nvPicPr>
        <p:blipFill rotWithShape="1">
          <a:blip r:embed="rId5"/>
          <a:srcRect r="7320"/>
          <a:stretch/>
        </p:blipFill>
        <p:spPr>
          <a:xfrm>
            <a:off x="93104" y="4365104"/>
            <a:ext cx="1723693" cy="1368152"/>
          </a:xfrm>
          <a:prstGeom prst="rect">
            <a:avLst/>
          </a:prstGeom>
        </p:spPr>
      </p:pic>
      <p:sp>
        <p:nvSpPr>
          <p:cNvPr id="11" name="Rectangle 10"/>
          <p:cNvSpPr/>
          <p:nvPr/>
        </p:nvSpPr>
        <p:spPr>
          <a:xfrm>
            <a:off x="52418" y="5790298"/>
            <a:ext cx="1719793" cy="923330"/>
          </a:xfrm>
          <a:prstGeom prst="rect">
            <a:avLst/>
          </a:prstGeom>
        </p:spPr>
        <p:txBody>
          <a:bodyPr wrap="square">
            <a:spAutoFit/>
          </a:bodyPr>
          <a:lstStyle/>
          <a:p>
            <a:r>
              <a:rPr lang="en-GB" i="1" dirty="0" err="1"/>
              <a:t>Elephas</a:t>
            </a:r>
            <a:r>
              <a:rPr lang="en-GB" i="1" dirty="0"/>
              <a:t> maximus </a:t>
            </a:r>
            <a:r>
              <a:rPr lang="en-GB" dirty="0"/>
              <a:t>– Indian elephant</a:t>
            </a:r>
          </a:p>
        </p:txBody>
      </p:sp>
    </p:spTree>
    <p:extLst>
      <p:ext uri="{BB962C8B-B14F-4D97-AF65-F5344CB8AC3E}">
        <p14:creationId xmlns:p14="http://schemas.microsoft.com/office/powerpoint/2010/main" val="6285996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8640"/>
            <a:ext cx="9144000" cy="6669360"/>
          </a:xfrm>
        </p:spPr>
        <p:txBody>
          <a:bodyPr>
            <a:noAutofit/>
          </a:bodyPr>
          <a:lstStyle/>
          <a:p>
            <a:pPr marL="0" indent="0">
              <a:buNone/>
            </a:pPr>
            <a:r>
              <a:rPr lang="en-GB" sz="2900" dirty="0" smtClean="0"/>
              <a:t>“…men </a:t>
            </a:r>
            <a:r>
              <a:rPr lang="en-GB" sz="2900" dirty="0"/>
              <a:t>of later times, having become eyewitnesses, perceived that the Nile was filled by summer rains, when Upper E</a:t>
            </a:r>
            <a:r>
              <a:rPr lang="en-GB" sz="2900" dirty="0" smtClean="0"/>
              <a:t>thiopia </a:t>
            </a:r>
            <a:r>
              <a:rPr lang="en-GB" sz="2900" dirty="0"/>
              <a:t>was flooded, and particularly in the region of its farthermost mountains, and that when the rains ceased the inundation gradually ceased. This fact was particularly clear to those who navigated the Arabian </a:t>
            </a:r>
            <a:r>
              <a:rPr lang="en-GB" sz="2900" dirty="0" smtClean="0"/>
              <a:t>Gulf [Red Sea] </a:t>
            </a:r>
            <a:r>
              <a:rPr lang="en-GB" sz="2900" dirty="0"/>
              <a:t>as far as the Cinnamon-bearing country, and to </a:t>
            </a:r>
            <a:r>
              <a:rPr lang="en-GB" sz="2900" b="1" dirty="0"/>
              <a:t>those who were sent out to hunt </a:t>
            </a:r>
            <a:r>
              <a:rPr lang="en-GB" sz="2900" b="1" dirty="0" smtClean="0"/>
              <a:t>elephants</a:t>
            </a:r>
            <a:r>
              <a:rPr lang="en-GB" sz="2900" dirty="0" smtClean="0"/>
              <a:t> </a:t>
            </a:r>
            <a:r>
              <a:rPr lang="en-GB" sz="2900" b="1" dirty="0"/>
              <a:t>or upon any other business which may have prompted the Ptolemaic kings of E</a:t>
            </a:r>
            <a:r>
              <a:rPr lang="en-GB" sz="2900" b="1" dirty="0" smtClean="0"/>
              <a:t>gypt </a:t>
            </a:r>
            <a:r>
              <a:rPr lang="en-GB" sz="2900" b="1" dirty="0"/>
              <a:t>to despatch men </a:t>
            </a:r>
            <a:r>
              <a:rPr lang="en-GB" sz="2900" b="1" dirty="0" smtClean="0"/>
              <a:t>to there</a:t>
            </a:r>
            <a:r>
              <a:rPr lang="en-GB" sz="2900" dirty="0" smtClean="0"/>
              <a:t>.” – </a:t>
            </a:r>
            <a:r>
              <a:rPr lang="en-GB" sz="2900" b="1" dirty="0" smtClean="0"/>
              <a:t>Strabo </a:t>
            </a:r>
            <a:r>
              <a:rPr lang="en-GB" sz="2900" b="1" i="1" dirty="0" smtClean="0"/>
              <a:t>Geog. </a:t>
            </a:r>
            <a:r>
              <a:rPr lang="en-GB" sz="2900" b="1" dirty="0" smtClean="0"/>
              <a:t>17.1.5</a:t>
            </a:r>
            <a:r>
              <a:rPr lang="en-GB" sz="2900" dirty="0" smtClean="0"/>
              <a:t>.</a:t>
            </a:r>
          </a:p>
          <a:p>
            <a:pPr marL="0" indent="0">
              <a:buNone/>
            </a:pPr>
            <a:endParaRPr lang="en-GB" sz="500" dirty="0"/>
          </a:p>
          <a:p>
            <a:r>
              <a:rPr lang="en-GB" sz="2900" dirty="0" smtClean="0"/>
              <a:t>Inscription at </a:t>
            </a:r>
            <a:r>
              <a:rPr lang="en-GB" sz="2900" dirty="0" err="1" smtClean="0"/>
              <a:t>Adulis</a:t>
            </a:r>
            <a:r>
              <a:rPr lang="en-GB" sz="2900" dirty="0" smtClean="0"/>
              <a:t> (recorded by Cosmas </a:t>
            </a:r>
            <a:r>
              <a:rPr lang="en-GB" sz="2900" dirty="0" err="1" smtClean="0"/>
              <a:t>Indicopleustes</a:t>
            </a:r>
            <a:r>
              <a:rPr lang="en-GB" sz="2900" dirty="0" smtClean="0"/>
              <a:t> </a:t>
            </a:r>
            <a:r>
              <a:rPr lang="en-GB" sz="2900" i="1" dirty="0" smtClean="0"/>
              <a:t>OGIS </a:t>
            </a:r>
            <a:r>
              <a:rPr lang="en-GB" sz="2900" dirty="0" smtClean="0"/>
              <a:t>54) – reference to Ptolemy III’s army including ‘</a:t>
            </a:r>
            <a:r>
              <a:rPr lang="en-GB" sz="2900" dirty="0" err="1" smtClean="0"/>
              <a:t>Aithiopian</a:t>
            </a:r>
            <a:r>
              <a:rPr lang="en-GB" sz="2900" dirty="0" smtClean="0"/>
              <a:t>’ and ‘</a:t>
            </a:r>
            <a:r>
              <a:rPr lang="en-GB" sz="2900" dirty="0" err="1" smtClean="0"/>
              <a:t>Trog</a:t>
            </a:r>
            <a:r>
              <a:rPr lang="en-GB" sz="2900" dirty="0" smtClean="0"/>
              <a:t>[l]</a:t>
            </a:r>
            <a:r>
              <a:rPr lang="en-GB" sz="2900" dirty="0" err="1" smtClean="0"/>
              <a:t>odytic</a:t>
            </a:r>
            <a:r>
              <a:rPr lang="en-GB" sz="2900" dirty="0" smtClean="0"/>
              <a:t>’ elephants.</a:t>
            </a:r>
            <a:endParaRPr lang="en-GB" sz="2900" dirty="0"/>
          </a:p>
        </p:txBody>
      </p:sp>
    </p:spTree>
    <p:extLst>
      <p:ext uri="{BB962C8B-B14F-4D97-AF65-F5344CB8AC3E}">
        <p14:creationId xmlns:p14="http://schemas.microsoft.com/office/powerpoint/2010/main" val="6357421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4716016" cy="864096"/>
          </a:xfrm>
        </p:spPr>
        <p:txBody>
          <a:bodyPr>
            <a:normAutofit fontScale="90000"/>
          </a:bodyPr>
          <a:lstStyle/>
          <a:p>
            <a:r>
              <a:rPr lang="en-GB" b="1" dirty="0" smtClean="0"/>
              <a:t>Elephants in Combat</a:t>
            </a:r>
            <a:endParaRPr lang="en-GB" b="1" dirty="0"/>
          </a:p>
        </p:txBody>
      </p:sp>
      <p:sp>
        <p:nvSpPr>
          <p:cNvPr id="4" name="Content Placeholder 3"/>
          <p:cNvSpPr>
            <a:spLocks noGrp="1"/>
          </p:cNvSpPr>
          <p:nvPr>
            <p:ph idx="1"/>
          </p:nvPr>
        </p:nvSpPr>
        <p:spPr>
          <a:xfrm>
            <a:off x="107504" y="3741424"/>
            <a:ext cx="8928992" cy="3116575"/>
          </a:xfrm>
        </p:spPr>
        <p:txBody>
          <a:bodyPr>
            <a:normAutofit/>
          </a:bodyPr>
          <a:lstStyle/>
          <a:p>
            <a:endParaRPr lang="en-GB" sz="500" dirty="0"/>
          </a:p>
          <a:p>
            <a:pPr marL="0" lvl="0" indent="0">
              <a:buNone/>
            </a:pPr>
            <a:endParaRPr lang="en-GB" sz="500" dirty="0">
              <a:solidFill>
                <a:prstClr val="black"/>
              </a:solidFill>
            </a:endParaRPr>
          </a:p>
          <a:p>
            <a:pPr marL="0" lvl="0" indent="0">
              <a:buNone/>
            </a:pPr>
            <a:r>
              <a:rPr lang="en-GB" sz="2000" dirty="0">
                <a:solidFill>
                  <a:prstClr val="black"/>
                </a:solidFill>
              </a:rPr>
              <a:t>“A few only of Ptolemy's elephants ventured to close with those of the enemy, and now the men in the towers on the back of these beasts made a gallant fight of it, striking with their pikes at close quarters and wounding each other, while the elephants themselves fought still better, putting forth their whole strength and meeting forehead to forehead. The way in which these animals fight is as follows. With their tusks firmly interlocked they shove with all their might, each trying to force the other to give ground, until the one who proves strongest pushes aside the other's trunk, and then, when he has once made him turn and has him in the flank, he gores him with his tusks as a bull does with his horns.” </a:t>
            </a:r>
            <a:r>
              <a:rPr lang="en-GB" sz="2000" dirty="0" smtClean="0">
                <a:solidFill>
                  <a:prstClr val="black"/>
                </a:solidFill>
              </a:rPr>
              <a:t>– </a:t>
            </a:r>
            <a:r>
              <a:rPr lang="en-GB" sz="2000" b="1" dirty="0" smtClean="0">
                <a:solidFill>
                  <a:prstClr val="black"/>
                </a:solidFill>
              </a:rPr>
              <a:t>Polybius 5.84.2-5</a:t>
            </a:r>
            <a:r>
              <a:rPr lang="en-GB" sz="2000" dirty="0" smtClean="0">
                <a:solidFill>
                  <a:prstClr val="black"/>
                </a:solidFill>
              </a:rPr>
              <a:t>.</a:t>
            </a:r>
            <a:endParaRPr lang="en-GB" sz="2000" dirty="0">
              <a:solidFill>
                <a:prstClr val="black"/>
              </a:solidFill>
            </a:endParaRPr>
          </a:p>
          <a:p>
            <a:pPr marL="0" indent="0">
              <a:buNone/>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116631"/>
            <a:ext cx="4248472" cy="3681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138268" y="1052736"/>
            <a:ext cx="4433731" cy="2745367"/>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000" dirty="0">
                <a:solidFill>
                  <a:prstClr val="black"/>
                </a:solidFill>
              </a:rPr>
              <a:t>Charles (2008) argues Forest elephants were not normally equipped with turrets, unlike Indian elephants.</a:t>
            </a:r>
          </a:p>
          <a:p>
            <a:pPr marL="342900" lvl="0" indent="-342900">
              <a:spcBef>
                <a:spcPct val="20000"/>
              </a:spcBef>
              <a:buFont typeface="Arial" panose="020B0604020202020204" pitchFamily="34" charset="0"/>
              <a:buChar char="•"/>
            </a:pPr>
            <a:endParaRPr lang="en-GB" sz="800" dirty="0">
              <a:solidFill>
                <a:prstClr val="black"/>
              </a:solidFill>
            </a:endParaRPr>
          </a:p>
          <a:p>
            <a:pPr marL="342900" lvl="0" indent="-342900">
              <a:spcBef>
                <a:spcPct val="20000"/>
              </a:spcBef>
              <a:buFont typeface="Arial" panose="020B0604020202020204" pitchFamily="34" charset="0"/>
              <a:buChar char="•"/>
            </a:pPr>
            <a:r>
              <a:rPr lang="en-GB" sz="2000" dirty="0">
                <a:solidFill>
                  <a:prstClr val="black"/>
                </a:solidFill>
              </a:rPr>
              <a:t>Reference to use of turrets on Forest elephants – Polybius and the battle of </a:t>
            </a:r>
            <a:r>
              <a:rPr lang="en-GB" sz="2000" dirty="0" err="1">
                <a:solidFill>
                  <a:prstClr val="black"/>
                </a:solidFill>
              </a:rPr>
              <a:t>Raphia</a:t>
            </a:r>
            <a:r>
              <a:rPr lang="en-GB" sz="2000" dirty="0">
                <a:solidFill>
                  <a:prstClr val="black"/>
                </a:solidFill>
              </a:rPr>
              <a:t> (see below) and the </a:t>
            </a:r>
            <a:r>
              <a:rPr lang="en-GB" sz="2000" i="1" dirty="0">
                <a:solidFill>
                  <a:prstClr val="black"/>
                </a:solidFill>
              </a:rPr>
              <a:t>Bellum </a:t>
            </a:r>
            <a:r>
              <a:rPr lang="en-GB" sz="2000" i="1" dirty="0" err="1">
                <a:solidFill>
                  <a:prstClr val="black"/>
                </a:solidFill>
              </a:rPr>
              <a:t>Africum</a:t>
            </a:r>
            <a:r>
              <a:rPr lang="en-GB" sz="2000" i="1" dirty="0">
                <a:solidFill>
                  <a:prstClr val="black"/>
                </a:solidFill>
              </a:rPr>
              <a:t> </a:t>
            </a:r>
            <a:r>
              <a:rPr lang="en-GB" sz="2000" dirty="0">
                <a:solidFill>
                  <a:prstClr val="black"/>
                </a:solidFill>
              </a:rPr>
              <a:t>30.2; 41.2; 86.1.</a:t>
            </a:r>
          </a:p>
        </p:txBody>
      </p:sp>
    </p:spTree>
    <p:extLst>
      <p:ext uri="{BB962C8B-B14F-4D97-AF65-F5344CB8AC3E}">
        <p14:creationId xmlns:p14="http://schemas.microsoft.com/office/powerpoint/2010/main" val="314112747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b="1" dirty="0" smtClean="0"/>
              <a:t>Stations in the Eastern Desert</a:t>
            </a:r>
            <a:endParaRPr lang="en-GB" b="1" dirty="0"/>
          </a:p>
        </p:txBody>
      </p:sp>
      <p:sp>
        <p:nvSpPr>
          <p:cNvPr id="4" name="Content Placeholder 3"/>
          <p:cNvSpPr>
            <a:spLocks noGrp="1"/>
          </p:cNvSpPr>
          <p:nvPr>
            <p:ph sz="half" idx="1"/>
          </p:nvPr>
        </p:nvSpPr>
        <p:spPr>
          <a:xfrm>
            <a:off x="251520" y="1196754"/>
            <a:ext cx="4244280" cy="3888430"/>
          </a:xfrm>
        </p:spPr>
        <p:txBody>
          <a:bodyPr>
            <a:normAutofit fontScale="85000" lnSpcReduction="10000"/>
          </a:bodyPr>
          <a:lstStyle/>
          <a:p>
            <a:r>
              <a:rPr lang="en-GB" dirty="0" smtClean="0"/>
              <a:t>Major route between </a:t>
            </a:r>
            <a:r>
              <a:rPr lang="en-GB" dirty="0" err="1" smtClean="0"/>
              <a:t>Apollonopolis</a:t>
            </a:r>
            <a:r>
              <a:rPr lang="en-GB" dirty="0" smtClean="0"/>
              <a:t> Magna (</a:t>
            </a:r>
            <a:r>
              <a:rPr lang="en-GB" dirty="0" err="1" smtClean="0"/>
              <a:t>Edfu</a:t>
            </a:r>
            <a:r>
              <a:rPr lang="en-GB" dirty="0"/>
              <a:t>) and Berenike </a:t>
            </a:r>
            <a:r>
              <a:rPr lang="en-GB" dirty="0" err="1" smtClean="0"/>
              <a:t>Troglodytika</a:t>
            </a:r>
            <a:r>
              <a:rPr lang="en-GB" dirty="0" smtClean="0"/>
              <a:t>. </a:t>
            </a:r>
          </a:p>
          <a:p>
            <a:endParaRPr lang="en-GB" sz="500" dirty="0"/>
          </a:p>
          <a:p>
            <a:r>
              <a:rPr lang="en-GB" dirty="0" smtClean="0"/>
              <a:t>Cairns </a:t>
            </a:r>
            <a:r>
              <a:rPr lang="en-GB" dirty="0"/>
              <a:t>(stone-markers) laying out the </a:t>
            </a:r>
            <a:r>
              <a:rPr lang="en-GB" dirty="0" smtClean="0"/>
              <a:t>route. </a:t>
            </a:r>
          </a:p>
          <a:p>
            <a:endParaRPr lang="en-GB" sz="500" dirty="0"/>
          </a:p>
          <a:p>
            <a:r>
              <a:rPr lang="en-GB" dirty="0"/>
              <a:t>R</a:t>
            </a:r>
            <a:r>
              <a:rPr lang="en-GB" dirty="0" smtClean="0"/>
              <a:t>emains </a:t>
            </a:r>
            <a:r>
              <a:rPr lang="en-GB" dirty="0"/>
              <a:t>of five Ptolemaic stations along these </a:t>
            </a:r>
            <a:r>
              <a:rPr lang="en-GB" dirty="0" smtClean="0"/>
              <a:t>tracks.</a:t>
            </a:r>
          </a:p>
          <a:p>
            <a:endParaRPr lang="en-GB" sz="500" dirty="0"/>
          </a:p>
          <a:p>
            <a:r>
              <a:rPr lang="en-GB" dirty="0"/>
              <a:t>T</a:t>
            </a:r>
            <a:r>
              <a:rPr lang="en-GB" dirty="0" smtClean="0"/>
              <a:t>owers</a:t>
            </a:r>
            <a:r>
              <a:rPr lang="en-GB" dirty="0"/>
              <a:t>, cisterns and internal rooms, notably at </a:t>
            </a:r>
            <a:r>
              <a:rPr lang="en-GB" dirty="0" err="1"/>
              <a:t>Barramiyyam</a:t>
            </a:r>
            <a:r>
              <a:rPr lang="en-GB" dirty="0"/>
              <a:t> and </a:t>
            </a:r>
            <a:r>
              <a:rPr lang="en-GB" dirty="0" err="1"/>
              <a:t>Bir</a:t>
            </a:r>
            <a:r>
              <a:rPr lang="en-GB" dirty="0"/>
              <a:t> </a:t>
            </a:r>
            <a:r>
              <a:rPr lang="en-GB" dirty="0" err="1" smtClean="0"/>
              <a:t>Samut</a:t>
            </a:r>
            <a:r>
              <a:rPr lang="en-GB" dirty="0" smtClean="0"/>
              <a:t>. </a:t>
            </a:r>
          </a:p>
          <a:p>
            <a:endParaRPr lang="en-GB" dirty="0"/>
          </a:p>
          <a:p>
            <a:endParaRPr lang="en-GB" dirty="0"/>
          </a:p>
        </p:txBody>
      </p:sp>
      <p:sp>
        <p:nvSpPr>
          <p:cNvPr id="3" name="Rectangle 2"/>
          <p:cNvSpPr/>
          <p:nvPr/>
        </p:nvSpPr>
        <p:spPr>
          <a:xfrm>
            <a:off x="251520" y="5229200"/>
            <a:ext cx="8784976" cy="1477328"/>
          </a:xfrm>
          <a:prstGeom prst="rect">
            <a:avLst/>
          </a:prstGeom>
        </p:spPr>
        <p:txBody>
          <a:bodyPr wrap="square">
            <a:spAutoFit/>
          </a:bodyPr>
          <a:lstStyle/>
          <a:p>
            <a:r>
              <a:rPr lang="en-GB" dirty="0" smtClean="0"/>
              <a:t>“The city [Berenike] </a:t>
            </a:r>
            <a:r>
              <a:rPr lang="en-GB" dirty="0"/>
              <a:t>has no harbour, but on account of the favourable lay of the isthmus has </a:t>
            </a:r>
            <a:r>
              <a:rPr lang="en-GB" dirty="0" smtClean="0"/>
              <a:t>convenient </a:t>
            </a:r>
            <a:r>
              <a:rPr lang="en-GB" dirty="0"/>
              <a:t>landing-places. It is said that </a:t>
            </a:r>
            <a:r>
              <a:rPr lang="en-GB" dirty="0" smtClean="0"/>
              <a:t>Philadelphos </a:t>
            </a:r>
            <a:r>
              <a:rPr lang="en-GB" dirty="0"/>
              <a:t>was the first person, by means of an army, to cut this road, which is without water, and to build stations, as though for the travels of merchants on camels, and that he did this because the Red Sea was hard to navigate, particularly for those who set sail from its innermost recess</a:t>
            </a:r>
            <a:r>
              <a:rPr lang="en-GB" dirty="0" smtClean="0"/>
              <a:t>.” – </a:t>
            </a:r>
            <a:r>
              <a:rPr lang="en-GB" b="1" dirty="0" smtClean="0"/>
              <a:t>Strabo </a:t>
            </a:r>
            <a:r>
              <a:rPr lang="en-GB" b="1" i="1" dirty="0" smtClean="0"/>
              <a:t>Geog. </a:t>
            </a:r>
            <a:r>
              <a:rPr lang="en-GB" b="1" dirty="0" smtClean="0"/>
              <a:t>17.1.45</a:t>
            </a:r>
            <a:r>
              <a:rPr lang="en-GB" dirty="0" smtClean="0"/>
              <a:t>.</a:t>
            </a:r>
            <a:endParaRPr lang="en-GB"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1157990"/>
            <a:ext cx="4176464" cy="38939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5644730" y="5018693"/>
            <a:ext cx="2175019" cy="276999"/>
          </a:xfrm>
          <a:prstGeom prst="rect">
            <a:avLst/>
          </a:prstGeom>
        </p:spPr>
        <p:txBody>
          <a:bodyPr wrap="none">
            <a:spAutoFit/>
          </a:bodyPr>
          <a:lstStyle/>
          <a:p>
            <a:r>
              <a:rPr lang="en-GB" sz="1200" dirty="0"/>
              <a:t>Image from Sidebotham (2011).</a:t>
            </a:r>
          </a:p>
        </p:txBody>
      </p:sp>
    </p:spTree>
    <p:extLst>
      <p:ext uri="{BB962C8B-B14F-4D97-AF65-F5344CB8AC3E}">
        <p14:creationId xmlns:p14="http://schemas.microsoft.com/office/powerpoint/2010/main" val="98920497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301006"/>
          </a:xfrm>
        </p:spPr>
        <p:txBody>
          <a:bodyPr/>
          <a:lstStyle/>
          <a:p>
            <a:r>
              <a:rPr lang="en-GB" b="1" dirty="0" smtClean="0"/>
              <a:t>How to Capture an Elephant</a:t>
            </a:r>
            <a:endParaRPr lang="en-GB" b="1" dirty="0"/>
          </a:p>
        </p:txBody>
      </p:sp>
      <p:sp>
        <p:nvSpPr>
          <p:cNvPr id="3" name="Content Placeholder 2"/>
          <p:cNvSpPr>
            <a:spLocks noGrp="1"/>
          </p:cNvSpPr>
          <p:nvPr>
            <p:ph idx="1"/>
          </p:nvPr>
        </p:nvSpPr>
        <p:spPr>
          <a:xfrm>
            <a:off x="179512" y="1340768"/>
            <a:ext cx="8856984" cy="5400600"/>
          </a:xfrm>
        </p:spPr>
        <p:txBody>
          <a:bodyPr>
            <a:normAutofit fontScale="70000" lnSpcReduction="20000"/>
          </a:bodyPr>
          <a:lstStyle/>
          <a:p>
            <a:pPr marL="0" indent="0">
              <a:buNone/>
            </a:pPr>
            <a:r>
              <a:rPr lang="en-GB" dirty="0" smtClean="0"/>
              <a:t>“</a:t>
            </a:r>
            <a:r>
              <a:rPr lang="en-GB" dirty="0"/>
              <a:t>They dig the ditch five fathoms </a:t>
            </a:r>
            <a:r>
              <a:rPr lang="en-GB" dirty="0" smtClean="0"/>
              <a:t>broad [30ft], </a:t>
            </a:r>
            <a:r>
              <a:rPr lang="en-GB" dirty="0"/>
              <a:t>and four </a:t>
            </a:r>
            <a:r>
              <a:rPr lang="en-GB" dirty="0" smtClean="0"/>
              <a:t>deep [24ft]… </a:t>
            </a:r>
            <a:r>
              <a:rPr lang="en-GB" dirty="0"/>
              <a:t>within the enclosure they leave some three or four of the females… the hunters, perceiving the entry of the wild elephants, some smartly remove the bridge, others hurrying to the neighbouring villages report that the elephants are caught in the enclosure… But when they think they are sufficiently distressed, then they erect the bridge again, and enter the enclosure; and at first there is a fierce battle between the tamed elephants and the captives… And that they may not toss their drivers nor do them any injury, they make an incision in their necks with a sharp knife, all round, and bind their noose round the </a:t>
            </a:r>
            <a:r>
              <a:rPr lang="en-GB" dirty="0" smtClean="0"/>
              <a:t>wound…” – </a:t>
            </a:r>
            <a:r>
              <a:rPr lang="en-GB" b="1" dirty="0" smtClean="0"/>
              <a:t>Arrian </a:t>
            </a:r>
            <a:r>
              <a:rPr lang="en-GB" b="1" i="1" dirty="0" smtClean="0"/>
              <a:t>Indica </a:t>
            </a:r>
            <a:r>
              <a:rPr lang="en-GB" b="1" dirty="0" smtClean="0"/>
              <a:t>13-14</a:t>
            </a:r>
            <a:r>
              <a:rPr lang="en-GB" dirty="0" smtClean="0"/>
              <a:t>.</a:t>
            </a:r>
            <a:endParaRPr lang="en-GB" dirty="0"/>
          </a:p>
          <a:p>
            <a:pPr marL="0" indent="0">
              <a:buNone/>
            </a:pPr>
            <a:endParaRPr lang="en-GB" sz="1400" dirty="0" smtClean="0"/>
          </a:p>
          <a:p>
            <a:pPr marL="0" indent="0">
              <a:buNone/>
            </a:pPr>
            <a:r>
              <a:rPr lang="en-GB" dirty="0" smtClean="0"/>
              <a:t>“</a:t>
            </a:r>
            <a:r>
              <a:rPr lang="en-GB" dirty="0"/>
              <a:t>It was formerly the practice to tame them by driving the herds with horsemen into a narrow defile, artificially made in such a way as to deceive them by its length; and when thus enclosed by means of steep banks and trenches, they were rendered tame by the effects of hunger; as a proof of which, they would quietly take a branch that was extended to them by one of the men. At the present day, when we take them for the sake of their tusks, we throw darts at their feet, which are in general the most tender part of their </a:t>
            </a:r>
            <a:r>
              <a:rPr lang="en-GB" dirty="0" smtClean="0"/>
              <a:t>body…” – </a:t>
            </a:r>
            <a:r>
              <a:rPr lang="en-GB" b="1" dirty="0" smtClean="0"/>
              <a:t>Pliny </a:t>
            </a:r>
            <a:r>
              <a:rPr lang="en-GB" b="1" i="1" dirty="0" smtClean="0"/>
              <a:t>NH </a:t>
            </a:r>
            <a:r>
              <a:rPr lang="en-GB" b="1" dirty="0" smtClean="0"/>
              <a:t>8.8.25</a:t>
            </a:r>
            <a:r>
              <a:rPr lang="en-GB" dirty="0" smtClean="0"/>
              <a:t>.  </a:t>
            </a:r>
            <a:endParaRPr lang="en-GB" dirty="0"/>
          </a:p>
        </p:txBody>
      </p:sp>
    </p:spTree>
    <p:extLst>
      <p:ext uri="{BB962C8B-B14F-4D97-AF65-F5344CB8AC3E}">
        <p14:creationId xmlns:p14="http://schemas.microsoft.com/office/powerpoint/2010/main" val="16526715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301006"/>
          </a:xfrm>
        </p:spPr>
        <p:txBody>
          <a:bodyPr/>
          <a:lstStyle/>
          <a:p>
            <a:r>
              <a:rPr lang="en-GB" b="1" dirty="0" smtClean="0"/>
              <a:t>Mahouts and Tamers</a:t>
            </a:r>
            <a:endParaRPr lang="en-GB" b="1" dirty="0"/>
          </a:p>
        </p:txBody>
      </p:sp>
      <p:sp>
        <p:nvSpPr>
          <p:cNvPr id="4" name="Content Placeholder 3"/>
          <p:cNvSpPr>
            <a:spLocks noGrp="1"/>
          </p:cNvSpPr>
          <p:nvPr>
            <p:ph idx="1"/>
          </p:nvPr>
        </p:nvSpPr>
        <p:spPr>
          <a:xfrm>
            <a:off x="0" y="1196752"/>
            <a:ext cx="9144000" cy="5661248"/>
          </a:xfrm>
        </p:spPr>
        <p:txBody>
          <a:bodyPr>
            <a:normAutofit fontScale="85000" lnSpcReduction="10000"/>
          </a:bodyPr>
          <a:lstStyle/>
          <a:p>
            <a:r>
              <a:rPr lang="en-GB" dirty="0" smtClean="0"/>
              <a:t>Sufficient tame elephants for hunting?</a:t>
            </a:r>
          </a:p>
          <a:p>
            <a:endParaRPr lang="en-GB" sz="600" dirty="0"/>
          </a:p>
          <a:p>
            <a:r>
              <a:rPr lang="en-GB" dirty="0" smtClean="0"/>
              <a:t>Sufficient mahouts and those skilled at elephant taming?</a:t>
            </a:r>
          </a:p>
          <a:p>
            <a:endParaRPr lang="en-GB" sz="600" dirty="0"/>
          </a:p>
          <a:p>
            <a:r>
              <a:rPr lang="en-GB" dirty="0" smtClean="0"/>
              <a:t>Expedition of 231 men in 223 BC - </a:t>
            </a:r>
            <a:r>
              <a:rPr lang="en-GB" b="1" i="1" dirty="0"/>
              <a:t>W, Chr.</a:t>
            </a:r>
            <a:r>
              <a:rPr lang="en-GB" b="1" dirty="0"/>
              <a:t> 451</a:t>
            </a:r>
            <a:r>
              <a:rPr lang="en-GB" dirty="0" smtClean="0"/>
              <a:t>.</a:t>
            </a:r>
          </a:p>
          <a:p>
            <a:pPr marL="0" indent="0">
              <a:buNone/>
            </a:pPr>
            <a:endParaRPr lang="en-GB" sz="600" dirty="0" smtClean="0"/>
          </a:p>
          <a:p>
            <a:pPr marL="0" indent="0">
              <a:buNone/>
            </a:pPr>
            <a:r>
              <a:rPr lang="en-GB" dirty="0" smtClean="0"/>
              <a:t>“…an elephant calf that was given as a gift to Ptolemy II, the one whom they call Philadelphus. It was trained on the Greek language and understood those who spoke it. Before the example of this beast, it had been believed that elephants comprehended only the language of the Indians.” – </a:t>
            </a:r>
            <a:r>
              <a:rPr lang="en-GB" b="1" dirty="0" err="1" smtClean="0"/>
              <a:t>Aelian</a:t>
            </a:r>
            <a:r>
              <a:rPr lang="en-GB" b="1" dirty="0" smtClean="0"/>
              <a:t> </a:t>
            </a:r>
            <a:r>
              <a:rPr lang="en-GB" b="1" i="1" dirty="0" smtClean="0"/>
              <a:t>NA </a:t>
            </a:r>
            <a:r>
              <a:rPr lang="en-GB" b="1" dirty="0" smtClean="0"/>
              <a:t>11.25</a:t>
            </a:r>
            <a:r>
              <a:rPr lang="en-GB" dirty="0" smtClean="0"/>
              <a:t>.</a:t>
            </a:r>
          </a:p>
          <a:p>
            <a:pPr marL="0" indent="0">
              <a:buNone/>
            </a:pPr>
            <a:endParaRPr lang="en-GB" sz="600" dirty="0"/>
          </a:p>
          <a:p>
            <a:pPr marL="0" indent="0">
              <a:buNone/>
            </a:pPr>
            <a:r>
              <a:rPr lang="en-GB" dirty="0" smtClean="0"/>
              <a:t>“…</a:t>
            </a:r>
            <a:r>
              <a:rPr lang="en-GB" dirty="0"/>
              <a:t>he made there fields and cultivated them with ploughs and cattle… he caught elephants in a great number for the king, and he brought them as marvels to the king, on his transports on the sea…” – </a:t>
            </a:r>
            <a:r>
              <a:rPr lang="en-GB" b="1" dirty="0" err="1"/>
              <a:t>Pithom</a:t>
            </a:r>
            <a:r>
              <a:rPr lang="en-GB" b="1" dirty="0"/>
              <a:t> Stele Line 24</a:t>
            </a:r>
            <a:r>
              <a:rPr lang="en-GB" dirty="0" smtClean="0"/>
              <a:t>. cf. </a:t>
            </a:r>
            <a:r>
              <a:rPr lang="en-GB" i="1" dirty="0" smtClean="0"/>
              <a:t>W, Chr. </a:t>
            </a:r>
            <a:r>
              <a:rPr lang="en-GB" dirty="0" smtClean="0"/>
              <a:t>452 – Nov/Dec 224 BC. </a:t>
            </a:r>
            <a:endParaRPr lang="en-GB" dirty="0"/>
          </a:p>
          <a:p>
            <a:pPr marL="0" indent="0">
              <a:buNone/>
            </a:pPr>
            <a:endParaRPr lang="en-GB" dirty="0"/>
          </a:p>
        </p:txBody>
      </p:sp>
    </p:spTree>
    <p:extLst>
      <p:ext uri="{BB962C8B-B14F-4D97-AF65-F5344CB8AC3E}">
        <p14:creationId xmlns:p14="http://schemas.microsoft.com/office/powerpoint/2010/main" val="150606657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a:t>
            </a:r>
            <a:r>
              <a:rPr lang="en-GB" b="1" i="1" dirty="0" err="1" smtClean="0">
                <a:latin typeface="+mn-lt"/>
              </a:rPr>
              <a:t>elephant</a:t>
            </a:r>
            <a:r>
              <a:rPr lang="en-GB" b="1" i="1" dirty="0" err="1" smtClean="0">
                <a:latin typeface="+mn-lt"/>
                <a:cs typeface="Times New Roman"/>
              </a:rPr>
              <a:t>ēgos</a:t>
            </a:r>
            <a:r>
              <a:rPr lang="en-GB" b="1" dirty="0" smtClean="0">
                <a:latin typeface="+mn-lt"/>
                <a:cs typeface="Times New Roman"/>
              </a:rPr>
              <a:t>”</a:t>
            </a:r>
            <a:endParaRPr lang="en-GB" b="1" dirty="0">
              <a:latin typeface="+mn-lt"/>
            </a:endParaRPr>
          </a:p>
        </p:txBody>
      </p:sp>
      <p:sp>
        <p:nvSpPr>
          <p:cNvPr id="3" name="Content Placeholder 2"/>
          <p:cNvSpPr>
            <a:spLocks noGrp="1"/>
          </p:cNvSpPr>
          <p:nvPr>
            <p:ph idx="1"/>
          </p:nvPr>
        </p:nvSpPr>
        <p:spPr>
          <a:xfrm>
            <a:off x="179512" y="1556792"/>
            <a:ext cx="8784976" cy="5301208"/>
          </a:xfrm>
        </p:spPr>
        <p:txBody>
          <a:bodyPr>
            <a:normAutofit fontScale="70000" lnSpcReduction="20000"/>
          </a:bodyPr>
          <a:lstStyle/>
          <a:p>
            <a:r>
              <a:rPr lang="el-GR" dirty="0" smtClean="0"/>
              <a:t>ἐλεφαντηγός</a:t>
            </a:r>
            <a:r>
              <a:rPr lang="en-GB" dirty="0" smtClean="0"/>
              <a:t> – </a:t>
            </a:r>
            <a:r>
              <a:rPr lang="en-GB" i="1" dirty="0" err="1" smtClean="0"/>
              <a:t>elephant</a:t>
            </a:r>
            <a:r>
              <a:rPr lang="en-GB" i="1" dirty="0" err="1" smtClean="0">
                <a:cs typeface="Times New Roman"/>
              </a:rPr>
              <a:t>ēgos</a:t>
            </a:r>
            <a:r>
              <a:rPr lang="en-GB" i="1" dirty="0" smtClean="0">
                <a:cs typeface="Times New Roman"/>
              </a:rPr>
              <a:t> </a:t>
            </a:r>
            <a:r>
              <a:rPr lang="en-GB" dirty="0" smtClean="0">
                <a:cs typeface="Times New Roman"/>
              </a:rPr>
              <a:t>– ‘elephant-carrier</a:t>
            </a:r>
            <a:r>
              <a:rPr lang="en-GB" dirty="0">
                <a:cs typeface="Times New Roman"/>
              </a:rPr>
              <a:t>’ – cf. </a:t>
            </a:r>
            <a:r>
              <a:rPr lang="en-GB" i="1" dirty="0" smtClean="0">
                <a:cs typeface="Times New Roman"/>
              </a:rPr>
              <a:t>W, </a:t>
            </a:r>
            <a:r>
              <a:rPr lang="en-GB" i="1" dirty="0">
                <a:cs typeface="Times New Roman"/>
              </a:rPr>
              <a:t>Chr</a:t>
            </a:r>
            <a:r>
              <a:rPr lang="en-GB" dirty="0">
                <a:cs typeface="Times New Roman"/>
              </a:rPr>
              <a:t>. 452</a:t>
            </a:r>
            <a:endParaRPr lang="en-GB" dirty="0" smtClean="0">
              <a:cs typeface="Times New Roman"/>
            </a:endParaRPr>
          </a:p>
          <a:p>
            <a:endParaRPr lang="en-GB" sz="800" dirty="0">
              <a:cs typeface="Times New Roman"/>
            </a:endParaRPr>
          </a:p>
          <a:p>
            <a:r>
              <a:rPr lang="en-GB" dirty="0" smtClean="0">
                <a:cs typeface="Times New Roman"/>
              </a:rPr>
              <a:t>A sail ship not a galley, more space efficient - operating in shallow water, hence a shallow draft. </a:t>
            </a:r>
          </a:p>
          <a:p>
            <a:endParaRPr lang="en-GB" sz="800" dirty="0">
              <a:cs typeface="Times New Roman"/>
            </a:endParaRPr>
          </a:p>
          <a:p>
            <a:r>
              <a:rPr lang="en-GB" dirty="0" smtClean="0">
                <a:cs typeface="Times New Roman"/>
              </a:rPr>
              <a:t>Prevailing northerlies most of the year in Red Sea, but southerlies </a:t>
            </a:r>
            <a:r>
              <a:rPr lang="en-GB" dirty="0" smtClean="0">
                <a:ea typeface="Calibri"/>
              </a:rPr>
              <a:t>from </a:t>
            </a:r>
            <a:r>
              <a:rPr lang="en-GB" dirty="0">
                <a:ea typeface="Calibri"/>
              </a:rPr>
              <a:t>the mouth of the Red Sea up to latitude 20</a:t>
            </a:r>
            <a:r>
              <a:rPr lang="en-GB" baseline="30000" dirty="0">
                <a:ea typeface="Calibri"/>
              </a:rPr>
              <a:t>o</a:t>
            </a:r>
            <a:r>
              <a:rPr lang="en-GB" dirty="0">
                <a:ea typeface="Calibri"/>
              </a:rPr>
              <a:t> </a:t>
            </a:r>
            <a:r>
              <a:rPr lang="en-GB" dirty="0" smtClean="0">
                <a:ea typeface="Calibri"/>
              </a:rPr>
              <a:t>N from October to May.</a:t>
            </a:r>
            <a:r>
              <a:rPr lang="en-GB" dirty="0" smtClean="0">
                <a:cs typeface="Times New Roman"/>
              </a:rPr>
              <a:t> </a:t>
            </a:r>
          </a:p>
          <a:p>
            <a:endParaRPr lang="en-GB" sz="800" dirty="0">
              <a:cs typeface="Times New Roman"/>
            </a:endParaRPr>
          </a:p>
          <a:p>
            <a:r>
              <a:rPr lang="en-GB" dirty="0" smtClean="0">
                <a:cs typeface="Times New Roman"/>
              </a:rPr>
              <a:t>Journey time may vary between a week to a month.</a:t>
            </a:r>
            <a:endParaRPr lang="en-GB" dirty="0"/>
          </a:p>
          <a:p>
            <a:pPr marL="0" indent="0">
              <a:buNone/>
            </a:pPr>
            <a:endParaRPr lang="en-GB" sz="800" dirty="0" smtClean="0"/>
          </a:p>
          <a:p>
            <a:pPr marL="0" indent="0">
              <a:buNone/>
            </a:pPr>
            <a:r>
              <a:rPr lang="en-GB" dirty="0" smtClean="0"/>
              <a:t>“…but </a:t>
            </a:r>
            <a:r>
              <a:rPr lang="en-GB" dirty="0"/>
              <a:t>the ships which carry the </a:t>
            </a:r>
            <a:r>
              <a:rPr lang="en-GB" dirty="0" smtClean="0"/>
              <a:t>elephants,</a:t>
            </a:r>
            <a:r>
              <a:rPr lang="en-GB" dirty="0"/>
              <a:t> being of deep draft because of their weight and heavy by reason of their equipment, bring upon their crews great and terrible dangers</a:t>
            </a:r>
            <a:r>
              <a:rPr lang="en-GB" dirty="0" smtClean="0"/>
              <a:t>.</a:t>
            </a:r>
            <a:r>
              <a:rPr lang="en-GB" dirty="0"/>
              <a:t> For running as they do under full sail and often times being driven during the night before the force of the winds, sometimes they will strike against rocks and be wrecked or sometimes run aground on slightly submerged spits. The sailors are unable to go over the sides of the ship because the water is </a:t>
            </a:r>
            <a:r>
              <a:rPr lang="en-GB" dirty="0" smtClean="0"/>
              <a:t>deeper </a:t>
            </a:r>
            <a:r>
              <a:rPr lang="en-GB" dirty="0"/>
              <a:t>than a man's height, and when in their efforts to rescue their vessel by means of their punting-poles they accomplish nothing, they jettison everything except their </a:t>
            </a:r>
            <a:r>
              <a:rPr lang="en-GB" dirty="0" smtClean="0"/>
              <a:t>provisions…” – </a:t>
            </a:r>
            <a:r>
              <a:rPr lang="en-GB" b="1" dirty="0" err="1" smtClean="0"/>
              <a:t>Diodorus</a:t>
            </a:r>
            <a:r>
              <a:rPr lang="en-GB" b="1" dirty="0" smtClean="0"/>
              <a:t> </a:t>
            </a:r>
            <a:r>
              <a:rPr lang="en-GB" b="1" dirty="0" err="1" smtClean="0"/>
              <a:t>Siculus</a:t>
            </a:r>
            <a:r>
              <a:rPr lang="en-GB" b="1" dirty="0" smtClean="0"/>
              <a:t> 3.40.4-5</a:t>
            </a:r>
            <a:r>
              <a:rPr lang="en-GB" dirty="0" smtClean="0"/>
              <a:t>.</a:t>
            </a:r>
          </a:p>
        </p:txBody>
      </p:sp>
    </p:spTree>
    <p:extLst>
      <p:ext uri="{BB962C8B-B14F-4D97-AF65-F5344CB8AC3E}">
        <p14:creationId xmlns:p14="http://schemas.microsoft.com/office/powerpoint/2010/main" val="12694482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b="1" dirty="0" smtClean="0"/>
              <a:t>Losses at Sea</a:t>
            </a:r>
            <a:endParaRPr lang="en-GB" b="1" dirty="0"/>
          </a:p>
        </p:txBody>
      </p:sp>
      <p:sp>
        <p:nvSpPr>
          <p:cNvPr id="5" name="Content Placeholder 4"/>
          <p:cNvSpPr>
            <a:spLocks noGrp="1"/>
          </p:cNvSpPr>
          <p:nvPr>
            <p:ph idx="1"/>
          </p:nvPr>
        </p:nvSpPr>
        <p:spPr>
          <a:xfrm>
            <a:off x="107504" y="908720"/>
            <a:ext cx="8928992" cy="5949280"/>
          </a:xfrm>
        </p:spPr>
        <p:txBody>
          <a:bodyPr>
            <a:normAutofit fontScale="77500" lnSpcReduction="20000"/>
          </a:bodyPr>
          <a:lstStyle/>
          <a:p>
            <a:r>
              <a:rPr lang="en-GB" b="1" i="1" dirty="0" smtClean="0"/>
              <a:t>W, Chr</a:t>
            </a:r>
            <a:r>
              <a:rPr lang="en-GB" b="1" i="1" dirty="0"/>
              <a:t>. </a:t>
            </a:r>
            <a:r>
              <a:rPr lang="en-GB" b="1" dirty="0" smtClean="0"/>
              <a:t>452 </a:t>
            </a:r>
            <a:r>
              <a:rPr lang="en-GB" dirty="0" smtClean="0"/>
              <a:t>– loss </a:t>
            </a:r>
            <a:r>
              <a:rPr lang="en-GB" dirty="0"/>
              <a:t>of </a:t>
            </a:r>
            <a:r>
              <a:rPr lang="en-GB" i="1" dirty="0" err="1" smtClean="0"/>
              <a:t>elephantēgos</a:t>
            </a:r>
            <a:r>
              <a:rPr lang="en-GB" i="1" dirty="0" smtClean="0"/>
              <a:t> </a:t>
            </a:r>
            <a:r>
              <a:rPr lang="en-GB" dirty="0" smtClean="0"/>
              <a:t>at sea.</a:t>
            </a:r>
            <a:endParaRPr lang="en-GB" i="1" dirty="0" smtClean="0"/>
          </a:p>
          <a:p>
            <a:pPr marL="0" indent="0">
              <a:buNone/>
            </a:pPr>
            <a:endParaRPr lang="en-GB" sz="700" i="1" dirty="0">
              <a:solidFill>
                <a:srgbClr val="FF0000"/>
              </a:solidFill>
            </a:endParaRPr>
          </a:p>
          <a:p>
            <a:pPr marL="0" indent="0">
              <a:buNone/>
            </a:pPr>
            <a:r>
              <a:rPr lang="en-GB" dirty="0"/>
              <a:t>“For running as they do under full sail and often times being driven during the night before the force of the winds, sometimes they will strike against rocks and be wrecked or sometimes run aground on slightly submerged spits.” </a:t>
            </a:r>
            <a:r>
              <a:rPr lang="en-GB" dirty="0" smtClean="0"/>
              <a:t>– </a:t>
            </a:r>
            <a:r>
              <a:rPr lang="en-GB" b="1" dirty="0" err="1" smtClean="0"/>
              <a:t>Agatharchides</a:t>
            </a:r>
            <a:r>
              <a:rPr lang="en-GB" b="1" dirty="0" smtClean="0"/>
              <a:t> 5.85b = </a:t>
            </a:r>
            <a:r>
              <a:rPr lang="en-GB" b="1" dirty="0" err="1" smtClean="0"/>
              <a:t>Diodorus</a:t>
            </a:r>
            <a:r>
              <a:rPr lang="en-GB" b="1" dirty="0" smtClean="0"/>
              <a:t> </a:t>
            </a:r>
            <a:r>
              <a:rPr lang="en-GB" b="1" dirty="0" err="1"/>
              <a:t>Siculus</a:t>
            </a:r>
            <a:r>
              <a:rPr lang="en-GB" b="1" dirty="0"/>
              <a:t> </a:t>
            </a:r>
            <a:r>
              <a:rPr lang="en-GB" b="1" dirty="0" smtClean="0"/>
              <a:t>3.40.5</a:t>
            </a:r>
            <a:r>
              <a:rPr lang="en-GB" dirty="0" smtClean="0"/>
              <a:t>.</a:t>
            </a:r>
          </a:p>
          <a:p>
            <a:pPr marL="0" indent="0">
              <a:buNone/>
            </a:pPr>
            <a:endParaRPr lang="en-GB" sz="700" dirty="0"/>
          </a:p>
          <a:p>
            <a:pPr marL="0" indent="0">
              <a:buNone/>
            </a:pPr>
            <a:r>
              <a:rPr lang="en-GB" dirty="0" smtClean="0"/>
              <a:t>“The disasters that befall the </a:t>
            </a:r>
            <a:r>
              <a:rPr lang="en-GB" dirty="0"/>
              <a:t>elephant transports (</a:t>
            </a:r>
            <a:r>
              <a:rPr lang="en-GB" i="1" dirty="0" err="1" smtClean="0"/>
              <a:t>elephantēgoi</a:t>
            </a:r>
            <a:r>
              <a:rPr lang="en-GB" dirty="0" smtClean="0"/>
              <a:t>), however, arouse great pity for their victims from spectators. For </a:t>
            </a:r>
            <a:r>
              <a:rPr lang="en-GB" b="1" dirty="0" smtClean="0"/>
              <a:t>sudden waves impale the ships on rocks or drive them onto sandbars</a:t>
            </a:r>
            <a:r>
              <a:rPr lang="en-GB" dirty="0" smtClean="0"/>
              <a:t> </a:t>
            </a:r>
            <a:r>
              <a:rPr lang="en-GB" b="1" dirty="0" smtClean="0"/>
              <a:t>and make rescue impossible for the sailors </a:t>
            </a:r>
            <a:r>
              <a:rPr lang="en-GB" dirty="0" smtClean="0"/>
              <a:t>that man them. At first, </a:t>
            </a:r>
            <a:r>
              <a:rPr lang="en-GB" b="1" dirty="0" smtClean="0"/>
              <a:t>the sailors are depressed by great sadness</a:t>
            </a:r>
            <a:r>
              <a:rPr lang="en-GB" dirty="0" smtClean="0"/>
              <a:t>, but they do not give up hope for a good outcome since </a:t>
            </a:r>
            <a:r>
              <a:rPr lang="en-GB" b="1" dirty="0" smtClean="0"/>
              <a:t>some, who were thus stranded, have been saved by the tide which lifts them off </a:t>
            </a:r>
            <a:r>
              <a:rPr lang="en-GB" dirty="0" smtClean="0"/>
              <a:t>as the mass of water rises suddenly from the sea. But </a:t>
            </a:r>
            <a:r>
              <a:rPr lang="en-GB" b="1" dirty="0" smtClean="0"/>
              <a:t>when their supplies begin to fail, they endure a myriad of ills and then finally, they all die either from hunger </a:t>
            </a:r>
            <a:r>
              <a:rPr lang="en-GB" dirty="0" smtClean="0"/>
              <a:t>or – not enduring a  lengthy period of hunger – by the knife </a:t>
            </a:r>
            <a:r>
              <a:rPr lang="en-GB" b="1" dirty="0" smtClean="0"/>
              <a:t>or by hurling themselves into the sea</a:t>
            </a:r>
            <a:r>
              <a:rPr lang="en-GB" dirty="0" smtClean="0"/>
              <a:t>.” – </a:t>
            </a:r>
            <a:r>
              <a:rPr lang="en-GB" b="1" dirty="0" err="1" smtClean="0"/>
              <a:t>Agatharcides</a:t>
            </a:r>
            <a:r>
              <a:rPr lang="en-GB" b="1" dirty="0" smtClean="0"/>
              <a:t> 85a = </a:t>
            </a:r>
            <a:r>
              <a:rPr lang="en-GB" b="1" dirty="0" err="1" smtClean="0"/>
              <a:t>Photius</a:t>
            </a:r>
            <a:r>
              <a:rPr lang="en-GB" b="1" dirty="0" smtClean="0"/>
              <a:t>, Cod. 250.83, 456b-457a</a:t>
            </a:r>
            <a:r>
              <a:rPr lang="en-GB" dirty="0" smtClean="0"/>
              <a:t>.  </a:t>
            </a:r>
            <a:endParaRPr lang="en-GB" dirty="0"/>
          </a:p>
        </p:txBody>
      </p:sp>
    </p:spTree>
    <p:extLst>
      <p:ext uri="{BB962C8B-B14F-4D97-AF65-F5344CB8AC3E}">
        <p14:creationId xmlns:p14="http://schemas.microsoft.com/office/powerpoint/2010/main" val="16215906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0"/>
            <a:ext cx="8229600" cy="908720"/>
          </a:xfrm>
        </p:spPr>
        <p:txBody>
          <a:bodyPr/>
          <a:lstStyle/>
          <a:p>
            <a:r>
              <a:rPr lang="en-GB" b="1" dirty="0" smtClean="0"/>
              <a:t>Exhaustion of Hunting Grounds?</a:t>
            </a:r>
            <a:endParaRPr lang="en-GB" b="1" dirty="0"/>
          </a:p>
        </p:txBody>
      </p:sp>
      <p:sp>
        <p:nvSpPr>
          <p:cNvPr id="3" name="Content Placeholder 2"/>
          <p:cNvSpPr>
            <a:spLocks noGrp="1"/>
          </p:cNvSpPr>
          <p:nvPr>
            <p:ph sz="half" idx="1"/>
          </p:nvPr>
        </p:nvSpPr>
        <p:spPr>
          <a:xfrm>
            <a:off x="126039" y="1242305"/>
            <a:ext cx="4759286" cy="4158095"/>
          </a:xfrm>
        </p:spPr>
        <p:txBody>
          <a:bodyPr>
            <a:normAutofit fontScale="62500" lnSpcReduction="20000"/>
          </a:bodyPr>
          <a:lstStyle/>
          <a:p>
            <a:pPr marL="0" indent="0">
              <a:buNone/>
            </a:pPr>
            <a:r>
              <a:rPr lang="en-GB" dirty="0" smtClean="0"/>
              <a:t>“</a:t>
            </a:r>
            <a:r>
              <a:rPr lang="en-GB" dirty="0"/>
              <a:t>The third </a:t>
            </a:r>
            <a:r>
              <a:rPr lang="en-GB" dirty="0" smtClean="0"/>
              <a:t>Ptolemy [Euergetes] </a:t>
            </a:r>
            <a:r>
              <a:rPr lang="en-GB" dirty="0"/>
              <a:t>also, who was passionately fond of hunting the </a:t>
            </a:r>
            <a:r>
              <a:rPr lang="en-GB" dirty="0" smtClean="0"/>
              <a:t>elephants… </a:t>
            </a:r>
            <a:r>
              <a:rPr lang="en-GB" dirty="0"/>
              <a:t>sent one of his friends named </a:t>
            </a:r>
            <a:r>
              <a:rPr lang="en-GB" dirty="0" err="1"/>
              <a:t>Simmias</a:t>
            </a:r>
            <a:r>
              <a:rPr lang="en-GB" dirty="0"/>
              <a:t> to spy out the land; and he, setting out with suitable supplies, made, as the historian </a:t>
            </a:r>
            <a:r>
              <a:rPr lang="en-GB" dirty="0" err="1"/>
              <a:t>Agatharchides</a:t>
            </a:r>
            <a:r>
              <a:rPr lang="en-GB" dirty="0"/>
              <a:t> of Cnidus asserts, a thorough investigation of the nations lying along the coast</a:t>
            </a:r>
            <a:r>
              <a:rPr lang="en-GB" dirty="0" smtClean="0"/>
              <a:t>.” – </a:t>
            </a:r>
            <a:r>
              <a:rPr lang="en-GB" b="1" dirty="0" err="1" smtClean="0"/>
              <a:t>Diodorus</a:t>
            </a:r>
            <a:r>
              <a:rPr lang="en-GB" b="1" dirty="0" smtClean="0"/>
              <a:t> </a:t>
            </a:r>
            <a:r>
              <a:rPr lang="en-GB" b="1" dirty="0" err="1" smtClean="0"/>
              <a:t>Siculus</a:t>
            </a:r>
            <a:r>
              <a:rPr lang="en-GB" b="1" dirty="0" smtClean="0"/>
              <a:t> 3.18.4</a:t>
            </a:r>
            <a:r>
              <a:rPr lang="en-GB" dirty="0" smtClean="0"/>
              <a:t>. </a:t>
            </a:r>
          </a:p>
          <a:p>
            <a:pPr marL="0" indent="0">
              <a:buNone/>
            </a:pPr>
            <a:endParaRPr lang="en-GB" sz="800" dirty="0"/>
          </a:p>
          <a:p>
            <a:pPr marL="0" indent="0">
              <a:buNone/>
            </a:pPr>
            <a:r>
              <a:rPr lang="en-GB" dirty="0" smtClean="0"/>
              <a:t>“</a:t>
            </a:r>
            <a:r>
              <a:rPr lang="en-GB" dirty="0"/>
              <a:t>After rounding this promontory approximately towards the south, we no longer, he says, have any record of harbours or places, because the promontory is not known from here on, and the same is true of the coast next after it</a:t>
            </a:r>
            <a:r>
              <a:rPr lang="en-GB" dirty="0" smtClean="0"/>
              <a:t>.” – </a:t>
            </a:r>
            <a:r>
              <a:rPr lang="en-GB" b="1" dirty="0" smtClean="0"/>
              <a:t>Strabo </a:t>
            </a:r>
            <a:r>
              <a:rPr lang="en-GB" b="1" i="1" dirty="0" smtClean="0"/>
              <a:t>Geog. </a:t>
            </a:r>
            <a:r>
              <a:rPr lang="en-GB" b="1" dirty="0" smtClean="0"/>
              <a:t>16.4.14</a:t>
            </a:r>
            <a:r>
              <a:rPr lang="en-GB" dirty="0" smtClean="0"/>
              <a:t>.</a:t>
            </a:r>
          </a:p>
          <a:p>
            <a:pPr marL="0" indent="0">
              <a:buNone/>
            </a:pPr>
            <a:endParaRPr lang="en-GB" sz="800" dirty="0"/>
          </a:p>
          <a:p>
            <a:r>
              <a:rPr lang="en-GB" dirty="0" smtClean="0"/>
              <a:t>Ivory only in limited quantities until one reached </a:t>
            </a:r>
            <a:r>
              <a:rPr lang="en-GB" dirty="0" err="1" smtClean="0"/>
              <a:t>Rhapta</a:t>
            </a:r>
            <a:r>
              <a:rPr lang="en-GB" dirty="0" smtClean="0"/>
              <a:t> </a:t>
            </a:r>
            <a:r>
              <a:rPr lang="en-GB" dirty="0"/>
              <a:t>(Dar </a:t>
            </a:r>
            <a:r>
              <a:rPr lang="en-GB" dirty="0" err="1"/>
              <a:t>es</a:t>
            </a:r>
            <a:r>
              <a:rPr lang="en-GB" dirty="0"/>
              <a:t> </a:t>
            </a:r>
            <a:r>
              <a:rPr lang="en-GB" dirty="0" smtClean="0"/>
              <a:t>Salaam) </a:t>
            </a:r>
            <a:r>
              <a:rPr lang="en-GB" dirty="0"/>
              <a:t>- </a:t>
            </a:r>
            <a:r>
              <a:rPr lang="en-GB" i="1" dirty="0" smtClean="0"/>
              <a:t>PME</a:t>
            </a:r>
            <a:r>
              <a:rPr lang="en-GB" dirty="0" smtClean="0"/>
              <a:t>. </a:t>
            </a:r>
            <a:endParaRPr lang="en-GB" dirty="0"/>
          </a:p>
        </p:txBody>
      </p:sp>
      <p:pic>
        <p:nvPicPr>
          <p:cNvPr id="1032" name="Picture 8"/>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025962" y="1340768"/>
            <a:ext cx="4010533" cy="36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Donut 7"/>
          <p:cNvSpPr/>
          <p:nvPr/>
        </p:nvSpPr>
        <p:spPr>
          <a:xfrm>
            <a:off x="6797202" y="3596944"/>
            <a:ext cx="468052" cy="540060"/>
          </a:xfrm>
          <a:prstGeom prst="donut">
            <a:avLst>
              <a:gd name="adj" fmla="val 796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033"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60432" y="3803828"/>
            <a:ext cx="493713" cy="560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4" name="Picture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94277" y="1340768"/>
            <a:ext cx="1442218" cy="15072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5" name="Picture 1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25961" y="3909741"/>
            <a:ext cx="1490255" cy="1022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07505" y="872973"/>
            <a:ext cx="8846640" cy="369332"/>
          </a:xfrm>
          <a:prstGeom prst="rect">
            <a:avLst/>
          </a:prstGeom>
        </p:spPr>
        <p:txBody>
          <a:bodyPr wrap="square">
            <a:spAutoFit/>
          </a:bodyPr>
          <a:lstStyle/>
          <a:p>
            <a:pPr marL="285750" indent="-285750">
              <a:buFont typeface="Arial" panose="020B0604020202020204" pitchFamily="34" charset="0"/>
              <a:buChar char="•"/>
            </a:pPr>
            <a:r>
              <a:rPr lang="en-GB" dirty="0"/>
              <a:t>The planting of bases over time stretched to the Bab el Mandeb.</a:t>
            </a:r>
          </a:p>
        </p:txBody>
      </p:sp>
      <p:sp>
        <p:nvSpPr>
          <p:cNvPr id="5" name="Rectangle 4"/>
          <p:cNvSpPr/>
          <p:nvPr/>
        </p:nvSpPr>
        <p:spPr>
          <a:xfrm>
            <a:off x="5148064" y="5092790"/>
            <a:ext cx="3980886" cy="1477328"/>
          </a:xfrm>
          <a:prstGeom prst="rect">
            <a:avLst/>
          </a:prstGeom>
        </p:spPr>
        <p:txBody>
          <a:bodyPr wrap="square">
            <a:spAutoFit/>
          </a:bodyPr>
          <a:lstStyle/>
          <a:p>
            <a:r>
              <a:rPr lang="en-GB" dirty="0"/>
              <a:t>“The mass of elephants and rhinoceroses that are slaughtered all inhabit the upland regions, although on rare occasions they are also seen along the shore around </a:t>
            </a:r>
            <a:r>
              <a:rPr lang="en-GB" dirty="0" err="1"/>
              <a:t>Adulis</a:t>
            </a:r>
            <a:r>
              <a:rPr lang="en-GB" dirty="0"/>
              <a:t> itself.” – </a:t>
            </a:r>
            <a:r>
              <a:rPr lang="en-GB" b="1" i="1" dirty="0" smtClean="0"/>
              <a:t>PME</a:t>
            </a:r>
            <a:r>
              <a:rPr lang="en-GB" dirty="0" smtClean="0"/>
              <a:t> </a:t>
            </a:r>
            <a:r>
              <a:rPr lang="en-GB" b="1" dirty="0"/>
              <a:t>4</a:t>
            </a:r>
            <a:r>
              <a:rPr lang="en-GB" dirty="0"/>
              <a:t>.</a:t>
            </a:r>
          </a:p>
        </p:txBody>
      </p:sp>
      <p:sp>
        <p:nvSpPr>
          <p:cNvPr id="6" name="Rectangle 5"/>
          <p:cNvSpPr/>
          <p:nvPr/>
        </p:nvSpPr>
        <p:spPr>
          <a:xfrm>
            <a:off x="107505" y="5112288"/>
            <a:ext cx="5022025" cy="1754326"/>
          </a:xfrm>
          <a:prstGeom prst="rect">
            <a:avLst/>
          </a:prstGeom>
        </p:spPr>
        <p:txBody>
          <a:bodyPr wrap="square">
            <a:spAutoFit/>
          </a:bodyPr>
          <a:lstStyle/>
          <a:p>
            <a:r>
              <a:rPr lang="en-GB" dirty="0"/>
              <a:t>“…indeed, of late, in consequence of the insufficient supply of ivory, they have begun to cut the bones as well into thin plates. Large teeth [tusks], in fact, are now rarely found, except in India, the demands of luxury having exhausted all those in our part of the world.” – </a:t>
            </a:r>
            <a:r>
              <a:rPr lang="en-GB" b="1" dirty="0"/>
              <a:t>Pliny </a:t>
            </a:r>
            <a:r>
              <a:rPr lang="en-GB" b="1" i="1" dirty="0"/>
              <a:t>NH </a:t>
            </a:r>
            <a:r>
              <a:rPr lang="en-GB" b="1" dirty="0"/>
              <a:t>8.4.7</a:t>
            </a:r>
            <a:r>
              <a:rPr lang="en-GB" dirty="0"/>
              <a:t>. </a:t>
            </a:r>
          </a:p>
        </p:txBody>
      </p:sp>
    </p:spTree>
    <p:extLst>
      <p:ext uri="{BB962C8B-B14F-4D97-AF65-F5344CB8AC3E}">
        <p14:creationId xmlns:p14="http://schemas.microsoft.com/office/powerpoint/2010/main" val="42894386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301006"/>
          </a:xfrm>
        </p:spPr>
        <p:txBody>
          <a:bodyPr/>
          <a:lstStyle/>
          <a:p>
            <a:r>
              <a:rPr lang="en-GB" b="1" dirty="0" smtClean="0"/>
              <a:t>“Elephant-Eaters”</a:t>
            </a:r>
            <a:endParaRPr lang="en-GB" b="1" dirty="0"/>
          </a:p>
        </p:txBody>
      </p:sp>
      <p:sp>
        <p:nvSpPr>
          <p:cNvPr id="3" name="Content Placeholder 2"/>
          <p:cNvSpPr>
            <a:spLocks noGrp="1"/>
          </p:cNvSpPr>
          <p:nvPr>
            <p:ph idx="1"/>
          </p:nvPr>
        </p:nvSpPr>
        <p:spPr>
          <a:xfrm>
            <a:off x="107504" y="1340768"/>
            <a:ext cx="8928992" cy="5472608"/>
          </a:xfrm>
        </p:spPr>
        <p:txBody>
          <a:bodyPr>
            <a:normAutofit lnSpcReduction="10000"/>
          </a:bodyPr>
          <a:lstStyle/>
          <a:p>
            <a:r>
              <a:rPr lang="en-GB" dirty="0" smtClean="0"/>
              <a:t>See </a:t>
            </a:r>
            <a:r>
              <a:rPr lang="en-GB" dirty="0" err="1" smtClean="0"/>
              <a:t>Agatharchides</a:t>
            </a:r>
            <a:r>
              <a:rPr lang="en-GB" dirty="0" smtClean="0"/>
              <a:t> fragments 54a and b, 55a, 56a and b (Burstein 1989) for tribes of elephant hunters in East Africa.</a:t>
            </a:r>
          </a:p>
          <a:p>
            <a:pPr marL="0" indent="0">
              <a:buNone/>
            </a:pPr>
            <a:endParaRPr lang="en-GB" sz="1000" dirty="0"/>
          </a:p>
          <a:p>
            <a:pPr marL="0" indent="0">
              <a:buNone/>
            </a:pPr>
            <a:r>
              <a:rPr lang="en-GB" dirty="0" smtClean="0"/>
              <a:t>“Ptolemy [II?], the king of Egypt, urged these hunters to refrain from slaughtering the beasts in order that he might have them alive. Although he promised them many wondrous things, he not only did not persuade them but he heard that their reply was that they would not exchange his whole kingdom for their present way of life.” – </a:t>
            </a:r>
            <a:r>
              <a:rPr lang="en-GB" b="1" dirty="0" err="1" smtClean="0"/>
              <a:t>Agatharchides</a:t>
            </a:r>
            <a:r>
              <a:rPr lang="en-GB" b="1" dirty="0" smtClean="0"/>
              <a:t> 5.57 = </a:t>
            </a:r>
            <a:r>
              <a:rPr lang="en-GB" b="1" dirty="0" err="1" smtClean="0"/>
              <a:t>Photius</a:t>
            </a:r>
            <a:r>
              <a:rPr lang="en-GB" b="1" dirty="0" smtClean="0"/>
              <a:t> Cod. 250.56, 453a</a:t>
            </a:r>
            <a:r>
              <a:rPr lang="en-GB" dirty="0" smtClean="0"/>
              <a:t>.   </a:t>
            </a:r>
            <a:endParaRPr lang="en-GB" dirty="0"/>
          </a:p>
        </p:txBody>
      </p:sp>
    </p:spTree>
    <p:extLst>
      <p:ext uri="{BB962C8B-B14F-4D97-AF65-F5344CB8AC3E}">
        <p14:creationId xmlns:p14="http://schemas.microsoft.com/office/powerpoint/2010/main" val="41097599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Elephant Bases in Egypt</a:t>
            </a:r>
            <a:endParaRPr lang="en-GB" b="1" dirty="0"/>
          </a:p>
        </p:txBody>
      </p:sp>
      <p:sp>
        <p:nvSpPr>
          <p:cNvPr id="4" name="Content Placeholder 3"/>
          <p:cNvSpPr>
            <a:spLocks noGrp="1"/>
          </p:cNvSpPr>
          <p:nvPr>
            <p:ph sz="half" idx="1"/>
          </p:nvPr>
        </p:nvSpPr>
        <p:spPr>
          <a:xfrm>
            <a:off x="0" y="1484784"/>
            <a:ext cx="4860032" cy="5373216"/>
          </a:xfrm>
        </p:spPr>
        <p:txBody>
          <a:bodyPr>
            <a:normAutofit fontScale="92500"/>
          </a:bodyPr>
          <a:lstStyle/>
          <a:p>
            <a:pPr marL="0" indent="0">
              <a:buNone/>
            </a:pPr>
            <a:r>
              <a:rPr lang="en-GB" dirty="0" smtClean="0"/>
              <a:t>“…one </a:t>
            </a:r>
            <a:r>
              <a:rPr lang="en-GB" dirty="0"/>
              <a:t>roll for Demetrius in charge of the supply of elephants in the </a:t>
            </a:r>
            <a:r>
              <a:rPr lang="en-GB" dirty="0" err="1"/>
              <a:t>Thebiad</a:t>
            </a:r>
            <a:r>
              <a:rPr lang="en-GB" dirty="0" smtClean="0"/>
              <a:t>” - </a:t>
            </a:r>
            <a:r>
              <a:rPr lang="en-GB" b="1" i="1" dirty="0" err="1" smtClean="0"/>
              <a:t>W.Chr</a:t>
            </a:r>
            <a:r>
              <a:rPr lang="en-GB" b="1" i="1" dirty="0"/>
              <a:t>. </a:t>
            </a:r>
            <a:r>
              <a:rPr lang="en-GB" b="1" dirty="0" smtClean="0"/>
              <a:t>435.78-80</a:t>
            </a:r>
            <a:r>
              <a:rPr lang="en-GB" dirty="0"/>
              <a:t> </a:t>
            </a:r>
            <a:r>
              <a:rPr lang="en-GB" dirty="0" smtClean="0"/>
              <a:t>– 255 BC.</a:t>
            </a:r>
          </a:p>
          <a:p>
            <a:pPr marL="0" indent="0">
              <a:buNone/>
            </a:pPr>
            <a:endParaRPr lang="en-GB" sz="1100" dirty="0"/>
          </a:p>
          <a:p>
            <a:pPr marL="0" indent="0">
              <a:buNone/>
            </a:pPr>
            <a:r>
              <a:rPr lang="en-GB" dirty="0"/>
              <a:t>“sailed to </a:t>
            </a:r>
            <a:r>
              <a:rPr lang="en-GB" dirty="0" err="1"/>
              <a:t>Hiera</a:t>
            </a:r>
            <a:r>
              <a:rPr lang="en-GB" dirty="0"/>
              <a:t> </a:t>
            </a:r>
            <a:r>
              <a:rPr lang="en-GB" dirty="0" err="1"/>
              <a:t>Nesos</a:t>
            </a:r>
            <a:r>
              <a:rPr lang="en-GB" dirty="0"/>
              <a:t> with elephants” </a:t>
            </a:r>
            <a:r>
              <a:rPr lang="en-GB" b="1" i="1" dirty="0" smtClean="0"/>
              <a:t>BGU</a:t>
            </a:r>
            <a:r>
              <a:rPr lang="en-GB" b="1" dirty="0" smtClean="0"/>
              <a:t> 10.1913.2-3</a:t>
            </a:r>
            <a:r>
              <a:rPr lang="en-GB" dirty="0"/>
              <a:t> </a:t>
            </a:r>
            <a:r>
              <a:rPr lang="en-GB" dirty="0" smtClean="0"/>
              <a:t>– c.250 BC.</a:t>
            </a:r>
          </a:p>
          <a:p>
            <a:pPr marL="0" indent="0">
              <a:buNone/>
            </a:pPr>
            <a:endParaRPr lang="en-GB" sz="1100" dirty="0"/>
          </a:p>
          <a:p>
            <a:pPr marL="0" indent="0">
              <a:buNone/>
            </a:pPr>
            <a:r>
              <a:rPr lang="en-GB" dirty="0" smtClean="0"/>
              <a:t>“…there was need of it [merchant’s galley] for the voyage downstream to deliver hay to the elephants at Memphis.” - </a:t>
            </a:r>
            <a:r>
              <a:rPr lang="en-GB" b="1" i="1" dirty="0" err="1"/>
              <a:t>P.Petr</a:t>
            </a:r>
            <a:r>
              <a:rPr lang="en-GB" b="1" i="1" dirty="0"/>
              <a:t>. </a:t>
            </a:r>
            <a:r>
              <a:rPr lang="en-GB" b="1" dirty="0"/>
              <a:t>II 20 col. i</a:t>
            </a:r>
            <a:r>
              <a:rPr lang="en-GB" b="1" dirty="0" smtClean="0"/>
              <a:t>v</a:t>
            </a:r>
            <a:r>
              <a:rPr lang="en-GB" dirty="0" smtClean="0"/>
              <a:t>.</a:t>
            </a:r>
            <a:r>
              <a:rPr lang="en-GB" dirty="0"/>
              <a:t> </a:t>
            </a:r>
            <a:r>
              <a:rPr lang="en-GB" dirty="0" smtClean="0"/>
              <a:t>– c. 218 BC.</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1628800"/>
            <a:ext cx="4176464" cy="5112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348053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1296144"/>
          </a:xfrm>
        </p:spPr>
        <p:txBody>
          <a:bodyPr/>
          <a:lstStyle/>
          <a:p>
            <a:r>
              <a:rPr lang="en-GB" b="1" dirty="0" smtClean="0"/>
              <a:t>Decline of Elephant Hunting</a:t>
            </a:r>
            <a:endParaRPr lang="en-GB" b="1" dirty="0"/>
          </a:p>
        </p:txBody>
      </p:sp>
      <p:sp>
        <p:nvSpPr>
          <p:cNvPr id="4" name="Content Placeholder 3"/>
          <p:cNvSpPr>
            <a:spLocks noGrp="1"/>
          </p:cNvSpPr>
          <p:nvPr>
            <p:ph sz="half" idx="1"/>
          </p:nvPr>
        </p:nvSpPr>
        <p:spPr>
          <a:xfrm>
            <a:off x="323528" y="1700808"/>
            <a:ext cx="8352928" cy="5040560"/>
          </a:xfrm>
        </p:spPr>
        <p:txBody>
          <a:bodyPr>
            <a:normAutofit/>
          </a:bodyPr>
          <a:lstStyle/>
          <a:p>
            <a:r>
              <a:rPr lang="en-GB" dirty="0"/>
              <a:t>Burstein (1989), 10-11 (battle of </a:t>
            </a:r>
            <a:r>
              <a:rPr lang="en-GB" dirty="0" err="1"/>
              <a:t>Raphia</a:t>
            </a:r>
            <a:r>
              <a:rPr lang="en-GB" dirty="0"/>
              <a:t>); contra Fraser (1972) who argues Ptolemy V put their elephant hunting on a more organised basis due to the need to replace the elephants </a:t>
            </a:r>
            <a:r>
              <a:rPr lang="en-GB" dirty="0" smtClean="0"/>
              <a:t>lost.</a:t>
            </a:r>
          </a:p>
          <a:p>
            <a:endParaRPr lang="en-GB" sz="1200" dirty="0"/>
          </a:p>
          <a:p>
            <a:r>
              <a:rPr lang="en-GB" dirty="0" smtClean="0"/>
              <a:t>Revolt in the </a:t>
            </a:r>
            <a:r>
              <a:rPr lang="en-GB" dirty="0" err="1" smtClean="0"/>
              <a:t>Thebiad</a:t>
            </a:r>
            <a:r>
              <a:rPr lang="en-GB" dirty="0"/>
              <a:t> - Manning (2010), 17 – see also </a:t>
            </a:r>
            <a:r>
              <a:rPr lang="en-GB" dirty="0" err="1"/>
              <a:t>PBerlin</a:t>
            </a:r>
            <a:r>
              <a:rPr lang="en-GB" dirty="0"/>
              <a:t> Dem. 15527 - </a:t>
            </a:r>
            <a:r>
              <a:rPr lang="en-GB" dirty="0" err="1"/>
              <a:t>Eide</a:t>
            </a:r>
            <a:r>
              <a:rPr lang="en-GB" dirty="0"/>
              <a:t> et al (ed.,) (1996), 596-600, for the difficulties caused in the south by the </a:t>
            </a:r>
            <a:r>
              <a:rPr lang="en-GB" dirty="0" smtClean="0"/>
              <a:t>uprising.</a:t>
            </a:r>
          </a:p>
          <a:p>
            <a:endParaRPr lang="en-GB" sz="1200" dirty="0"/>
          </a:p>
          <a:p>
            <a:r>
              <a:rPr lang="en-GB" dirty="0" smtClean="0"/>
              <a:t>Elephant breeding in Egypt successful enough imports no longer needed - </a:t>
            </a:r>
            <a:r>
              <a:rPr lang="en-GB" dirty="0" err="1"/>
              <a:t>Sidebotham</a:t>
            </a:r>
            <a:r>
              <a:rPr lang="en-GB" dirty="0"/>
              <a:t> (1986), </a:t>
            </a:r>
            <a:r>
              <a:rPr lang="en-GB" dirty="0" smtClean="0"/>
              <a:t>4. </a:t>
            </a:r>
          </a:p>
          <a:p>
            <a:pPr marL="0" indent="0">
              <a:buNone/>
            </a:pPr>
            <a:endParaRPr lang="en-GB" sz="600" dirty="0"/>
          </a:p>
          <a:p>
            <a:pPr marL="0" indent="0">
              <a:buNone/>
            </a:pPr>
            <a:endParaRPr lang="en-GB" dirty="0"/>
          </a:p>
        </p:txBody>
      </p:sp>
    </p:spTree>
    <p:extLst>
      <p:ext uri="{BB962C8B-B14F-4D97-AF65-F5344CB8AC3E}">
        <p14:creationId xmlns:p14="http://schemas.microsoft.com/office/powerpoint/2010/main" val="15638208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8640"/>
            <a:ext cx="9144000" cy="6669360"/>
          </a:xfrm>
        </p:spPr>
        <p:txBody>
          <a:bodyPr>
            <a:normAutofit fontScale="77500" lnSpcReduction="20000"/>
          </a:bodyPr>
          <a:lstStyle/>
          <a:p>
            <a:pPr marL="0" indent="0">
              <a:buNone/>
            </a:pPr>
            <a:r>
              <a:rPr lang="en-GB" dirty="0"/>
              <a:t>“By the beginning of spring </a:t>
            </a:r>
            <a:r>
              <a:rPr lang="en-GB" dirty="0" smtClean="0"/>
              <a:t>Antiochus [III] </a:t>
            </a:r>
            <a:r>
              <a:rPr lang="en-GB" dirty="0"/>
              <a:t>and </a:t>
            </a:r>
            <a:r>
              <a:rPr lang="en-GB" dirty="0" smtClean="0"/>
              <a:t>Ptolemy [IV] </a:t>
            </a:r>
            <a:r>
              <a:rPr lang="en-GB" dirty="0"/>
              <a:t>had completed their preparations and were determined on deciding the fate of the Syrian expedition by a battle. Now Ptolemy started from Alexandria with an army of seventy thousand foot, five thousand horse, and </a:t>
            </a:r>
            <a:r>
              <a:rPr lang="en-GB" b="1" dirty="0"/>
              <a:t>seventy-three elephants</a:t>
            </a:r>
            <a:r>
              <a:rPr lang="en-GB" dirty="0"/>
              <a:t>… The whole army of Antiochus consisted of sixty-two thousand foot, six thousand horse, and a </a:t>
            </a:r>
            <a:r>
              <a:rPr lang="en-GB" b="1" dirty="0"/>
              <a:t>hundred and two elephants</a:t>
            </a:r>
            <a:r>
              <a:rPr lang="en-GB" dirty="0"/>
              <a:t>… Of the elephants forty were posted on the left where Ptolemy himself was about to fight, and the remaining thirty-three in front of the mercenary cavalry on the right wing</a:t>
            </a:r>
            <a:r>
              <a:rPr lang="en-GB" dirty="0" smtClean="0"/>
              <a:t>. </a:t>
            </a:r>
            <a:r>
              <a:rPr lang="en-GB" dirty="0"/>
              <a:t>Antiochus placed sixty of his elephants under the command of his foster-brother Philip in front of his right wing, where he was to fight in person against Ptolemy… His remaining elephants he placed in front of his left wing… </a:t>
            </a:r>
            <a:r>
              <a:rPr lang="en-GB" b="1" dirty="0"/>
              <a:t>Most of Ptolemy's elephants, however, declined the combat, as is the habit of African elephants</a:t>
            </a:r>
            <a:r>
              <a:rPr lang="en-GB" dirty="0" smtClean="0"/>
              <a:t>; </a:t>
            </a:r>
            <a:r>
              <a:rPr lang="en-GB" b="1" dirty="0"/>
              <a:t>for unable to stand the smell and the trumpeting of the Indian elephants, and terrified, I suppose, also by their great size and strength, they at once turn tail and take to flight </a:t>
            </a:r>
            <a:r>
              <a:rPr lang="en-GB" dirty="0"/>
              <a:t>before they get near them. </a:t>
            </a:r>
            <a:r>
              <a:rPr lang="en-GB" dirty="0" smtClean="0"/>
              <a:t>This </a:t>
            </a:r>
            <a:r>
              <a:rPr lang="en-GB" dirty="0"/>
              <a:t>is what happened on the present occasion; and when Ptolemy's elephants were thus thrown into confusion </a:t>
            </a:r>
            <a:r>
              <a:rPr lang="en-GB" dirty="0" smtClean="0"/>
              <a:t>and </a:t>
            </a:r>
            <a:r>
              <a:rPr lang="en-GB" dirty="0"/>
              <a:t>driven back on their own lines, Ptolemy's guard gave way under the pressure of the animals</a:t>
            </a:r>
            <a:r>
              <a:rPr lang="en-GB" dirty="0" smtClean="0"/>
              <a:t>.” - </a:t>
            </a:r>
            <a:r>
              <a:rPr lang="en-GB" b="1" dirty="0"/>
              <a:t>Polybius 5.79.1-2, 82.7-8, 13</a:t>
            </a:r>
            <a:r>
              <a:rPr lang="en-GB" b="1" dirty="0" smtClean="0"/>
              <a:t>, 84.5-7</a:t>
            </a:r>
            <a:r>
              <a:rPr lang="en-GB" dirty="0" smtClean="0"/>
              <a:t>. </a:t>
            </a:r>
            <a:endParaRPr lang="en-GB" dirty="0"/>
          </a:p>
        </p:txBody>
      </p:sp>
    </p:spTree>
    <p:extLst>
      <p:ext uri="{BB962C8B-B14F-4D97-AF65-F5344CB8AC3E}">
        <p14:creationId xmlns:p14="http://schemas.microsoft.com/office/powerpoint/2010/main" val="10716760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6120680"/>
          </a:xfrm>
        </p:spPr>
        <p:txBody>
          <a:bodyPr/>
          <a:lstStyle/>
          <a:p>
            <a:pPr marL="0" indent="0">
              <a:buNone/>
            </a:pPr>
            <a:endParaRPr lang="en-GB" dirty="0" smtClean="0"/>
          </a:p>
          <a:p>
            <a:pPr marL="0" indent="0">
              <a:buNone/>
            </a:pPr>
            <a:endParaRPr lang="en-GB" dirty="0"/>
          </a:p>
          <a:p>
            <a:pPr marL="0" indent="0" algn="ctr">
              <a:buNone/>
            </a:pPr>
            <a:endParaRPr lang="en-GB" sz="6000" b="1" dirty="0" smtClean="0"/>
          </a:p>
          <a:p>
            <a:pPr marL="0" indent="0" algn="ctr">
              <a:buNone/>
            </a:pPr>
            <a:r>
              <a:rPr lang="en-GB" sz="6000" b="1" dirty="0" smtClean="0"/>
              <a:t>Gold Mining in the </a:t>
            </a:r>
          </a:p>
          <a:p>
            <a:pPr marL="0" indent="0" algn="ctr">
              <a:buNone/>
            </a:pPr>
            <a:r>
              <a:rPr lang="en-GB" sz="6000" b="1" dirty="0" smtClean="0"/>
              <a:t>East Desert</a:t>
            </a:r>
          </a:p>
        </p:txBody>
      </p:sp>
    </p:spTree>
    <p:extLst>
      <p:ext uri="{BB962C8B-B14F-4D97-AF65-F5344CB8AC3E}">
        <p14:creationId xmlns:p14="http://schemas.microsoft.com/office/powerpoint/2010/main" val="125232904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107503" y="332656"/>
            <a:ext cx="8874765" cy="3168352"/>
          </a:xfrm>
        </p:spPr>
        <p:txBody>
          <a:bodyPr>
            <a:normAutofit fontScale="92500" lnSpcReduction="20000"/>
          </a:bodyPr>
          <a:lstStyle/>
          <a:p>
            <a:r>
              <a:rPr lang="en-GB" dirty="0" smtClean="0"/>
              <a:t>Gold mining taking place in Eastern Desert since Pharaonic times.</a:t>
            </a:r>
          </a:p>
          <a:p>
            <a:endParaRPr lang="en-GB" sz="500" dirty="0"/>
          </a:p>
          <a:p>
            <a:r>
              <a:rPr lang="en-GB" dirty="0" smtClean="0"/>
              <a:t>Main concentration of gold mining in </a:t>
            </a:r>
            <a:r>
              <a:rPr lang="en-GB" dirty="0"/>
              <a:t>Central Eastern Desert of </a:t>
            </a:r>
            <a:r>
              <a:rPr lang="en-GB" dirty="0" smtClean="0"/>
              <a:t>Egypt. </a:t>
            </a:r>
          </a:p>
          <a:p>
            <a:endParaRPr lang="en-GB" sz="500" dirty="0"/>
          </a:p>
          <a:p>
            <a:r>
              <a:rPr lang="en-GB" dirty="0" smtClean="0"/>
              <a:t>A number of sites had </a:t>
            </a:r>
            <a:r>
              <a:rPr lang="en-GB" dirty="0"/>
              <a:t>walled settlements </a:t>
            </a:r>
            <a:r>
              <a:rPr lang="en-GB" dirty="0" smtClean="0"/>
              <a:t>and forts, though not always.</a:t>
            </a:r>
          </a:p>
          <a:p>
            <a:endParaRPr lang="en-GB" sz="500" dirty="0"/>
          </a:p>
          <a:p>
            <a:r>
              <a:rPr lang="en-GB" dirty="0" smtClean="0"/>
              <a:t>Industrial ore-crushing device at </a:t>
            </a:r>
            <a:r>
              <a:rPr lang="en-GB" dirty="0" err="1" smtClean="0"/>
              <a:t>Daghbag</a:t>
            </a:r>
            <a:r>
              <a:rPr lang="en-GB" dirty="0"/>
              <a:t> </a:t>
            </a:r>
            <a:r>
              <a:rPr lang="en-GB" dirty="0" smtClean="0"/>
              <a:t>(also </a:t>
            </a:r>
            <a:r>
              <a:rPr lang="en-GB" dirty="0" err="1" smtClean="0"/>
              <a:t>Bokari</a:t>
            </a:r>
            <a:r>
              <a:rPr lang="en-GB" dirty="0" smtClean="0"/>
              <a:t> and </a:t>
            </a:r>
            <a:r>
              <a:rPr lang="en-GB" dirty="0" err="1" smtClean="0"/>
              <a:t>Barramiya</a:t>
            </a:r>
            <a:r>
              <a:rPr lang="en-GB" dirty="0" smtClean="0"/>
              <a:t>?).</a:t>
            </a:r>
            <a:endParaRPr lang="en-GB" dirty="0"/>
          </a:p>
        </p:txBody>
      </p:sp>
      <p:pic>
        <p:nvPicPr>
          <p:cNvPr id="1026" name="Picture 2" descr="C:\Users\m.cobb\AppData\Local\Microsoft\Windows\Temporary Internet Files\Content.Outlook\P08HD1X4\SKMBT_28314102108451.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53215" t="48482" r="18690" b="7837"/>
          <a:stretch/>
        </p:blipFill>
        <p:spPr bwMode="auto">
          <a:xfrm>
            <a:off x="251520" y="3573016"/>
            <a:ext cx="2569029" cy="3035424"/>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m.cobb\AppData\Local\Microsoft\Windows\Temporary Internet Files\Content.Outlook\P08HD1X4\SKMBT_28314102108451.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73690" t="1596" r="1309" b="53036"/>
          <a:stretch/>
        </p:blipFill>
        <p:spPr bwMode="auto">
          <a:xfrm>
            <a:off x="2915816" y="3573016"/>
            <a:ext cx="2286001" cy="305814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m.cobb\AppData\Local\Microsoft\Windows\Temporary Internet Files\Content.Outlook\P08HD1X4\SKMBT_28314102108450.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61310" t="36002" r="8572" b="21497"/>
          <a:stretch/>
        </p:blipFill>
        <p:spPr bwMode="auto">
          <a:xfrm rot="10800000">
            <a:off x="5436093" y="3212974"/>
            <a:ext cx="3546173" cy="34181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14349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fontScale="90000"/>
          </a:bodyPr>
          <a:lstStyle/>
          <a:p>
            <a:r>
              <a:rPr lang="en-GB" b="1" dirty="0" smtClean="0"/>
              <a:t>Agatharchides description of Ptolemaic gold mining</a:t>
            </a:r>
            <a:endParaRPr lang="en-GB" b="1" dirty="0"/>
          </a:p>
        </p:txBody>
      </p:sp>
      <p:sp>
        <p:nvSpPr>
          <p:cNvPr id="3" name="Content Placeholder 2"/>
          <p:cNvSpPr>
            <a:spLocks noGrp="1"/>
          </p:cNvSpPr>
          <p:nvPr>
            <p:ph idx="1"/>
          </p:nvPr>
        </p:nvSpPr>
        <p:spPr>
          <a:xfrm>
            <a:off x="0" y="1484784"/>
            <a:ext cx="9144000" cy="5373216"/>
          </a:xfrm>
        </p:spPr>
        <p:txBody>
          <a:bodyPr>
            <a:normAutofit fontScale="77500" lnSpcReduction="20000"/>
          </a:bodyPr>
          <a:lstStyle/>
          <a:p>
            <a:r>
              <a:rPr lang="en-GB" b="1" dirty="0"/>
              <a:t>Agatharchides 5.23b – 29b = </a:t>
            </a:r>
            <a:r>
              <a:rPr lang="en-GB" b="1" dirty="0" err="1"/>
              <a:t>Diodorus</a:t>
            </a:r>
            <a:r>
              <a:rPr lang="en-GB" b="1" dirty="0"/>
              <a:t> </a:t>
            </a:r>
            <a:r>
              <a:rPr lang="en-GB" b="1" dirty="0" err="1"/>
              <a:t>Siculus</a:t>
            </a:r>
            <a:r>
              <a:rPr lang="en-GB" b="1" dirty="0"/>
              <a:t> </a:t>
            </a:r>
            <a:r>
              <a:rPr lang="en-GB" b="1" dirty="0" smtClean="0"/>
              <a:t>3.12.1-14.4</a:t>
            </a:r>
            <a:r>
              <a:rPr lang="en-GB" dirty="0" smtClean="0"/>
              <a:t>:</a:t>
            </a:r>
          </a:p>
          <a:p>
            <a:pPr lvl="1"/>
            <a:r>
              <a:rPr lang="en-GB" dirty="0"/>
              <a:t>w</a:t>
            </a:r>
            <a:r>
              <a:rPr lang="en-GB" dirty="0" smtClean="0"/>
              <a:t>orkforce of condemned criminals and their relatives</a:t>
            </a:r>
          </a:p>
          <a:p>
            <a:pPr lvl="1"/>
            <a:r>
              <a:rPr lang="en-GB" dirty="0" smtClean="0"/>
              <a:t>bound in chains and work unceasingly – supervised by foreign guards</a:t>
            </a:r>
          </a:p>
          <a:p>
            <a:pPr lvl="1"/>
            <a:r>
              <a:rPr lang="en-GB" dirty="0" smtClean="0"/>
              <a:t>quartz-rock broken by the brute force of </a:t>
            </a:r>
            <a:r>
              <a:rPr lang="en-GB" dirty="0"/>
              <a:t>young men (lamps fastened to their </a:t>
            </a:r>
            <a:r>
              <a:rPr lang="en-GB" dirty="0" smtClean="0"/>
              <a:t>foreheads) – subject to beatings</a:t>
            </a:r>
          </a:p>
          <a:p>
            <a:pPr lvl="1"/>
            <a:r>
              <a:rPr lang="en-GB" dirty="0" smtClean="0"/>
              <a:t>young boys enter the narrow tunnels to remove the rocks and place outside</a:t>
            </a:r>
          </a:p>
          <a:p>
            <a:pPr lvl="1"/>
            <a:r>
              <a:rPr lang="en-GB" dirty="0" smtClean="0"/>
              <a:t>those over 30 pound the rocks with iron pestles in stone mortars into fine vetch-seed sized pieces</a:t>
            </a:r>
          </a:p>
          <a:p>
            <a:pPr lvl="1"/>
            <a:r>
              <a:rPr lang="en-GB" dirty="0"/>
              <a:t>t</a:t>
            </a:r>
            <a:r>
              <a:rPr lang="en-GB" dirty="0" smtClean="0"/>
              <a:t>hese pieces are grinded by women and old men into flour like consistency</a:t>
            </a:r>
          </a:p>
          <a:p>
            <a:pPr lvl="1"/>
            <a:r>
              <a:rPr lang="en-GB" dirty="0"/>
              <a:t>w</a:t>
            </a:r>
            <a:r>
              <a:rPr lang="en-GB" dirty="0" smtClean="0"/>
              <a:t>ork naked</a:t>
            </a:r>
            <a:r>
              <a:rPr lang="en-GB" dirty="0"/>
              <a:t>, </a:t>
            </a:r>
            <a:r>
              <a:rPr lang="en-GB" dirty="0" smtClean="0"/>
              <a:t>no respite for the sick</a:t>
            </a:r>
            <a:r>
              <a:rPr lang="en-GB" dirty="0"/>
              <a:t>, or injured, or </a:t>
            </a:r>
            <a:r>
              <a:rPr lang="en-GB" dirty="0" smtClean="0"/>
              <a:t>aged, </a:t>
            </a:r>
            <a:r>
              <a:rPr lang="en-GB" dirty="0"/>
              <a:t>or </a:t>
            </a:r>
            <a:r>
              <a:rPr lang="en-GB" dirty="0" smtClean="0"/>
              <a:t>“in </a:t>
            </a:r>
            <a:r>
              <a:rPr lang="en-GB" dirty="0"/>
              <a:t>the case of a woman for her </a:t>
            </a:r>
            <a:r>
              <a:rPr lang="en-GB" dirty="0" smtClean="0"/>
              <a:t>weakness” – force to work through violence “</a:t>
            </a:r>
            <a:r>
              <a:rPr lang="en-GB" b="1" dirty="0" smtClean="0"/>
              <a:t>until </a:t>
            </a:r>
            <a:r>
              <a:rPr lang="en-GB" b="1" dirty="0"/>
              <a:t>through maltreatment they die in the midst of their </a:t>
            </a:r>
            <a:r>
              <a:rPr lang="en-GB" b="1" dirty="0" smtClean="0"/>
              <a:t>tortures</a:t>
            </a:r>
            <a:r>
              <a:rPr lang="en-GB" dirty="0" smtClean="0"/>
              <a:t>”</a:t>
            </a:r>
          </a:p>
          <a:p>
            <a:pPr lvl="1"/>
            <a:r>
              <a:rPr lang="en-GB" dirty="0"/>
              <a:t>f</a:t>
            </a:r>
            <a:r>
              <a:rPr lang="en-GB" dirty="0" smtClean="0"/>
              <a:t>inally quartz substance has impurities washed away and worked with sponges until there is just gold-dust – placed in earthen jar with other materials and baked for five days – resulting in pure gold.</a:t>
            </a:r>
          </a:p>
          <a:p>
            <a:pPr lvl="1"/>
            <a:endParaRPr lang="en-GB" dirty="0" smtClean="0"/>
          </a:p>
          <a:p>
            <a:pPr lvl="1"/>
            <a:endParaRPr lang="en-GB" dirty="0" smtClean="0"/>
          </a:p>
          <a:p>
            <a:pPr lvl="1"/>
            <a:endParaRPr lang="en-GB" dirty="0" smtClean="0"/>
          </a:p>
          <a:p>
            <a:pPr lvl="1"/>
            <a:endParaRPr lang="en-GB" dirty="0" smtClean="0"/>
          </a:p>
          <a:p>
            <a:pPr lvl="1"/>
            <a:endParaRPr lang="en-GB" dirty="0" smtClean="0"/>
          </a:p>
          <a:p>
            <a:pPr lvl="1"/>
            <a:endParaRPr lang="en-GB" dirty="0"/>
          </a:p>
        </p:txBody>
      </p:sp>
    </p:spTree>
    <p:extLst>
      <p:ext uri="{BB962C8B-B14F-4D97-AF65-F5344CB8AC3E}">
        <p14:creationId xmlns:p14="http://schemas.microsoft.com/office/powerpoint/2010/main" val="11423317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(1)</a:t>
            </a:r>
            <a:endParaRPr lang="en-GB" b="1" dirty="0"/>
          </a:p>
        </p:txBody>
      </p:sp>
      <p:sp>
        <p:nvSpPr>
          <p:cNvPr id="3" name="Content Placeholder 2"/>
          <p:cNvSpPr>
            <a:spLocks noGrp="1"/>
          </p:cNvSpPr>
          <p:nvPr>
            <p:ph idx="1"/>
          </p:nvPr>
        </p:nvSpPr>
        <p:spPr>
          <a:xfrm>
            <a:off x="0" y="1268760"/>
            <a:ext cx="9144000" cy="5589240"/>
          </a:xfrm>
        </p:spPr>
        <p:txBody>
          <a:bodyPr>
            <a:normAutofit fontScale="85000" lnSpcReduction="20000"/>
          </a:bodyPr>
          <a:lstStyle/>
          <a:p>
            <a:endParaRPr lang="en-GB" sz="600" dirty="0"/>
          </a:p>
          <a:p>
            <a:r>
              <a:rPr lang="en-GB" dirty="0"/>
              <a:t>Burstein, S. M. </a:t>
            </a:r>
            <a:r>
              <a:rPr lang="en-GB" dirty="0" smtClean="0"/>
              <a:t>1989</a:t>
            </a:r>
            <a:r>
              <a:rPr lang="en-GB" dirty="0"/>
              <a:t>.</a:t>
            </a:r>
            <a:r>
              <a:rPr lang="en-GB" dirty="0" smtClean="0"/>
              <a:t> </a:t>
            </a:r>
            <a:r>
              <a:rPr lang="en-GB" dirty="0"/>
              <a:t>[Translation and editing of] </a:t>
            </a:r>
            <a:r>
              <a:rPr lang="en-GB" dirty="0" err="1"/>
              <a:t>Agatharkhides</a:t>
            </a:r>
            <a:r>
              <a:rPr lang="en-GB" dirty="0"/>
              <a:t> of </a:t>
            </a:r>
            <a:r>
              <a:rPr lang="en-GB" dirty="0" err="1"/>
              <a:t>Knidus</a:t>
            </a:r>
            <a:r>
              <a:rPr lang="en-GB" dirty="0"/>
              <a:t> </a:t>
            </a:r>
            <a:r>
              <a:rPr lang="en-GB" i="1" dirty="0"/>
              <a:t>On the </a:t>
            </a:r>
            <a:r>
              <a:rPr lang="en-GB" i="1" dirty="0" err="1"/>
              <a:t>Erythraean</a:t>
            </a:r>
            <a:r>
              <a:rPr lang="en-GB" i="1" dirty="0"/>
              <a:t> Sea</a:t>
            </a:r>
            <a:r>
              <a:rPr lang="en-GB" dirty="0"/>
              <a:t>. Cambridge: The Hakluyt Society.</a:t>
            </a:r>
          </a:p>
          <a:p>
            <a:endParaRPr lang="en-GB" sz="400" dirty="0" smtClean="0"/>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Burstein, S. M. 2008. ‘Elephants for Ptolemy II: Ptolemaic Policy in Nubia in the Third Century BC’, in </a:t>
            </a:r>
            <a:r>
              <a:rPr lang="en-GB" i="1" dirty="0">
                <a:latin typeface="Calibri" panose="020F0502020204030204" pitchFamily="34" charset="0"/>
                <a:ea typeface="Calibri" panose="020F0502020204030204" pitchFamily="34" charset="0"/>
                <a:cs typeface="Times New Roman" panose="02020603050405020304" pitchFamily="18" charset="0"/>
              </a:rPr>
              <a:t>Ptolemy II Philadelphus and his World </a:t>
            </a:r>
            <a:r>
              <a:rPr lang="en-GB" dirty="0">
                <a:latin typeface="Calibri" panose="020F0502020204030204" pitchFamily="34" charset="0"/>
                <a:ea typeface="Calibri" panose="020F0502020204030204" pitchFamily="34" charset="0"/>
                <a:cs typeface="Times New Roman" panose="02020603050405020304" pitchFamily="18" charset="0"/>
              </a:rPr>
              <a:t>(</a:t>
            </a:r>
            <a:r>
              <a:rPr lang="en-GB" dirty="0" err="1">
                <a:latin typeface="Calibri" panose="020F0502020204030204" pitchFamily="34" charset="0"/>
                <a:ea typeface="Calibri" panose="020F0502020204030204" pitchFamily="34" charset="0"/>
                <a:cs typeface="Times New Roman" panose="02020603050405020304" pitchFamily="18" charset="0"/>
              </a:rPr>
              <a:t>McKechnie</a:t>
            </a:r>
            <a:r>
              <a:rPr lang="en-GB" dirty="0">
                <a:latin typeface="Calibri" panose="020F0502020204030204" pitchFamily="34" charset="0"/>
                <a:ea typeface="Calibri" panose="020F0502020204030204" pitchFamily="34" charset="0"/>
                <a:cs typeface="Times New Roman" panose="02020603050405020304" pitchFamily="18" charset="0"/>
              </a:rPr>
              <a:t>, P. and Guillaume, P. eds</a:t>
            </a:r>
            <a:r>
              <a:rPr lang="en-GB" dirty="0" smtClean="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Brill: 135-148</a:t>
            </a:r>
            <a:r>
              <a:rPr lang="en-GB" dirty="0" smtClean="0">
                <a:latin typeface="Calibri" panose="020F0502020204030204" pitchFamily="34" charset="0"/>
                <a:ea typeface="Calibri" panose="020F0502020204030204" pitchFamily="34" charset="0"/>
                <a:cs typeface="Times New Roman" panose="02020603050405020304" pitchFamily="18" charset="0"/>
              </a:rPr>
              <a:t>.</a:t>
            </a:r>
          </a:p>
          <a:p>
            <a:pPr marL="0" indent="0">
              <a:buNone/>
            </a:pPr>
            <a:endParaRPr lang="en-GB" sz="400" dirty="0" smtClean="0"/>
          </a:p>
          <a:p>
            <a:r>
              <a:rPr lang="en-GB" dirty="0" smtClean="0"/>
              <a:t>Casson, L. 1993. ‘Ptolemy II and the Hunting of African Elephants’, </a:t>
            </a:r>
            <a:r>
              <a:rPr lang="en-GB" i="1" dirty="0" smtClean="0"/>
              <a:t>TAPA </a:t>
            </a:r>
            <a:r>
              <a:rPr lang="en-GB" dirty="0" smtClean="0"/>
              <a:t>123: 247-260.</a:t>
            </a:r>
          </a:p>
          <a:p>
            <a:endParaRPr lang="en-GB" sz="400" dirty="0"/>
          </a:p>
          <a:p>
            <a:r>
              <a:rPr lang="en-GB" dirty="0"/>
              <a:t>Charles, M. B. 2008. ‘African Forest Elephants and Turrets in the Ancient World’, Phoenix 62 (3/4): </a:t>
            </a:r>
            <a:r>
              <a:rPr lang="en-GB" dirty="0" smtClean="0"/>
              <a:t>338-362</a:t>
            </a:r>
            <a:r>
              <a:rPr lang="en-GB" dirty="0"/>
              <a:t>.</a:t>
            </a:r>
            <a:endParaRPr lang="en-GB" dirty="0" smtClean="0"/>
          </a:p>
          <a:p>
            <a:endParaRPr lang="en-GB" sz="400" dirty="0"/>
          </a:p>
          <a:p>
            <a:r>
              <a:rPr lang="en-GB" dirty="0"/>
              <a:t>Cohen, G. M. 2006. </a:t>
            </a:r>
            <a:r>
              <a:rPr lang="en-GB" i="1" dirty="0"/>
              <a:t>The Hellenistic Settlements in Syria, the Red Sea Basin, and North Africa</a:t>
            </a:r>
            <a:r>
              <a:rPr lang="en-GB" dirty="0"/>
              <a:t>. London: University of California Press</a:t>
            </a:r>
            <a:r>
              <a:rPr lang="en-GB" dirty="0" smtClean="0"/>
              <a:t>.</a:t>
            </a:r>
          </a:p>
          <a:p>
            <a:endParaRPr lang="en-GB" sz="500" dirty="0"/>
          </a:p>
        </p:txBody>
      </p:sp>
    </p:spTree>
    <p:extLst>
      <p:ext uri="{BB962C8B-B14F-4D97-AF65-F5344CB8AC3E}">
        <p14:creationId xmlns:p14="http://schemas.microsoft.com/office/powerpoint/2010/main" val="11744474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(2)</a:t>
            </a:r>
            <a:endParaRPr lang="en-GB" b="1" dirty="0"/>
          </a:p>
        </p:txBody>
      </p:sp>
      <p:sp>
        <p:nvSpPr>
          <p:cNvPr id="3" name="Content Placeholder 2"/>
          <p:cNvSpPr>
            <a:spLocks noGrp="1"/>
          </p:cNvSpPr>
          <p:nvPr>
            <p:ph idx="1"/>
          </p:nvPr>
        </p:nvSpPr>
        <p:spPr>
          <a:xfrm>
            <a:off x="107504" y="1412776"/>
            <a:ext cx="8928992" cy="5445224"/>
          </a:xfrm>
        </p:spPr>
        <p:txBody>
          <a:bodyPr>
            <a:normAutofit fontScale="92500" lnSpcReduction="10000"/>
          </a:bodyPr>
          <a:lstStyle/>
          <a:p>
            <a:endParaRPr lang="en-GB" sz="900" dirty="0" smtClean="0"/>
          </a:p>
          <a:p>
            <a:r>
              <a:rPr lang="en-GB" dirty="0" err="1" smtClean="0">
                <a:ea typeface="Times New Roman"/>
              </a:rPr>
              <a:t>Eide</a:t>
            </a:r>
            <a:r>
              <a:rPr lang="en-GB" dirty="0" smtClean="0">
                <a:ea typeface="Times New Roman"/>
              </a:rPr>
              <a:t> </a:t>
            </a:r>
            <a:r>
              <a:rPr lang="en-GB" dirty="0">
                <a:ea typeface="Times New Roman"/>
              </a:rPr>
              <a:t>et al (ed.,) (1996) </a:t>
            </a:r>
            <a:r>
              <a:rPr lang="en-GB" i="1" dirty="0" err="1">
                <a:ea typeface="Times New Roman"/>
              </a:rPr>
              <a:t>Fontes</a:t>
            </a:r>
            <a:r>
              <a:rPr lang="en-GB" i="1" dirty="0">
                <a:ea typeface="Times New Roman"/>
              </a:rPr>
              <a:t> </a:t>
            </a:r>
            <a:r>
              <a:rPr lang="en-GB" i="1" dirty="0" err="1">
                <a:ea typeface="Times New Roman"/>
              </a:rPr>
              <a:t>Historiae</a:t>
            </a:r>
            <a:r>
              <a:rPr lang="en-GB" i="1" dirty="0">
                <a:ea typeface="Times New Roman"/>
              </a:rPr>
              <a:t> </a:t>
            </a:r>
            <a:r>
              <a:rPr lang="en-GB" i="1" dirty="0" err="1">
                <a:ea typeface="Times New Roman"/>
              </a:rPr>
              <a:t>Nubiorum</a:t>
            </a:r>
            <a:r>
              <a:rPr lang="en-GB" i="1" dirty="0">
                <a:ea typeface="Times New Roman"/>
              </a:rPr>
              <a:t>: Textual Sources for the History of the Middle Nile Region Between the Eight Century BC and the Sixth Century AD: </a:t>
            </a:r>
            <a:r>
              <a:rPr lang="en-GB" i="1" dirty="0" err="1">
                <a:ea typeface="Times New Roman"/>
              </a:rPr>
              <a:t>Vol.II</a:t>
            </a:r>
            <a:r>
              <a:rPr lang="en-GB" i="1" dirty="0">
                <a:ea typeface="Times New Roman"/>
              </a:rPr>
              <a:t>: From the Mid-Fifth to the First Century BC</a:t>
            </a:r>
            <a:r>
              <a:rPr lang="en-GB" dirty="0">
                <a:ea typeface="Times New Roman"/>
              </a:rPr>
              <a:t>. Bergen: </a:t>
            </a:r>
            <a:r>
              <a:rPr lang="en-GB" dirty="0" err="1">
                <a:ea typeface="Times New Roman"/>
              </a:rPr>
              <a:t>Institult</a:t>
            </a:r>
            <a:r>
              <a:rPr lang="en-GB" dirty="0">
                <a:ea typeface="Times New Roman"/>
              </a:rPr>
              <a:t> for </a:t>
            </a:r>
            <a:r>
              <a:rPr lang="en-GB" dirty="0" err="1">
                <a:ea typeface="Times New Roman"/>
              </a:rPr>
              <a:t>Klassise</a:t>
            </a:r>
            <a:r>
              <a:rPr lang="en-GB" dirty="0">
                <a:ea typeface="Times New Roman"/>
              </a:rPr>
              <a:t> philology, </a:t>
            </a:r>
            <a:r>
              <a:rPr lang="en-GB" dirty="0" err="1">
                <a:ea typeface="Times New Roman"/>
              </a:rPr>
              <a:t>russik</a:t>
            </a:r>
            <a:r>
              <a:rPr lang="en-GB" dirty="0">
                <a:ea typeface="Times New Roman"/>
              </a:rPr>
              <a:t> </a:t>
            </a:r>
            <a:r>
              <a:rPr lang="en-GB" dirty="0" err="1">
                <a:ea typeface="Times New Roman"/>
              </a:rPr>
              <a:t>og</a:t>
            </a:r>
            <a:r>
              <a:rPr lang="en-GB" dirty="0">
                <a:ea typeface="Times New Roman"/>
              </a:rPr>
              <a:t> </a:t>
            </a:r>
            <a:r>
              <a:rPr lang="en-GB" dirty="0" err="1">
                <a:ea typeface="Times New Roman"/>
              </a:rPr>
              <a:t>religionsvitenskop</a:t>
            </a:r>
            <a:r>
              <a:rPr lang="en-GB" dirty="0">
                <a:ea typeface="Times New Roman"/>
              </a:rPr>
              <a:t> </a:t>
            </a:r>
            <a:r>
              <a:rPr lang="en-GB" dirty="0" err="1">
                <a:ea typeface="Times New Roman"/>
              </a:rPr>
              <a:t>seksjan</a:t>
            </a:r>
            <a:r>
              <a:rPr lang="en-GB" dirty="0">
                <a:ea typeface="Times New Roman"/>
              </a:rPr>
              <a:t> for </a:t>
            </a:r>
            <a:r>
              <a:rPr lang="en-GB" dirty="0" err="1">
                <a:ea typeface="Times New Roman"/>
              </a:rPr>
              <a:t>gresk</a:t>
            </a:r>
            <a:r>
              <a:rPr lang="en-GB" dirty="0">
                <a:ea typeface="Times New Roman"/>
              </a:rPr>
              <a:t>, </a:t>
            </a:r>
            <a:r>
              <a:rPr lang="en-GB" dirty="0" err="1">
                <a:ea typeface="Times New Roman"/>
              </a:rPr>
              <a:t>latin</a:t>
            </a:r>
            <a:r>
              <a:rPr lang="en-GB" dirty="0">
                <a:ea typeface="Times New Roman"/>
              </a:rPr>
              <a:t> </a:t>
            </a:r>
            <a:r>
              <a:rPr lang="en-GB" dirty="0" err="1">
                <a:ea typeface="Times New Roman"/>
              </a:rPr>
              <a:t>og</a:t>
            </a:r>
            <a:r>
              <a:rPr lang="en-GB" dirty="0">
                <a:ea typeface="Times New Roman"/>
              </a:rPr>
              <a:t> </a:t>
            </a:r>
            <a:r>
              <a:rPr lang="en-GB" dirty="0" err="1">
                <a:ea typeface="Times New Roman"/>
              </a:rPr>
              <a:t>egyptologi</a:t>
            </a:r>
            <a:r>
              <a:rPr lang="en-GB" dirty="0">
                <a:ea typeface="Times New Roman"/>
              </a:rPr>
              <a:t>.</a:t>
            </a:r>
            <a:r>
              <a:rPr lang="en-GB" dirty="0"/>
              <a:t>  </a:t>
            </a:r>
          </a:p>
          <a:p>
            <a:endParaRPr lang="en-GB" sz="1200" dirty="0" smtClean="0"/>
          </a:p>
          <a:p>
            <a:r>
              <a:rPr lang="en-GB" dirty="0" smtClean="0"/>
              <a:t>Fraser</a:t>
            </a:r>
            <a:r>
              <a:rPr lang="en-GB" dirty="0"/>
              <a:t>, P. M. (1972) </a:t>
            </a:r>
            <a:r>
              <a:rPr lang="en-GB" i="1" dirty="0"/>
              <a:t>Ptolemaic Alexandria: Volume I and II</a:t>
            </a:r>
            <a:r>
              <a:rPr lang="en-GB" dirty="0"/>
              <a:t>. Oxford: At the Clarendon </a:t>
            </a:r>
            <a:r>
              <a:rPr lang="en-GB" dirty="0" smtClean="0"/>
              <a:t>Press.</a:t>
            </a:r>
            <a:endParaRPr lang="en-GB" sz="900" dirty="0" smtClean="0"/>
          </a:p>
          <a:p>
            <a:pPr marL="0" indent="0">
              <a:buNone/>
            </a:pPr>
            <a:endParaRPr lang="en-GB" sz="1100" dirty="0" smtClean="0"/>
          </a:p>
          <a:p>
            <a:r>
              <a:rPr lang="en-GB" dirty="0" err="1" smtClean="0"/>
              <a:t>Klemm</a:t>
            </a:r>
            <a:r>
              <a:rPr lang="en-GB" dirty="0"/>
              <a:t>, R. and </a:t>
            </a:r>
            <a:r>
              <a:rPr lang="en-GB" dirty="0" err="1"/>
              <a:t>Klemm</a:t>
            </a:r>
            <a:r>
              <a:rPr lang="en-GB" dirty="0"/>
              <a:t>, D. 2013. Gold and Gold Mining in Ancient Egypt and Nubia. Heidelberg: Springer. </a:t>
            </a:r>
          </a:p>
          <a:p>
            <a:endParaRPr lang="en-GB" dirty="0" smtClean="0"/>
          </a:p>
          <a:p>
            <a:pPr marL="0" indent="0">
              <a:buNone/>
            </a:pPr>
            <a:endParaRPr lang="en-GB" dirty="0"/>
          </a:p>
        </p:txBody>
      </p:sp>
    </p:spTree>
    <p:extLst>
      <p:ext uri="{BB962C8B-B14F-4D97-AF65-F5344CB8AC3E}">
        <p14:creationId xmlns:p14="http://schemas.microsoft.com/office/powerpoint/2010/main" val="20162006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(3)</a:t>
            </a:r>
            <a:endParaRPr lang="en-GB" b="1" dirty="0"/>
          </a:p>
        </p:txBody>
      </p:sp>
      <p:sp>
        <p:nvSpPr>
          <p:cNvPr id="3" name="Content Placeholder 2"/>
          <p:cNvSpPr>
            <a:spLocks noGrp="1"/>
          </p:cNvSpPr>
          <p:nvPr>
            <p:ph idx="1"/>
          </p:nvPr>
        </p:nvSpPr>
        <p:spPr>
          <a:xfrm>
            <a:off x="107504" y="1628800"/>
            <a:ext cx="8928992" cy="5112568"/>
          </a:xfrm>
        </p:spPr>
        <p:txBody>
          <a:bodyPr>
            <a:normAutofit/>
          </a:bodyPr>
          <a:lstStyle/>
          <a:p>
            <a:r>
              <a:rPr lang="en-GB" dirty="0"/>
              <a:t>Manning, J. G. (2010) </a:t>
            </a:r>
            <a:r>
              <a:rPr lang="en-GB" i="1" dirty="0"/>
              <a:t>The Last Pharaohs: Egypt Under the Ptolemies, 305-30 BC</a:t>
            </a:r>
            <a:r>
              <a:rPr lang="en-GB" dirty="0"/>
              <a:t>. Oxford: Princeton University Press.</a:t>
            </a:r>
          </a:p>
          <a:p>
            <a:endParaRPr lang="en-GB" sz="1100" dirty="0"/>
          </a:p>
          <a:p>
            <a:r>
              <a:rPr lang="en-GB" dirty="0"/>
              <a:t>Murray, G. W. and Warmington, E. H. 1967. ‘</a:t>
            </a:r>
            <a:r>
              <a:rPr lang="en-GB" dirty="0" err="1"/>
              <a:t>Trogodytica</a:t>
            </a:r>
            <a:r>
              <a:rPr lang="en-GB" dirty="0"/>
              <a:t>: The Red Sea Littoral in Ptolemaic Times’, </a:t>
            </a:r>
            <a:r>
              <a:rPr lang="en-GB" i="1" dirty="0"/>
              <a:t>The Geographical Journal </a:t>
            </a:r>
            <a:r>
              <a:rPr lang="en-GB" dirty="0"/>
              <a:t>133 (1): </a:t>
            </a:r>
            <a:r>
              <a:rPr lang="en-GB" dirty="0" smtClean="0"/>
              <a:t>24-33.</a:t>
            </a:r>
            <a:endParaRPr lang="en-GB" dirty="0"/>
          </a:p>
          <a:p>
            <a:endParaRPr lang="en-GB" sz="1000" dirty="0" smtClean="0"/>
          </a:p>
          <a:p>
            <a:r>
              <a:rPr lang="en-GB" dirty="0" smtClean="0"/>
              <a:t>Sidebotham</a:t>
            </a:r>
            <a:r>
              <a:rPr lang="en-GB" dirty="0"/>
              <a:t>, S. E. </a:t>
            </a:r>
            <a:r>
              <a:rPr lang="en-GB" dirty="0" smtClean="0"/>
              <a:t>1986</a:t>
            </a:r>
            <a:r>
              <a:rPr lang="en-GB" dirty="0"/>
              <a:t>.</a:t>
            </a:r>
            <a:r>
              <a:rPr lang="en-GB" dirty="0" smtClean="0"/>
              <a:t> </a:t>
            </a:r>
            <a:r>
              <a:rPr lang="en-GB" i="1" dirty="0"/>
              <a:t>Roman Economic Policy in the </a:t>
            </a:r>
            <a:r>
              <a:rPr lang="en-GB" i="1" dirty="0" err="1"/>
              <a:t>Erythra</a:t>
            </a:r>
            <a:r>
              <a:rPr lang="en-GB" i="1" dirty="0"/>
              <a:t> </a:t>
            </a:r>
            <a:r>
              <a:rPr lang="en-GB" i="1" dirty="0" err="1"/>
              <a:t>Thalassa</a:t>
            </a:r>
            <a:r>
              <a:rPr lang="en-GB" i="1" dirty="0"/>
              <a:t> 30 B.C. - A.D. 217</a:t>
            </a:r>
            <a:r>
              <a:rPr lang="en-GB" dirty="0"/>
              <a:t>. Leiden: E. J. Brill</a:t>
            </a:r>
            <a:r>
              <a:rPr lang="en-GB" dirty="0" smtClean="0"/>
              <a:t>.</a:t>
            </a:r>
          </a:p>
          <a:p>
            <a:endParaRPr lang="en-GB" dirty="0"/>
          </a:p>
          <a:p>
            <a:endParaRPr lang="en-GB" dirty="0"/>
          </a:p>
          <a:p>
            <a:endParaRPr lang="en-GB" dirty="0" smtClean="0"/>
          </a:p>
          <a:p>
            <a:endParaRPr lang="en-GB" sz="600" dirty="0"/>
          </a:p>
          <a:p>
            <a:endParaRPr lang="en-GB" sz="600" dirty="0"/>
          </a:p>
          <a:p>
            <a:endParaRPr lang="en-GB" dirty="0"/>
          </a:p>
        </p:txBody>
      </p:sp>
    </p:spTree>
    <p:extLst>
      <p:ext uri="{BB962C8B-B14F-4D97-AF65-F5344CB8AC3E}">
        <p14:creationId xmlns:p14="http://schemas.microsoft.com/office/powerpoint/2010/main" val="35769412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80120"/>
          </a:xfrm>
        </p:spPr>
        <p:txBody>
          <a:bodyPr/>
          <a:lstStyle/>
          <a:p>
            <a:r>
              <a:rPr lang="en-GB" b="1" dirty="0" smtClean="0"/>
              <a:t>Bibliography (4)</a:t>
            </a:r>
            <a:endParaRPr lang="en-GB" b="1" dirty="0"/>
          </a:p>
        </p:txBody>
      </p:sp>
      <p:sp>
        <p:nvSpPr>
          <p:cNvPr id="3" name="Content Placeholder 2"/>
          <p:cNvSpPr>
            <a:spLocks noGrp="1"/>
          </p:cNvSpPr>
          <p:nvPr>
            <p:ph idx="1"/>
          </p:nvPr>
        </p:nvSpPr>
        <p:spPr>
          <a:xfrm>
            <a:off x="107504" y="1124744"/>
            <a:ext cx="8928992" cy="5733256"/>
          </a:xfrm>
        </p:spPr>
        <p:txBody>
          <a:bodyPr>
            <a:normAutofit fontScale="92500" lnSpcReduction="20000"/>
          </a:bodyPr>
          <a:lstStyle/>
          <a:p>
            <a:r>
              <a:rPr lang="en-GB" dirty="0" smtClean="0"/>
              <a:t>Sidebotham</a:t>
            </a:r>
            <a:r>
              <a:rPr lang="en-GB" dirty="0"/>
              <a:t>, S. E. 2011. </a:t>
            </a:r>
            <a:r>
              <a:rPr lang="en-GB" i="1" dirty="0"/>
              <a:t>Berenike and the Ancient Maritime Spice Route</a:t>
            </a:r>
            <a:r>
              <a:rPr lang="en-GB" dirty="0"/>
              <a:t>. London: University of California Press.</a:t>
            </a:r>
          </a:p>
          <a:p>
            <a:endParaRPr lang="en-GB" sz="900" dirty="0"/>
          </a:p>
          <a:p>
            <a:r>
              <a:rPr lang="en-GB" dirty="0"/>
              <a:t>Sidebotham, S. E., </a:t>
            </a:r>
            <a:r>
              <a:rPr lang="en-GB" dirty="0" err="1"/>
              <a:t>Hense</a:t>
            </a:r>
            <a:r>
              <a:rPr lang="en-GB" dirty="0"/>
              <a:t>, M. and </a:t>
            </a:r>
            <a:r>
              <a:rPr lang="en-GB" dirty="0" err="1"/>
              <a:t>Nouwens</a:t>
            </a:r>
            <a:r>
              <a:rPr lang="en-GB" dirty="0"/>
              <a:t>, H. H. 2008. </a:t>
            </a:r>
            <a:r>
              <a:rPr lang="en-GB" i="1" dirty="0"/>
              <a:t>The Red Land: The Illustrated Archaeology of Egypt’s Eastern Desert</a:t>
            </a:r>
            <a:r>
              <a:rPr lang="en-GB" dirty="0"/>
              <a:t>. The American University Press of Cairo.</a:t>
            </a:r>
          </a:p>
          <a:p>
            <a:endParaRPr lang="en-GB" sz="900" dirty="0"/>
          </a:p>
          <a:p>
            <a:r>
              <a:rPr lang="en-GB" dirty="0"/>
              <a:t>Wright, H. T. 2003. ‘Archaeological Survey in the Eastern Desert Conducted by the University of Michigan and the University of </a:t>
            </a:r>
            <a:r>
              <a:rPr lang="en-GB" dirty="0" err="1"/>
              <a:t>Assiut</a:t>
            </a:r>
            <a:r>
              <a:rPr lang="en-GB" dirty="0"/>
              <a:t>: Interim Report’, Excavations at </a:t>
            </a:r>
            <a:r>
              <a:rPr lang="en-GB" dirty="0" err="1"/>
              <a:t>Coptos</a:t>
            </a:r>
            <a:r>
              <a:rPr lang="en-GB" dirty="0"/>
              <a:t> (</a:t>
            </a:r>
            <a:r>
              <a:rPr lang="en-GB" dirty="0" err="1"/>
              <a:t>Qift</a:t>
            </a:r>
            <a:r>
              <a:rPr lang="en-GB" dirty="0"/>
              <a:t>) in Upper Egypt 1987-1992 (eds., Herbert, S. C. and Belin, A.) Rhode Island: Journal of Roman Archaeology Supplementary Series Number 53. </a:t>
            </a:r>
            <a:r>
              <a:rPr lang="en-GB" dirty="0" smtClean="0"/>
              <a:t>224-231.</a:t>
            </a:r>
            <a:endParaRPr lang="en-GB" dirty="0"/>
          </a:p>
          <a:p>
            <a:endParaRPr lang="en-GB" dirty="0"/>
          </a:p>
          <a:p>
            <a:endParaRPr lang="en-GB" sz="1200" dirty="0" smtClean="0"/>
          </a:p>
        </p:txBody>
      </p:sp>
    </p:spTree>
    <p:extLst>
      <p:ext uri="{BB962C8B-B14F-4D97-AF65-F5344CB8AC3E}">
        <p14:creationId xmlns:p14="http://schemas.microsoft.com/office/powerpoint/2010/main" val="2451883077"/>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2205</TotalTime>
  <Words>2915</Words>
  <Application>Microsoft Office PowerPoint</Application>
  <PresentationFormat>On-screen Show (4:3)</PresentationFormat>
  <Paragraphs>173</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Times New Roman</vt:lpstr>
      <vt:lpstr>1_Office Theme</vt:lpstr>
      <vt:lpstr>West meets East: At the Borders of the Oikoumenē and Beyond   The Ptolemies: Elephant hunting and gold mining  </vt:lpstr>
      <vt:lpstr>Ptolemies and Egypt</vt:lpstr>
      <vt:lpstr>The Eastern Desert and Red Sea</vt:lpstr>
      <vt:lpstr>PowerPoint Presentation</vt:lpstr>
      <vt:lpstr>Soter’s Elephants</vt:lpstr>
      <vt:lpstr>Philadelphos’ Hunting Parties </vt:lpstr>
      <vt:lpstr>PowerPoint Presentation</vt:lpstr>
      <vt:lpstr>Elephants in Combat</vt:lpstr>
      <vt:lpstr>Stations in the Eastern Desert</vt:lpstr>
      <vt:lpstr>How to Capture an Elephant</vt:lpstr>
      <vt:lpstr>Mahouts and Tamers</vt:lpstr>
      <vt:lpstr>“elephantēgos”</vt:lpstr>
      <vt:lpstr>Losses at Sea</vt:lpstr>
      <vt:lpstr>Exhaustion of Hunting Grounds?</vt:lpstr>
      <vt:lpstr>“Elephant-Eaters”</vt:lpstr>
      <vt:lpstr>Elephant Bases in Egypt</vt:lpstr>
      <vt:lpstr>Decline of Elephant Hunting</vt:lpstr>
      <vt:lpstr>PowerPoint Presentation</vt:lpstr>
      <vt:lpstr>PowerPoint Presentation</vt:lpstr>
      <vt:lpstr>PowerPoint Presentation</vt:lpstr>
      <vt:lpstr>Agatharchides description of Ptolemaic gold mining</vt:lpstr>
      <vt:lpstr>Bibliography (1)</vt:lpstr>
      <vt:lpstr>Bibliography (2)</vt:lpstr>
      <vt:lpstr>Bibliography (3)</vt:lpstr>
      <vt:lpstr>Bibliography (4)</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Oikoumene and Beyond   Lecture 8 – The Ptolemies:  Elephant hunting and gold mining  </dc:title>
  <dc:creator>UCS</dc:creator>
  <cp:lastModifiedBy>Matt</cp:lastModifiedBy>
  <cp:revision>259</cp:revision>
  <cp:lastPrinted>2015-10-15T13:06:12Z</cp:lastPrinted>
  <dcterms:created xsi:type="dcterms:W3CDTF">2014-09-11T15:00:11Z</dcterms:created>
  <dcterms:modified xsi:type="dcterms:W3CDTF">2017-10-24T07:53:55Z</dcterms:modified>
</cp:coreProperties>
</file>