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3"/>
  </p:notesMasterIdLst>
  <p:handoutMasterIdLst>
    <p:handoutMasterId r:id="rId34"/>
  </p:handoutMasterIdLst>
  <p:sldIdLst>
    <p:sldId id="452" r:id="rId2"/>
    <p:sldId id="453" r:id="rId3"/>
    <p:sldId id="455" r:id="rId4"/>
    <p:sldId id="456" r:id="rId5"/>
    <p:sldId id="457" r:id="rId6"/>
    <p:sldId id="458" r:id="rId7"/>
    <p:sldId id="459" r:id="rId8"/>
    <p:sldId id="460" r:id="rId9"/>
    <p:sldId id="461" r:id="rId10"/>
    <p:sldId id="462" r:id="rId11"/>
    <p:sldId id="463" r:id="rId12"/>
    <p:sldId id="464" r:id="rId13"/>
    <p:sldId id="465" r:id="rId14"/>
    <p:sldId id="466" r:id="rId15"/>
    <p:sldId id="467" r:id="rId16"/>
    <p:sldId id="468" r:id="rId17"/>
    <p:sldId id="469" r:id="rId18"/>
    <p:sldId id="470" r:id="rId19"/>
    <p:sldId id="471" r:id="rId20"/>
    <p:sldId id="472" r:id="rId21"/>
    <p:sldId id="473" r:id="rId22"/>
    <p:sldId id="474" r:id="rId23"/>
    <p:sldId id="475" r:id="rId24"/>
    <p:sldId id="476" r:id="rId25"/>
    <p:sldId id="477" r:id="rId26"/>
    <p:sldId id="478" r:id="rId27"/>
    <p:sldId id="479" r:id="rId28"/>
    <p:sldId id="480" r:id="rId29"/>
    <p:sldId id="481" r:id="rId30"/>
    <p:sldId id="482" r:id="rId31"/>
    <p:sldId id="483" r:id="rId32"/>
  </p:sldIdLst>
  <p:sldSz cx="9144000" cy="6858000" type="screen4x3"/>
  <p:notesSz cx="6858000" cy="9199563"/>
  <p:custDataLst>
    <p:tags r:id="rId35"/>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03">
          <p15:clr>
            <a:srgbClr val="A4A3A4"/>
          </p15:clr>
        </p15:guide>
        <p15:guide id="2" pos="2880">
          <p15:clr>
            <a:srgbClr val="A4A3A4"/>
          </p15:clr>
        </p15:guide>
        <p15:guide id="3" pos="273">
          <p15:clr>
            <a:srgbClr val="A4A3A4"/>
          </p15:clr>
        </p15:guide>
      </p15:sldGuideLst>
    </p:ext>
    <p:ext uri="{2D200454-40CA-4A62-9FC3-DE9A4176ACB9}">
      <p15:notesGuideLst xmlns:p15="http://schemas.microsoft.com/office/powerpoint/2012/main">
        <p15:guide id="1" orient="horz" pos="289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4CF"/>
    <a:srgbClr val="1B7EE1"/>
    <a:srgbClr val="1973CD"/>
    <a:srgbClr val="1666B6"/>
    <a:srgbClr val="0C66C0"/>
    <a:srgbClr val="0066CC"/>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24" autoAdjust="0"/>
    <p:restoredTop sz="95737" autoAdjust="0"/>
  </p:normalViewPr>
  <p:slideViewPr>
    <p:cSldViewPr snapToGrid="0">
      <p:cViewPr varScale="1">
        <p:scale>
          <a:sx n="107" d="100"/>
          <a:sy n="107" d="100"/>
        </p:scale>
        <p:origin x="1698" y="102"/>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gs" Target="tags/tag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14861629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38326722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miter lim="800000"/>
            <a:headEnd/>
            <a:tailEnd/>
          </a:ln>
        </p:spPr>
        <p:txBody>
          <a:bodyPr/>
          <a:lstStyle/>
          <a:p>
            <a:fld id="{C8936D33-DA28-4481-B9B3-9EBBA512850A}" type="slidenum">
              <a:rPr lang="en-US"/>
              <a:pPr/>
              <a:t>2</a:t>
            </a:fld>
            <a:endParaRPr lang="en-US" dirty="0"/>
          </a:p>
        </p:txBody>
      </p:sp>
      <p:sp>
        <p:nvSpPr>
          <p:cNvPr id="8194" name="Rectangle 2"/>
          <p:cNvSpPr>
            <a:spLocks noGrp="1" noRot="1" noChangeAspect="1" noChangeArrowheads="1" noTextEdit="1"/>
          </p:cNvSpPr>
          <p:nvPr>
            <p:ph type="sldImg"/>
          </p:nvPr>
        </p:nvSpPr>
        <p:spPr>
          <a:xfrm>
            <a:off x="1131888" y="690563"/>
            <a:ext cx="4597400" cy="3449637"/>
          </a:xfrm>
          <a:ln/>
        </p:spPr>
      </p:sp>
      <p:sp>
        <p:nvSpPr>
          <p:cNvPr id="819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7"/>
          <p:cNvSpPr>
            <a:spLocks noGrp="1" noChangeArrowheads="1"/>
          </p:cNvSpPr>
          <p:nvPr>
            <p:ph type="sldNum" sz="quarter" idx="5"/>
          </p:nvPr>
        </p:nvSpPr>
        <p:spPr>
          <a:noFill/>
          <a:ln>
            <a:miter lim="800000"/>
            <a:headEnd/>
            <a:tailEnd/>
          </a:ln>
        </p:spPr>
        <p:txBody>
          <a:bodyPr/>
          <a:lstStyle/>
          <a:p>
            <a:fld id="{4F2C03B4-F9D2-4DC9-B8E4-2DD671DDB952}" type="slidenum">
              <a:rPr lang="en-US"/>
              <a:pPr/>
              <a:t>3</a:t>
            </a:fld>
            <a:endParaRPr lang="en-US" dirty="0"/>
          </a:p>
        </p:txBody>
      </p:sp>
      <p:sp>
        <p:nvSpPr>
          <p:cNvPr id="12290" name="Rectangle 2"/>
          <p:cNvSpPr>
            <a:spLocks noGrp="1" noRot="1" noChangeAspect="1" noChangeArrowheads="1" noTextEdit="1"/>
          </p:cNvSpPr>
          <p:nvPr>
            <p:ph type="sldImg"/>
          </p:nvPr>
        </p:nvSpPr>
        <p:spPr>
          <a:xfrm>
            <a:off x="1131888" y="690563"/>
            <a:ext cx="4597400" cy="3449637"/>
          </a:xfrm>
          <a:ln/>
        </p:spPr>
      </p:sp>
      <p:sp>
        <p:nvSpPr>
          <p:cNvPr id="1229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7"/>
          <p:cNvSpPr>
            <a:spLocks noGrp="1" noChangeArrowheads="1"/>
          </p:cNvSpPr>
          <p:nvPr>
            <p:ph type="sldNum" sz="quarter" idx="5"/>
          </p:nvPr>
        </p:nvSpPr>
        <p:spPr>
          <a:noFill/>
          <a:ln>
            <a:miter lim="800000"/>
            <a:headEnd/>
            <a:tailEnd/>
          </a:ln>
        </p:spPr>
        <p:txBody>
          <a:bodyPr/>
          <a:lstStyle/>
          <a:p>
            <a:fld id="{7E0C4ACC-8425-4C13-9D1D-AB44834144EE}" type="slidenum">
              <a:rPr lang="en-US"/>
              <a:pPr/>
              <a:t>4</a:t>
            </a:fld>
            <a:endParaRPr lang="en-US" dirty="0"/>
          </a:p>
        </p:txBody>
      </p:sp>
      <p:sp>
        <p:nvSpPr>
          <p:cNvPr id="14338" name="Rectangle 2"/>
          <p:cNvSpPr>
            <a:spLocks noGrp="1" noRot="1" noChangeAspect="1" noChangeArrowheads="1" noTextEdit="1"/>
          </p:cNvSpPr>
          <p:nvPr>
            <p:ph type="sldImg"/>
          </p:nvPr>
        </p:nvSpPr>
        <p:spPr>
          <a:xfrm>
            <a:off x="1131888" y="690563"/>
            <a:ext cx="4597400" cy="3449637"/>
          </a:xfrm>
          <a:ln/>
        </p:spPr>
      </p:sp>
      <p:sp>
        <p:nvSpPr>
          <p:cNvPr id="1433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ln>
            <a:miter lim="800000"/>
            <a:headEnd/>
            <a:tailEnd/>
          </a:ln>
        </p:spPr>
        <p:txBody>
          <a:bodyPr/>
          <a:lstStyle/>
          <a:p>
            <a:fld id="{90E58B2D-E4EF-4B8F-AADD-A72C7019A573}" type="slidenum">
              <a:rPr lang="en-US"/>
              <a:pPr/>
              <a:t>5</a:t>
            </a:fld>
            <a:endParaRPr lang="en-US" dirty="0"/>
          </a:p>
        </p:txBody>
      </p:sp>
      <p:sp>
        <p:nvSpPr>
          <p:cNvPr id="16386" name="Rectangle 2"/>
          <p:cNvSpPr>
            <a:spLocks noGrp="1" noRot="1" noChangeAspect="1" noChangeArrowheads="1" noTextEdit="1"/>
          </p:cNvSpPr>
          <p:nvPr>
            <p:ph type="sldImg"/>
          </p:nvPr>
        </p:nvSpPr>
        <p:spPr>
          <a:xfrm>
            <a:off x="1131888" y="690563"/>
            <a:ext cx="4597400" cy="3449637"/>
          </a:xfrm>
          <a:ln/>
        </p:spPr>
      </p:sp>
      <p:sp>
        <p:nvSpPr>
          <p:cNvPr id="1638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p:cNvSpPr>
            <a:spLocks noGrp="1" noChangeArrowheads="1"/>
          </p:cNvSpPr>
          <p:nvPr>
            <p:ph type="sldNum" sz="quarter" idx="5"/>
          </p:nvPr>
        </p:nvSpPr>
        <p:spPr>
          <a:noFill/>
          <a:ln>
            <a:miter lim="800000"/>
            <a:headEnd/>
            <a:tailEnd/>
          </a:ln>
        </p:spPr>
        <p:txBody>
          <a:bodyPr/>
          <a:lstStyle/>
          <a:p>
            <a:fld id="{25AC242C-9275-447E-83FA-6D67F3125FED}" type="slidenum">
              <a:rPr lang="en-US"/>
              <a:pPr/>
              <a:t>6</a:t>
            </a:fld>
            <a:endParaRPr lang="en-US" dirty="0"/>
          </a:p>
        </p:txBody>
      </p:sp>
      <p:sp>
        <p:nvSpPr>
          <p:cNvPr id="18434" name="Rectangle 2"/>
          <p:cNvSpPr>
            <a:spLocks noGrp="1" noRot="1" noChangeAspect="1" noChangeArrowheads="1" noTextEdit="1"/>
          </p:cNvSpPr>
          <p:nvPr>
            <p:ph type="sldImg"/>
          </p:nvPr>
        </p:nvSpPr>
        <p:spPr>
          <a:xfrm>
            <a:off x="1131888" y="690563"/>
            <a:ext cx="4597400" cy="3449637"/>
          </a:xfrm>
          <a:ln/>
        </p:spPr>
      </p:sp>
      <p:sp>
        <p:nvSpPr>
          <p:cNvPr id="1843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p:cNvSpPr>
            <a:spLocks noGrp="1" noChangeArrowheads="1"/>
          </p:cNvSpPr>
          <p:nvPr>
            <p:ph type="sldNum" sz="quarter" idx="5"/>
          </p:nvPr>
        </p:nvSpPr>
        <p:spPr>
          <a:noFill/>
          <a:ln>
            <a:miter lim="800000"/>
            <a:headEnd/>
            <a:tailEnd/>
          </a:ln>
        </p:spPr>
        <p:txBody>
          <a:bodyPr/>
          <a:lstStyle/>
          <a:p>
            <a:fld id="{8785A18C-BF81-4D1B-8877-BE916CDD3432}" type="slidenum">
              <a:rPr lang="en-US"/>
              <a:pPr/>
              <a:t>7</a:t>
            </a:fld>
            <a:endParaRPr lang="en-US" dirty="0"/>
          </a:p>
        </p:txBody>
      </p:sp>
      <p:sp>
        <p:nvSpPr>
          <p:cNvPr id="20482" name="Rectangle 2"/>
          <p:cNvSpPr>
            <a:spLocks noGrp="1" noRot="1" noChangeAspect="1" noChangeArrowheads="1" noTextEdit="1"/>
          </p:cNvSpPr>
          <p:nvPr>
            <p:ph type="sldImg"/>
          </p:nvPr>
        </p:nvSpPr>
        <p:spPr>
          <a:xfrm>
            <a:off x="1131888" y="690563"/>
            <a:ext cx="4597400" cy="3449637"/>
          </a:xfrm>
          <a:ln/>
        </p:spPr>
      </p:sp>
      <p:sp>
        <p:nvSpPr>
          <p:cNvPr id="2048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miter lim="800000"/>
            <a:headEnd/>
            <a:tailEnd/>
          </a:ln>
        </p:spPr>
        <p:txBody>
          <a:bodyPr/>
          <a:lstStyle/>
          <a:p>
            <a:fld id="{F5752412-21BC-4A42-9379-77DA62117504}" type="slidenum">
              <a:rPr lang="en-US"/>
              <a:pPr/>
              <a:t>8</a:t>
            </a:fld>
            <a:endParaRPr lang="en-US" dirty="0"/>
          </a:p>
        </p:txBody>
      </p:sp>
      <p:sp>
        <p:nvSpPr>
          <p:cNvPr id="22530" name="Rectangle 2"/>
          <p:cNvSpPr>
            <a:spLocks noGrp="1" noRot="1" noChangeAspect="1" noChangeArrowheads="1" noTextEdit="1"/>
          </p:cNvSpPr>
          <p:nvPr>
            <p:ph type="sldImg"/>
          </p:nvPr>
        </p:nvSpPr>
        <p:spPr>
          <a:xfrm>
            <a:off x="1131888" y="690563"/>
            <a:ext cx="4597400" cy="3449637"/>
          </a:xfrm>
          <a:ln/>
        </p:spPr>
      </p:sp>
      <p:sp>
        <p:nvSpPr>
          <p:cNvPr id="2253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miter lim="800000"/>
            <a:headEnd/>
            <a:tailEnd/>
          </a:ln>
        </p:spPr>
        <p:txBody>
          <a:bodyPr/>
          <a:lstStyle/>
          <a:p>
            <a:fld id="{D8F4CE34-D2AE-4174-A89C-CD4DE563B506}" type="slidenum">
              <a:rPr lang="en-US"/>
              <a:pPr/>
              <a:t>9</a:t>
            </a:fld>
            <a:endParaRPr lang="en-US" dirty="0"/>
          </a:p>
        </p:txBody>
      </p:sp>
      <p:sp>
        <p:nvSpPr>
          <p:cNvPr id="24578" name="Rectangle 2"/>
          <p:cNvSpPr>
            <a:spLocks noGrp="1" noRot="1" noChangeAspect="1" noChangeArrowheads="1" noTextEdit="1"/>
          </p:cNvSpPr>
          <p:nvPr>
            <p:ph type="sldImg"/>
          </p:nvPr>
        </p:nvSpPr>
        <p:spPr>
          <a:xfrm>
            <a:off x="1131888" y="690563"/>
            <a:ext cx="4597400" cy="3449637"/>
          </a:xfrm>
          <a:ln/>
        </p:spPr>
      </p:sp>
      <p:sp>
        <p:nvSpPr>
          <p:cNvPr id="2457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17B01B7E-BB2C-48E2-AA00-E24836F68C60}" type="slidenum">
              <a:rPr lang="en-US"/>
              <a:pPr/>
              <a:t>13</a:t>
            </a:fld>
            <a:endParaRPr lang="en-US" dirty="0"/>
          </a:p>
        </p:txBody>
      </p:sp>
      <p:sp>
        <p:nvSpPr>
          <p:cNvPr id="29698" name="Rectangle 2"/>
          <p:cNvSpPr>
            <a:spLocks noGrp="1" noRot="1" noChangeAspect="1" noChangeArrowheads="1" noTextEdit="1"/>
          </p:cNvSpPr>
          <p:nvPr>
            <p:ph type="sldImg"/>
          </p:nvPr>
        </p:nvSpPr>
        <p:spPr>
          <a:xfrm>
            <a:off x="1131888" y="690563"/>
            <a:ext cx="4597400" cy="3449637"/>
          </a:xfrm>
          <a:ln/>
        </p:spPr>
      </p:sp>
      <p:sp>
        <p:nvSpPr>
          <p:cNvPr id="2969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miter lim="800000"/>
            <a:headEnd/>
            <a:tailEnd/>
          </a:ln>
        </p:spPr>
        <p:txBody>
          <a:bodyPr/>
          <a:lstStyle/>
          <a:p>
            <a:fld id="{7294EFBA-BD15-4475-A563-480ED063925C}" type="slidenum">
              <a:rPr lang="en-US"/>
              <a:pPr/>
              <a:t>14</a:t>
            </a:fld>
            <a:endParaRPr lang="en-US" dirty="0"/>
          </a:p>
        </p:txBody>
      </p:sp>
      <p:sp>
        <p:nvSpPr>
          <p:cNvPr id="31746" name="Rectangle 2"/>
          <p:cNvSpPr>
            <a:spLocks noGrp="1" noRot="1" noChangeAspect="1" noChangeArrowheads="1" noTextEdit="1"/>
          </p:cNvSpPr>
          <p:nvPr>
            <p:ph type="sldImg"/>
          </p:nvPr>
        </p:nvSpPr>
        <p:spPr>
          <a:xfrm>
            <a:off x="1131888" y="690563"/>
            <a:ext cx="4597400" cy="3449637"/>
          </a:xfrm>
          <a:ln/>
        </p:spPr>
      </p:sp>
      <p:sp>
        <p:nvSpPr>
          <p:cNvPr id="3174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miter lim="800000"/>
            <a:headEnd/>
            <a:tailEnd/>
          </a:ln>
        </p:spPr>
        <p:txBody>
          <a:bodyPr/>
          <a:lstStyle/>
          <a:p>
            <a:fld id="{980689BF-3CF6-4854-A82E-3B39FB8D621A}" type="slidenum">
              <a:rPr lang="en-US"/>
              <a:pPr/>
              <a:t>16</a:t>
            </a:fld>
            <a:endParaRPr lang="en-US" dirty="0"/>
          </a:p>
        </p:txBody>
      </p:sp>
      <p:sp>
        <p:nvSpPr>
          <p:cNvPr id="34818" name="Rectangle 2"/>
          <p:cNvSpPr>
            <a:spLocks noGrp="1" noRot="1" noChangeAspect="1" noChangeArrowheads="1" noTextEdit="1"/>
          </p:cNvSpPr>
          <p:nvPr>
            <p:ph type="sldImg"/>
          </p:nvPr>
        </p:nvSpPr>
        <p:spPr>
          <a:xfrm>
            <a:off x="1131888" y="690563"/>
            <a:ext cx="4597400" cy="3449637"/>
          </a:xfrm>
          <a:ln/>
        </p:spPr>
      </p:sp>
      <p:sp>
        <p:nvSpPr>
          <p:cNvPr id="3481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p:cNvSpPr>
            <a:spLocks noGrp="1" noChangeArrowheads="1"/>
          </p:cNvSpPr>
          <p:nvPr>
            <p:ph type="sldNum" sz="quarter" idx="5"/>
          </p:nvPr>
        </p:nvSpPr>
        <p:spPr>
          <a:noFill/>
          <a:ln>
            <a:miter lim="800000"/>
            <a:headEnd/>
            <a:tailEnd/>
          </a:ln>
        </p:spPr>
        <p:txBody>
          <a:bodyPr/>
          <a:lstStyle/>
          <a:p>
            <a:fld id="{B983ACBD-2E45-45E5-A27F-E6337DEF1850}" type="slidenum">
              <a:rPr lang="en-US"/>
              <a:pPr/>
              <a:t>18</a:t>
            </a:fld>
            <a:endParaRPr lang="en-US" dirty="0"/>
          </a:p>
        </p:txBody>
      </p:sp>
      <p:sp>
        <p:nvSpPr>
          <p:cNvPr id="37890" name="Rectangle 2"/>
          <p:cNvSpPr>
            <a:spLocks noGrp="1" noRot="1" noChangeAspect="1" noChangeArrowheads="1" noTextEdit="1"/>
          </p:cNvSpPr>
          <p:nvPr>
            <p:ph type="sldImg"/>
          </p:nvPr>
        </p:nvSpPr>
        <p:spPr>
          <a:xfrm>
            <a:off x="1131888" y="690563"/>
            <a:ext cx="4597400" cy="3449637"/>
          </a:xfrm>
          <a:ln/>
        </p:spPr>
      </p:sp>
      <p:sp>
        <p:nvSpPr>
          <p:cNvPr id="3789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7"/>
          <p:cNvSpPr>
            <a:spLocks noGrp="1" noChangeArrowheads="1"/>
          </p:cNvSpPr>
          <p:nvPr>
            <p:ph type="sldNum" sz="quarter" idx="5"/>
          </p:nvPr>
        </p:nvSpPr>
        <p:spPr>
          <a:noFill/>
          <a:ln>
            <a:miter lim="800000"/>
            <a:headEnd/>
            <a:tailEnd/>
          </a:ln>
        </p:spPr>
        <p:txBody>
          <a:bodyPr/>
          <a:lstStyle/>
          <a:p>
            <a:fld id="{5CFC5F18-E243-4A17-96D7-3F11D4DA174E}" type="slidenum">
              <a:rPr lang="en-US"/>
              <a:pPr/>
              <a:t>19</a:t>
            </a:fld>
            <a:endParaRPr lang="en-US" dirty="0"/>
          </a:p>
        </p:txBody>
      </p:sp>
      <p:sp>
        <p:nvSpPr>
          <p:cNvPr id="39938" name="Rectangle 2"/>
          <p:cNvSpPr>
            <a:spLocks noGrp="1" noRot="1" noChangeAspect="1" noChangeArrowheads="1" noTextEdit="1"/>
          </p:cNvSpPr>
          <p:nvPr>
            <p:ph type="sldImg"/>
          </p:nvPr>
        </p:nvSpPr>
        <p:spPr>
          <a:xfrm>
            <a:off x="1131888" y="690563"/>
            <a:ext cx="4597400" cy="3449637"/>
          </a:xfrm>
          <a:ln/>
        </p:spPr>
      </p:sp>
      <p:sp>
        <p:nvSpPr>
          <p:cNvPr id="3993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miter lim="800000"/>
            <a:headEnd/>
            <a:tailEnd/>
          </a:ln>
        </p:spPr>
        <p:txBody>
          <a:bodyPr/>
          <a:lstStyle/>
          <a:p>
            <a:fld id="{C80C9D25-AD70-4B12-8C0A-626CA8D1DF96}" type="slidenum">
              <a:rPr lang="en-US"/>
              <a:pPr/>
              <a:t>20</a:t>
            </a:fld>
            <a:endParaRPr lang="en-US" dirty="0"/>
          </a:p>
        </p:txBody>
      </p:sp>
      <p:sp>
        <p:nvSpPr>
          <p:cNvPr id="41986" name="Rectangle 2"/>
          <p:cNvSpPr>
            <a:spLocks noGrp="1" noRot="1" noChangeAspect="1" noChangeArrowheads="1" noTextEdit="1"/>
          </p:cNvSpPr>
          <p:nvPr>
            <p:ph type="sldImg"/>
          </p:nvPr>
        </p:nvSpPr>
        <p:spPr>
          <a:xfrm>
            <a:off x="1131888" y="690563"/>
            <a:ext cx="4597400" cy="3449637"/>
          </a:xfrm>
          <a:ln/>
        </p:spPr>
      </p:sp>
      <p:sp>
        <p:nvSpPr>
          <p:cNvPr id="4198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a:ln>
            <a:miter lim="800000"/>
            <a:headEnd/>
            <a:tailEnd/>
          </a:ln>
        </p:spPr>
        <p:txBody>
          <a:bodyPr/>
          <a:lstStyle/>
          <a:p>
            <a:fld id="{ABD529F6-5407-4320-BB9F-C6ABDAC4BDBC}" type="slidenum">
              <a:rPr lang="en-US"/>
              <a:pPr/>
              <a:t>22</a:t>
            </a:fld>
            <a:endParaRPr lang="en-US" dirty="0"/>
          </a:p>
        </p:txBody>
      </p:sp>
      <p:sp>
        <p:nvSpPr>
          <p:cNvPr id="45058" name="Rectangle 2"/>
          <p:cNvSpPr>
            <a:spLocks noGrp="1" noRot="1" noChangeAspect="1" noChangeArrowheads="1" noTextEdit="1"/>
          </p:cNvSpPr>
          <p:nvPr>
            <p:ph type="sldImg"/>
          </p:nvPr>
        </p:nvSpPr>
        <p:spPr>
          <a:xfrm>
            <a:off x="1131888" y="690563"/>
            <a:ext cx="4597400" cy="3449637"/>
          </a:xfrm>
          <a:ln/>
        </p:spPr>
      </p:sp>
      <p:sp>
        <p:nvSpPr>
          <p:cNvPr id="4505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a:ln>
            <a:miter lim="800000"/>
            <a:headEnd/>
            <a:tailEnd/>
          </a:ln>
        </p:spPr>
        <p:txBody>
          <a:bodyPr/>
          <a:lstStyle/>
          <a:p>
            <a:fld id="{8080D495-2038-4260-86AC-B9C2E34DDF48}" type="slidenum">
              <a:rPr lang="en-US"/>
              <a:pPr/>
              <a:t>23</a:t>
            </a:fld>
            <a:endParaRPr lang="en-US" dirty="0"/>
          </a:p>
        </p:txBody>
      </p:sp>
      <p:sp>
        <p:nvSpPr>
          <p:cNvPr id="47106" name="Rectangle 2"/>
          <p:cNvSpPr>
            <a:spLocks noGrp="1" noRot="1" noChangeAspect="1" noChangeArrowheads="1" noTextEdit="1"/>
          </p:cNvSpPr>
          <p:nvPr>
            <p:ph type="sldImg"/>
          </p:nvPr>
        </p:nvSpPr>
        <p:spPr>
          <a:xfrm>
            <a:off x="1131888" y="690563"/>
            <a:ext cx="4597400" cy="3449637"/>
          </a:xfrm>
          <a:ln/>
        </p:spPr>
      </p:sp>
      <p:sp>
        <p:nvSpPr>
          <p:cNvPr id="4710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a:ln>
            <a:miter lim="800000"/>
            <a:headEnd/>
            <a:tailEnd/>
          </a:ln>
        </p:spPr>
        <p:txBody>
          <a:bodyPr/>
          <a:lstStyle/>
          <a:p>
            <a:fld id="{D8CC50C9-75D2-4D87-A460-32711B8AE4B2}" type="slidenum">
              <a:rPr lang="en-US"/>
              <a:pPr/>
              <a:t>24</a:t>
            </a:fld>
            <a:endParaRPr lang="en-US" dirty="0"/>
          </a:p>
        </p:txBody>
      </p:sp>
      <p:sp>
        <p:nvSpPr>
          <p:cNvPr id="49154" name="Rectangle 2"/>
          <p:cNvSpPr>
            <a:spLocks noGrp="1" noRot="1" noChangeAspect="1" noChangeArrowheads="1" noTextEdit="1"/>
          </p:cNvSpPr>
          <p:nvPr>
            <p:ph type="sldImg"/>
          </p:nvPr>
        </p:nvSpPr>
        <p:spPr>
          <a:xfrm>
            <a:off x="1131888" y="690563"/>
            <a:ext cx="4597400" cy="3449637"/>
          </a:xfrm>
          <a:ln/>
        </p:spPr>
      </p:sp>
      <p:sp>
        <p:nvSpPr>
          <p:cNvPr id="4915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a:ln>
            <a:miter lim="800000"/>
            <a:headEnd/>
            <a:tailEnd/>
          </a:ln>
        </p:spPr>
        <p:txBody>
          <a:bodyPr/>
          <a:lstStyle/>
          <a:p>
            <a:fld id="{389D2DA5-B4F1-4D10-92B5-148C6BC6B85F}" type="slidenum">
              <a:rPr lang="en-US"/>
              <a:pPr/>
              <a:t>25</a:t>
            </a:fld>
            <a:endParaRPr lang="en-US" dirty="0"/>
          </a:p>
        </p:txBody>
      </p:sp>
      <p:sp>
        <p:nvSpPr>
          <p:cNvPr id="51202" name="Rectangle 2"/>
          <p:cNvSpPr>
            <a:spLocks noGrp="1" noRot="1" noChangeAspect="1" noChangeArrowheads="1" noTextEdit="1"/>
          </p:cNvSpPr>
          <p:nvPr>
            <p:ph type="sldImg"/>
          </p:nvPr>
        </p:nvSpPr>
        <p:spPr>
          <a:xfrm>
            <a:off x="1131888" y="690563"/>
            <a:ext cx="4597400" cy="3449637"/>
          </a:xfrm>
          <a:ln/>
        </p:spPr>
      </p:sp>
      <p:sp>
        <p:nvSpPr>
          <p:cNvPr id="5120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miter lim="800000"/>
            <a:headEnd/>
            <a:tailEnd/>
          </a:ln>
        </p:spPr>
        <p:txBody>
          <a:bodyPr/>
          <a:lstStyle/>
          <a:p>
            <a:fld id="{CC3A8C4C-2C0D-41E1-833A-FB04F4F679E2}" type="slidenum">
              <a:rPr lang="en-US"/>
              <a:pPr/>
              <a:t>26</a:t>
            </a:fld>
            <a:endParaRPr lang="en-US" dirty="0"/>
          </a:p>
        </p:txBody>
      </p:sp>
      <p:sp>
        <p:nvSpPr>
          <p:cNvPr id="53250" name="Rectangle 2"/>
          <p:cNvSpPr>
            <a:spLocks noGrp="1" noRot="1" noChangeAspect="1" noChangeArrowheads="1" noTextEdit="1"/>
          </p:cNvSpPr>
          <p:nvPr>
            <p:ph type="sldImg"/>
          </p:nvPr>
        </p:nvSpPr>
        <p:spPr>
          <a:xfrm>
            <a:off x="1131888" y="690563"/>
            <a:ext cx="4597400" cy="3449637"/>
          </a:xfrm>
          <a:ln/>
        </p:spPr>
      </p:sp>
      <p:sp>
        <p:nvSpPr>
          <p:cNvPr id="5325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miter lim="800000"/>
            <a:headEnd/>
            <a:tailEnd/>
          </a:ln>
        </p:spPr>
        <p:txBody>
          <a:bodyPr/>
          <a:lstStyle/>
          <a:p>
            <a:fld id="{3CCAE4F6-98AE-4E27-9A2A-32CEA42EF54B}" type="slidenum">
              <a:rPr lang="en-US"/>
              <a:pPr/>
              <a:t>28</a:t>
            </a:fld>
            <a:endParaRPr lang="en-US" dirty="0"/>
          </a:p>
        </p:txBody>
      </p:sp>
      <p:sp>
        <p:nvSpPr>
          <p:cNvPr id="56322" name="Rectangle 2"/>
          <p:cNvSpPr>
            <a:spLocks noGrp="1" noRot="1" noChangeAspect="1" noChangeArrowheads="1" noTextEdit="1"/>
          </p:cNvSpPr>
          <p:nvPr>
            <p:ph type="sldImg"/>
          </p:nvPr>
        </p:nvSpPr>
        <p:spPr>
          <a:xfrm>
            <a:off x="1131888" y="690563"/>
            <a:ext cx="4597400" cy="3449637"/>
          </a:xfrm>
          <a:ln/>
        </p:spPr>
      </p:sp>
      <p:sp>
        <p:nvSpPr>
          <p:cNvPr id="5632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a:ln>
            <a:miter lim="800000"/>
            <a:headEnd/>
            <a:tailEnd/>
          </a:ln>
        </p:spPr>
        <p:txBody>
          <a:bodyPr/>
          <a:lstStyle/>
          <a:p>
            <a:fld id="{41D17AA2-0B6E-412A-800E-AF9A083C47D0}" type="slidenum">
              <a:rPr lang="en-US"/>
              <a:pPr/>
              <a:t>30</a:t>
            </a:fld>
            <a:endParaRPr lang="en-US" dirty="0"/>
          </a:p>
        </p:txBody>
      </p:sp>
      <p:sp>
        <p:nvSpPr>
          <p:cNvPr id="59394" name="Rectangle 2"/>
          <p:cNvSpPr>
            <a:spLocks noGrp="1" noRot="1" noChangeAspect="1" noChangeArrowheads="1" noTextEdit="1"/>
          </p:cNvSpPr>
          <p:nvPr>
            <p:ph type="sldImg"/>
          </p:nvPr>
        </p:nvSpPr>
        <p:spPr>
          <a:xfrm>
            <a:off x="1131888" y="690563"/>
            <a:ext cx="4597400" cy="3449637"/>
          </a:xfrm>
          <a:ln/>
        </p:spPr>
      </p:sp>
      <p:sp>
        <p:nvSpPr>
          <p:cNvPr id="5939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a:ln>
            <a:miter lim="800000"/>
            <a:headEnd/>
            <a:tailEnd/>
          </a:ln>
        </p:spPr>
        <p:txBody>
          <a:bodyPr/>
          <a:lstStyle/>
          <a:p>
            <a:fld id="{E3983FAE-4744-49D5-9A4A-248066BA4888}" type="slidenum">
              <a:rPr lang="en-US"/>
              <a:pPr/>
              <a:t>31</a:t>
            </a:fld>
            <a:endParaRPr lang="en-US" dirty="0"/>
          </a:p>
        </p:txBody>
      </p:sp>
      <p:sp>
        <p:nvSpPr>
          <p:cNvPr id="61442" name="Rectangle 2"/>
          <p:cNvSpPr>
            <a:spLocks noGrp="1" noRot="1" noChangeAspect="1" noChangeArrowheads="1" noTextEdit="1"/>
          </p:cNvSpPr>
          <p:nvPr>
            <p:ph type="sldImg"/>
          </p:nvPr>
        </p:nvSpPr>
        <p:spPr>
          <a:xfrm>
            <a:off x="1131888" y="690563"/>
            <a:ext cx="4597400" cy="3449637"/>
          </a:xfrm>
          <a:ln/>
        </p:spPr>
      </p:sp>
      <p:sp>
        <p:nvSpPr>
          <p:cNvPr id="6144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a:p>
        </p:txBody>
      </p:sp>
      <p:sp>
        <p:nvSpPr>
          <p:cNvPr id="6"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Health | Lippincott Williams &amp; Wilkins</a:t>
            </a:r>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0213" y="1611313"/>
            <a:ext cx="8524875" cy="388937"/>
          </a:xfrm>
        </p:spPr>
        <p:txBody>
          <a:bodyPr/>
          <a:lstStyle/>
          <a:p>
            <a:r>
              <a:rPr lang="en-US"/>
              <a:t>Click to edit Master title style</a:t>
            </a:r>
          </a:p>
        </p:txBody>
      </p:sp>
      <p:sp>
        <p:nvSpPr>
          <p:cNvPr id="3" name="Text Placeholder 2"/>
          <p:cNvSpPr>
            <a:spLocks noGrp="1"/>
          </p:cNvSpPr>
          <p:nvPr>
            <p:ph type="body" sz="half" idx="1"/>
          </p:nvPr>
        </p:nvSpPr>
        <p:spPr>
          <a:xfrm>
            <a:off x="330200" y="2346325"/>
            <a:ext cx="4230688"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9562" y="5318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dirty="0"/>
              <a:t>Click to edit Master title style</a:t>
            </a:r>
          </a:p>
        </p:txBody>
      </p:sp>
      <p:sp>
        <p:nvSpPr>
          <p:cNvPr id="1027" name="Rectangle 4"/>
          <p:cNvSpPr>
            <a:spLocks noGrp="1" noChangeArrowheads="1"/>
          </p:cNvSpPr>
          <p:nvPr>
            <p:ph type="body" idx="1"/>
          </p:nvPr>
        </p:nvSpPr>
        <p:spPr bwMode="auto">
          <a:xfrm>
            <a:off x="303213" y="14573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a:p>
        </p:txBody>
      </p:sp>
      <p:sp>
        <p:nvSpPr>
          <p:cNvPr id="1030"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8"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9"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 All Rights Reserved</a:t>
            </a:r>
          </a:p>
        </p:txBody>
      </p:sp>
      <p:cxnSp>
        <p:nvCxnSpPr>
          <p:cNvPr id="10" name="Straight Connector 9"/>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647665"/>
            <a:ext cx="7099300" cy="2702257"/>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Edition</a:t>
            </a:r>
          </a:p>
          <a:p>
            <a:pPr algn="ctr">
              <a:defRPr/>
            </a:pPr>
            <a:endParaRPr lang="en-US" sz="1800" dirty="0">
              <a:latin typeface="+mj-lt"/>
            </a:endParaRPr>
          </a:p>
          <a:p>
            <a:pPr algn="ctr" eaLnBrk="1" hangingPunct="1">
              <a:defRPr/>
            </a:pPr>
            <a:r>
              <a:rPr lang="en-US" sz="2400" dirty="0">
                <a:solidFill>
                  <a:srgbClr val="0C66C0"/>
                </a:solidFill>
              </a:rPr>
              <a:t>Chapter 14:</a:t>
            </a:r>
            <a:br>
              <a:rPr lang="en-US" sz="2400" dirty="0">
                <a:solidFill>
                  <a:srgbClr val="0C66C0"/>
                </a:solidFill>
              </a:rPr>
            </a:br>
            <a:br>
              <a:rPr lang="en-US" sz="2400" dirty="0">
                <a:solidFill>
                  <a:srgbClr val="0C66C0"/>
                </a:solidFill>
              </a:rPr>
            </a:br>
            <a:r>
              <a:rPr lang="en-US" sz="2400" dirty="0">
                <a:solidFill>
                  <a:srgbClr val="0C66C0"/>
                </a:solidFill>
              </a:rPr>
              <a:t>Thermoregulation</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12"/>
          <p:cNvSpPr>
            <a:spLocks noChangeArrowheads="1"/>
          </p:cNvSpPr>
          <p:nvPr/>
        </p:nvSpPr>
        <p:spPr bwMode="auto">
          <a:xfrm>
            <a:off x="345841" y="552466"/>
            <a:ext cx="3183885" cy="523220"/>
          </a:xfrm>
          <a:prstGeom prst="rect">
            <a:avLst/>
          </a:prstGeom>
          <a:noFill/>
          <a:ln w="9525">
            <a:noFill/>
            <a:miter lim="800000"/>
            <a:headEnd/>
            <a:tailEnd/>
          </a:ln>
        </p:spPr>
        <p:txBody>
          <a:bodyPr wrap="none">
            <a:spAutoFit/>
          </a:bodyPr>
          <a:lstStyle/>
          <a:p>
            <a:pPr algn="l" eaLnBrk="1" hangingPunct="1"/>
            <a:r>
              <a:rPr lang="en-US" sz="2800" b="1" dirty="0">
                <a:solidFill>
                  <a:srgbClr val="0066CC"/>
                </a:solidFill>
                <a:latin typeface="+mj-lt"/>
              </a:rPr>
              <a:t>I. Introduction</a:t>
            </a:r>
          </a:p>
        </p:txBody>
      </p:sp>
      <p:sp>
        <p:nvSpPr>
          <p:cNvPr id="1106957" name="Text Box 13"/>
          <p:cNvSpPr txBox="1">
            <a:spLocks noChangeArrowheads="1"/>
          </p:cNvSpPr>
          <p:nvPr/>
        </p:nvSpPr>
        <p:spPr bwMode="auto">
          <a:xfrm>
            <a:off x="574675" y="1331739"/>
            <a:ext cx="7288213" cy="457200"/>
          </a:xfrm>
          <a:prstGeom prst="rect">
            <a:avLst/>
          </a:prstGeom>
          <a:noFill/>
          <a:ln>
            <a:noFill/>
          </a:ln>
          <a:effec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spcBef>
                <a:spcPct val="0"/>
              </a:spcBef>
              <a:spcAft>
                <a:spcPct val="0"/>
              </a:spcAft>
              <a:defRPr sz="2400" b="1">
                <a:solidFill>
                  <a:schemeClr val="tx1"/>
                </a:solidFill>
                <a:latin typeface="Arial" charset="0"/>
                <a:ea typeface="ＭＳ Ｐゴシック" charset="0"/>
              </a:defRPr>
            </a:lvl6pPr>
            <a:lvl7pPr marL="2971800" indent="-228600" eaLnBrk="0" fontAlgn="base" hangingPunct="0">
              <a:spcBef>
                <a:spcPct val="0"/>
              </a:spcBef>
              <a:spcAft>
                <a:spcPct val="0"/>
              </a:spcAft>
              <a:defRPr sz="2400" b="1">
                <a:solidFill>
                  <a:schemeClr val="tx1"/>
                </a:solidFill>
                <a:latin typeface="Arial" charset="0"/>
                <a:ea typeface="ＭＳ Ｐゴシック" charset="0"/>
              </a:defRPr>
            </a:lvl7pPr>
            <a:lvl8pPr marL="3429000" indent="-228600" eaLnBrk="0" fontAlgn="base" hangingPunct="0">
              <a:spcBef>
                <a:spcPct val="0"/>
              </a:spcBef>
              <a:spcAft>
                <a:spcPct val="0"/>
              </a:spcAft>
              <a:defRPr sz="2400" b="1">
                <a:solidFill>
                  <a:schemeClr val="tx1"/>
                </a:solidFill>
                <a:latin typeface="Arial" charset="0"/>
                <a:ea typeface="ＭＳ Ｐゴシック" charset="0"/>
              </a:defRPr>
            </a:lvl8pPr>
            <a:lvl9pPr marL="3886200" indent="-228600" eaLnBrk="0" fontAlgn="base" hangingPunct="0">
              <a:spcBef>
                <a:spcPct val="0"/>
              </a:spcBef>
              <a:spcAft>
                <a:spcPct val="0"/>
              </a:spcAft>
              <a:defRPr sz="2400" b="1">
                <a:solidFill>
                  <a:schemeClr val="tx1"/>
                </a:solidFill>
                <a:latin typeface="Arial" charset="0"/>
                <a:ea typeface="ＭＳ Ｐゴシック" charset="0"/>
              </a:defRPr>
            </a:lvl9pPr>
          </a:lstStyle>
          <a:p>
            <a:pPr eaLnBrk="1" hangingPunct="1">
              <a:spcBef>
                <a:spcPct val="50000"/>
              </a:spcBef>
              <a:defRPr/>
            </a:pPr>
            <a:endParaRPr lang="en-US" dirty="0">
              <a:effectLst>
                <a:outerShdw blurRad="38100" dist="38100" dir="2700000" algn="tl">
                  <a:srgbClr val="DDDDDD"/>
                </a:outerShdw>
              </a:effectLst>
            </a:endParaRPr>
          </a:p>
        </p:txBody>
      </p:sp>
      <p:sp>
        <p:nvSpPr>
          <p:cNvPr id="7172" name="Text Box 14"/>
          <p:cNvSpPr txBox="1">
            <a:spLocks noChangeArrowheads="1"/>
          </p:cNvSpPr>
          <p:nvPr/>
        </p:nvSpPr>
        <p:spPr bwMode="auto">
          <a:xfrm>
            <a:off x="334514" y="1392064"/>
            <a:ext cx="8504686" cy="1785104"/>
          </a:xfrm>
          <a:prstGeom prst="rect">
            <a:avLst/>
          </a:prstGeom>
          <a:noFill/>
          <a:ln w="9525">
            <a:noFill/>
            <a:miter lim="800000"/>
            <a:headEnd/>
            <a:tailEnd/>
          </a:ln>
        </p:spPr>
        <p:txBody>
          <a:bodyPr wrap="square">
            <a:spAutoFit/>
          </a:bodyPr>
          <a:lstStyle/>
          <a:p>
            <a:pPr algn="l" eaLnBrk="1" hangingPunct="1">
              <a:spcBef>
                <a:spcPct val="50000"/>
              </a:spcBef>
            </a:pPr>
            <a:r>
              <a:rPr lang="en-US" sz="2200" b="0" dirty="0">
                <a:latin typeface="+mn-lt"/>
              </a:rPr>
              <a:t>A large number of sporting events and fitness activities are performed in the heat or while wearing protective clothing, thus increasing the risk for heat injury. Cold injuries are also possible in a number of athletic and recreational activities. </a:t>
            </a:r>
          </a:p>
        </p:txBody>
      </p:sp>
      <p:sp>
        <p:nvSpPr>
          <p:cNvPr id="2" name="TextBox 1"/>
          <p:cNvSpPr txBox="1"/>
          <p:nvPr/>
        </p:nvSpPr>
        <p:spPr>
          <a:xfrm>
            <a:off x="436795" y="3905077"/>
            <a:ext cx="8445948" cy="1107996"/>
          </a:xfrm>
          <a:prstGeom prst="rect">
            <a:avLst/>
          </a:prstGeom>
          <a:noFill/>
        </p:spPr>
        <p:txBody>
          <a:bodyPr wrap="square">
            <a:spAutoFit/>
          </a:bodyPr>
          <a:lstStyle/>
          <a:p>
            <a:pPr algn="l" eaLnBrk="1" hangingPunct="1">
              <a:defRPr/>
            </a:pPr>
            <a:r>
              <a:rPr lang="en-US" sz="2200" b="1" dirty="0">
                <a:latin typeface="+mn-lt"/>
                <a:ea typeface="+mn-ea"/>
              </a:rPr>
              <a:t>Thermoregulation</a:t>
            </a:r>
            <a:r>
              <a:rPr lang="en-US" sz="2200" dirty="0">
                <a:latin typeface="+mn-lt"/>
                <a:ea typeface="+mn-ea"/>
              </a:rPr>
              <a:t>—</a:t>
            </a:r>
            <a:r>
              <a:rPr lang="en-US" sz="2200" b="0" dirty="0">
                <a:latin typeface="+mn-lt"/>
                <a:ea typeface="+mn-ea"/>
              </a:rPr>
              <a:t>The process whereby body temperature is maintained or controlled under a wide range of environmental conditions.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08994" name="Rectangle 2"/>
          <p:cNvSpPr>
            <a:spLocks noGrp="1" noChangeArrowheads="1"/>
          </p:cNvSpPr>
          <p:nvPr>
            <p:ph type="body" idx="1"/>
          </p:nvPr>
        </p:nvSpPr>
        <p:spPr>
          <a:xfrm>
            <a:off x="248572" y="1359639"/>
            <a:ext cx="8634171" cy="1955023"/>
          </a:xfrm>
        </p:spPr>
        <p:txBody>
          <a:bodyPr wrap="square">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A.  Measurement of Environmental Conditions</a:t>
            </a:r>
          </a:p>
          <a:p>
            <a:pPr marL="609600" indent="-609600" eaLnBrk="1" hangingPunct="1">
              <a:spcBef>
                <a:spcPct val="0"/>
              </a:spcBef>
              <a:spcAft>
                <a:spcPct val="50000"/>
              </a:spcAft>
              <a:buClr>
                <a:srgbClr val="FF0000"/>
              </a:buClr>
              <a:buFontTx/>
              <a:buNone/>
            </a:pPr>
            <a:endParaRPr lang="en-US" b="1" dirty="0">
              <a:ea typeface="ＭＳ Ｐゴシック" charset="-128"/>
            </a:endParaRPr>
          </a:p>
          <a:p>
            <a:pPr marL="609600" indent="-609600" eaLnBrk="1" hangingPunct="1">
              <a:spcBef>
                <a:spcPct val="0"/>
              </a:spcBef>
              <a:spcAft>
                <a:spcPct val="50000"/>
              </a:spcAft>
              <a:buClr>
                <a:srgbClr val="FF0000"/>
              </a:buClr>
              <a:buFontTx/>
              <a:buNone/>
            </a:pPr>
            <a:r>
              <a:rPr lang="en-US" b="1" dirty="0">
                <a:ea typeface="ＭＳ Ｐゴシック" charset="-128"/>
              </a:rPr>
              <a:t>	Relative Humidity</a:t>
            </a:r>
            <a:r>
              <a:rPr lang="en-US" i="1" dirty="0">
                <a:ea typeface="ＭＳ Ｐゴシック" charset="-128"/>
              </a:rPr>
              <a:t>—</a:t>
            </a:r>
            <a:r>
              <a:rPr lang="en-US" dirty="0">
                <a:ea typeface="ＭＳ Ｐゴシック" charset="-128"/>
              </a:rPr>
              <a:t>The moisture in the air relative to how much moisture, or water vapor, can be held by the air at any given ambient temperature</a:t>
            </a:r>
          </a:p>
        </p:txBody>
      </p:sp>
      <p:sp>
        <p:nvSpPr>
          <p:cNvPr id="11267" name="Rectangle 13"/>
          <p:cNvSpPr>
            <a:spLocks noChangeArrowheads="1"/>
          </p:cNvSpPr>
          <p:nvPr/>
        </p:nvSpPr>
        <p:spPr bwMode="auto">
          <a:xfrm>
            <a:off x="344395" y="566886"/>
            <a:ext cx="4052713"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Concepts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08994">
                                            <p:txEl>
                                              <p:pRg st="0" end="0"/>
                                            </p:txEl>
                                          </p:spTgt>
                                        </p:tgtEl>
                                        <p:attrNameLst>
                                          <p:attrName>style.visibility</p:attrName>
                                        </p:attrNameLst>
                                      </p:cBhvr>
                                      <p:to>
                                        <p:strVal val="visible"/>
                                      </p:to>
                                    </p:set>
                                    <p:anim calcmode="lin" valueType="num">
                                      <p:cBhvr additive="base">
                                        <p:cTn id="7" dur="500" fill="hold"/>
                                        <p:tgtEl>
                                          <p:spTgt spid="11089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0899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08994">
                                            <p:txEl>
                                              <p:pRg st="2" end="2"/>
                                            </p:txEl>
                                          </p:spTgt>
                                        </p:tgtEl>
                                        <p:attrNameLst>
                                          <p:attrName>style.visibility</p:attrName>
                                        </p:attrNameLst>
                                      </p:cBhvr>
                                      <p:to>
                                        <p:strVal val="visible"/>
                                      </p:to>
                                    </p:set>
                                    <p:anim calcmode="lin" valueType="num">
                                      <p:cBhvr additive="base">
                                        <p:cTn id="12" dur="500" fill="hold"/>
                                        <p:tgtEl>
                                          <p:spTgt spid="1108994">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0899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8994"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1042" name="Rectangle 2"/>
          <p:cNvSpPr>
            <a:spLocks noGrp="1" noChangeArrowheads="1"/>
          </p:cNvSpPr>
          <p:nvPr>
            <p:ph type="body" idx="1"/>
          </p:nvPr>
        </p:nvSpPr>
        <p:spPr>
          <a:xfrm>
            <a:off x="254707" y="1409633"/>
            <a:ext cx="8715121" cy="3817072"/>
          </a:xfrm>
        </p:spPr>
        <p:txBody>
          <a:bodyPr wrap="square">
            <a:spAutoFit/>
          </a:bodyPr>
          <a:lstStyle/>
          <a:p>
            <a:pPr marL="0" indent="0" eaLnBrk="1" hangingPunct="1">
              <a:spcBef>
                <a:spcPct val="0"/>
              </a:spcBef>
              <a:spcAft>
                <a:spcPct val="50000"/>
              </a:spcAft>
              <a:buClr>
                <a:srgbClr val="FF0000"/>
              </a:buClr>
              <a:buFontTx/>
              <a:buNone/>
            </a:pPr>
            <a:r>
              <a:rPr lang="en-US" b="1" dirty="0">
                <a:ea typeface="ＭＳ Ｐゴシック" charset="-128"/>
              </a:rPr>
              <a:t>A. Measurement of Environmental Conditions Heat (cont.)</a:t>
            </a:r>
          </a:p>
          <a:p>
            <a:pPr marL="0" indent="0" eaLnBrk="1" hangingPunct="1">
              <a:spcBef>
                <a:spcPct val="0"/>
              </a:spcBef>
              <a:spcAft>
                <a:spcPct val="50000"/>
              </a:spcAft>
              <a:buClr>
                <a:srgbClr val="FF0000"/>
              </a:buClr>
              <a:buFontTx/>
              <a:buNone/>
            </a:pPr>
            <a:endParaRPr lang="en-US" b="1" dirty="0">
              <a:ea typeface="ＭＳ Ｐゴシック" charset="-128"/>
            </a:endParaRPr>
          </a:p>
          <a:p>
            <a:pPr marL="0" indent="0" eaLnBrk="1" hangingPunct="1">
              <a:spcBef>
                <a:spcPct val="0"/>
              </a:spcBef>
              <a:spcAft>
                <a:spcPct val="50000"/>
              </a:spcAft>
              <a:buClr>
                <a:srgbClr val="FF0000"/>
              </a:buClr>
              <a:buFontTx/>
              <a:buNone/>
            </a:pPr>
            <a:r>
              <a:rPr lang="en-US" b="1" dirty="0">
                <a:ea typeface="ＭＳ Ｐゴシック" charset="-128"/>
              </a:rPr>
              <a:t>Index</a:t>
            </a:r>
            <a:r>
              <a:rPr lang="en-US" dirty="0">
                <a:ea typeface="ＭＳ Ｐゴシック" charset="-128"/>
              </a:rPr>
              <a:t>—A scale used to determine the risk of heat stress from measures of ambient temperature and relative humidity</a:t>
            </a:r>
          </a:p>
          <a:p>
            <a:pPr marL="0" indent="0" eaLnBrk="1" hangingPunct="1">
              <a:spcBef>
                <a:spcPct val="0"/>
              </a:spcBef>
              <a:spcAft>
                <a:spcPct val="50000"/>
              </a:spcAft>
              <a:buClr>
                <a:srgbClr val="FF0000"/>
              </a:buClr>
              <a:buFontTx/>
              <a:buNone/>
            </a:pPr>
            <a:endParaRPr lang="en-US" dirty="0">
              <a:ea typeface="ＭＳ Ｐゴシック" charset="-128"/>
            </a:endParaRPr>
          </a:p>
          <a:p>
            <a:pPr marL="0" indent="0" eaLnBrk="1" hangingPunct="1">
              <a:spcBef>
                <a:spcPct val="0"/>
              </a:spcBef>
              <a:spcAft>
                <a:spcPct val="50000"/>
              </a:spcAft>
              <a:buClr>
                <a:srgbClr val="FF0000"/>
              </a:buClr>
              <a:buFontTx/>
              <a:buNone/>
            </a:pPr>
            <a:r>
              <a:rPr lang="en-US" b="1" dirty="0">
                <a:ea typeface="ＭＳ Ｐゴシック" charset="-128"/>
              </a:rPr>
              <a:t>Wind Chill Index</a:t>
            </a:r>
            <a:r>
              <a:rPr lang="en-US" dirty="0">
                <a:ea typeface="ＭＳ Ｐゴシック" charset="-128"/>
              </a:rPr>
              <a:t>—A scale derived from the wind speed and the ambient temperature, and it reflects the temperature equivalent if wind were not a factor</a:t>
            </a:r>
            <a:endParaRPr lang="en-US" b="1" dirty="0">
              <a:ea typeface="ＭＳ Ｐゴシック" charset="-128"/>
            </a:endParaRPr>
          </a:p>
        </p:txBody>
      </p:sp>
      <p:sp>
        <p:nvSpPr>
          <p:cNvPr id="4" name="Rectangle 13"/>
          <p:cNvSpPr>
            <a:spLocks noChangeArrowheads="1"/>
          </p:cNvSpPr>
          <p:nvPr/>
        </p:nvSpPr>
        <p:spPr bwMode="auto">
          <a:xfrm>
            <a:off x="338109" y="529090"/>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Concepts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11042">
                                            <p:txEl>
                                              <p:pRg st="0" end="0"/>
                                            </p:txEl>
                                          </p:spTgt>
                                        </p:tgtEl>
                                        <p:attrNameLst>
                                          <p:attrName>style.visibility</p:attrName>
                                        </p:attrNameLst>
                                      </p:cBhvr>
                                      <p:to>
                                        <p:strVal val="visible"/>
                                      </p:to>
                                    </p:set>
                                    <p:anim calcmode="lin" valueType="num">
                                      <p:cBhvr additive="base">
                                        <p:cTn id="7" dur="500" fill="hold"/>
                                        <p:tgtEl>
                                          <p:spTgt spid="11110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1042">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11042">
                                            <p:txEl>
                                              <p:pRg st="2" end="2"/>
                                            </p:txEl>
                                          </p:spTgt>
                                        </p:tgtEl>
                                        <p:attrNameLst>
                                          <p:attrName>style.visibility</p:attrName>
                                        </p:attrNameLst>
                                      </p:cBhvr>
                                      <p:to>
                                        <p:strVal val="visible"/>
                                      </p:to>
                                    </p:set>
                                    <p:anim calcmode="lin" valueType="num">
                                      <p:cBhvr additive="base">
                                        <p:cTn id="12" dur="500" fill="hold"/>
                                        <p:tgtEl>
                                          <p:spTgt spid="1111042">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11042">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11042">
                                            <p:txEl>
                                              <p:pRg st="4" end="4"/>
                                            </p:txEl>
                                          </p:spTgt>
                                        </p:tgtEl>
                                        <p:attrNameLst>
                                          <p:attrName>style.visibility</p:attrName>
                                        </p:attrNameLst>
                                      </p:cBhvr>
                                      <p:to>
                                        <p:strVal val="visible"/>
                                      </p:to>
                                    </p:set>
                                    <p:anim calcmode="lin" valueType="num">
                                      <p:cBhvr additive="base">
                                        <p:cTn id="17" dur="500" fill="hold"/>
                                        <p:tgtEl>
                                          <p:spTgt spid="1111042">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1104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1042" grpId="0" build="p"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8363" y="565038"/>
            <a:ext cx="2435283" cy="523220"/>
          </a:xfrm>
          <a:prstGeom prst="rect">
            <a:avLst/>
          </a:prstGeom>
        </p:spPr>
        <p:txBody>
          <a:bodyPr wrap="none">
            <a:spAutoFit/>
          </a:bodyPr>
          <a:lstStyle/>
          <a:p>
            <a:r>
              <a:rPr lang="en-US" sz="2800" b="1" dirty="0">
                <a:solidFill>
                  <a:schemeClr val="accent1"/>
                </a:solidFill>
                <a:latin typeface="+mj-lt"/>
              </a:rPr>
              <a:t>Heat Index</a:t>
            </a:r>
          </a:p>
        </p:txBody>
      </p:sp>
      <p:pic>
        <p:nvPicPr>
          <p:cNvPr id="1026" name="Picture 2" descr="\\172.24.161.56\lww\01_Logistics\Plowman5e_9781496323187\13_Ancillaries\1_Input\PPTs\JPEG updated arts\Plowman-PPT-03\Ch14\Plowman5e-ch014-image001.jpg"/>
          <p:cNvPicPr>
            <a:picLocks noChangeAspect="1" noChangeArrowheads="1"/>
          </p:cNvPicPr>
          <p:nvPr/>
        </p:nvPicPr>
        <p:blipFill>
          <a:blip r:embed="rId3" cstate="print"/>
          <a:srcRect/>
          <a:stretch>
            <a:fillRect/>
          </a:stretch>
        </p:blipFill>
        <p:spPr bwMode="auto">
          <a:xfrm>
            <a:off x="2343749" y="1393407"/>
            <a:ext cx="4583262" cy="3790723"/>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72.24.161.56\lww\01_Logistics\Plowman5e_9781496323187\13_Ancillaries\1_Input\PPTs\JPEG updated arts\Plowman-PPT-03\Ch14\Table 14.1.jpg"/>
          <p:cNvPicPr>
            <a:picLocks noChangeAspect="1" noChangeArrowheads="1"/>
          </p:cNvPicPr>
          <p:nvPr/>
        </p:nvPicPr>
        <p:blipFill>
          <a:blip r:embed="rId3" cstate="print"/>
          <a:srcRect/>
          <a:stretch>
            <a:fillRect/>
          </a:stretch>
        </p:blipFill>
        <p:spPr bwMode="auto">
          <a:xfrm>
            <a:off x="671692" y="1293851"/>
            <a:ext cx="7799447" cy="488687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7186" name="Rectangle 2"/>
          <p:cNvSpPr>
            <a:spLocks noGrp="1" noChangeArrowheads="1"/>
          </p:cNvSpPr>
          <p:nvPr>
            <p:ph type="body" idx="1"/>
          </p:nvPr>
        </p:nvSpPr>
        <p:spPr>
          <a:xfrm>
            <a:off x="385322" y="1358728"/>
            <a:ext cx="7010400" cy="2767554"/>
          </a:xfrm>
        </p:spPr>
        <p:txBody>
          <a:bodyPr>
            <a:spAutoFit/>
          </a:bodyPr>
          <a:lstStyle/>
          <a:p>
            <a:pPr marL="1201738" indent="-1201738" eaLnBrk="1" hangingPunct="1">
              <a:spcBef>
                <a:spcPct val="0"/>
              </a:spcBef>
              <a:spcAft>
                <a:spcPct val="50000"/>
              </a:spcAft>
              <a:buClr>
                <a:srgbClr val="FF0000"/>
              </a:buClr>
              <a:buFontTx/>
              <a:buNone/>
            </a:pPr>
            <a:r>
              <a:rPr lang="en-US" b="1" dirty="0">
                <a:ea typeface="ＭＳ Ｐゴシック" charset="-128"/>
              </a:rPr>
              <a:t>B.  Measurement of Body Temperature</a:t>
            </a:r>
          </a:p>
          <a:p>
            <a:pPr marL="1201738" indent="-1201738" eaLnBrk="1" hangingPunct="1">
              <a:spcBef>
                <a:spcPct val="0"/>
              </a:spcBef>
              <a:spcAft>
                <a:spcPct val="50000"/>
              </a:spcAft>
              <a:buClr>
                <a:srgbClr val="FF0000"/>
              </a:buClr>
              <a:buFontTx/>
              <a:buNone/>
            </a:pPr>
            <a:r>
              <a:rPr lang="en-US" dirty="0">
                <a:ea typeface="ＭＳ Ｐゴシック" charset="-128"/>
              </a:rPr>
              <a:t>      1.  Core Temperature (T</a:t>
            </a:r>
            <a:r>
              <a:rPr lang="en-US" baseline="-25000" dirty="0">
                <a:ea typeface="ＭＳ Ｐゴシック" charset="-128"/>
              </a:rPr>
              <a:t>co</a:t>
            </a:r>
            <a:r>
              <a:rPr lang="en-US" dirty="0">
                <a:ea typeface="ＭＳ Ｐゴシック" charset="-128"/>
              </a:rPr>
              <a:t>)</a:t>
            </a:r>
          </a:p>
          <a:p>
            <a:pPr marL="1201738" indent="-1201738" eaLnBrk="1" hangingPunct="1">
              <a:spcBef>
                <a:spcPct val="0"/>
              </a:spcBef>
              <a:spcAft>
                <a:spcPct val="50000"/>
              </a:spcAft>
              <a:buClr>
                <a:srgbClr val="FF0000"/>
              </a:buClr>
              <a:buFontTx/>
              <a:buNone/>
            </a:pPr>
            <a:r>
              <a:rPr lang="en-US" dirty="0">
                <a:ea typeface="ＭＳ Ｐゴシック" charset="-128"/>
              </a:rPr>
              <a:t>	T</a:t>
            </a:r>
            <a:r>
              <a:rPr lang="en-US" baseline="-25000" dirty="0">
                <a:ea typeface="ＭＳ Ｐゴシック" charset="-128"/>
              </a:rPr>
              <a:t>re</a:t>
            </a:r>
            <a:endParaRPr lang="en-US" dirty="0">
              <a:ea typeface="ＭＳ Ｐゴシック" charset="-128"/>
            </a:endParaRPr>
          </a:p>
          <a:p>
            <a:pPr marL="1201738" indent="-1201738" eaLnBrk="1" hangingPunct="1">
              <a:spcBef>
                <a:spcPct val="0"/>
              </a:spcBef>
              <a:spcAft>
                <a:spcPct val="50000"/>
              </a:spcAft>
              <a:buClr>
                <a:srgbClr val="FF0000"/>
              </a:buClr>
              <a:buFontTx/>
              <a:buNone/>
            </a:pPr>
            <a:r>
              <a:rPr lang="en-US" dirty="0">
                <a:ea typeface="ＭＳ Ｐゴシック" charset="-128"/>
              </a:rPr>
              <a:t>	T</a:t>
            </a:r>
            <a:r>
              <a:rPr lang="en-US" baseline="-25000" dirty="0">
                <a:ea typeface="ＭＳ Ｐゴシック" charset="-128"/>
              </a:rPr>
              <a:t>tym</a:t>
            </a:r>
            <a:endParaRPr lang="en-US" dirty="0">
              <a:ea typeface="ＭＳ Ｐゴシック" charset="-128"/>
            </a:endParaRPr>
          </a:p>
          <a:p>
            <a:pPr marL="1201738" indent="-1201738" eaLnBrk="1" hangingPunct="1">
              <a:spcBef>
                <a:spcPct val="0"/>
              </a:spcBef>
              <a:spcAft>
                <a:spcPct val="50000"/>
              </a:spcAft>
              <a:buClr>
                <a:srgbClr val="FF0000"/>
              </a:buClr>
              <a:buFontTx/>
              <a:buNone/>
            </a:pPr>
            <a:r>
              <a:rPr lang="en-US" dirty="0">
                <a:ea typeface="ＭＳ Ｐゴシック" charset="-128"/>
              </a:rPr>
              <a:t>	T</a:t>
            </a:r>
            <a:r>
              <a:rPr lang="en-US" baseline="-25000" dirty="0">
                <a:ea typeface="ＭＳ Ｐゴシック" charset="-128"/>
              </a:rPr>
              <a:t>eso</a:t>
            </a:r>
            <a:r>
              <a:rPr lang="en-US" dirty="0">
                <a:ea typeface="ＭＳ Ｐゴシック" charset="-128"/>
              </a:rPr>
              <a:t> </a:t>
            </a:r>
          </a:p>
          <a:p>
            <a:pPr marL="1201738" indent="-1201738" eaLnBrk="1" hangingPunct="1">
              <a:spcBef>
                <a:spcPct val="0"/>
              </a:spcBef>
              <a:spcAft>
                <a:spcPct val="50000"/>
              </a:spcAft>
              <a:buClr>
                <a:srgbClr val="FF0000"/>
              </a:buClr>
              <a:buFontTx/>
              <a:buNone/>
            </a:pPr>
            <a:r>
              <a:rPr lang="en-US" dirty="0">
                <a:ea typeface="ＭＳ Ｐゴシック" charset="-128"/>
              </a:rPr>
              <a:t>      2.  Skin Temperature (T</a:t>
            </a:r>
            <a:r>
              <a:rPr lang="en-US" baseline="-25000" dirty="0">
                <a:ea typeface="ＭＳ Ｐゴシック" charset="-128"/>
              </a:rPr>
              <a:t>sk</a:t>
            </a:r>
            <a:r>
              <a:rPr lang="en-US" dirty="0">
                <a:ea typeface="ＭＳ Ｐゴシック" charset="-128"/>
              </a:rPr>
              <a:t>)</a:t>
            </a:r>
            <a:endParaRPr lang="en-US" b="1" dirty="0">
              <a:ea typeface="ＭＳ Ｐゴシック" charset="-128"/>
            </a:endParaRPr>
          </a:p>
        </p:txBody>
      </p:sp>
      <p:sp>
        <p:nvSpPr>
          <p:cNvPr id="4" name="Rectangle 13"/>
          <p:cNvSpPr>
            <a:spLocks noChangeArrowheads="1"/>
          </p:cNvSpPr>
          <p:nvPr/>
        </p:nvSpPr>
        <p:spPr bwMode="auto">
          <a:xfrm>
            <a:off x="351934" y="548203"/>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Concepts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17186">
                                            <p:txEl>
                                              <p:pRg st="0" end="0"/>
                                            </p:txEl>
                                          </p:spTgt>
                                        </p:tgtEl>
                                        <p:attrNameLst>
                                          <p:attrName>style.visibility</p:attrName>
                                        </p:attrNameLst>
                                      </p:cBhvr>
                                      <p:to>
                                        <p:strVal val="visible"/>
                                      </p:to>
                                    </p:set>
                                    <p:anim calcmode="lin" valueType="num">
                                      <p:cBhvr additive="base">
                                        <p:cTn id="7" dur="500" fill="hold"/>
                                        <p:tgtEl>
                                          <p:spTgt spid="11171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718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17186">
                                            <p:txEl>
                                              <p:pRg st="1" end="1"/>
                                            </p:txEl>
                                          </p:spTgt>
                                        </p:tgtEl>
                                        <p:attrNameLst>
                                          <p:attrName>style.visibility</p:attrName>
                                        </p:attrNameLst>
                                      </p:cBhvr>
                                      <p:to>
                                        <p:strVal val="visible"/>
                                      </p:to>
                                    </p:set>
                                    <p:anim calcmode="lin" valueType="num">
                                      <p:cBhvr additive="base">
                                        <p:cTn id="12" dur="500" fill="hold"/>
                                        <p:tgtEl>
                                          <p:spTgt spid="111718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1718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17186">
                                            <p:txEl>
                                              <p:pRg st="2" end="2"/>
                                            </p:txEl>
                                          </p:spTgt>
                                        </p:tgtEl>
                                        <p:attrNameLst>
                                          <p:attrName>style.visibility</p:attrName>
                                        </p:attrNameLst>
                                      </p:cBhvr>
                                      <p:to>
                                        <p:strVal val="visible"/>
                                      </p:to>
                                    </p:set>
                                    <p:anim calcmode="lin" valueType="num">
                                      <p:cBhvr additive="base">
                                        <p:cTn id="17" dur="500" fill="hold"/>
                                        <p:tgtEl>
                                          <p:spTgt spid="1117186">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17186">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17186">
                                            <p:txEl>
                                              <p:pRg st="3" end="3"/>
                                            </p:txEl>
                                          </p:spTgt>
                                        </p:tgtEl>
                                        <p:attrNameLst>
                                          <p:attrName>style.visibility</p:attrName>
                                        </p:attrNameLst>
                                      </p:cBhvr>
                                      <p:to>
                                        <p:strVal val="visible"/>
                                      </p:to>
                                    </p:set>
                                    <p:anim calcmode="lin" valueType="num">
                                      <p:cBhvr additive="base">
                                        <p:cTn id="22" dur="500" fill="hold"/>
                                        <p:tgtEl>
                                          <p:spTgt spid="1117186">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17186">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17186">
                                            <p:txEl>
                                              <p:pRg st="4" end="4"/>
                                            </p:txEl>
                                          </p:spTgt>
                                        </p:tgtEl>
                                        <p:attrNameLst>
                                          <p:attrName>style.visibility</p:attrName>
                                        </p:attrNameLst>
                                      </p:cBhvr>
                                      <p:to>
                                        <p:strVal val="visible"/>
                                      </p:to>
                                    </p:set>
                                    <p:anim calcmode="lin" valueType="num">
                                      <p:cBhvr additive="base">
                                        <p:cTn id="27" dur="500" fill="hold"/>
                                        <p:tgtEl>
                                          <p:spTgt spid="1117186">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17186">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117186">
                                            <p:txEl>
                                              <p:pRg st="5" end="5"/>
                                            </p:txEl>
                                          </p:spTgt>
                                        </p:tgtEl>
                                        <p:attrNameLst>
                                          <p:attrName>style.visibility</p:attrName>
                                        </p:attrNameLst>
                                      </p:cBhvr>
                                      <p:to>
                                        <p:strVal val="visible"/>
                                      </p:to>
                                    </p:set>
                                    <p:anim calcmode="lin" valueType="num">
                                      <p:cBhvr additive="base">
                                        <p:cTn id="32" dur="500" fill="hold"/>
                                        <p:tgtEl>
                                          <p:spTgt spid="1117186">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117186">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7186" grpId="0" build="p" autoUpdateAnimBg="0" advAuto="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9234" name="Rectangle 2"/>
          <p:cNvSpPr>
            <a:spLocks noGrp="1" noChangeArrowheads="1"/>
          </p:cNvSpPr>
          <p:nvPr>
            <p:ph type="body" idx="1"/>
          </p:nvPr>
        </p:nvSpPr>
        <p:spPr>
          <a:xfrm>
            <a:off x="452438" y="1315301"/>
            <a:ext cx="7010400" cy="397674"/>
          </a:xfrm>
        </p:spPr>
        <p:txBody>
          <a:bodyPr>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C.  Thermal Balance</a:t>
            </a:r>
          </a:p>
        </p:txBody>
      </p:sp>
      <p:sp>
        <p:nvSpPr>
          <p:cNvPr id="5" name="Rectangle 13"/>
          <p:cNvSpPr>
            <a:spLocks noChangeArrowheads="1"/>
          </p:cNvSpPr>
          <p:nvPr/>
        </p:nvSpPr>
        <p:spPr bwMode="auto">
          <a:xfrm>
            <a:off x="105196" y="550593"/>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Concepts (cont.)</a:t>
            </a:r>
          </a:p>
        </p:txBody>
      </p:sp>
      <p:pic>
        <p:nvPicPr>
          <p:cNvPr id="3074" name="Picture 2" descr="\\172.24.161.56\lww\01_Logistics\Plowman5e_9781496323187\13_Ancillaries\1_Input\PPTs\JPEG updated arts\Plowman-PPT-03\Ch14\Plowman5e-ch014-image002.jpg"/>
          <p:cNvPicPr>
            <a:picLocks noChangeAspect="1" noChangeArrowheads="1"/>
          </p:cNvPicPr>
          <p:nvPr/>
        </p:nvPicPr>
        <p:blipFill>
          <a:blip r:embed="rId3" cstate="print"/>
          <a:srcRect/>
          <a:stretch>
            <a:fillRect/>
          </a:stretch>
        </p:blipFill>
        <p:spPr bwMode="auto">
          <a:xfrm>
            <a:off x="2370706" y="1779134"/>
            <a:ext cx="4178300" cy="38227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19234">
                                            <p:txEl>
                                              <p:pRg st="0" end="0"/>
                                            </p:txEl>
                                          </p:spTgt>
                                        </p:tgtEl>
                                        <p:attrNameLst>
                                          <p:attrName>style.visibility</p:attrName>
                                        </p:attrNameLst>
                                      </p:cBhvr>
                                      <p:to>
                                        <p:strVal val="visible"/>
                                      </p:to>
                                    </p:set>
                                    <p:anim calcmode="lin" valueType="num">
                                      <p:cBhvr additive="base">
                                        <p:cTn id="7" dur="500" fill="hold"/>
                                        <p:tgtEl>
                                          <p:spTgt spid="11192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923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9234" grpId="0" build="p" autoUpdateAnimBg="0" advAuto="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5378" name="Rectangle 2"/>
          <p:cNvSpPr>
            <a:spLocks noGrp="1" noChangeArrowheads="1"/>
          </p:cNvSpPr>
          <p:nvPr>
            <p:ph type="body" idx="1"/>
          </p:nvPr>
        </p:nvSpPr>
        <p:spPr>
          <a:xfrm>
            <a:off x="446088" y="1252956"/>
            <a:ext cx="4587875" cy="397674"/>
          </a:xfrm>
        </p:spPr>
        <p:txBody>
          <a:bodyPr>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D.  Heat Exchange</a:t>
            </a:r>
          </a:p>
        </p:txBody>
      </p:sp>
      <p:sp>
        <p:nvSpPr>
          <p:cNvPr id="5" name="Rectangle 13"/>
          <p:cNvSpPr>
            <a:spLocks noChangeArrowheads="1"/>
          </p:cNvSpPr>
          <p:nvPr/>
        </p:nvSpPr>
        <p:spPr bwMode="auto">
          <a:xfrm>
            <a:off x="277725" y="551364"/>
            <a:ext cx="557556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Basic Concepts (cont.)</a:t>
            </a:r>
          </a:p>
        </p:txBody>
      </p:sp>
      <p:pic>
        <p:nvPicPr>
          <p:cNvPr id="4098" name="Picture 2" descr="\\172.24.161.56\lww\01_Logistics\Plowman5e_9781496323187\13_Ancillaries\1_Input\PPTs\JPEG updated arts\Plowman-PPT-03\Ch14\Plowman5e-ch014-image003.jpg"/>
          <p:cNvPicPr>
            <a:picLocks noChangeAspect="1" noChangeArrowheads="1"/>
          </p:cNvPicPr>
          <p:nvPr/>
        </p:nvPicPr>
        <p:blipFill>
          <a:blip r:embed="rId3" cstate="print"/>
          <a:srcRect/>
          <a:stretch>
            <a:fillRect/>
          </a:stretch>
        </p:blipFill>
        <p:spPr bwMode="auto">
          <a:xfrm>
            <a:off x="3037457" y="1705264"/>
            <a:ext cx="3320211" cy="403208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25378">
                                            <p:txEl>
                                              <p:pRg st="0" end="0"/>
                                            </p:txEl>
                                          </p:spTgt>
                                        </p:tgtEl>
                                        <p:attrNameLst>
                                          <p:attrName>style.visibility</p:attrName>
                                        </p:attrNameLst>
                                      </p:cBhvr>
                                      <p:to>
                                        <p:strVal val="visible"/>
                                      </p:to>
                                    </p:set>
                                    <p:anim calcmode="lin" valueType="num">
                                      <p:cBhvr additive="base">
                                        <p:cTn id="7" dur="500" fill="hold"/>
                                        <p:tgtEl>
                                          <p:spTgt spid="112537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537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5378"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ChangeArrowheads="1"/>
          </p:cNvSpPr>
          <p:nvPr/>
        </p:nvSpPr>
        <p:spPr bwMode="auto">
          <a:xfrm>
            <a:off x="290110" y="510105"/>
            <a:ext cx="4532011"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Thermoregulation</a:t>
            </a:r>
          </a:p>
        </p:txBody>
      </p:sp>
      <p:sp>
        <p:nvSpPr>
          <p:cNvPr id="1131526" name="Rectangle 6"/>
          <p:cNvSpPr>
            <a:spLocks noGrp="1" noChangeArrowheads="1"/>
          </p:cNvSpPr>
          <p:nvPr>
            <p:ph type="body" idx="1"/>
          </p:nvPr>
        </p:nvSpPr>
        <p:spPr>
          <a:xfrm>
            <a:off x="190516" y="1281007"/>
            <a:ext cx="7010400" cy="397674"/>
          </a:xfrm>
        </p:spPr>
        <p:txBody>
          <a:bodyPr>
            <a:spAutoFit/>
          </a:bodyPr>
          <a:lstStyle/>
          <a:p>
            <a:pPr marL="609600" indent="-609600" eaLnBrk="1" hangingPunct="1">
              <a:buFontTx/>
              <a:buNone/>
            </a:pPr>
            <a:r>
              <a:rPr lang="en-US" b="1" dirty="0">
                <a:ea typeface="ＭＳ Ｐゴシック" charset="-128"/>
              </a:rPr>
              <a:t>A. Normal Body Temperature</a:t>
            </a:r>
            <a:endParaRPr lang="en-US" b="1" dirty="0">
              <a:latin typeface="Arial" pitchFamily="34" charset="0"/>
              <a:ea typeface="ＭＳ Ｐゴシック" charset="-128"/>
            </a:endParaRPr>
          </a:p>
        </p:txBody>
      </p:sp>
      <p:pic>
        <p:nvPicPr>
          <p:cNvPr id="5122" name="Picture 2" descr="\\172.24.161.56\lww\01_Logistics\Plowman5e_9781496323187\13_Ancillaries\1_Input\PPTs\JPEG updated arts\Plowman-PPT-03\Ch14\Plowman5e-ch014-image004.jpg"/>
          <p:cNvPicPr>
            <a:picLocks noChangeAspect="1" noChangeArrowheads="1"/>
          </p:cNvPicPr>
          <p:nvPr/>
        </p:nvPicPr>
        <p:blipFill>
          <a:blip r:embed="rId2" cstate="print"/>
          <a:srcRect/>
          <a:stretch>
            <a:fillRect/>
          </a:stretch>
        </p:blipFill>
        <p:spPr bwMode="auto">
          <a:xfrm>
            <a:off x="2494682" y="1810723"/>
            <a:ext cx="3543809" cy="398260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31526">
                                            <p:txEl>
                                              <p:pRg st="0" end="0"/>
                                            </p:txEl>
                                          </p:spTgt>
                                        </p:tgtEl>
                                        <p:attrNameLst>
                                          <p:attrName>style.visibility</p:attrName>
                                        </p:attrNameLst>
                                      </p:cBhvr>
                                      <p:to>
                                        <p:strVal val="visible"/>
                                      </p:to>
                                    </p:set>
                                    <p:anim calcmode="lin" valueType="num">
                                      <p:cBhvr additive="base">
                                        <p:cTn id="7" dur="500" fill="hold"/>
                                        <p:tgtEl>
                                          <p:spTgt spid="11315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3152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1526"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9108" name="Rectangle 4"/>
          <p:cNvSpPr>
            <a:spLocks noGrp="1" noChangeArrowheads="1"/>
          </p:cNvSpPr>
          <p:nvPr>
            <p:ph type="body" idx="1"/>
          </p:nvPr>
        </p:nvSpPr>
        <p:spPr>
          <a:xfrm>
            <a:off x="248572" y="1294655"/>
            <a:ext cx="7010400" cy="397674"/>
          </a:xfrm>
        </p:spPr>
        <p:txBody>
          <a:bodyPr>
            <a:spAutoFit/>
          </a:bodyPr>
          <a:lstStyle/>
          <a:p>
            <a:pPr marL="609600" indent="-609600" eaLnBrk="1" hangingPunct="1">
              <a:buFontTx/>
              <a:buNone/>
            </a:pPr>
            <a:r>
              <a:rPr lang="en-US" b="1" dirty="0">
                <a:ea typeface="ＭＳ Ｐゴシック" charset="-128"/>
              </a:rPr>
              <a:t>B. Physiological Thermoregulation</a:t>
            </a:r>
            <a:endParaRPr lang="en-US" b="1" dirty="0">
              <a:latin typeface="Arial" pitchFamily="34" charset="0"/>
              <a:ea typeface="ＭＳ Ｐゴシック" charset="-128"/>
            </a:endParaRPr>
          </a:p>
        </p:txBody>
      </p:sp>
      <p:sp>
        <p:nvSpPr>
          <p:cNvPr id="5" name="Rectangle 5"/>
          <p:cNvSpPr>
            <a:spLocks noChangeArrowheads="1"/>
          </p:cNvSpPr>
          <p:nvPr/>
        </p:nvSpPr>
        <p:spPr bwMode="auto">
          <a:xfrm>
            <a:off x="179196" y="524163"/>
            <a:ext cx="6642518" cy="523220"/>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IV. Thermoregulation (cont.)</a:t>
            </a:r>
          </a:p>
        </p:txBody>
      </p:sp>
      <p:pic>
        <p:nvPicPr>
          <p:cNvPr id="6146" name="Picture 2" descr="\\172.24.161.56\lww\01_Logistics\Plowman5e_9781496323187\13_Ancillaries\1_Input\PPTs\JPEG updated arts\Plowman-PPT-03\Ch14\Plowman5e-ch014-image005.jpg"/>
          <p:cNvPicPr>
            <a:picLocks noChangeAspect="1" noChangeArrowheads="1"/>
          </p:cNvPicPr>
          <p:nvPr/>
        </p:nvPicPr>
        <p:blipFill>
          <a:blip r:embed="rId2" cstate="print"/>
          <a:srcRect/>
          <a:stretch>
            <a:fillRect/>
          </a:stretch>
        </p:blipFill>
        <p:spPr bwMode="auto">
          <a:xfrm>
            <a:off x="943872" y="1904964"/>
            <a:ext cx="6880005" cy="344172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9108">
                                            <p:txEl>
                                              <p:pRg st="0" end="0"/>
                                            </p:txEl>
                                          </p:spTgt>
                                        </p:tgtEl>
                                        <p:attrNameLst>
                                          <p:attrName>style.visibility</p:attrName>
                                        </p:attrNameLst>
                                      </p:cBhvr>
                                      <p:to>
                                        <p:strVal val="visible"/>
                                      </p:to>
                                    </p:set>
                                    <p:anim calcmode="lin" valueType="num">
                                      <p:cBhvr additive="base">
                                        <p:cTn id="7" dur="500" fill="hold"/>
                                        <p:tgtEl>
                                          <p:spTgt spid="119910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910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9108"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179195" y="128371"/>
            <a:ext cx="8514861"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Effect of Core and Skin Temperature on Sweating Rate and Forearm Blood Flow</a:t>
            </a:r>
          </a:p>
        </p:txBody>
      </p:sp>
      <p:pic>
        <p:nvPicPr>
          <p:cNvPr id="7170" name="Picture 2" descr="\\172.24.161.56\lww\01_Logistics\Plowman5e_9781496323187\13_Ancillaries\1_Input\PPTs\JPEG updated arts\Plowman-PPT-03\Ch14\Plowman5e-ch014-image006.jpg"/>
          <p:cNvPicPr>
            <a:picLocks noChangeAspect="1" noChangeArrowheads="1"/>
          </p:cNvPicPr>
          <p:nvPr/>
        </p:nvPicPr>
        <p:blipFill>
          <a:blip r:embed="rId2" cstate="print"/>
          <a:srcRect/>
          <a:stretch>
            <a:fillRect/>
          </a:stretch>
        </p:blipFill>
        <p:spPr bwMode="auto">
          <a:xfrm>
            <a:off x="1381276" y="2080424"/>
            <a:ext cx="6224587" cy="3252787"/>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Rectangle 2"/>
          <p:cNvSpPr>
            <a:spLocks noChangeArrowheads="1"/>
          </p:cNvSpPr>
          <p:nvPr/>
        </p:nvSpPr>
        <p:spPr bwMode="auto">
          <a:xfrm>
            <a:off x="211343" y="521565"/>
            <a:ext cx="4754828"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Exercise in the Heat</a:t>
            </a:r>
          </a:p>
        </p:txBody>
      </p:sp>
      <p:sp>
        <p:nvSpPr>
          <p:cNvPr id="1168387" name="Rectangle 3"/>
          <p:cNvSpPr>
            <a:spLocks noChangeArrowheads="1"/>
          </p:cNvSpPr>
          <p:nvPr/>
        </p:nvSpPr>
        <p:spPr bwMode="auto">
          <a:xfrm>
            <a:off x="314435" y="1248386"/>
            <a:ext cx="7875588" cy="702373"/>
          </a:xfrm>
          <a:prstGeom prst="rect">
            <a:avLst/>
          </a:prstGeom>
          <a:noFill/>
          <a:ln w="9525">
            <a:noFill/>
            <a:miter lim="800000"/>
            <a:headEnd/>
            <a:tailEnd/>
          </a:ln>
        </p:spPr>
        <p:txBody>
          <a:bodyPr lIns="92075" tIns="46038" rIns="92075" bIns="46038">
            <a:spAutoFit/>
          </a:bodyPr>
          <a:lstStyle/>
          <a:p>
            <a:pPr marL="609600" indent="-609600" algn="l" eaLnBrk="1" hangingPunct="1">
              <a:lnSpc>
                <a:spcPct val="90000"/>
              </a:lnSpc>
              <a:spcBef>
                <a:spcPct val="60000"/>
              </a:spcBef>
              <a:buClr>
                <a:srgbClr val="CC9900"/>
              </a:buClr>
            </a:pPr>
            <a:r>
              <a:rPr lang="en-US" sz="2200" b="1" dirty="0">
                <a:latin typeface="+mn-lt"/>
              </a:rPr>
              <a:t>A. Body Temperature During Exercise in the Heat</a:t>
            </a:r>
          </a:p>
        </p:txBody>
      </p:sp>
      <p:pic>
        <p:nvPicPr>
          <p:cNvPr id="8194" name="Picture 2" descr="\\172.24.161.56\lww\01_Logistics\Plowman5e_9781496323187\13_Ancillaries\1_Input\PPTs\JPEG updated arts\Plowman-PPT-03\Ch14\Plowman5e-ch014-image007.jpg"/>
          <p:cNvPicPr>
            <a:picLocks noChangeAspect="1" noChangeArrowheads="1"/>
          </p:cNvPicPr>
          <p:nvPr/>
        </p:nvPicPr>
        <p:blipFill>
          <a:blip r:embed="rId3" cstate="print"/>
          <a:srcRect/>
          <a:stretch>
            <a:fillRect/>
          </a:stretch>
        </p:blipFill>
        <p:spPr bwMode="auto">
          <a:xfrm>
            <a:off x="2005253" y="2075970"/>
            <a:ext cx="5191896" cy="329364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68387">
                                            <p:txEl>
                                              <p:pRg st="0" end="0"/>
                                            </p:txEl>
                                          </p:spTgt>
                                        </p:tgtEl>
                                        <p:attrNameLst>
                                          <p:attrName>style.visibility</p:attrName>
                                        </p:attrNameLst>
                                      </p:cBhvr>
                                      <p:to>
                                        <p:strVal val="visible"/>
                                      </p:to>
                                    </p:set>
                                    <p:anim calcmode="lin" valueType="num">
                                      <p:cBhvr additive="base">
                                        <p:cTn id="7" dur="500" fill="hold"/>
                                        <p:tgtEl>
                                          <p:spTgt spid="1168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6838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8387" grpId="0" build="p" autoUpdateAnimBg="0" advAuto="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3203" name="Rectangle 3"/>
          <p:cNvSpPr>
            <a:spLocks noChangeArrowheads="1"/>
          </p:cNvSpPr>
          <p:nvPr/>
        </p:nvSpPr>
        <p:spPr bwMode="auto">
          <a:xfrm>
            <a:off x="379198" y="1240063"/>
            <a:ext cx="7875588" cy="397674"/>
          </a:xfrm>
          <a:prstGeom prst="rect">
            <a:avLst/>
          </a:prstGeom>
          <a:noFill/>
          <a:ln w="9525">
            <a:noFill/>
            <a:miter lim="800000"/>
            <a:headEnd/>
            <a:tailEnd/>
          </a:ln>
        </p:spPr>
        <p:txBody>
          <a:bodyPr lIns="92075" tIns="46038" rIns="92075" bIns="46038">
            <a:spAutoFit/>
          </a:bodyPr>
          <a:lstStyle/>
          <a:p>
            <a:pPr marL="609600" indent="-609600" algn="l" eaLnBrk="1" hangingPunct="1">
              <a:lnSpc>
                <a:spcPct val="90000"/>
              </a:lnSpc>
              <a:spcBef>
                <a:spcPct val="60000"/>
              </a:spcBef>
              <a:buClr>
                <a:srgbClr val="CC9900"/>
              </a:buClr>
            </a:pPr>
            <a:r>
              <a:rPr lang="en-US" sz="2200" b="1" dirty="0">
                <a:latin typeface="+mn-lt"/>
              </a:rPr>
              <a:t>B. Heat Exchange during Exercise</a:t>
            </a:r>
          </a:p>
        </p:txBody>
      </p:sp>
      <p:sp>
        <p:nvSpPr>
          <p:cNvPr id="5" name="Rectangle 2"/>
          <p:cNvSpPr>
            <a:spLocks noChangeArrowheads="1"/>
          </p:cNvSpPr>
          <p:nvPr/>
        </p:nvSpPr>
        <p:spPr bwMode="auto">
          <a:xfrm>
            <a:off x="211343" y="535213"/>
            <a:ext cx="6277681"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Exercise in the Heat (cont.)</a:t>
            </a:r>
          </a:p>
        </p:txBody>
      </p:sp>
      <p:pic>
        <p:nvPicPr>
          <p:cNvPr id="9218" name="Picture 2" descr="\\172.24.161.56\lww\01_Logistics\Plowman5e_9781496323187\13_Ancillaries\1_Input\PPTs\JPEG updated arts\Plowman-PPT-03\Ch14\Plowman5e-ch014-image008.jpg"/>
          <p:cNvPicPr>
            <a:picLocks noChangeAspect="1" noChangeArrowheads="1"/>
          </p:cNvPicPr>
          <p:nvPr/>
        </p:nvPicPr>
        <p:blipFill>
          <a:blip r:embed="rId3" cstate="print"/>
          <a:srcRect/>
          <a:stretch>
            <a:fillRect/>
          </a:stretch>
        </p:blipFill>
        <p:spPr bwMode="auto">
          <a:xfrm>
            <a:off x="1538376" y="1749770"/>
            <a:ext cx="5371381" cy="393621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03203">
                                            <p:txEl>
                                              <p:pRg st="0" end="0"/>
                                            </p:txEl>
                                          </p:spTgt>
                                        </p:tgtEl>
                                        <p:attrNameLst>
                                          <p:attrName>style.visibility</p:attrName>
                                        </p:attrNameLst>
                                      </p:cBhvr>
                                      <p:to>
                                        <p:strVal val="visible"/>
                                      </p:to>
                                    </p:set>
                                    <p:anim calcmode="lin" valueType="num">
                                      <p:cBhvr additive="base">
                                        <p:cTn id="7" dur="500" fill="hold"/>
                                        <p:tgtEl>
                                          <p:spTgt spid="120320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0320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3203"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130046" y="134433"/>
            <a:ext cx="8738182" cy="954107"/>
          </a:xfrm>
          <a:prstGeom prst="rect">
            <a:avLst/>
          </a:prstGeom>
          <a:noFill/>
          <a:ln w="9525">
            <a:noFill/>
            <a:miter lim="800000"/>
            <a:headEnd/>
            <a:tailEnd/>
          </a:ln>
        </p:spPr>
        <p:txBody>
          <a:bodyPr wrap="square">
            <a:spAutoFit/>
          </a:bodyPr>
          <a:lstStyle/>
          <a:p>
            <a:pPr algn="l"/>
            <a:r>
              <a:rPr lang="en-US" sz="2800" b="1" dirty="0">
                <a:solidFill>
                  <a:schemeClr val="accent1"/>
                </a:solidFill>
                <a:latin typeface="+mj-lt"/>
              </a:rPr>
              <a:t>Estimated Sweating Rate at Various Running Speeds</a:t>
            </a:r>
          </a:p>
        </p:txBody>
      </p:sp>
      <p:pic>
        <p:nvPicPr>
          <p:cNvPr id="10242" name="Picture 2" descr="\\172.24.161.56\lww\01_Logistics\Plowman5e_9781496323187\13_Ancillaries\1_Input\PPTs\JPEG updated arts\Plowman-PPT-03\Ch14\Plowman5e-ch014-image009.jpg"/>
          <p:cNvPicPr>
            <a:picLocks noChangeAspect="1" noChangeArrowheads="1"/>
          </p:cNvPicPr>
          <p:nvPr/>
        </p:nvPicPr>
        <p:blipFill>
          <a:blip r:embed="rId2" cstate="print"/>
          <a:srcRect/>
          <a:stretch>
            <a:fillRect/>
          </a:stretch>
        </p:blipFill>
        <p:spPr bwMode="auto">
          <a:xfrm>
            <a:off x="2280249" y="1548625"/>
            <a:ext cx="4558586" cy="3934154"/>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3" name="Rectangle 2"/>
          <p:cNvSpPr>
            <a:spLocks noChangeArrowheads="1"/>
          </p:cNvSpPr>
          <p:nvPr/>
        </p:nvSpPr>
        <p:spPr bwMode="auto">
          <a:xfrm>
            <a:off x="191145" y="522490"/>
            <a:ext cx="8132354"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VI. CV Demands of Exercise in the Heat</a:t>
            </a:r>
          </a:p>
        </p:txBody>
      </p:sp>
      <p:pic>
        <p:nvPicPr>
          <p:cNvPr id="11266" name="Picture 2" descr="\\172.24.161.56\lww\01_Logistics\Plowman5e_9781496323187\13_Ancillaries\1_Input\PPTs\JPEG updated arts\Plowman-PPT-03\Ch14\Plowman5e-ch014-image010.jpg"/>
          <p:cNvPicPr>
            <a:picLocks noChangeAspect="1" noChangeArrowheads="1"/>
          </p:cNvPicPr>
          <p:nvPr/>
        </p:nvPicPr>
        <p:blipFill>
          <a:blip r:embed="rId3" cstate="print"/>
          <a:srcRect/>
          <a:stretch>
            <a:fillRect/>
          </a:stretch>
        </p:blipFill>
        <p:spPr bwMode="auto">
          <a:xfrm>
            <a:off x="3091133" y="1401514"/>
            <a:ext cx="2509180" cy="4912504"/>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2096" y="-76048"/>
            <a:ext cx="8512590" cy="1292662"/>
          </a:xfrm>
          <a:prstGeom prst="rect">
            <a:avLst/>
          </a:prstGeom>
        </p:spPr>
        <p:txBody>
          <a:bodyPr wrap="square">
            <a:spAutoFit/>
          </a:bodyPr>
          <a:lstStyle/>
          <a:p>
            <a:pPr algn="l"/>
            <a:r>
              <a:rPr lang="en-US" sz="2600" b="1" dirty="0">
                <a:solidFill>
                  <a:schemeClr val="accent1"/>
                </a:solidFill>
                <a:latin typeface="+mj-lt"/>
              </a:rPr>
              <a:t>Distribution of Cardiac Output during</a:t>
            </a:r>
          </a:p>
          <a:p>
            <a:pPr algn="l"/>
            <a:r>
              <a:rPr lang="en-US" sz="2600" b="1" dirty="0">
                <a:solidFill>
                  <a:schemeClr val="accent1"/>
                </a:solidFill>
                <a:latin typeface="+mj-lt"/>
              </a:rPr>
              <a:t>Incremental Exercise in Thermoneutral  Hot Conditions</a:t>
            </a:r>
          </a:p>
        </p:txBody>
      </p:sp>
      <p:pic>
        <p:nvPicPr>
          <p:cNvPr id="12290" name="Picture 2" descr="\\172.24.161.56\lww\01_Logistics\Plowman5e_9781496323187\13_Ancillaries\1_Input\PPTs\JPEG updated arts\Plowman-PPT-03\Ch14\Plowman5e-ch014-image011.jpg"/>
          <p:cNvPicPr>
            <a:picLocks noChangeAspect="1" noChangeArrowheads="1"/>
          </p:cNvPicPr>
          <p:nvPr/>
        </p:nvPicPr>
        <p:blipFill>
          <a:blip r:embed="rId2" cstate="print"/>
          <a:srcRect/>
          <a:stretch>
            <a:fillRect/>
          </a:stretch>
        </p:blipFill>
        <p:spPr bwMode="auto">
          <a:xfrm>
            <a:off x="3533354" y="1723137"/>
            <a:ext cx="2608652" cy="4331065"/>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2482" name="Rectangle 2"/>
          <p:cNvSpPr>
            <a:spLocks noGrp="1" noChangeArrowheads="1"/>
          </p:cNvSpPr>
          <p:nvPr>
            <p:ph type="body" idx="4294967295"/>
          </p:nvPr>
        </p:nvSpPr>
        <p:spPr>
          <a:xfrm>
            <a:off x="364684" y="1369888"/>
            <a:ext cx="8590630" cy="2869120"/>
          </a:xfrm>
        </p:spPr>
        <p:txBody>
          <a:bodyPr wrap="square">
            <a:spAutoFit/>
          </a:bodyPr>
          <a:lstStyle/>
          <a:p>
            <a:pPr marL="1033463" indent="-1033463">
              <a:spcBef>
                <a:spcPct val="0"/>
              </a:spcBef>
              <a:spcAft>
                <a:spcPct val="50000"/>
              </a:spcAft>
              <a:buFontTx/>
              <a:buNone/>
            </a:pPr>
            <a:r>
              <a:rPr lang="en-US" b="1" dirty="0">
                <a:ea typeface="ＭＳ Ｐゴシック" charset="-128"/>
              </a:rPr>
              <a:t>A.  Factors Affecting CV Response to Exercise in the Heat</a:t>
            </a:r>
          </a:p>
          <a:p>
            <a:pPr marL="1033463" indent="-1033463">
              <a:spcBef>
                <a:spcPct val="0"/>
              </a:spcBef>
              <a:spcAft>
                <a:spcPct val="50000"/>
              </a:spcAft>
              <a:buFontTx/>
              <a:buNone/>
            </a:pPr>
            <a:endParaRPr lang="en-US" b="1" dirty="0">
              <a:ea typeface="ＭＳ Ｐゴシック" charset="-128"/>
            </a:endParaRPr>
          </a:p>
          <a:p>
            <a:pPr marL="1033463" indent="-1033463">
              <a:spcBef>
                <a:spcPct val="0"/>
              </a:spcBef>
              <a:spcAft>
                <a:spcPct val="50000"/>
              </a:spcAft>
              <a:buFontTx/>
              <a:buNone/>
            </a:pPr>
            <a:r>
              <a:rPr lang="en-US" dirty="0">
                <a:ea typeface="ＭＳ Ｐゴシック" charset="-128"/>
              </a:rPr>
              <a:t>     1.  </a:t>
            </a:r>
            <a:r>
              <a:rPr lang="en-US" b="1" dirty="0">
                <a:ea typeface="ＭＳ Ｐゴシック" charset="-128"/>
              </a:rPr>
              <a:t>Acclimatization</a:t>
            </a:r>
            <a:r>
              <a:rPr lang="en-US" dirty="0">
                <a:ea typeface="ＭＳ Ｐゴシック" charset="-128"/>
              </a:rPr>
              <a:t>—The adaptive changes that occur when an individual undergoes prolonged or repeated exposure to a stressful environment; these changes reduce the physiological strain produced by such an environment</a:t>
            </a:r>
          </a:p>
        </p:txBody>
      </p:sp>
      <p:sp>
        <p:nvSpPr>
          <p:cNvPr id="4" name="Rectangle 2"/>
          <p:cNvSpPr>
            <a:spLocks noChangeArrowheads="1"/>
          </p:cNvSpPr>
          <p:nvPr/>
        </p:nvSpPr>
        <p:spPr bwMode="auto">
          <a:xfrm>
            <a:off x="191145" y="130370"/>
            <a:ext cx="873514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 CV Demands of Exercise in the Heat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2482">
                                            <p:txEl>
                                              <p:pRg st="0" end="0"/>
                                            </p:txEl>
                                          </p:spTgt>
                                        </p:tgtEl>
                                        <p:attrNameLst>
                                          <p:attrName>style.visibility</p:attrName>
                                        </p:attrNameLst>
                                      </p:cBhvr>
                                      <p:to>
                                        <p:strVal val="visible"/>
                                      </p:to>
                                    </p:set>
                                    <p:anim calcmode="lin" valueType="num">
                                      <p:cBhvr additive="base">
                                        <p:cTn id="7" dur="500" fill="hold"/>
                                        <p:tgtEl>
                                          <p:spTgt spid="11724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248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72482">
                                            <p:txEl>
                                              <p:pRg st="2" end="2"/>
                                            </p:txEl>
                                          </p:spTgt>
                                        </p:tgtEl>
                                        <p:attrNameLst>
                                          <p:attrName>style.visibility</p:attrName>
                                        </p:attrNameLst>
                                      </p:cBhvr>
                                      <p:to>
                                        <p:strVal val="visible"/>
                                      </p:to>
                                    </p:set>
                                    <p:anim calcmode="lin" valueType="num">
                                      <p:cBhvr additive="base">
                                        <p:cTn id="12" dur="500" fill="hold"/>
                                        <p:tgtEl>
                                          <p:spTgt spid="1172482">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7248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2482" grpId="0" build="p" autoUpdateAnimBg="0" advAuto="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172.24.161.56\lww\01_Logistics\Plowman5e_9781496323187\13_Ancillaries\1_Input\PPTs\JPEG updated arts\Plowman-PPT-03\Ch14\Plowman5e-ch014-image012.jpg"/>
          <p:cNvPicPr>
            <a:picLocks noChangeAspect="1" noChangeArrowheads="1"/>
          </p:cNvPicPr>
          <p:nvPr/>
        </p:nvPicPr>
        <p:blipFill>
          <a:blip r:embed="rId3" cstate="print"/>
          <a:srcRect b="73468"/>
          <a:stretch>
            <a:fillRect/>
          </a:stretch>
        </p:blipFill>
        <p:spPr bwMode="auto">
          <a:xfrm>
            <a:off x="621700" y="2219192"/>
            <a:ext cx="2811613" cy="2775879"/>
          </a:xfrm>
          <a:prstGeom prst="rect">
            <a:avLst/>
          </a:prstGeom>
          <a:noFill/>
        </p:spPr>
      </p:pic>
      <p:sp>
        <p:nvSpPr>
          <p:cNvPr id="6" name="Rectangle 5"/>
          <p:cNvSpPr/>
          <p:nvPr/>
        </p:nvSpPr>
        <p:spPr>
          <a:xfrm>
            <a:off x="156820" y="-126389"/>
            <a:ext cx="8512590" cy="1292662"/>
          </a:xfrm>
          <a:prstGeom prst="rect">
            <a:avLst/>
          </a:prstGeom>
        </p:spPr>
        <p:txBody>
          <a:bodyPr wrap="square">
            <a:spAutoFit/>
          </a:bodyPr>
          <a:lstStyle/>
          <a:p>
            <a:pPr algn="l"/>
            <a:r>
              <a:rPr lang="en-US" sz="2600" b="1" dirty="0">
                <a:solidFill>
                  <a:schemeClr val="accent1"/>
                </a:solidFill>
                <a:latin typeface="+mj-lt"/>
              </a:rPr>
              <a:t>Comparison of Core (Rectal) Temperature(A), Heart Rate (B), and Sweat Rate (C)</a:t>
            </a:r>
          </a:p>
        </p:txBody>
      </p:sp>
      <p:pic>
        <p:nvPicPr>
          <p:cNvPr id="7" name="Picture 2" descr="\\172.24.161.56\lww\01_Logistics\Plowman5e_9781496323187\13_Ancillaries\1_Input\PPTs\JPEG updated arts\Plowman-PPT-03\Ch14\Plowman5e-ch014-image012.jpg"/>
          <p:cNvPicPr>
            <a:picLocks noChangeAspect="1" noChangeArrowheads="1"/>
          </p:cNvPicPr>
          <p:nvPr/>
        </p:nvPicPr>
        <p:blipFill>
          <a:blip r:embed="rId4" cstate="print"/>
          <a:srcRect t="26235" b="35069"/>
          <a:stretch>
            <a:fillRect/>
          </a:stretch>
        </p:blipFill>
        <p:spPr bwMode="auto">
          <a:xfrm>
            <a:off x="3554083" y="2225992"/>
            <a:ext cx="2268747" cy="2760453"/>
          </a:xfrm>
          <a:prstGeom prst="rect">
            <a:avLst/>
          </a:prstGeom>
          <a:noFill/>
        </p:spPr>
      </p:pic>
      <p:pic>
        <p:nvPicPr>
          <p:cNvPr id="8" name="Picture 2" descr="\\172.24.161.56\lww\01_Logistics\Plowman5e_9781496323187\13_Ancillaries\1_Input\PPTs\JPEG updated arts\Plowman-PPT-03\Ch14\Plowman5e-ch014-image012.jpg"/>
          <p:cNvPicPr>
            <a:picLocks noChangeAspect="1" noChangeArrowheads="1"/>
          </p:cNvPicPr>
          <p:nvPr/>
        </p:nvPicPr>
        <p:blipFill>
          <a:blip r:embed="rId5" cstate="print"/>
          <a:srcRect t="64456"/>
          <a:stretch>
            <a:fillRect/>
          </a:stretch>
        </p:blipFill>
        <p:spPr bwMode="auto">
          <a:xfrm>
            <a:off x="5986732" y="2200113"/>
            <a:ext cx="2631057" cy="2734574"/>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6578" name="Rectangle 2"/>
          <p:cNvSpPr>
            <a:spLocks noGrp="1" noChangeArrowheads="1"/>
          </p:cNvSpPr>
          <p:nvPr>
            <p:ph type="body" idx="4294967295"/>
          </p:nvPr>
        </p:nvSpPr>
        <p:spPr>
          <a:xfrm>
            <a:off x="321593" y="2425173"/>
            <a:ext cx="4787436" cy="2293578"/>
          </a:xfrm>
        </p:spPr>
        <p:txBody>
          <a:bodyPr wrap="square">
            <a:spAutoFit/>
          </a:bodyPr>
          <a:lstStyle/>
          <a:p>
            <a:pPr marL="609600" indent="-609600">
              <a:spcBef>
                <a:spcPct val="0"/>
              </a:spcBef>
              <a:spcAft>
                <a:spcPct val="50000"/>
              </a:spcAft>
              <a:buFontTx/>
              <a:buNone/>
            </a:pPr>
            <a:r>
              <a:rPr lang="en-US" dirty="0">
                <a:ea typeface="ＭＳ Ｐゴシック" charset="-128"/>
              </a:rPr>
              <a:t>     2.  Fitness level</a:t>
            </a:r>
          </a:p>
          <a:p>
            <a:pPr marL="609600" indent="-609600">
              <a:spcBef>
                <a:spcPct val="0"/>
              </a:spcBef>
              <a:spcAft>
                <a:spcPct val="50000"/>
              </a:spcAft>
              <a:buFontTx/>
              <a:buNone/>
            </a:pPr>
            <a:endParaRPr lang="en-US" dirty="0">
              <a:ea typeface="ＭＳ Ｐゴシック" charset="-128"/>
            </a:endParaRPr>
          </a:p>
          <a:p>
            <a:pPr marL="609600" indent="-609600">
              <a:spcBef>
                <a:spcPct val="0"/>
              </a:spcBef>
              <a:spcAft>
                <a:spcPct val="50000"/>
              </a:spcAft>
              <a:buFontTx/>
              <a:buNone/>
            </a:pPr>
            <a:r>
              <a:rPr lang="en-US" dirty="0">
                <a:ea typeface="ＭＳ Ｐゴシック" charset="-128"/>
              </a:rPr>
              <a:t>     3.  Body composition</a:t>
            </a:r>
          </a:p>
          <a:p>
            <a:pPr marL="609600" indent="-609600">
              <a:spcBef>
                <a:spcPct val="0"/>
              </a:spcBef>
              <a:spcAft>
                <a:spcPct val="50000"/>
              </a:spcAft>
              <a:buFontTx/>
              <a:buNone/>
            </a:pPr>
            <a:endParaRPr lang="en-US" dirty="0">
              <a:ea typeface="ＭＳ Ｐゴシック" charset="-128"/>
            </a:endParaRPr>
          </a:p>
          <a:p>
            <a:pPr marL="609600" indent="-609600">
              <a:spcBef>
                <a:spcPct val="0"/>
              </a:spcBef>
              <a:spcAft>
                <a:spcPct val="50000"/>
              </a:spcAft>
              <a:buFontTx/>
              <a:buNone/>
            </a:pPr>
            <a:r>
              <a:rPr lang="en-US" dirty="0">
                <a:ea typeface="ＭＳ Ｐゴシック" charset="-128"/>
              </a:rPr>
              <a:t>     4.  Hydration level</a:t>
            </a:r>
          </a:p>
        </p:txBody>
      </p:sp>
      <p:sp>
        <p:nvSpPr>
          <p:cNvPr id="5" name="Rectangle 2"/>
          <p:cNvSpPr>
            <a:spLocks noChangeArrowheads="1"/>
          </p:cNvSpPr>
          <p:nvPr/>
        </p:nvSpPr>
        <p:spPr bwMode="auto">
          <a:xfrm>
            <a:off x="191145" y="126040"/>
            <a:ext cx="873514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 CV Demands of Exercise in the Heat (cont.)</a:t>
            </a:r>
          </a:p>
        </p:txBody>
      </p:sp>
      <p:sp>
        <p:nvSpPr>
          <p:cNvPr id="7" name="Rectangle 6"/>
          <p:cNvSpPr/>
          <p:nvPr/>
        </p:nvSpPr>
        <p:spPr>
          <a:xfrm>
            <a:off x="210498" y="1276012"/>
            <a:ext cx="8527102" cy="769441"/>
          </a:xfrm>
          <a:prstGeom prst="rect">
            <a:avLst/>
          </a:prstGeom>
        </p:spPr>
        <p:txBody>
          <a:bodyPr wrap="square">
            <a:spAutoFit/>
          </a:bodyPr>
          <a:lstStyle/>
          <a:p>
            <a:pPr algn="l"/>
            <a:r>
              <a:rPr lang="en-US" sz="2200" b="1" dirty="0">
                <a:latin typeface="+mn-lt"/>
                <a:ea typeface="ＭＳ Ｐゴシック" charset="-128"/>
              </a:rPr>
              <a:t>A. Factors Affecting CV Response to Exercise in the Heat (cont.)</a:t>
            </a:r>
            <a:endParaRPr lang="en-US" sz="2200" dirty="0">
              <a:latin typeface="+mn-lt"/>
            </a:endParaRPr>
          </a:p>
        </p:txBody>
      </p:sp>
      <p:pic>
        <p:nvPicPr>
          <p:cNvPr id="14338" name="Picture 2" descr="\\172.24.161.56\lww\01_Logistics\Plowman5e_9781496323187\13_Ancillaries\1_Input\PPTs\JPEG updated arts\Plowman-PPT-03\Ch14\Plowman5e-ch014-image013.jpg"/>
          <p:cNvPicPr>
            <a:picLocks noChangeAspect="1" noChangeArrowheads="1"/>
          </p:cNvPicPr>
          <p:nvPr/>
        </p:nvPicPr>
        <p:blipFill>
          <a:blip r:embed="rId3" cstate="print"/>
          <a:srcRect/>
          <a:stretch>
            <a:fillRect/>
          </a:stretch>
        </p:blipFill>
        <p:spPr bwMode="auto">
          <a:xfrm>
            <a:off x="4030213" y="1944311"/>
            <a:ext cx="4291013" cy="317658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6578">
                                            <p:txEl>
                                              <p:pRg st="0" end="0"/>
                                            </p:txEl>
                                          </p:spTgt>
                                        </p:tgtEl>
                                        <p:attrNameLst>
                                          <p:attrName>style.visibility</p:attrName>
                                        </p:attrNameLst>
                                      </p:cBhvr>
                                      <p:to>
                                        <p:strVal val="visible"/>
                                      </p:to>
                                    </p:set>
                                    <p:anim calcmode="lin" valueType="num">
                                      <p:cBhvr additive="base">
                                        <p:cTn id="7" dur="500" fill="hold"/>
                                        <p:tgtEl>
                                          <p:spTgt spid="117657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657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76578">
                                            <p:txEl>
                                              <p:pRg st="2" end="2"/>
                                            </p:txEl>
                                          </p:spTgt>
                                        </p:tgtEl>
                                        <p:attrNameLst>
                                          <p:attrName>style.visibility</p:attrName>
                                        </p:attrNameLst>
                                      </p:cBhvr>
                                      <p:to>
                                        <p:strVal val="visible"/>
                                      </p:to>
                                    </p:set>
                                    <p:anim calcmode="lin" valueType="num">
                                      <p:cBhvr additive="base">
                                        <p:cTn id="12" dur="500" fill="hold"/>
                                        <p:tgtEl>
                                          <p:spTgt spid="1176578">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76578">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76578">
                                            <p:txEl>
                                              <p:pRg st="4" end="4"/>
                                            </p:txEl>
                                          </p:spTgt>
                                        </p:tgtEl>
                                        <p:attrNameLst>
                                          <p:attrName>style.visibility</p:attrName>
                                        </p:attrNameLst>
                                      </p:cBhvr>
                                      <p:to>
                                        <p:strVal val="visible"/>
                                      </p:to>
                                    </p:set>
                                    <p:anim calcmode="lin" valueType="num">
                                      <p:cBhvr additive="base">
                                        <p:cTn id="17" dur="500" fill="hold"/>
                                        <p:tgtEl>
                                          <p:spTgt spid="1176578">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76578">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6578" grpId="0" build="p" autoUpdateAnimBg="0" advAuto="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626" name="Rectangle 2"/>
          <p:cNvSpPr>
            <a:spLocks noChangeArrowheads="1"/>
          </p:cNvSpPr>
          <p:nvPr/>
        </p:nvSpPr>
        <p:spPr bwMode="auto">
          <a:xfrm>
            <a:off x="171450" y="1349875"/>
            <a:ext cx="7837488" cy="1441450"/>
          </a:xfrm>
          <a:prstGeom prst="rect">
            <a:avLst/>
          </a:prstGeom>
          <a:noFill/>
          <a:ln w="9525">
            <a:noFill/>
            <a:miter lim="800000"/>
            <a:headEnd/>
            <a:tailEnd/>
          </a:ln>
        </p:spPr>
        <p:txBody>
          <a:bodyPr lIns="92075" tIns="46038" rIns="92075" bIns="46038">
            <a:spAutoFit/>
          </a:bodyPr>
          <a:lstStyle/>
          <a:p>
            <a:pPr algn="l" eaLnBrk="1" hangingPunct="1">
              <a:lnSpc>
                <a:spcPct val="90000"/>
              </a:lnSpc>
              <a:spcBef>
                <a:spcPct val="60000"/>
              </a:spcBef>
              <a:buClr>
                <a:srgbClr val="CC9900"/>
              </a:buClr>
            </a:pPr>
            <a:r>
              <a:rPr lang="en-US" sz="2200" b="1" dirty="0">
                <a:latin typeface="+mn-lt"/>
              </a:rPr>
              <a:t>B.</a:t>
            </a:r>
            <a:r>
              <a:rPr lang="en-US" sz="2200" dirty="0">
                <a:latin typeface="+mn-lt"/>
              </a:rPr>
              <a:t> </a:t>
            </a:r>
            <a:r>
              <a:rPr lang="en-US" sz="2200" b="1" dirty="0">
                <a:latin typeface="+mn-lt"/>
              </a:rPr>
              <a:t>Fluid Ingestion during and after Exercise</a:t>
            </a:r>
          </a:p>
          <a:p>
            <a:pPr marL="914400" lvl="1" indent="-457200" algn="l" eaLnBrk="1" hangingPunct="1">
              <a:lnSpc>
                <a:spcPct val="90000"/>
              </a:lnSpc>
              <a:spcBef>
                <a:spcPct val="60000"/>
              </a:spcBef>
              <a:buClr>
                <a:schemeClr val="tx1"/>
              </a:buClr>
              <a:buFontTx/>
              <a:buAutoNum type="arabicPeriod"/>
            </a:pPr>
            <a:r>
              <a:rPr lang="en-US" sz="2200" b="0" dirty="0">
                <a:latin typeface="+mn-lt"/>
              </a:rPr>
              <a:t>Type of Fluid Ingested</a:t>
            </a:r>
          </a:p>
          <a:p>
            <a:pPr marL="914400" lvl="1" indent="-457200" algn="l" eaLnBrk="1" hangingPunct="1">
              <a:lnSpc>
                <a:spcPct val="90000"/>
              </a:lnSpc>
              <a:spcBef>
                <a:spcPct val="60000"/>
              </a:spcBef>
              <a:buClr>
                <a:schemeClr val="tx1"/>
              </a:buClr>
              <a:buFontTx/>
              <a:buAutoNum type="arabicPeriod"/>
            </a:pPr>
            <a:r>
              <a:rPr lang="en-US" sz="2200" b="0" dirty="0">
                <a:latin typeface="+mn-lt"/>
              </a:rPr>
              <a:t>Exercise-Associated Hyponatremia (EAH)</a:t>
            </a:r>
          </a:p>
        </p:txBody>
      </p:sp>
      <p:sp>
        <p:nvSpPr>
          <p:cNvPr id="5" name="Rectangle 2"/>
          <p:cNvSpPr>
            <a:spLocks noChangeArrowheads="1"/>
          </p:cNvSpPr>
          <p:nvPr/>
        </p:nvSpPr>
        <p:spPr bwMode="auto">
          <a:xfrm>
            <a:off x="191145" y="98744"/>
            <a:ext cx="873514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 CV Demands of Exercise in the Heat (cont.)</a:t>
            </a:r>
          </a:p>
        </p:txBody>
      </p:sp>
      <p:pic>
        <p:nvPicPr>
          <p:cNvPr id="15362" name="Picture 2" descr="\\172.24.161.56\lww\01_Logistics\Plowman5e_9781496323187\13_Ancillaries\1_Input\PPTs\JPEG updated arts\Plowman-PPT-03\Ch14\Plowman5e-ch014-image014.jpg"/>
          <p:cNvPicPr>
            <a:picLocks noChangeAspect="1" noChangeArrowheads="1"/>
          </p:cNvPicPr>
          <p:nvPr/>
        </p:nvPicPr>
        <p:blipFill>
          <a:blip r:embed="rId2" cstate="print"/>
          <a:srcRect/>
          <a:stretch>
            <a:fillRect/>
          </a:stretch>
        </p:blipFill>
        <p:spPr bwMode="auto">
          <a:xfrm>
            <a:off x="2849592" y="2896397"/>
            <a:ext cx="3048000" cy="2286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8626">
                                            <p:txEl>
                                              <p:pRg st="0" end="0"/>
                                            </p:txEl>
                                          </p:spTgt>
                                        </p:tgtEl>
                                        <p:attrNameLst>
                                          <p:attrName>style.visibility</p:attrName>
                                        </p:attrNameLst>
                                      </p:cBhvr>
                                      <p:to>
                                        <p:strVal val="visible"/>
                                      </p:to>
                                    </p:set>
                                    <p:anim calcmode="lin" valueType="num">
                                      <p:cBhvr additive="base">
                                        <p:cTn id="7" dur="500" fill="hold"/>
                                        <p:tgtEl>
                                          <p:spTgt spid="11786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8626">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178626">
                                            <p:txEl>
                                              <p:pRg st="1" end="1"/>
                                            </p:txEl>
                                          </p:spTgt>
                                        </p:tgtEl>
                                        <p:attrNameLst>
                                          <p:attrName>style.visibility</p:attrName>
                                        </p:attrNameLst>
                                      </p:cBhvr>
                                      <p:to>
                                        <p:strVal val="visible"/>
                                      </p:to>
                                    </p:set>
                                    <p:anim calcmode="lin" valueType="num">
                                      <p:cBhvr additive="base">
                                        <p:cTn id="11" dur="500" fill="hold"/>
                                        <p:tgtEl>
                                          <p:spTgt spid="1178626">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178626">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178626">
                                            <p:txEl>
                                              <p:pRg st="2" end="2"/>
                                            </p:txEl>
                                          </p:spTgt>
                                        </p:tgtEl>
                                        <p:attrNameLst>
                                          <p:attrName>style.visibility</p:attrName>
                                        </p:attrNameLst>
                                      </p:cBhvr>
                                      <p:to>
                                        <p:strVal val="visible"/>
                                      </p:to>
                                    </p:set>
                                    <p:anim calcmode="lin" valueType="num">
                                      <p:cBhvr additive="base">
                                        <p:cTn id="15" dur="500" fill="hold"/>
                                        <p:tgtEl>
                                          <p:spTgt spid="1178626">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17862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8626" grpId="0" build="p" autoUpdateAnimBg="0" advAuto="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44033" name="Rectangle 2"/>
          <p:cNvSpPr>
            <a:spLocks noChangeArrowheads="1"/>
          </p:cNvSpPr>
          <p:nvPr/>
        </p:nvSpPr>
        <p:spPr bwMode="auto">
          <a:xfrm>
            <a:off x="184928" y="125773"/>
            <a:ext cx="8683301"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 Influence of Sex and Age on the Exercise 	Response in Heat</a:t>
            </a:r>
          </a:p>
        </p:txBody>
      </p:sp>
      <p:sp>
        <p:nvSpPr>
          <p:cNvPr id="1179651" name="Rectangle 3"/>
          <p:cNvSpPr>
            <a:spLocks noChangeArrowheads="1"/>
          </p:cNvSpPr>
          <p:nvPr/>
        </p:nvSpPr>
        <p:spPr bwMode="auto">
          <a:xfrm>
            <a:off x="378519" y="1404617"/>
            <a:ext cx="8431652" cy="3038397"/>
          </a:xfrm>
          <a:prstGeom prst="rect">
            <a:avLst/>
          </a:prstGeom>
          <a:noFill/>
          <a:ln w="9525">
            <a:noFill/>
            <a:miter lim="800000"/>
            <a:headEnd/>
            <a:tailEnd/>
          </a:ln>
        </p:spPr>
        <p:txBody>
          <a:bodyPr wrap="square" lIns="92075" tIns="46038" rIns="92075" bIns="46038">
            <a:spAutoFit/>
          </a:bodyPr>
          <a:lstStyle/>
          <a:p>
            <a:pPr marL="609600" indent="-609600" algn="l" eaLnBrk="1" hangingPunct="1">
              <a:lnSpc>
                <a:spcPct val="90000"/>
              </a:lnSpc>
              <a:spcBef>
                <a:spcPct val="60000"/>
              </a:spcBef>
              <a:buClr>
                <a:srgbClr val="CC9900"/>
              </a:buClr>
            </a:pPr>
            <a:r>
              <a:rPr lang="en-US" sz="2200" b="1" dirty="0">
                <a:latin typeface="+mn-lt"/>
              </a:rPr>
              <a:t>A. Male-Female Differences in Exercise Response in Heat</a:t>
            </a:r>
          </a:p>
          <a:p>
            <a:pPr marL="609600" indent="-609600" algn="l" eaLnBrk="1" hangingPunct="1">
              <a:lnSpc>
                <a:spcPct val="90000"/>
              </a:lnSpc>
              <a:spcBef>
                <a:spcPct val="60000"/>
              </a:spcBef>
              <a:buClr>
                <a:srgbClr val="CC9900"/>
              </a:buClr>
            </a:pPr>
            <a:endParaRPr lang="en-US" sz="2200" b="1" dirty="0">
              <a:latin typeface="+mn-lt"/>
            </a:endParaRPr>
          </a:p>
          <a:p>
            <a:pPr marL="609600" indent="-609600" algn="l" eaLnBrk="1" hangingPunct="1">
              <a:lnSpc>
                <a:spcPct val="90000"/>
              </a:lnSpc>
              <a:spcBef>
                <a:spcPct val="60000"/>
              </a:spcBef>
              <a:buClr>
                <a:srgbClr val="CC9900"/>
              </a:buClr>
            </a:pPr>
            <a:r>
              <a:rPr lang="en-US" sz="2200" b="1" dirty="0">
                <a:latin typeface="+mn-lt"/>
              </a:rPr>
              <a:t>B. Exercise Response of Children and Adolescents in the Heat</a:t>
            </a:r>
          </a:p>
          <a:p>
            <a:pPr marL="609600" indent="-609600" algn="l" eaLnBrk="1" hangingPunct="1">
              <a:lnSpc>
                <a:spcPct val="90000"/>
              </a:lnSpc>
              <a:spcBef>
                <a:spcPct val="60000"/>
              </a:spcBef>
              <a:buClr>
                <a:srgbClr val="CC9900"/>
              </a:buClr>
            </a:pPr>
            <a:endParaRPr lang="en-US" sz="2200" b="1" dirty="0">
              <a:latin typeface="+mn-lt"/>
            </a:endParaRPr>
          </a:p>
          <a:p>
            <a:pPr marL="609600" indent="-609600" algn="l" eaLnBrk="1" hangingPunct="1">
              <a:lnSpc>
                <a:spcPct val="90000"/>
              </a:lnSpc>
              <a:spcBef>
                <a:spcPct val="60000"/>
              </a:spcBef>
              <a:buClr>
                <a:srgbClr val="CC9900"/>
              </a:buClr>
            </a:pPr>
            <a:r>
              <a:rPr lang="en-US" sz="2200" b="1" dirty="0">
                <a:latin typeface="+mn-lt"/>
              </a:rPr>
              <a:t>C. Exercise Response of Older Adults in the Heat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9651">
                                            <p:txEl>
                                              <p:pRg st="0" end="0"/>
                                            </p:txEl>
                                          </p:spTgt>
                                        </p:tgtEl>
                                        <p:attrNameLst>
                                          <p:attrName>style.visibility</p:attrName>
                                        </p:attrNameLst>
                                      </p:cBhvr>
                                      <p:to>
                                        <p:strVal val="visible"/>
                                      </p:to>
                                    </p:set>
                                    <p:anim calcmode="lin" valueType="num">
                                      <p:cBhvr additive="base">
                                        <p:cTn id="7" dur="500" fill="hold"/>
                                        <p:tgtEl>
                                          <p:spTgt spid="1179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9651">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79651">
                                            <p:txEl>
                                              <p:pRg st="2" end="2"/>
                                            </p:txEl>
                                          </p:spTgt>
                                        </p:tgtEl>
                                        <p:attrNameLst>
                                          <p:attrName>style.visibility</p:attrName>
                                        </p:attrNameLst>
                                      </p:cBhvr>
                                      <p:to>
                                        <p:strVal val="visible"/>
                                      </p:to>
                                    </p:set>
                                    <p:anim calcmode="lin" valueType="num">
                                      <p:cBhvr additive="base">
                                        <p:cTn id="12" dur="500" fill="hold"/>
                                        <p:tgtEl>
                                          <p:spTgt spid="1179651">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79651">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79651">
                                            <p:txEl>
                                              <p:pRg st="4" end="4"/>
                                            </p:txEl>
                                          </p:spTgt>
                                        </p:tgtEl>
                                        <p:attrNameLst>
                                          <p:attrName>style.visibility</p:attrName>
                                        </p:attrNameLst>
                                      </p:cBhvr>
                                      <p:to>
                                        <p:strVal val="visible"/>
                                      </p:to>
                                    </p:set>
                                    <p:anim calcmode="lin" valueType="num">
                                      <p:cBhvr additive="base">
                                        <p:cTn id="17" dur="500" fill="hold"/>
                                        <p:tgtEl>
                                          <p:spTgt spid="1179651">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7965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9651" grpId="0" build="p" autoUpdateAnimBg="0" advAuto="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182722" name="Rectangle 2"/>
          <p:cNvSpPr>
            <a:spLocks noGrp="1" noChangeArrowheads="1"/>
          </p:cNvSpPr>
          <p:nvPr>
            <p:ph type="body" idx="1"/>
          </p:nvPr>
        </p:nvSpPr>
        <p:spPr>
          <a:xfrm>
            <a:off x="287337" y="1485727"/>
            <a:ext cx="8493805" cy="2395144"/>
          </a:xfrm>
        </p:spPr>
        <p:txBody>
          <a:bodyPr wrap="square">
            <a:spAutoFit/>
          </a:bodyPr>
          <a:lstStyle/>
          <a:p>
            <a:pPr marL="0" indent="0" eaLnBrk="1" hangingPunct="1">
              <a:spcBef>
                <a:spcPct val="0"/>
              </a:spcBef>
              <a:spcAft>
                <a:spcPct val="50000"/>
              </a:spcAft>
              <a:buClr>
                <a:srgbClr val="FF0000"/>
              </a:buClr>
              <a:buFontTx/>
              <a:buNone/>
            </a:pPr>
            <a:r>
              <a:rPr lang="en-US" altLang="en-US" dirty="0">
                <a:ea typeface="ＭＳ Ｐゴシック" charset="-128"/>
              </a:rPr>
              <a:t>“</a:t>
            </a:r>
            <a:r>
              <a:rPr lang="en-US" dirty="0">
                <a:ea typeface="ＭＳ Ｐゴシック" charset="-128"/>
              </a:rPr>
              <a:t>Probably the greatest stress ever imposed on the human CV system is the combination of exercise and hyperthermia. Together these stresses can present life-threatening challenges, especially in highly motivated athletes who drive themselves to extremes in hot environments.</a:t>
            </a:r>
            <a:r>
              <a:rPr lang="en-US" altLang="en-US" dirty="0">
                <a:ea typeface="ＭＳ Ｐゴシック" charset="-128"/>
              </a:rPr>
              <a:t>”</a:t>
            </a:r>
            <a:endParaRPr lang="en-US" dirty="0">
              <a:ea typeface="ＭＳ Ｐゴシック" charset="-128"/>
            </a:endParaRPr>
          </a:p>
          <a:p>
            <a:pPr marL="0" indent="0" eaLnBrk="1" hangingPunct="1">
              <a:spcBef>
                <a:spcPct val="0"/>
              </a:spcBef>
              <a:spcAft>
                <a:spcPct val="50000"/>
              </a:spcAft>
              <a:buClr>
                <a:srgbClr val="FF0000"/>
              </a:buClr>
              <a:buFontTx/>
              <a:buNone/>
            </a:pPr>
            <a:r>
              <a:rPr lang="en-US" dirty="0">
                <a:ea typeface="ＭＳ Ｐゴシック" charset="-128"/>
              </a:rPr>
              <a:t>                                       Rowell, 1986</a:t>
            </a:r>
          </a:p>
        </p:txBody>
      </p:sp>
      <p:sp>
        <p:nvSpPr>
          <p:cNvPr id="46082" name="Rectangle 3"/>
          <p:cNvSpPr>
            <a:spLocks noChangeArrowheads="1"/>
          </p:cNvSpPr>
          <p:nvPr/>
        </p:nvSpPr>
        <p:spPr bwMode="auto">
          <a:xfrm>
            <a:off x="82609" y="562509"/>
            <a:ext cx="3730508"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VIII. Heat Illness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2722"/>
                                        </p:tgtEl>
                                        <p:attrNameLst>
                                          <p:attrName>style.visibility</p:attrName>
                                        </p:attrNameLst>
                                      </p:cBhvr>
                                      <p:to>
                                        <p:strVal val="visible"/>
                                      </p:to>
                                    </p:set>
                                    <p:anim calcmode="lin" valueType="num">
                                      <p:cBhvr additive="base">
                                        <p:cTn id="7" dur="500" fill="hold"/>
                                        <p:tgtEl>
                                          <p:spTgt spid="1182722"/>
                                        </p:tgtEl>
                                        <p:attrNameLst>
                                          <p:attrName>ppt_x</p:attrName>
                                        </p:attrNameLst>
                                      </p:cBhvr>
                                      <p:tavLst>
                                        <p:tav tm="0">
                                          <p:val>
                                            <p:strVal val="0-#ppt_w/2"/>
                                          </p:val>
                                        </p:tav>
                                        <p:tav tm="100000">
                                          <p:val>
                                            <p:strVal val="#ppt_x"/>
                                          </p:val>
                                        </p:tav>
                                      </p:tavLst>
                                    </p:anim>
                                    <p:anim calcmode="lin" valueType="num">
                                      <p:cBhvr additive="base">
                                        <p:cTn id="8" dur="500" fill="hold"/>
                                        <p:tgtEl>
                                          <p:spTgt spid="11827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2722"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184770" name="Rectangle 2"/>
          <p:cNvSpPr>
            <a:spLocks noGrp="1" noChangeArrowheads="1"/>
          </p:cNvSpPr>
          <p:nvPr>
            <p:ph type="body" idx="4294967295"/>
          </p:nvPr>
        </p:nvSpPr>
        <p:spPr>
          <a:xfrm>
            <a:off x="304800" y="1636448"/>
            <a:ext cx="8548914" cy="1311770"/>
          </a:xfrm>
        </p:spPr>
        <p:txBody>
          <a:bodyPr wrap="square">
            <a:spAutoFit/>
          </a:bodyPr>
          <a:lstStyle/>
          <a:p>
            <a:pPr marL="0" indent="0">
              <a:spcBef>
                <a:spcPct val="0"/>
              </a:spcBef>
              <a:spcAft>
                <a:spcPct val="50000"/>
              </a:spcAft>
              <a:buFontTx/>
              <a:buNone/>
            </a:pPr>
            <a:r>
              <a:rPr lang="en-US" b="1" dirty="0">
                <a:ea typeface="ＭＳ Ｐゴシック" charset="-128"/>
              </a:rPr>
              <a:t>Heat Illness</a:t>
            </a:r>
            <a:r>
              <a:rPr lang="en-US" dirty="0">
                <a:ea typeface="ＭＳ Ｐゴシック" charset="-128"/>
              </a:rPr>
              <a:t>—A spectrum of disorders that range in intensity and severity from mild cardiovascular and central nervous system disruptions to severe cell damage, including the brain, kidney, and liver</a:t>
            </a:r>
            <a:endParaRPr lang="en-US" b="1" dirty="0">
              <a:ea typeface="ＭＳ Ｐゴシック" charset="-128"/>
            </a:endParaRPr>
          </a:p>
        </p:txBody>
      </p:sp>
      <p:sp>
        <p:nvSpPr>
          <p:cNvPr id="4" name="Rectangle 3"/>
          <p:cNvSpPr>
            <a:spLocks noChangeArrowheads="1"/>
          </p:cNvSpPr>
          <p:nvPr/>
        </p:nvSpPr>
        <p:spPr bwMode="auto">
          <a:xfrm>
            <a:off x="300318" y="535421"/>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Illness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4770">
                                            <p:txEl>
                                              <p:pRg st="0" end="0"/>
                                            </p:txEl>
                                          </p:spTgt>
                                        </p:tgtEl>
                                        <p:attrNameLst>
                                          <p:attrName>style.visibility</p:attrName>
                                        </p:attrNameLst>
                                      </p:cBhvr>
                                      <p:to>
                                        <p:strVal val="visible"/>
                                      </p:to>
                                    </p:set>
                                    <p:anim calcmode="lin" valueType="num">
                                      <p:cBhvr additive="base">
                                        <p:cTn id="7" dur="500" fill="hold"/>
                                        <p:tgtEl>
                                          <p:spTgt spid="118477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477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4770" grpId="0" build="p" autoUpdateAnimBg="0" advAuto="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6818" name="Rectangle 2"/>
          <p:cNvSpPr>
            <a:spLocks noGrp="1" noChangeArrowheads="1"/>
          </p:cNvSpPr>
          <p:nvPr>
            <p:ph type="body" idx="1"/>
          </p:nvPr>
        </p:nvSpPr>
        <p:spPr>
          <a:xfrm>
            <a:off x="468313" y="1561897"/>
            <a:ext cx="8428944" cy="4257192"/>
          </a:xfrm>
        </p:spPr>
        <p:txBody>
          <a:bodyPr wrap="square">
            <a:spAutoFit/>
          </a:bodyPr>
          <a:lstStyle/>
          <a:p>
            <a:pPr marL="1092200" indent="-1092200" eaLnBrk="1" hangingPunct="1">
              <a:spcBef>
                <a:spcPct val="0"/>
              </a:spcBef>
              <a:spcAft>
                <a:spcPct val="50000"/>
              </a:spcAft>
              <a:buClr>
                <a:srgbClr val="FF0000"/>
              </a:buClr>
              <a:buFontTx/>
              <a:buNone/>
            </a:pPr>
            <a:r>
              <a:rPr lang="en-US" b="1" dirty="0">
                <a:ea typeface="ＭＳ Ｐゴシック" charset="-128"/>
              </a:rPr>
              <a:t>A. Exertional Heat Illness Syndromes</a:t>
            </a:r>
          </a:p>
          <a:p>
            <a:pPr marL="1092200" indent="-1092200" eaLnBrk="1" hangingPunct="1">
              <a:spcBef>
                <a:spcPct val="0"/>
              </a:spcBef>
              <a:spcAft>
                <a:spcPct val="50000"/>
              </a:spcAft>
              <a:buClr>
                <a:srgbClr val="FF0000"/>
              </a:buClr>
              <a:buFontTx/>
              <a:buNone/>
            </a:pPr>
            <a:r>
              <a:rPr lang="en-US" dirty="0">
                <a:ea typeface="ＭＳ Ｐゴシック" charset="-128"/>
              </a:rPr>
              <a:t> 	1.  Minor Exertional Heat Illness</a:t>
            </a:r>
          </a:p>
          <a:p>
            <a:pPr marL="1092200" indent="-1092200" eaLnBrk="1" hangingPunct="1">
              <a:spcBef>
                <a:spcPct val="0"/>
              </a:spcBef>
              <a:spcAft>
                <a:spcPct val="50000"/>
              </a:spcAft>
              <a:buClr>
                <a:srgbClr val="FF0000"/>
              </a:buClr>
              <a:buFontTx/>
              <a:buNone/>
            </a:pPr>
            <a:r>
              <a:rPr lang="en-US" b="1" dirty="0">
                <a:ea typeface="ＭＳ Ｐゴシック" charset="-128"/>
              </a:rPr>
              <a:t>	   </a:t>
            </a:r>
            <a:r>
              <a:rPr lang="en-US" dirty="0">
                <a:ea typeface="ＭＳ Ｐゴシック" charset="-128"/>
              </a:rPr>
              <a:t>a.</a:t>
            </a:r>
            <a:r>
              <a:rPr lang="en-US" b="1" dirty="0">
                <a:ea typeface="ＭＳ Ｐゴシック" charset="-128"/>
              </a:rPr>
              <a:t>  Heat Cramps</a:t>
            </a:r>
            <a:r>
              <a:rPr lang="en-US" dirty="0">
                <a:ea typeface="ＭＳ Ｐゴシック" charset="-128"/>
              </a:rPr>
              <a:t>—An acute disorder 	consisting of brief, recurrent, and 	excruciating pain in the voluntary muscles 	of the legs, arms, or abdomen</a:t>
            </a:r>
          </a:p>
          <a:p>
            <a:pPr marL="1092200" indent="-1092200" eaLnBrk="1" hangingPunct="1">
              <a:spcBef>
                <a:spcPct val="0"/>
              </a:spcBef>
              <a:spcAft>
                <a:spcPct val="50000"/>
              </a:spcAft>
              <a:buClr>
                <a:srgbClr val="FF0000"/>
              </a:buClr>
              <a:buFontTx/>
              <a:buNone/>
            </a:pPr>
            <a:r>
              <a:rPr lang="en-US" b="1" dirty="0">
                <a:ea typeface="ＭＳ Ｐゴシック" charset="-128"/>
              </a:rPr>
              <a:t>     	    </a:t>
            </a:r>
            <a:r>
              <a:rPr lang="en-US" dirty="0">
                <a:ea typeface="ＭＳ Ｐゴシック" charset="-128"/>
              </a:rPr>
              <a:t>b.</a:t>
            </a:r>
            <a:r>
              <a:rPr lang="en-US" b="1" dirty="0">
                <a:ea typeface="ＭＳ Ｐゴシック" charset="-128"/>
              </a:rPr>
              <a:t>  Heat Syncope</a:t>
            </a:r>
            <a:r>
              <a:rPr lang="en-US" dirty="0">
                <a:ea typeface="ＭＳ Ｐゴシック" charset="-128"/>
              </a:rPr>
              <a:t>—A temporary disorder 	characterized by circulatory failure due to 	pooling of blood in the peripheral veins and 	the subsequent decrease in ventricular 	filling, which leads to a decrease in cardiac 	output</a:t>
            </a:r>
          </a:p>
        </p:txBody>
      </p:sp>
      <p:sp>
        <p:nvSpPr>
          <p:cNvPr id="4" name="Rectangle 3"/>
          <p:cNvSpPr>
            <a:spLocks noChangeArrowheads="1"/>
          </p:cNvSpPr>
          <p:nvPr/>
        </p:nvSpPr>
        <p:spPr bwMode="auto">
          <a:xfrm>
            <a:off x="300318" y="508125"/>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Illness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6818">
                                            <p:txEl>
                                              <p:pRg st="0" end="0"/>
                                            </p:txEl>
                                          </p:spTgt>
                                        </p:tgtEl>
                                        <p:attrNameLst>
                                          <p:attrName>style.visibility</p:attrName>
                                        </p:attrNameLst>
                                      </p:cBhvr>
                                      <p:to>
                                        <p:strVal val="visible"/>
                                      </p:to>
                                    </p:set>
                                    <p:anim calcmode="lin" valueType="num">
                                      <p:cBhvr additive="base">
                                        <p:cTn id="7" dur="500" fill="hold"/>
                                        <p:tgtEl>
                                          <p:spTgt spid="11868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681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86818">
                                            <p:txEl>
                                              <p:pRg st="1" end="1"/>
                                            </p:txEl>
                                          </p:spTgt>
                                        </p:tgtEl>
                                        <p:attrNameLst>
                                          <p:attrName>style.visibility</p:attrName>
                                        </p:attrNameLst>
                                      </p:cBhvr>
                                      <p:to>
                                        <p:strVal val="visible"/>
                                      </p:to>
                                    </p:set>
                                    <p:anim calcmode="lin" valueType="num">
                                      <p:cBhvr additive="base">
                                        <p:cTn id="12" dur="500" fill="hold"/>
                                        <p:tgtEl>
                                          <p:spTgt spid="118681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86818">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86818">
                                            <p:txEl>
                                              <p:pRg st="2" end="2"/>
                                            </p:txEl>
                                          </p:spTgt>
                                        </p:tgtEl>
                                        <p:attrNameLst>
                                          <p:attrName>style.visibility</p:attrName>
                                        </p:attrNameLst>
                                      </p:cBhvr>
                                      <p:to>
                                        <p:strVal val="visible"/>
                                      </p:to>
                                    </p:set>
                                    <p:anim calcmode="lin" valueType="num">
                                      <p:cBhvr additive="base">
                                        <p:cTn id="17" dur="500" fill="hold"/>
                                        <p:tgtEl>
                                          <p:spTgt spid="118681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86818">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86818">
                                            <p:txEl>
                                              <p:pRg st="3" end="3"/>
                                            </p:txEl>
                                          </p:spTgt>
                                        </p:tgtEl>
                                        <p:attrNameLst>
                                          <p:attrName>style.visibility</p:attrName>
                                        </p:attrNameLst>
                                      </p:cBhvr>
                                      <p:to>
                                        <p:strVal val="visible"/>
                                      </p:to>
                                    </p:set>
                                    <p:anim calcmode="lin" valueType="num">
                                      <p:cBhvr additive="base">
                                        <p:cTn id="22" dur="500" fill="hold"/>
                                        <p:tgtEl>
                                          <p:spTgt spid="1186818">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86818">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6818"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8866" name="Rectangle 2"/>
          <p:cNvSpPr>
            <a:spLocks noGrp="1" noChangeArrowheads="1"/>
          </p:cNvSpPr>
          <p:nvPr>
            <p:ph type="body" idx="1"/>
          </p:nvPr>
        </p:nvSpPr>
        <p:spPr>
          <a:xfrm>
            <a:off x="203200" y="2243734"/>
            <a:ext cx="8650514" cy="3783216"/>
          </a:xfrm>
        </p:spPr>
        <p:txBody>
          <a:bodyPr wrap="square">
            <a:spAutoFit/>
          </a:bodyPr>
          <a:lstStyle/>
          <a:p>
            <a:pPr marL="1082675" indent="-1082675" eaLnBrk="1" hangingPunct="1">
              <a:spcBef>
                <a:spcPct val="0"/>
              </a:spcBef>
              <a:spcAft>
                <a:spcPct val="50000"/>
              </a:spcAft>
              <a:buClr>
                <a:srgbClr val="FF0000"/>
              </a:buClr>
              <a:buFontTx/>
              <a:buNone/>
            </a:pPr>
            <a:r>
              <a:rPr lang="en-US" dirty="0">
                <a:ea typeface="ＭＳ Ｐゴシック" charset="-128"/>
              </a:rPr>
              <a:t>     a.  </a:t>
            </a:r>
            <a:r>
              <a:rPr lang="en-US" b="1" dirty="0">
                <a:ea typeface="ＭＳ Ｐゴシック" charset="-128"/>
              </a:rPr>
              <a:t>Exertional</a:t>
            </a:r>
            <a:r>
              <a:rPr lang="en-US" dirty="0">
                <a:ea typeface="ＭＳ Ｐゴシック" charset="-128"/>
              </a:rPr>
              <a:t> </a:t>
            </a:r>
            <a:r>
              <a:rPr lang="en-US" b="1" dirty="0">
                <a:ea typeface="ＭＳ Ｐゴシック" charset="-128"/>
              </a:rPr>
              <a:t>Heat Exhaustion</a:t>
            </a:r>
            <a:r>
              <a:rPr lang="en-US" dirty="0">
                <a:ea typeface="ＭＳ Ｐゴシック" charset="-128"/>
              </a:rPr>
              <a:t>—is characterized by an inability to maintain adequate cardiac output and an inability to maintain adequate moderate to high body temperatures. </a:t>
            </a:r>
          </a:p>
          <a:p>
            <a:pPr marL="1082675" indent="-1082675" eaLnBrk="1" hangingPunct="1">
              <a:spcBef>
                <a:spcPct val="0"/>
              </a:spcBef>
              <a:spcAft>
                <a:spcPct val="50000"/>
              </a:spcAft>
              <a:buClr>
                <a:srgbClr val="FF0000"/>
              </a:buClr>
              <a:buFontTx/>
              <a:buNone/>
            </a:pPr>
            <a:r>
              <a:rPr lang="en-US" dirty="0">
                <a:ea typeface="ＭＳ Ｐゴシック" charset="-128"/>
              </a:rPr>
              <a:t>       b. </a:t>
            </a:r>
            <a:r>
              <a:rPr lang="en-US" b="1" dirty="0">
                <a:ea typeface="ＭＳ Ｐゴシック" charset="-128"/>
              </a:rPr>
              <a:t>Exertional Heat Injury</a:t>
            </a:r>
            <a:r>
              <a:rPr lang="en-US" dirty="0">
                <a:ea typeface="ＭＳ Ｐゴシック" charset="-128"/>
              </a:rPr>
              <a:t>—is a moderate to severe progressive multisystem disorder, with hyperthermia accompanied by organ damage or severe dysfunction.</a:t>
            </a:r>
          </a:p>
          <a:p>
            <a:pPr marL="1082675" indent="-1082675" eaLnBrk="1" hangingPunct="1">
              <a:spcBef>
                <a:spcPct val="0"/>
              </a:spcBef>
              <a:spcAft>
                <a:spcPct val="50000"/>
              </a:spcAft>
              <a:buClr>
                <a:srgbClr val="FF0000"/>
              </a:buClr>
              <a:buFontTx/>
              <a:buNone/>
            </a:pPr>
            <a:r>
              <a:rPr lang="en-US" dirty="0">
                <a:ea typeface="ＭＳ Ｐゴシック" charset="-128"/>
              </a:rPr>
              <a:t>       c.  </a:t>
            </a:r>
            <a:r>
              <a:rPr lang="en-US" b="1" dirty="0">
                <a:ea typeface="ＭＳ Ｐゴシック" charset="-128"/>
              </a:rPr>
              <a:t>Exertional</a:t>
            </a:r>
            <a:r>
              <a:rPr lang="en-US" dirty="0">
                <a:ea typeface="ＭＳ Ｐゴシック" charset="-128"/>
              </a:rPr>
              <a:t> </a:t>
            </a:r>
            <a:r>
              <a:rPr lang="en-US" b="1" dirty="0">
                <a:ea typeface="ＭＳ Ｐゴシック" charset="-128"/>
              </a:rPr>
              <a:t>Heatstroke</a:t>
            </a:r>
            <a:r>
              <a:rPr lang="en-US" dirty="0">
                <a:ea typeface="ＭＳ Ｐゴシック" charset="-128"/>
              </a:rPr>
              <a:t>—A life-threatening illness characterized by high body temperature and central nervous system dysfunction.</a:t>
            </a:r>
          </a:p>
        </p:txBody>
      </p:sp>
      <p:sp>
        <p:nvSpPr>
          <p:cNvPr id="1188867" name="Rectangle 3"/>
          <p:cNvSpPr>
            <a:spLocks noChangeArrowheads="1"/>
          </p:cNvSpPr>
          <p:nvPr/>
        </p:nvSpPr>
        <p:spPr bwMode="auto">
          <a:xfrm>
            <a:off x="149240" y="1360102"/>
            <a:ext cx="8602873" cy="871650"/>
          </a:xfrm>
          <a:prstGeom prst="rect">
            <a:avLst/>
          </a:prstGeom>
          <a:noFill/>
          <a:ln w="9525">
            <a:noFill/>
            <a:miter lim="800000"/>
            <a:headEnd/>
            <a:tailEnd/>
          </a:ln>
        </p:spPr>
        <p:txBody>
          <a:bodyPr wrap="square" lIns="92075" tIns="46038" rIns="92075" bIns="46038">
            <a:spAutoFit/>
          </a:bodyPr>
          <a:lstStyle/>
          <a:p>
            <a:pPr marL="1092200" indent="-1092200" algn="l">
              <a:lnSpc>
                <a:spcPct val="90000"/>
              </a:lnSpc>
              <a:spcAft>
                <a:spcPct val="50000"/>
              </a:spcAft>
              <a:buClr>
                <a:srgbClr val="FF0000"/>
              </a:buClr>
            </a:pPr>
            <a:r>
              <a:rPr lang="en-US" sz="2200" b="0" dirty="0">
                <a:latin typeface="+mn-lt"/>
              </a:rPr>
              <a:t>   </a:t>
            </a:r>
            <a:r>
              <a:rPr lang="en-US" sz="2200" b="1" dirty="0">
                <a:latin typeface="+mn-lt"/>
                <a:ea typeface="ＭＳ Ｐゴシック" charset="-128"/>
              </a:rPr>
              <a:t>A. Exertional Heat Illness Syndromes (cont.)</a:t>
            </a:r>
          </a:p>
          <a:p>
            <a:pPr marL="1092200" indent="-1092200" algn="l" eaLnBrk="1" hangingPunct="1">
              <a:lnSpc>
                <a:spcPct val="90000"/>
              </a:lnSpc>
              <a:spcAft>
                <a:spcPct val="50000"/>
              </a:spcAft>
              <a:buClr>
                <a:srgbClr val="FF0000"/>
              </a:buClr>
            </a:pPr>
            <a:r>
              <a:rPr lang="en-US" sz="2200" dirty="0">
                <a:latin typeface="+mn-lt"/>
              </a:rPr>
              <a:t>    </a:t>
            </a:r>
            <a:r>
              <a:rPr lang="en-US" sz="2200" b="0" dirty="0">
                <a:latin typeface="+mn-lt"/>
              </a:rPr>
              <a:t>2. Serious Exertional Heat Illness</a:t>
            </a:r>
          </a:p>
        </p:txBody>
      </p:sp>
      <p:sp>
        <p:nvSpPr>
          <p:cNvPr id="6" name="Rectangle 5"/>
          <p:cNvSpPr>
            <a:spLocks noChangeArrowheads="1"/>
          </p:cNvSpPr>
          <p:nvPr/>
        </p:nvSpPr>
        <p:spPr bwMode="auto">
          <a:xfrm>
            <a:off x="300318" y="537811"/>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Illness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8866">
                                            <p:txEl>
                                              <p:pRg st="0" end="0"/>
                                            </p:txEl>
                                          </p:spTgt>
                                        </p:tgtEl>
                                        <p:attrNameLst>
                                          <p:attrName>style.visibility</p:attrName>
                                        </p:attrNameLst>
                                      </p:cBhvr>
                                      <p:to>
                                        <p:strVal val="visible"/>
                                      </p:to>
                                    </p:set>
                                    <p:anim calcmode="lin" valueType="num">
                                      <p:cBhvr additive="base">
                                        <p:cTn id="7" dur="500" fill="hold"/>
                                        <p:tgtEl>
                                          <p:spTgt spid="118886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886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88866">
                                            <p:txEl>
                                              <p:pRg st="1" end="1"/>
                                            </p:txEl>
                                          </p:spTgt>
                                        </p:tgtEl>
                                        <p:attrNameLst>
                                          <p:attrName>style.visibility</p:attrName>
                                        </p:attrNameLst>
                                      </p:cBhvr>
                                      <p:to>
                                        <p:strVal val="visible"/>
                                      </p:to>
                                    </p:set>
                                    <p:anim calcmode="lin" valueType="num">
                                      <p:cBhvr additive="base">
                                        <p:cTn id="12" dur="500" fill="hold"/>
                                        <p:tgtEl>
                                          <p:spTgt spid="118886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8886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88866">
                                            <p:txEl>
                                              <p:pRg st="2" end="2"/>
                                            </p:txEl>
                                          </p:spTgt>
                                        </p:tgtEl>
                                        <p:attrNameLst>
                                          <p:attrName>style.visibility</p:attrName>
                                        </p:attrNameLst>
                                      </p:cBhvr>
                                      <p:to>
                                        <p:strVal val="visible"/>
                                      </p:to>
                                    </p:set>
                                    <p:anim calcmode="lin" valueType="num">
                                      <p:cBhvr additive="base">
                                        <p:cTn id="17" dur="500" fill="hold"/>
                                        <p:tgtEl>
                                          <p:spTgt spid="1188866">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88866">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88867">
                                            <p:txEl>
                                              <p:pRg st="0" end="0"/>
                                            </p:txEl>
                                          </p:spTgt>
                                        </p:tgtEl>
                                        <p:attrNameLst>
                                          <p:attrName>style.visibility</p:attrName>
                                        </p:attrNameLst>
                                      </p:cBhvr>
                                      <p:to>
                                        <p:strVal val="visible"/>
                                      </p:to>
                                    </p:set>
                                    <p:anim calcmode="lin" valueType="num">
                                      <p:cBhvr additive="base">
                                        <p:cTn id="22" dur="500" fill="hold"/>
                                        <p:tgtEl>
                                          <p:spTgt spid="1188867">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88867">
                                            <p:txEl>
                                              <p:pRg st="0" end="0"/>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88867">
                                            <p:txEl>
                                              <p:pRg st="1" end="1"/>
                                            </p:txEl>
                                          </p:spTgt>
                                        </p:tgtEl>
                                        <p:attrNameLst>
                                          <p:attrName>style.visibility</p:attrName>
                                        </p:attrNameLst>
                                      </p:cBhvr>
                                      <p:to>
                                        <p:strVal val="visible"/>
                                      </p:to>
                                    </p:set>
                                    <p:anim calcmode="lin" valueType="num">
                                      <p:cBhvr additive="base">
                                        <p:cTn id="27" dur="500" fill="hold"/>
                                        <p:tgtEl>
                                          <p:spTgt spid="1188867">
                                            <p:txEl>
                                              <p:pRg st="1" end="1"/>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88867">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8866" grpId="0" build="p" autoUpdateAnimBg="0" advAuto="0"/>
      <p:bldP spid="1188867" grpId="0" build="p" autoUpdateAnimBg="0" advAuto="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172.24.161.56\lww\01_Logistics\Plowman5e_9781496323187\13_Ancillaries\1_Input\PPTs\JPEG updated arts\Plowman-PPT-03\Ch14\Table 14.2.jpg"/>
          <p:cNvPicPr>
            <a:picLocks noChangeAspect="1" noChangeArrowheads="1"/>
          </p:cNvPicPr>
          <p:nvPr/>
        </p:nvPicPr>
        <p:blipFill>
          <a:blip r:embed="rId2" cstate="print"/>
          <a:srcRect/>
          <a:stretch>
            <a:fillRect/>
          </a:stretch>
        </p:blipFill>
        <p:spPr bwMode="auto">
          <a:xfrm>
            <a:off x="309383" y="1637161"/>
            <a:ext cx="8363270" cy="4116657"/>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0914" name="Rectangle 2"/>
          <p:cNvSpPr>
            <a:spLocks noGrp="1" noChangeArrowheads="1"/>
          </p:cNvSpPr>
          <p:nvPr>
            <p:ph type="body" idx="1"/>
          </p:nvPr>
        </p:nvSpPr>
        <p:spPr>
          <a:xfrm>
            <a:off x="461963" y="1358001"/>
            <a:ext cx="8435294" cy="3207674"/>
          </a:xfrm>
        </p:spPr>
        <p:txBody>
          <a:bodyPr wrap="square">
            <a:spAutoFit/>
          </a:bodyPr>
          <a:lstStyle/>
          <a:p>
            <a:pPr marL="914400" indent="-914400" eaLnBrk="1" hangingPunct="1">
              <a:spcBef>
                <a:spcPct val="0"/>
              </a:spcBef>
              <a:spcAft>
                <a:spcPct val="40000"/>
              </a:spcAft>
              <a:buClr>
                <a:srgbClr val="FF0000"/>
              </a:buClr>
              <a:buFontTx/>
              <a:buNone/>
              <a:tabLst>
                <a:tab pos="571500" algn="l"/>
              </a:tabLst>
            </a:pPr>
            <a:r>
              <a:rPr lang="en-US" b="1" dirty="0">
                <a:ea typeface="ＭＳ Ｐゴシック" charset="-128"/>
              </a:rPr>
              <a:t>B.  Prevention of Exertional Heat Illness</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a:ea typeface="ＭＳ Ｐゴシック" charset="-128"/>
              </a:rPr>
              <a:t>Adequate time for acclimatization</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a:ea typeface="ＭＳ Ｐゴシック" charset="-128"/>
              </a:rPr>
              <a:t>Exercise during cooler times</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a:ea typeface="ＭＳ Ｐゴシック" charset="-128"/>
              </a:rPr>
              <a:t>Avoid exercise if heat stress index (HSI) indicates high risk</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a:ea typeface="ＭＳ Ｐゴシック" charset="-128"/>
              </a:rPr>
              <a:t>Adequate hydration prior to exercise and replace fluid during exercise</a:t>
            </a:r>
          </a:p>
          <a:p>
            <a:pPr marL="914400" indent="-347663" eaLnBrk="1" hangingPunct="1">
              <a:spcBef>
                <a:spcPct val="0"/>
              </a:spcBef>
              <a:spcAft>
                <a:spcPct val="40000"/>
              </a:spcAft>
              <a:buClr>
                <a:schemeClr val="accent2"/>
              </a:buClr>
              <a:buFont typeface="Verdana" pitchFamily="34" charset="0"/>
              <a:buChar char="●"/>
              <a:tabLst>
                <a:tab pos="571500" algn="l"/>
              </a:tabLst>
            </a:pPr>
            <a:r>
              <a:rPr lang="en-US" dirty="0">
                <a:ea typeface="ＭＳ Ｐゴシック" charset="-128"/>
              </a:rPr>
              <a:t>Wear light color and loose-fitting clothes</a:t>
            </a:r>
          </a:p>
        </p:txBody>
      </p:sp>
      <p:sp>
        <p:nvSpPr>
          <p:cNvPr id="4" name="Rectangle 3"/>
          <p:cNvSpPr>
            <a:spLocks noChangeArrowheads="1"/>
          </p:cNvSpPr>
          <p:nvPr/>
        </p:nvSpPr>
        <p:spPr bwMode="auto">
          <a:xfrm>
            <a:off x="343860" y="525029"/>
            <a:ext cx="5389281" cy="523220"/>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rPr>
              <a:t>VIII. Heat Illness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0914">
                                            <p:txEl>
                                              <p:pRg st="0" end="0"/>
                                            </p:txEl>
                                          </p:spTgt>
                                        </p:tgtEl>
                                        <p:attrNameLst>
                                          <p:attrName>style.visibility</p:attrName>
                                        </p:attrNameLst>
                                      </p:cBhvr>
                                      <p:to>
                                        <p:strVal val="visible"/>
                                      </p:to>
                                    </p:set>
                                    <p:anim calcmode="lin" valueType="num">
                                      <p:cBhvr additive="base">
                                        <p:cTn id="7" dur="500" fill="hold"/>
                                        <p:tgtEl>
                                          <p:spTgt spid="1190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091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90914">
                                            <p:txEl>
                                              <p:pRg st="1" end="1"/>
                                            </p:txEl>
                                          </p:spTgt>
                                        </p:tgtEl>
                                        <p:attrNameLst>
                                          <p:attrName>style.visibility</p:attrName>
                                        </p:attrNameLst>
                                      </p:cBhvr>
                                      <p:to>
                                        <p:strVal val="visible"/>
                                      </p:to>
                                    </p:set>
                                    <p:anim calcmode="lin" valueType="num">
                                      <p:cBhvr additive="base">
                                        <p:cTn id="12" dur="500" fill="hold"/>
                                        <p:tgtEl>
                                          <p:spTgt spid="119091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90914">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90914">
                                            <p:txEl>
                                              <p:pRg st="2" end="2"/>
                                            </p:txEl>
                                          </p:spTgt>
                                        </p:tgtEl>
                                        <p:attrNameLst>
                                          <p:attrName>style.visibility</p:attrName>
                                        </p:attrNameLst>
                                      </p:cBhvr>
                                      <p:to>
                                        <p:strVal val="visible"/>
                                      </p:to>
                                    </p:set>
                                    <p:anim calcmode="lin" valueType="num">
                                      <p:cBhvr additive="base">
                                        <p:cTn id="17" dur="500" fill="hold"/>
                                        <p:tgtEl>
                                          <p:spTgt spid="119091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90914">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90914">
                                            <p:txEl>
                                              <p:pRg st="3" end="3"/>
                                            </p:txEl>
                                          </p:spTgt>
                                        </p:tgtEl>
                                        <p:attrNameLst>
                                          <p:attrName>style.visibility</p:attrName>
                                        </p:attrNameLst>
                                      </p:cBhvr>
                                      <p:to>
                                        <p:strVal val="visible"/>
                                      </p:to>
                                    </p:set>
                                    <p:anim calcmode="lin" valueType="num">
                                      <p:cBhvr additive="base">
                                        <p:cTn id="22" dur="500" fill="hold"/>
                                        <p:tgtEl>
                                          <p:spTgt spid="1190914">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90914">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90914">
                                            <p:txEl>
                                              <p:pRg st="4" end="4"/>
                                            </p:txEl>
                                          </p:spTgt>
                                        </p:tgtEl>
                                        <p:attrNameLst>
                                          <p:attrName>style.visibility</p:attrName>
                                        </p:attrNameLst>
                                      </p:cBhvr>
                                      <p:to>
                                        <p:strVal val="visible"/>
                                      </p:to>
                                    </p:set>
                                    <p:anim calcmode="lin" valueType="num">
                                      <p:cBhvr additive="base">
                                        <p:cTn id="27" dur="500" fill="hold"/>
                                        <p:tgtEl>
                                          <p:spTgt spid="1190914">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90914">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190914">
                                            <p:txEl>
                                              <p:pRg st="5" end="5"/>
                                            </p:txEl>
                                          </p:spTgt>
                                        </p:tgtEl>
                                        <p:attrNameLst>
                                          <p:attrName>style.visibility</p:attrName>
                                        </p:attrNameLst>
                                      </p:cBhvr>
                                      <p:to>
                                        <p:strVal val="visible"/>
                                      </p:to>
                                    </p:set>
                                    <p:anim calcmode="lin" valueType="num">
                                      <p:cBhvr additive="base">
                                        <p:cTn id="32" dur="500" fill="hold"/>
                                        <p:tgtEl>
                                          <p:spTgt spid="1190914">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190914">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0914" grpId="0" build="p" autoUpdateAnimBg="0" advAuto="0"/>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378454" y="596859"/>
            <a:ext cx="8524875" cy="388937"/>
          </a:xfrm>
        </p:spPr>
        <p:txBody>
          <a:bodyPr/>
          <a:lstStyle/>
          <a:p>
            <a:pPr>
              <a:defRPr/>
            </a:pPr>
            <a:r>
              <a:rPr lang="en-US" dirty="0"/>
              <a:t>Check Your Comprehension</a:t>
            </a:r>
          </a:p>
        </p:txBody>
      </p:sp>
      <p:pic>
        <p:nvPicPr>
          <p:cNvPr id="17410" name="Picture 2" descr="\\172.24.161.56\lww\01_Logistics\Plowman5e_9781496323187\13_Ancillaries\1_Input\PPTs\JPEG updated arts\Plowman-PPT-03\Ch14\Check Your Comprehension 1 - Case Study 1.jpg"/>
          <p:cNvPicPr>
            <a:picLocks noChangeAspect="1" noChangeArrowheads="1"/>
          </p:cNvPicPr>
          <p:nvPr/>
        </p:nvPicPr>
        <p:blipFill>
          <a:blip r:embed="rId2" cstate="print"/>
          <a:srcRect/>
          <a:stretch>
            <a:fillRect/>
          </a:stretch>
        </p:blipFill>
        <p:spPr bwMode="auto">
          <a:xfrm>
            <a:off x="1946094" y="1502295"/>
            <a:ext cx="4765257" cy="4708409"/>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2962" name="Rectangle 2"/>
          <p:cNvSpPr>
            <a:spLocks noGrp="1" noChangeArrowheads="1"/>
          </p:cNvSpPr>
          <p:nvPr>
            <p:ph type="body" idx="1"/>
          </p:nvPr>
        </p:nvSpPr>
        <p:spPr>
          <a:xfrm>
            <a:off x="304801" y="1369451"/>
            <a:ext cx="8476343" cy="3512373"/>
          </a:xfrm>
        </p:spPr>
        <p:txBody>
          <a:bodyPr wrap="square">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A.  Cold-Induced Injuries</a:t>
            </a:r>
          </a:p>
          <a:p>
            <a:pPr marL="609600" indent="-609600" eaLnBrk="1" hangingPunct="1">
              <a:spcBef>
                <a:spcPct val="0"/>
              </a:spcBef>
              <a:spcAft>
                <a:spcPct val="50000"/>
              </a:spcAft>
              <a:buClr>
                <a:srgbClr val="FF0000"/>
              </a:buClr>
              <a:buFontTx/>
              <a:buNone/>
            </a:pPr>
            <a:r>
              <a:rPr lang="en-US" b="1" dirty="0">
                <a:ea typeface="ＭＳ Ｐゴシック" charset="-128"/>
              </a:rPr>
              <a:t>	</a:t>
            </a:r>
          </a:p>
          <a:p>
            <a:pPr marL="609600" indent="-261938" eaLnBrk="1" hangingPunct="1">
              <a:spcBef>
                <a:spcPct val="0"/>
              </a:spcBef>
              <a:spcAft>
                <a:spcPct val="50000"/>
              </a:spcAft>
              <a:buClr>
                <a:schemeClr val="accent2"/>
              </a:buClr>
              <a:buFont typeface="Verdana" pitchFamily="34" charset="0"/>
              <a:buChar char="●"/>
            </a:pPr>
            <a:r>
              <a:rPr lang="en-US" b="1" dirty="0">
                <a:ea typeface="ＭＳ Ｐゴシック" charset="-128"/>
              </a:rPr>
              <a:t>Hypothermia</a:t>
            </a:r>
            <a:r>
              <a:rPr lang="en-US" dirty="0">
                <a:ea typeface="ＭＳ Ｐゴシック" charset="-128"/>
              </a:rPr>
              <a:t>—A core temperature less than 35 degrees Celsius; a lowering of the body temperature to the point that it affects normal function</a:t>
            </a:r>
          </a:p>
          <a:p>
            <a:pPr marL="609600" indent="-609600" eaLnBrk="1" hangingPunct="1">
              <a:spcBef>
                <a:spcPct val="0"/>
              </a:spcBef>
              <a:spcAft>
                <a:spcPct val="50000"/>
              </a:spcAft>
              <a:buClr>
                <a:schemeClr val="accent2"/>
              </a:buClr>
              <a:buNone/>
            </a:pPr>
            <a:r>
              <a:rPr lang="en-US" b="1" i="1" dirty="0">
                <a:ea typeface="ＭＳ Ｐゴシック" charset="-128"/>
              </a:rPr>
              <a:t>	</a:t>
            </a:r>
          </a:p>
          <a:p>
            <a:pPr marL="609600" indent="-261938" eaLnBrk="1" hangingPunct="1">
              <a:spcBef>
                <a:spcPct val="0"/>
              </a:spcBef>
              <a:spcAft>
                <a:spcPct val="50000"/>
              </a:spcAft>
              <a:buClr>
                <a:schemeClr val="accent2"/>
              </a:buClr>
              <a:buFont typeface="Verdana" pitchFamily="34" charset="0"/>
              <a:buChar char="●"/>
            </a:pPr>
            <a:r>
              <a:rPr lang="en-US" b="1" dirty="0">
                <a:ea typeface="ＭＳ Ｐゴシック" charset="-128"/>
              </a:rPr>
              <a:t>Frostbite</a:t>
            </a:r>
            <a:r>
              <a:rPr lang="en-US" dirty="0">
                <a:ea typeface="ＭＳ Ｐゴシック" charset="-128"/>
              </a:rPr>
              <a:t>—the consequence of water crystallization within tissues that causes cellular dehydration and leads to tissue destruction</a:t>
            </a:r>
          </a:p>
        </p:txBody>
      </p:sp>
      <p:sp>
        <p:nvSpPr>
          <p:cNvPr id="58370" name="Rectangle 3"/>
          <p:cNvSpPr>
            <a:spLocks noChangeArrowheads="1"/>
          </p:cNvSpPr>
          <p:nvPr/>
        </p:nvSpPr>
        <p:spPr bwMode="auto">
          <a:xfrm>
            <a:off x="343113" y="555425"/>
            <a:ext cx="4887877"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IX. Exercise in the Cold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2962">
                                            <p:txEl>
                                              <p:pRg st="0" end="0"/>
                                            </p:txEl>
                                          </p:spTgt>
                                        </p:tgtEl>
                                        <p:attrNameLst>
                                          <p:attrName>style.visibility</p:attrName>
                                        </p:attrNameLst>
                                      </p:cBhvr>
                                      <p:to>
                                        <p:strVal val="visible"/>
                                      </p:to>
                                    </p:set>
                                    <p:anim calcmode="lin" valueType="num">
                                      <p:cBhvr additive="base">
                                        <p:cTn id="7" dur="500" fill="hold"/>
                                        <p:tgtEl>
                                          <p:spTgt spid="119296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296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92962">
                                            <p:txEl>
                                              <p:pRg st="1" end="1"/>
                                            </p:txEl>
                                          </p:spTgt>
                                        </p:tgtEl>
                                        <p:attrNameLst>
                                          <p:attrName>style.visibility</p:attrName>
                                        </p:attrNameLst>
                                      </p:cBhvr>
                                      <p:to>
                                        <p:strVal val="visible"/>
                                      </p:to>
                                    </p:set>
                                    <p:anim calcmode="lin" valueType="num">
                                      <p:cBhvr additive="base">
                                        <p:cTn id="12" dur="500" fill="hold"/>
                                        <p:tgtEl>
                                          <p:spTgt spid="1192962">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92962">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92962">
                                            <p:txEl>
                                              <p:pRg st="2" end="2"/>
                                            </p:txEl>
                                          </p:spTgt>
                                        </p:tgtEl>
                                        <p:attrNameLst>
                                          <p:attrName>style.visibility</p:attrName>
                                        </p:attrNameLst>
                                      </p:cBhvr>
                                      <p:to>
                                        <p:strVal val="visible"/>
                                      </p:to>
                                    </p:set>
                                    <p:anim calcmode="lin" valueType="num">
                                      <p:cBhvr additive="base">
                                        <p:cTn id="17" dur="500" fill="hold"/>
                                        <p:tgtEl>
                                          <p:spTgt spid="1192962">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92962">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92962">
                                            <p:txEl>
                                              <p:pRg st="3" end="3"/>
                                            </p:txEl>
                                          </p:spTgt>
                                        </p:tgtEl>
                                        <p:attrNameLst>
                                          <p:attrName>style.visibility</p:attrName>
                                        </p:attrNameLst>
                                      </p:cBhvr>
                                      <p:to>
                                        <p:strVal val="visible"/>
                                      </p:to>
                                    </p:set>
                                    <p:anim calcmode="lin" valueType="num">
                                      <p:cBhvr additive="base">
                                        <p:cTn id="22" dur="500" fill="hold"/>
                                        <p:tgtEl>
                                          <p:spTgt spid="1192962">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92962">
                                            <p:txEl>
                                              <p:pRg st="3" end="3"/>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92962">
                                            <p:txEl>
                                              <p:pRg st="4" end="4"/>
                                            </p:txEl>
                                          </p:spTgt>
                                        </p:tgtEl>
                                        <p:attrNameLst>
                                          <p:attrName>style.visibility</p:attrName>
                                        </p:attrNameLst>
                                      </p:cBhvr>
                                      <p:to>
                                        <p:strVal val="visible"/>
                                      </p:to>
                                    </p:set>
                                    <p:anim calcmode="lin" valueType="num">
                                      <p:cBhvr additive="base">
                                        <p:cTn id="27" dur="500" fill="hold"/>
                                        <p:tgtEl>
                                          <p:spTgt spid="1192962">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9296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2962" grpId="0" build="p" autoUpdateAnimBg="0" advAuto="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197058" name="Rectangle 2"/>
          <p:cNvSpPr>
            <a:spLocks noGrp="1" noChangeArrowheads="1"/>
          </p:cNvSpPr>
          <p:nvPr>
            <p:ph type="body" idx="1"/>
          </p:nvPr>
        </p:nvSpPr>
        <p:spPr>
          <a:xfrm>
            <a:off x="334289" y="1322502"/>
            <a:ext cx="8251825" cy="4189481"/>
          </a:xfrm>
        </p:spPr>
        <p:txBody>
          <a:bodyPr>
            <a:spAutoFit/>
          </a:bodyPr>
          <a:lstStyle/>
          <a:p>
            <a:pPr marL="571500" indent="-571500" eaLnBrk="1" hangingPunct="1">
              <a:spcBef>
                <a:spcPct val="0"/>
              </a:spcBef>
              <a:spcAft>
                <a:spcPct val="50000"/>
              </a:spcAft>
              <a:buClr>
                <a:srgbClr val="FF0000"/>
              </a:buClr>
              <a:buFontTx/>
              <a:buNone/>
            </a:pPr>
            <a:r>
              <a:rPr lang="en-US" b="1" dirty="0">
                <a:ea typeface="ＭＳ Ｐゴシック" charset="-128"/>
              </a:rPr>
              <a:t>B.  Prevention of Cold-Induced Injuries </a:t>
            </a:r>
          </a:p>
          <a:p>
            <a:pPr marL="571500" indent="-571500" eaLnBrk="1" hangingPunct="1">
              <a:spcBef>
                <a:spcPct val="0"/>
              </a:spcBef>
              <a:spcAft>
                <a:spcPct val="50000"/>
              </a:spcAft>
              <a:buClr>
                <a:srgbClr val="FF0000"/>
              </a:buClr>
              <a:buFontTx/>
              <a:buNone/>
            </a:pPr>
            <a:endParaRPr lang="en-US" b="1" dirty="0">
              <a:ea typeface="ＭＳ Ｐゴシック" charset="-128"/>
            </a:endParaRPr>
          </a:p>
          <a:p>
            <a:pPr marL="571500" indent="-571500" eaLnBrk="1" hangingPunct="1">
              <a:spcBef>
                <a:spcPct val="0"/>
              </a:spcBef>
              <a:spcAft>
                <a:spcPct val="50000"/>
              </a:spcAft>
              <a:buClr>
                <a:srgbClr val="FF0000"/>
              </a:buClr>
              <a:buFontTx/>
              <a:buNone/>
            </a:pPr>
            <a:r>
              <a:rPr lang="en-US" b="1" dirty="0">
                <a:ea typeface="ＭＳ Ｐゴシック" charset="-128"/>
              </a:rPr>
              <a:t>C.	Influence of Sex and Age on Cold Tolerance</a:t>
            </a:r>
          </a:p>
          <a:p>
            <a:pPr marL="571500" indent="-571500" eaLnBrk="1" hangingPunct="1">
              <a:spcBef>
                <a:spcPct val="0"/>
              </a:spcBef>
              <a:spcAft>
                <a:spcPct val="50000"/>
              </a:spcAft>
              <a:buClr>
                <a:srgbClr val="FF0000"/>
              </a:buClr>
              <a:buFontTx/>
              <a:buNone/>
            </a:pPr>
            <a:endParaRPr lang="en-US" b="1" dirty="0">
              <a:ea typeface="ＭＳ Ｐゴシック" charset="-128"/>
            </a:endParaRPr>
          </a:p>
          <a:p>
            <a:pPr marL="571500" indent="-571500" eaLnBrk="1" hangingPunct="1">
              <a:spcBef>
                <a:spcPct val="0"/>
              </a:spcBef>
              <a:spcAft>
                <a:spcPct val="50000"/>
              </a:spcAft>
              <a:buClr>
                <a:srgbClr val="FF0000"/>
              </a:buClr>
              <a:buFontTx/>
              <a:buNone/>
            </a:pPr>
            <a:r>
              <a:rPr lang="en-US" dirty="0">
                <a:ea typeface="ＭＳ Ｐゴシック" charset="-128"/>
              </a:rPr>
              <a:t>		1. Male-Female differences</a:t>
            </a:r>
          </a:p>
          <a:p>
            <a:pPr marL="571500" indent="-571500" eaLnBrk="1" hangingPunct="1">
              <a:spcBef>
                <a:spcPct val="0"/>
              </a:spcBef>
              <a:spcAft>
                <a:spcPct val="50000"/>
              </a:spcAft>
              <a:buClr>
                <a:srgbClr val="FF0000"/>
              </a:buClr>
              <a:buFontTx/>
              <a:buNone/>
            </a:pPr>
            <a:endParaRPr lang="en-US" dirty="0">
              <a:ea typeface="ＭＳ Ｐゴシック" charset="-128"/>
            </a:endParaRPr>
          </a:p>
          <a:p>
            <a:pPr marL="571500" indent="-571500" eaLnBrk="1" hangingPunct="1">
              <a:spcBef>
                <a:spcPct val="0"/>
              </a:spcBef>
              <a:spcAft>
                <a:spcPct val="50000"/>
              </a:spcAft>
              <a:buClr>
                <a:srgbClr val="FF0000"/>
              </a:buClr>
              <a:buFontTx/>
              <a:buNone/>
            </a:pPr>
            <a:r>
              <a:rPr lang="en-US" dirty="0">
                <a:ea typeface="ＭＳ Ｐゴシック" charset="-128"/>
              </a:rPr>
              <a:t>		2. Children and Adolescents</a:t>
            </a:r>
          </a:p>
          <a:p>
            <a:pPr marL="571500" indent="-571500" eaLnBrk="1" hangingPunct="1">
              <a:spcBef>
                <a:spcPct val="0"/>
              </a:spcBef>
              <a:spcAft>
                <a:spcPct val="50000"/>
              </a:spcAft>
              <a:buClr>
                <a:srgbClr val="FF0000"/>
              </a:buClr>
              <a:buFontTx/>
              <a:buNone/>
            </a:pPr>
            <a:endParaRPr lang="en-US" dirty="0">
              <a:ea typeface="ＭＳ Ｐゴシック" charset="-128"/>
            </a:endParaRPr>
          </a:p>
          <a:p>
            <a:pPr marL="571500" indent="-571500" eaLnBrk="1" hangingPunct="1">
              <a:spcBef>
                <a:spcPct val="0"/>
              </a:spcBef>
              <a:spcAft>
                <a:spcPct val="50000"/>
              </a:spcAft>
              <a:buClr>
                <a:srgbClr val="FF0000"/>
              </a:buClr>
              <a:buFontTx/>
              <a:buNone/>
            </a:pPr>
            <a:r>
              <a:rPr lang="en-US" dirty="0">
                <a:ea typeface="ＭＳ Ｐゴシック" charset="-128"/>
              </a:rPr>
              <a:t>		3. Older Adults	</a:t>
            </a:r>
          </a:p>
        </p:txBody>
      </p:sp>
      <p:sp>
        <p:nvSpPr>
          <p:cNvPr id="4" name="Rectangle 3"/>
          <p:cNvSpPr>
            <a:spLocks noChangeArrowheads="1"/>
          </p:cNvSpPr>
          <p:nvPr/>
        </p:nvSpPr>
        <p:spPr bwMode="auto">
          <a:xfrm>
            <a:off x="250272" y="522639"/>
            <a:ext cx="6410729" cy="523220"/>
          </a:xfrm>
          <a:prstGeom prst="rect">
            <a:avLst/>
          </a:prstGeom>
          <a:noFill/>
          <a:ln w="9525">
            <a:noFill/>
            <a:miter lim="800000"/>
            <a:headEnd/>
            <a:tailEnd/>
          </a:ln>
        </p:spPr>
        <p:txBody>
          <a:bodyPr wrap="none">
            <a:spAutoFit/>
          </a:bodyPr>
          <a:lstStyle/>
          <a:p>
            <a:pPr algn="l" eaLnBrk="1" hangingPunct="1"/>
            <a:r>
              <a:rPr lang="en-US" sz="2800" b="1" dirty="0">
                <a:solidFill>
                  <a:schemeClr val="accent1"/>
                </a:solidFill>
                <a:latin typeface="+mj-lt"/>
              </a:rPr>
              <a:t>IX. Exercise in the Cold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7058">
                                            <p:txEl>
                                              <p:pRg st="0" end="0"/>
                                            </p:txEl>
                                          </p:spTgt>
                                        </p:tgtEl>
                                        <p:attrNameLst>
                                          <p:attrName>style.visibility</p:attrName>
                                        </p:attrNameLst>
                                      </p:cBhvr>
                                      <p:to>
                                        <p:strVal val="visible"/>
                                      </p:to>
                                    </p:set>
                                    <p:anim calcmode="lin" valueType="num">
                                      <p:cBhvr additive="base">
                                        <p:cTn id="7" dur="500" fill="hold"/>
                                        <p:tgtEl>
                                          <p:spTgt spid="11970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705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97058">
                                            <p:txEl>
                                              <p:pRg st="2" end="2"/>
                                            </p:txEl>
                                          </p:spTgt>
                                        </p:tgtEl>
                                        <p:attrNameLst>
                                          <p:attrName>style.visibility</p:attrName>
                                        </p:attrNameLst>
                                      </p:cBhvr>
                                      <p:to>
                                        <p:strVal val="visible"/>
                                      </p:to>
                                    </p:set>
                                    <p:anim calcmode="lin" valueType="num">
                                      <p:cBhvr additive="base">
                                        <p:cTn id="12" dur="500" fill="hold"/>
                                        <p:tgtEl>
                                          <p:spTgt spid="1197058">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97058">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97058">
                                            <p:txEl>
                                              <p:pRg st="4" end="4"/>
                                            </p:txEl>
                                          </p:spTgt>
                                        </p:tgtEl>
                                        <p:attrNameLst>
                                          <p:attrName>style.visibility</p:attrName>
                                        </p:attrNameLst>
                                      </p:cBhvr>
                                      <p:to>
                                        <p:strVal val="visible"/>
                                      </p:to>
                                    </p:set>
                                    <p:anim calcmode="lin" valueType="num">
                                      <p:cBhvr additive="base">
                                        <p:cTn id="17" dur="500" fill="hold"/>
                                        <p:tgtEl>
                                          <p:spTgt spid="1197058">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97058">
                                            <p:txEl>
                                              <p:pRg st="4" end="4"/>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97058">
                                            <p:txEl>
                                              <p:pRg st="6" end="6"/>
                                            </p:txEl>
                                          </p:spTgt>
                                        </p:tgtEl>
                                        <p:attrNameLst>
                                          <p:attrName>style.visibility</p:attrName>
                                        </p:attrNameLst>
                                      </p:cBhvr>
                                      <p:to>
                                        <p:strVal val="visible"/>
                                      </p:to>
                                    </p:set>
                                    <p:anim calcmode="lin" valueType="num">
                                      <p:cBhvr additive="base">
                                        <p:cTn id="22" dur="500" fill="hold"/>
                                        <p:tgtEl>
                                          <p:spTgt spid="1197058">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97058">
                                            <p:txEl>
                                              <p:pRg st="6" end="6"/>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197058">
                                            <p:txEl>
                                              <p:pRg st="8" end="8"/>
                                            </p:txEl>
                                          </p:spTgt>
                                        </p:tgtEl>
                                        <p:attrNameLst>
                                          <p:attrName>style.visibility</p:attrName>
                                        </p:attrNameLst>
                                      </p:cBhvr>
                                      <p:to>
                                        <p:strVal val="visible"/>
                                      </p:to>
                                    </p:set>
                                    <p:anim calcmode="lin" valueType="num">
                                      <p:cBhvr additive="base">
                                        <p:cTn id="27" dur="500" fill="hold"/>
                                        <p:tgtEl>
                                          <p:spTgt spid="1197058">
                                            <p:txEl>
                                              <p:pRg st="8" end="8"/>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197058">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7058" grpId="0" build="p" autoUpdateAnimBg="0" advAuto="0"/>
    </p:bldLst>
  </p:timing>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2933</TotalTime>
  <Words>1002</Words>
  <Application>Microsoft Office PowerPoint</Application>
  <PresentationFormat>On-screen Show (4:3)</PresentationFormat>
  <Paragraphs>130</Paragraphs>
  <Slides>31</Slides>
  <Notes>23</Notes>
  <HiddenSlides>7</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ＭＳ Ｐゴシック</vt:lpstr>
      <vt:lpstr>Arial</vt:lpstr>
      <vt:lpstr>Times New Roman</vt:lpstr>
      <vt:lpstr>Verdana</vt:lpstr>
      <vt:lpstr>LWW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Check Your Comprehension</vt:lpstr>
      <vt:lpstr>PowerPoint Presentation</vt:lpstr>
      <vt:lpstr>PowerPoint Presentation</vt:lpstr>
    </vt:vector>
  </TitlesOfParts>
  <Company>Wolters Kluwer Health - Lippincott Williams &amp; Wilkins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Geraint Forster</cp:lastModifiedBy>
  <cp:revision>333</cp:revision>
  <cp:lastPrinted>2001-01-03T19:47:24Z</cp:lastPrinted>
  <dcterms:created xsi:type="dcterms:W3CDTF">2001-02-15T19:07:27Z</dcterms:created>
  <dcterms:modified xsi:type="dcterms:W3CDTF">2025-01-27T15:41:56Z</dcterms:modified>
</cp:coreProperties>
</file>