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73" r:id="rId2"/>
    <p:sldId id="274" r:id="rId3"/>
    <p:sldId id="259" r:id="rId4"/>
    <p:sldId id="275" r:id="rId5"/>
    <p:sldId id="276" r:id="rId6"/>
    <p:sldId id="278" r:id="rId7"/>
    <p:sldId id="258" r:id="rId8"/>
    <p:sldId id="260" r:id="rId9"/>
    <p:sldId id="261" r:id="rId10"/>
    <p:sldId id="262" r:id="rId11"/>
    <p:sldId id="279" r:id="rId12"/>
    <p:sldId id="263" r:id="rId13"/>
    <p:sldId id="264" r:id="rId14"/>
    <p:sldId id="269" r:id="rId15"/>
    <p:sldId id="280" r:id="rId16"/>
    <p:sldId id="265" r:id="rId17"/>
    <p:sldId id="270" r:id="rId18"/>
    <p:sldId id="266" r:id="rId19"/>
    <p:sldId id="267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5"/>
    <p:restoredTop sz="73601" autoAdjust="0"/>
  </p:normalViewPr>
  <p:slideViewPr>
    <p:cSldViewPr snapToGrid="0" snapToObjects="1">
      <p:cViewPr varScale="1">
        <p:scale>
          <a:sx n="56" d="100"/>
          <a:sy n="56" d="100"/>
        </p:scale>
        <p:origin x="534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65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I know… what else do I know?</a:t>
            </a:r>
          </a:p>
          <a:p>
            <a:r>
              <a:rPr lang="en-GB" dirty="0" smtClean="0"/>
              <a:t>3 free facts</a:t>
            </a:r>
          </a:p>
          <a:p>
            <a:r>
              <a:rPr lang="en-GB" dirty="0" smtClean="0"/>
              <a:t>What else could I work out?</a:t>
            </a:r>
          </a:p>
          <a:p>
            <a:r>
              <a:rPr lang="en-GB" dirty="0" smtClean="0"/>
              <a:t>Derived</a:t>
            </a:r>
            <a:r>
              <a:rPr lang="en-GB" baseline="0" dirty="0" smtClean="0"/>
              <a:t> facts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08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96F0DB-F87C-4AD5-B1CE-54580C25DDE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975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D3DD931-D800-4775-9106-59CD7DD970F3}" type="slidenum">
              <a:rPr lang="en-GB" altLang="en-US">
                <a:latin typeface="Calibri" panose="020F0502020204030204" pitchFamily="34" charset="0"/>
                <a:cs typeface="Arial" panose="020B060402020202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5239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400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achprimary.com/learning_resources/view/outstanding-maths-proficiency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rathrofa.wordpress.com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thszone.co.uk/calculating-xd/" TargetMode="External"/><Relationship Id="rId3" Type="http://schemas.openxmlformats.org/officeDocument/2006/relationships/hyperlink" Target="http://resources.hwb.wales.gov.uk/VTC/2008-09/daydream/tablau-1-6/c_index.html" TargetMode="External"/><Relationship Id="rId7" Type="http://schemas.openxmlformats.org/officeDocument/2006/relationships/hyperlink" Target="http://www.topmarks.co.uk/Flash.aspx?f=mentaldivisionv2" TargetMode="External"/><Relationship Id="rId2" Type="http://schemas.openxmlformats.org/officeDocument/2006/relationships/hyperlink" Target="http://www.topmarks.co.uk/Flash.aspx?f=NumberFactsGridv2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nlvm.usu.edu/en/nav/frames_asid_155_g_2_t_1.html" TargetMode="External"/><Relationship Id="rId5" Type="http://schemas.openxmlformats.org/officeDocument/2006/relationships/hyperlink" Target="http://resources.hwb.wales.gov.uk/VTC/3_num_multiply/cym/Cyflwyniad/default.htm" TargetMode="External"/><Relationship Id="rId4" Type="http://schemas.openxmlformats.org/officeDocument/2006/relationships/hyperlink" Target="http://resources.hwb.wales.gov.uk/VTC/2008-09/daydream/tablau-7-12/c_index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grouping.html" TargetMode="External"/><Relationship Id="rId2" Type="http://schemas.openxmlformats.org/officeDocument/2006/relationships/hyperlink" Target="http://www.topmarks.co.uk/Flash.aspx?f=NumberFactsGridv2" TargetMode="Externa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www.mathszone.co.uk/calculating-xd/" TargetMode="External"/><Relationship Id="rId4" Type="http://schemas.openxmlformats.org/officeDocument/2006/relationships/hyperlink" Target="http://www.topmarks.co.uk/Flash.aspx?f=mentaldivisionv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hyperlink" Target="http://www.ncetm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etm.org.uk/resources/40529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iseemaths.com/visual-support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1531" y="331807"/>
            <a:ext cx="8667750" cy="1685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4500" dirty="0" err="1">
                <a:solidFill>
                  <a:schemeClr val="bg1"/>
                </a:solidFill>
              </a:rPr>
              <a:t>Mathemateg</a:t>
            </a:r>
            <a:r>
              <a:rPr lang="en-US" sz="4500" dirty="0">
                <a:solidFill>
                  <a:schemeClr val="bg1"/>
                </a:solidFill>
              </a:rPr>
              <a:t> </a:t>
            </a:r>
            <a:r>
              <a:rPr lang="mr-IN" sz="4500" dirty="0">
                <a:solidFill>
                  <a:schemeClr val="bg1"/>
                </a:solidFill>
              </a:rPr>
              <a:t>–</a:t>
            </a:r>
            <a:r>
              <a:rPr lang="en-US" sz="4500" dirty="0">
                <a:solidFill>
                  <a:schemeClr val="bg1"/>
                </a:solidFill>
              </a:rPr>
              <a:t> Mathematics </a:t>
            </a:r>
            <a:r>
              <a:rPr lang="en-US" sz="4500" dirty="0" smtClean="0">
                <a:solidFill>
                  <a:schemeClr val="bg1"/>
                </a:solidFill>
              </a:rPr>
              <a:t>8</a:t>
            </a:r>
            <a:endParaRPr lang="en-US" sz="4500" dirty="0">
              <a:solidFill>
                <a:schemeClr val="bg1"/>
              </a:solidFill>
            </a:endParaRPr>
          </a:p>
          <a:p>
            <a:pPr algn="ctr"/>
            <a:endParaRPr lang="en-US" sz="135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1531" y="4364225"/>
            <a:ext cx="8667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solidFill>
                  <a:schemeClr val="bg1"/>
                </a:solidFill>
              </a:rPr>
              <a:t>Addysgu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cyfrifon</a:t>
            </a:r>
            <a:r>
              <a:rPr lang="en-GB" sz="3600" dirty="0">
                <a:solidFill>
                  <a:schemeClr val="bg1"/>
                </a:solidFill>
              </a:rPr>
              <a:t> (x and </a:t>
            </a:r>
            <a:r>
              <a:rPr lang="en-GB" sz="3600" dirty="0">
                <a:solidFill>
                  <a:schemeClr val="bg1"/>
                </a:solidFill>
                <a:cs typeface="Times New Roman" panose="02020603050405020304" pitchFamily="18" charset="0"/>
                <a:sym typeface="Wingdings" panose="05000000000000000000" pitchFamily="2" charset="2"/>
              </a:rPr>
              <a:t>÷)</a:t>
            </a:r>
            <a:endParaRPr lang="en-GB" sz="3600" dirty="0">
              <a:solidFill>
                <a:schemeClr val="bg1"/>
              </a:solidFill>
            </a:endParaRP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Teaching calculations (x and </a:t>
            </a:r>
            <a:r>
              <a:rPr lang="en-GB" sz="3600" dirty="0">
                <a:solidFill>
                  <a:schemeClr val="bg1"/>
                </a:solidFill>
                <a:cs typeface="Times New Roman" panose="02020603050405020304" pitchFamily="18" charset="0"/>
                <a:sym typeface="Wingdings" panose="05000000000000000000" pitchFamily="2" charset="2"/>
              </a:rPr>
              <a:t>÷</a:t>
            </a:r>
            <a:endParaRPr lang="en-US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25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4314" y="449579"/>
            <a:ext cx="4156368" cy="90214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b="1" dirty="0" smtClean="0">
                <a:solidFill>
                  <a:schemeClr val="accent1">
                    <a:lumMod val="50000"/>
                  </a:schemeClr>
                </a:solidFill>
              </a:rPr>
              <a:t>Tasg gychwynnol</a:t>
            </a:r>
            <a:endParaRPr lang="cy-GB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41312" y="1351723"/>
            <a:ext cx="4482372" cy="386233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3200" dirty="0" smtClean="0"/>
              <a:t>Cyfrifwch10 </a:t>
            </a:r>
            <a:r>
              <a:rPr lang="en-GB" sz="3200" dirty="0"/>
              <a:t>x 8</a:t>
            </a:r>
          </a:p>
          <a:p>
            <a:pPr>
              <a:defRPr/>
            </a:pPr>
            <a:r>
              <a:rPr lang="en-GB" sz="3200" dirty="0" err="1" smtClean="0"/>
              <a:t>Nesaf</a:t>
            </a:r>
            <a:r>
              <a:rPr lang="en-GB" sz="3200" dirty="0" smtClean="0"/>
              <a:t> </a:t>
            </a:r>
            <a:r>
              <a:rPr lang="en-GB" sz="3200" dirty="0" err="1" smtClean="0"/>
              <a:t>cyfrifwch</a:t>
            </a:r>
            <a:r>
              <a:rPr lang="en-GB" sz="3200" dirty="0" smtClean="0"/>
              <a:t> 2 </a:t>
            </a:r>
            <a:r>
              <a:rPr lang="en-GB" sz="3200" dirty="0"/>
              <a:t>x 8</a:t>
            </a:r>
          </a:p>
          <a:p>
            <a:pPr>
              <a:defRPr/>
            </a:pPr>
            <a:r>
              <a:rPr lang="en-GB" sz="3200" dirty="0" err="1" smtClean="0"/>
              <a:t>Wedyn</a:t>
            </a:r>
            <a:r>
              <a:rPr lang="en-GB" sz="3200" dirty="0" smtClean="0"/>
              <a:t> </a:t>
            </a:r>
            <a:r>
              <a:rPr lang="en-GB" sz="3200" dirty="0" err="1" smtClean="0"/>
              <a:t>cyfrifwch</a:t>
            </a:r>
            <a:r>
              <a:rPr lang="en-GB" sz="3200" dirty="0" smtClean="0"/>
              <a:t> 12 </a:t>
            </a:r>
            <a:r>
              <a:rPr lang="en-GB" sz="3200" dirty="0"/>
              <a:t>x 8</a:t>
            </a:r>
          </a:p>
          <a:p>
            <a:pPr>
              <a:defRPr/>
            </a:pPr>
            <a:r>
              <a:rPr lang="en-GB" sz="3200" dirty="0" err="1" smtClean="0"/>
              <a:t>Cyfrifwch</a:t>
            </a:r>
            <a:r>
              <a:rPr lang="en-GB" sz="3200" dirty="0" smtClean="0"/>
              <a:t> 6 </a:t>
            </a:r>
            <a:r>
              <a:rPr lang="en-GB" sz="3200" dirty="0"/>
              <a:t>x 16</a:t>
            </a:r>
          </a:p>
          <a:p>
            <a:pPr>
              <a:defRPr/>
            </a:pPr>
            <a:endParaRPr lang="en-GB" sz="3200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smtClean="0"/>
              <a:t>Beth </a:t>
            </a:r>
            <a:r>
              <a:rPr lang="en-GB" sz="3200" dirty="0" err="1" smtClean="0"/>
              <a:t>arall</a:t>
            </a:r>
            <a:r>
              <a:rPr lang="en-GB" sz="3200" dirty="0" smtClean="0"/>
              <a:t> </a:t>
            </a:r>
            <a:r>
              <a:rPr lang="en-GB" sz="3200" dirty="0" err="1" smtClean="0"/>
              <a:t>allech</a:t>
            </a:r>
            <a:r>
              <a:rPr lang="en-GB" sz="3200" dirty="0" smtClean="0"/>
              <a:t> chi </a:t>
            </a:r>
            <a:r>
              <a:rPr lang="en-GB" sz="3200" dirty="0" err="1" smtClean="0"/>
              <a:t>gyfrifo</a:t>
            </a:r>
            <a:r>
              <a:rPr lang="en-GB" sz="3200" dirty="0" smtClean="0"/>
              <a:t>?</a:t>
            </a:r>
            <a:endParaRPr lang="en-GB" sz="32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925692" y="449579"/>
            <a:ext cx="4218307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tx2"/>
                </a:solidFill>
              </a:rPr>
              <a:t>Starting task</a:t>
            </a: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23684" y="1544553"/>
            <a:ext cx="4186222" cy="366950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3200" dirty="0"/>
              <a:t>Work out 10 x 8</a:t>
            </a:r>
          </a:p>
          <a:p>
            <a:pPr>
              <a:defRPr/>
            </a:pPr>
            <a:r>
              <a:rPr lang="en-GB" sz="3200" dirty="0"/>
              <a:t>Now work out 2 x 8</a:t>
            </a:r>
          </a:p>
          <a:p>
            <a:pPr>
              <a:defRPr/>
            </a:pPr>
            <a:r>
              <a:rPr lang="en-GB" sz="3200" dirty="0"/>
              <a:t>Now work out 12 x 8</a:t>
            </a:r>
          </a:p>
          <a:p>
            <a:pPr>
              <a:defRPr/>
            </a:pPr>
            <a:r>
              <a:rPr lang="en-GB" sz="3200" dirty="0"/>
              <a:t>Work out 6 x 16</a:t>
            </a:r>
          </a:p>
          <a:p>
            <a:pPr>
              <a:defRPr/>
            </a:pPr>
            <a:endParaRPr lang="en-GB" sz="3200" dirty="0"/>
          </a:p>
          <a:p>
            <a:pPr marL="114300" indent="0">
              <a:buNone/>
              <a:defRPr/>
            </a:pPr>
            <a:r>
              <a:rPr lang="en-GB" sz="3200" dirty="0"/>
              <a:t>What else could you work out?</a:t>
            </a:r>
          </a:p>
        </p:txBody>
      </p:sp>
    </p:spTree>
    <p:extLst>
      <p:ext uri="{BB962C8B-B14F-4D97-AF65-F5344CB8AC3E}">
        <p14:creationId xmlns:p14="http://schemas.microsoft.com/office/powerpoint/2010/main" val="142409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/>
          <p:cNvSpPr/>
          <p:nvPr/>
        </p:nvSpPr>
        <p:spPr>
          <a:xfrm>
            <a:off x="1547664" y="2313493"/>
            <a:ext cx="5472608" cy="156617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" name="TextBox 2"/>
          <p:cNvSpPr txBox="1"/>
          <p:nvPr/>
        </p:nvSpPr>
        <p:spPr>
          <a:xfrm>
            <a:off x="2195736" y="2475511"/>
            <a:ext cx="4320480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cy-GB" dirty="0">
                <a:solidFill>
                  <a:schemeClr val="bg1"/>
                </a:solidFill>
              </a:rPr>
              <a:t>Rwy’n gwybod bod </a:t>
            </a:r>
            <a:r>
              <a:rPr lang="cy-GB" sz="2100" dirty="0">
                <a:solidFill>
                  <a:schemeClr val="bg1"/>
                </a:solidFill>
              </a:rPr>
              <a:t>3 x 7 = 21</a:t>
            </a:r>
          </a:p>
          <a:p>
            <a:r>
              <a:rPr lang="cy-GB" i="1" dirty="0">
                <a:solidFill>
                  <a:schemeClr val="bg1"/>
                </a:solidFill>
              </a:rPr>
              <a:t>Lluoswm</a:t>
            </a:r>
            <a:r>
              <a:rPr lang="cy-GB" dirty="0">
                <a:solidFill>
                  <a:schemeClr val="bg1"/>
                </a:solidFill>
              </a:rPr>
              <a:t> (</a:t>
            </a:r>
            <a:r>
              <a:rPr lang="cy-GB" dirty="0" err="1">
                <a:solidFill>
                  <a:schemeClr val="bg1"/>
                </a:solidFill>
              </a:rPr>
              <a:t>product</a:t>
            </a:r>
            <a:r>
              <a:rPr lang="cy-GB" dirty="0">
                <a:solidFill>
                  <a:schemeClr val="bg1"/>
                </a:solidFill>
              </a:rPr>
              <a:t>) 3 a 7 yw 21.</a:t>
            </a:r>
          </a:p>
          <a:p>
            <a:r>
              <a:rPr lang="cy-GB" dirty="0">
                <a:solidFill>
                  <a:schemeClr val="bg1"/>
                </a:solidFill>
              </a:rPr>
              <a:t>Mae 21 yn </a:t>
            </a:r>
            <a:r>
              <a:rPr lang="cy-GB" i="1" dirty="0">
                <a:solidFill>
                  <a:schemeClr val="bg1"/>
                </a:solidFill>
              </a:rPr>
              <a:t>lluosrif</a:t>
            </a:r>
            <a:r>
              <a:rPr lang="cy-GB" dirty="0">
                <a:solidFill>
                  <a:schemeClr val="bg1"/>
                </a:solidFill>
              </a:rPr>
              <a:t> (</a:t>
            </a:r>
            <a:r>
              <a:rPr lang="cy-GB" dirty="0" err="1">
                <a:solidFill>
                  <a:schemeClr val="bg1"/>
                </a:solidFill>
              </a:rPr>
              <a:t>multiple</a:t>
            </a:r>
            <a:r>
              <a:rPr lang="cy-GB" dirty="0">
                <a:solidFill>
                  <a:schemeClr val="bg1"/>
                </a:solidFill>
              </a:rPr>
              <a:t>) o 3 a 7.</a:t>
            </a:r>
          </a:p>
          <a:p>
            <a:r>
              <a:rPr lang="cy-GB" dirty="0">
                <a:solidFill>
                  <a:schemeClr val="bg1"/>
                </a:solidFill>
              </a:rPr>
              <a:t>Mae 3 a 7 yn </a:t>
            </a:r>
            <a:r>
              <a:rPr lang="cy-GB" i="1" dirty="0">
                <a:solidFill>
                  <a:schemeClr val="bg1"/>
                </a:solidFill>
              </a:rPr>
              <a:t>ffactorau </a:t>
            </a:r>
            <a:r>
              <a:rPr lang="cy-GB" dirty="0">
                <a:solidFill>
                  <a:schemeClr val="bg1"/>
                </a:solidFill>
              </a:rPr>
              <a:t>o 21.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3707904" y="1341385"/>
            <a:ext cx="72008" cy="972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076057" y="1557409"/>
            <a:ext cx="50405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1619672" y="1611415"/>
            <a:ext cx="792088" cy="972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1331641" y="3717649"/>
            <a:ext cx="1008112" cy="2700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3923928" y="1017349"/>
            <a:ext cx="720080" cy="1620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827584" y="1071355"/>
            <a:ext cx="172819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7 x 3 = 21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915816" y="855331"/>
            <a:ext cx="187220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21 ÷ 3 = 7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148065" y="1287379"/>
            <a:ext cx="18002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21 ÷ 7 = 3</a:t>
            </a:r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3995936" y="3231595"/>
            <a:ext cx="648072" cy="1188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51521" y="3933673"/>
            <a:ext cx="230425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6 x 7 = 42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059832" y="4365721"/>
            <a:ext cx="129614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3 x 14 = 42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572000" y="693313"/>
            <a:ext cx="194421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1/3  of 21 = 7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6300192" y="1395391"/>
            <a:ext cx="936104" cy="7020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7092280" y="2726922"/>
            <a:ext cx="158417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1/7 </a:t>
            </a:r>
            <a:r>
              <a:rPr lang="en-GB" sz="1350" dirty="0" smtClean="0"/>
              <a:t>o 21 </a:t>
            </a:r>
            <a:r>
              <a:rPr lang="en-GB" sz="1350" dirty="0"/>
              <a:t>= 3 </a:t>
            </a:r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5580112" y="3825661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H="1" flipV="1">
            <a:off x="179513" y="3717649"/>
            <a:ext cx="72008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251520" y="3355277"/>
            <a:ext cx="144016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6 x 14 = 84</a:t>
            </a:r>
          </a:p>
        </p:txBody>
      </p:sp>
      <p:cxnSp>
        <p:nvCxnSpPr>
          <p:cNvPr id="45" name="Straight Arrow Connector 44"/>
          <p:cNvCxnSpPr/>
          <p:nvPr/>
        </p:nvCxnSpPr>
        <p:spPr>
          <a:xfrm flipH="1">
            <a:off x="2555777" y="4473733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899592" y="4419727"/>
            <a:ext cx="158417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3 x 28 = 84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4788024" y="4473733"/>
            <a:ext cx="187220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1 ½ x 7 = 10 ½ </a:t>
            </a:r>
          </a:p>
        </p:txBody>
      </p:sp>
      <p:cxnSp>
        <p:nvCxnSpPr>
          <p:cNvPr id="52" name="Straight Arrow Connector 51"/>
          <p:cNvCxnSpPr/>
          <p:nvPr/>
        </p:nvCxnSpPr>
        <p:spPr>
          <a:xfrm>
            <a:off x="6516216" y="3555631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6588225" y="4257709"/>
            <a:ext cx="158417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3 x 3 ½ = 10 ½ 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1727684" y="4926577"/>
            <a:ext cx="684076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350" dirty="0">
                <a:latin typeface="Comic Sans MS" pitchFamily="66" charset="0"/>
              </a:rPr>
              <a:t>Mae deall sut i wneud cysylltiadau yr un mor bwysig â </a:t>
            </a:r>
            <a:r>
              <a:rPr lang="cy-GB" sz="1350" dirty="0" err="1">
                <a:latin typeface="Comic Sans MS" pitchFamily="66" charset="0"/>
              </a:rPr>
              <a:t>chofio</a:t>
            </a:r>
            <a:r>
              <a:rPr lang="cy-GB" sz="1350" dirty="0">
                <a:latin typeface="Comic Sans MS" pitchFamily="66" charset="0"/>
              </a:rPr>
              <a:t> ffeithiau </a:t>
            </a:r>
          </a:p>
          <a:p>
            <a:r>
              <a:rPr lang="cy-GB" sz="1350" dirty="0">
                <a:latin typeface="Comic Sans MS" pitchFamily="66" charset="0"/>
              </a:rPr>
              <a:t>(</a:t>
            </a:r>
            <a:r>
              <a:rPr lang="cy-GB" sz="1350" dirty="0" err="1">
                <a:latin typeface="Comic Sans MS" pitchFamily="66" charset="0"/>
              </a:rPr>
              <a:t>Anghileri</a:t>
            </a:r>
            <a:r>
              <a:rPr lang="cy-GB" sz="1350" dirty="0">
                <a:latin typeface="Comic Sans MS" pitchFamily="66" charset="0"/>
              </a:rPr>
              <a:t>, 2000) </a:t>
            </a:r>
            <a:r>
              <a:rPr lang="cy-GB" sz="1350" i="1" dirty="0" err="1">
                <a:latin typeface="Comic Sans MS" pitchFamily="66" charset="0"/>
              </a:rPr>
              <a:t>Teaching</a:t>
            </a:r>
            <a:r>
              <a:rPr lang="cy-GB" sz="1350" i="1" dirty="0">
                <a:latin typeface="Comic Sans MS" pitchFamily="66" charset="0"/>
              </a:rPr>
              <a:t> </a:t>
            </a:r>
            <a:r>
              <a:rPr lang="cy-GB" sz="1350" i="1" dirty="0" err="1">
                <a:latin typeface="Comic Sans MS" pitchFamily="66" charset="0"/>
              </a:rPr>
              <a:t>Number</a:t>
            </a:r>
            <a:r>
              <a:rPr lang="cy-GB" sz="1350" i="1" dirty="0">
                <a:latin typeface="Comic Sans MS" pitchFamily="66" charset="0"/>
              </a:rPr>
              <a:t> </a:t>
            </a:r>
            <a:r>
              <a:rPr lang="cy-GB" sz="1350" i="1" dirty="0" err="1">
                <a:latin typeface="Comic Sans MS" pitchFamily="66" charset="0"/>
              </a:rPr>
              <a:t>Sense</a:t>
            </a:r>
            <a:endParaRPr lang="cy-GB" sz="135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43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/>
          <p:cNvSpPr/>
          <p:nvPr/>
        </p:nvSpPr>
        <p:spPr>
          <a:xfrm>
            <a:off x="1403350" y="1677988"/>
            <a:ext cx="5472113" cy="156527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747" name="TextBox 2"/>
          <p:cNvSpPr txBox="1">
            <a:spLocks noChangeArrowheads="1"/>
          </p:cNvSpPr>
          <p:nvPr/>
        </p:nvSpPr>
        <p:spPr bwMode="auto">
          <a:xfrm>
            <a:off x="2230438" y="1758951"/>
            <a:ext cx="4321175" cy="152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sz="2100">
                <a:solidFill>
                  <a:schemeClr val="bg1"/>
                </a:solidFill>
                <a:cs typeface="Arial" panose="020B0604020202020204" pitchFamily="34" charset="0"/>
              </a:rPr>
              <a:t>I know   3 x 7 = 21</a:t>
            </a:r>
          </a:p>
          <a:p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The </a:t>
            </a:r>
            <a:r>
              <a:rPr lang="en-GB" altLang="en-US" i="1">
                <a:solidFill>
                  <a:schemeClr val="bg1"/>
                </a:solidFill>
                <a:cs typeface="Arial" panose="020B0604020202020204" pitchFamily="34" charset="0"/>
              </a:rPr>
              <a:t>product</a:t>
            </a:r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 of 3 and 7 is 21.</a:t>
            </a:r>
          </a:p>
          <a:p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21 is a </a:t>
            </a:r>
            <a:r>
              <a:rPr lang="en-GB" altLang="en-US" i="1">
                <a:solidFill>
                  <a:schemeClr val="bg1"/>
                </a:solidFill>
                <a:cs typeface="Arial" panose="020B0604020202020204" pitchFamily="34" charset="0"/>
              </a:rPr>
              <a:t>multiple</a:t>
            </a:r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 of 3 and 7.</a:t>
            </a:r>
          </a:p>
          <a:p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3 and 7 are </a:t>
            </a:r>
            <a:r>
              <a:rPr lang="en-GB" altLang="en-US" i="1">
                <a:solidFill>
                  <a:schemeClr val="bg1"/>
                </a:solidFill>
                <a:cs typeface="Arial" panose="020B0604020202020204" pitchFamily="34" charset="0"/>
              </a:rPr>
              <a:t>factors</a:t>
            </a:r>
            <a:r>
              <a:rPr lang="en-GB" altLang="en-US">
                <a:solidFill>
                  <a:schemeClr val="bg1"/>
                </a:solidFill>
                <a:cs typeface="Arial" panose="020B0604020202020204" pitchFamily="34" charset="0"/>
              </a:rPr>
              <a:t> of 21.</a:t>
            </a:r>
          </a:p>
          <a:p>
            <a:endParaRPr lang="en-GB" altLang="en-US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3994150" y="949326"/>
            <a:ext cx="73025" cy="9731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5362575" y="1166813"/>
            <a:ext cx="504825" cy="863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1906588" y="1220788"/>
            <a:ext cx="792162" cy="971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1619250" y="3325813"/>
            <a:ext cx="1008063" cy="269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4211638" y="625476"/>
            <a:ext cx="719137" cy="161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53" name="TextBox 16"/>
          <p:cNvSpPr txBox="1">
            <a:spLocks noChangeArrowheads="1"/>
          </p:cNvSpPr>
          <p:nvPr/>
        </p:nvSpPr>
        <p:spPr bwMode="auto">
          <a:xfrm>
            <a:off x="1114425" y="679451"/>
            <a:ext cx="17287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7 x 3 = 21</a:t>
            </a:r>
          </a:p>
        </p:txBody>
      </p:sp>
      <p:sp>
        <p:nvSpPr>
          <p:cNvPr id="31754" name="TextBox 17"/>
          <p:cNvSpPr txBox="1">
            <a:spLocks noChangeArrowheads="1"/>
          </p:cNvSpPr>
          <p:nvPr/>
        </p:nvSpPr>
        <p:spPr bwMode="auto">
          <a:xfrm>
            <a:off x="3203575" y="463551"/>
            <a:ext cx="18716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21 ÷ 3 = 7</a:t>
            </a:r>
          </a:p>
        </p:txBody>
      </p:sp>
      <p:sp>
        <p:nvSpPr>
          <p:cNvPr id="31755" name="TextBox 18"/>
          <p:cNvSpPr txBox="1">
            <a:spLocks noChangeArrowheads="1"/>
          </p:cNvSpPr>
          <p:nvPr/>
        </p:nvSpPr>
        <p:spPr bwMode="auto">
          <a:xfrm>
            <a:off x="5435600" y="895351"/>
            <a:ext cx="1800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21 ÷ 7 = 3</a:t>
            </a:r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4283075" y="2840038"/>
            <a:ext cx="647700" cy="11890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57" name="TextBox 22"/>
          <p:cNvSpPr txBox="1">
            <a:spLocks noChangeArrowheads="1"/>
          </p:cNvSpPr>
          <p:nvPr/>
        </p:nvSpPr>
        <p:spPr bwMode="auto">
          <a:xfrm>
            <a:off x="538163" y="3541713"/>
            <a:ext cx="2305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6 x 7 = 42</a:t>
            </a:r>
          </a:p>
        </p:txBody>
      </p:sp>
      <p:sp>
        <p:nvSpPr>
          <p:cNvPr id="31758" name="TextBox 23"/>
          <p:cNvSpPr txBox="1">
            <a:spLocks noChangeArrowheads="1"/>
          </p:cNvSpPr>
          <p:nvPr/>
        </p:nvSpPr>
        <p:spPr bwMode="auto">
          <a:xfrm>
            <a:off x="3346450" y="3975101"/>
            <a:ext cx="12969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3 x 14 = 42</a:t>
            </a:r>
          </a:p>
        </p:txBody>
      </p:sp>
      <p:sp>
        <p:nvSpPr>
          <p:cNvPr id="31759" name="TextBox 24"/>
          <p:cNvSpPr txBox="1">
            <a:spLocks noChangeArrowheads="1"/>
          </p:cNvSpPr>
          <p:nvPr/>
        </p:nvSpPr>
        <p:spPr bwMode="auto">
          <a:xfrm>
            <a:off x="4859338" y="301626"/>
            <a:ext cx="19431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1/3  of 21 = 7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6586538" y="1003301"/>
            <a:ext cx="936625" cy="7032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1" name="TextBox 31"/>
          <p:cNvSpPr txBox="1">
            <a:spLocks noChangeArrowheads="1"/>
          </p:cNvSpPr>
          <p:nvPr/>
        </p:nvSpPr>
        <p:spPr bwMode="auto">
          <a:xfrm>
            <a:off x="7019925" y="1814513"/>
            <a:ext cx="15827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1/7 of 21 = 3 </a:t>
            </a:r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5773738" y="3173413"/>
            <a:ext cx="431800" cy="649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H="1" flipV="1">
            <a:off x="466725" y="3325813"/>
            <a:ext cx="719138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4" name="TextBox 38"/>
          <p:cNvSpPr txBox="1">
            <a:spLocks noChangeArrowheads="1"/>
          </p:cNvSpPr>
          <p:nvPr/>
        </p:nvSpPr>
        <p:spPr bwMode="auto">
          <a:xfrm>
            <a:off x="538163" y="2963863"/>
            <a:ext cx="14398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6 x 14 = 84</a:t>
            </a:r>
          </a:p>
        </p:txBody>
      </p:sp>
      <p:cxnSp>
        <p:nvCxnSpPr>
          <p:cNvPr id="45" name="Straight Arrow Connector 44"/>
          <p:cNvCxnSpPr/>
          <p:nvPr/>
        </p:nvCxnSpPr>
        <p:spPr>
          <a:xfrm flipH="1">
            <a:off x="2843213" y="4083051"/>
            <a:ext cx="57626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6" name="TextBox 47"/>
          <p:cNvSpPr txBox="1">
            <a:spLocks noChangeArrowheads="1"/>
          </p:cNvSpPr>
          <p:nvPr/>
        </p:nvSpPr>
        <p:spPr bwMode="auto">
          <a:xfrm>
            <a:off x="1185863" y="4029076"/>
            <a:ext cx="15843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3 x 28 = 84</a:t>
            </a:r>
          </a:p>
        </p:txBody>
      </p:sp>
      <p:sp>
        <p:nvSpPr>
          <p:cNvPr id="31767" name="TextBox 49"/>
          <p:cNvSpPr txBox="1">
            <a:spLocks noChangeArrowheads="1"/>
          </p:cNvSpPr>
          <p:nvPr/>
        </p:nvSpPr>
        <p:spPr bwMode="auto">
          <a:xfrm>
            <a:off x="5075238" y="4083051"/>
            <a:ext cx="18716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1 ½ x 7 = 10 ½ </a:t>
            </a:r>
          </a:p>
        </p:txBody>
      </p:sp>
      <p:cxnSp>
        <p:nvCxnSpPr>
          <p:cNvPr id="52" name="Straight Arrow Connector 51"/>
          <p:cNvCxnSpPr/>
          <p:nvPr/>
        </p:nvCxnSpPr>
        <p:spPr>
          <a:xfrm>
            <a:off x="6694488" y="2824163"/>
            <a:ext cx="433387" cy="647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9" name="TextBox 52"/>
          <p:cNvSpPr txBox="1">
            <a:spLocks noChangeArrowheads="1"/>
          </p:cNvSpPr>
          <p:nvPr/>
        </p:nvSpPr>
        <p:spPr bwMode="auto">
          <a:xfrm>
            <a:off x="6875463" y="3865563"/>
            <a:ext cx="19446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cs typeface="Arial" panose="020B0604020202020204" pitchFamily="34" charset="0"/>
              </a:rPr>
              <a:t>3 x 3 ½ = 10 ½ </a:t>
            </a:r>
          </a:p>
        </p:txBody>
      </p:sp>
      <p:sp>
        <p:nvSpPr>
          <p:cNvPr id="31770" name="TextBox 53"/>
          <p:cNvSpPr txBox="1">
            <a:spLocks noChangeArrowheads="1"/>
          </p:cNvSpPr>
          <p:nvPr/>
        </p:nvSpPr>
        <p:spPr bwMode="auto">
          <a:xfrm>
            <a:off x="106363" y="4902201"/>
            <a:ext cx="8496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latin typeface="Comic Sans MS" panose="030F0702030302020204" pitchFamily="66" charset="0"/>
                <a:cs typeface="Arial" panose="020B0604020202020204" pitchFamily="34" charset="0"/>
              </a:rPr>
              <a:t>Understanding how to make links is as important as memorising the facts (Anghileri, 2000) </a:t>
            </a:r>
            <a:r>
              <a:rPr lang="en-GB" altLang="en-US" i="1">
                <a:latin typeface="Comic Sans MS" panose="030F0702030302020204" pitchFamily="66" charset="0"/>
                <a:cs typeface="Arial" panose="020B0604020202020204" pitchFamily="34" charset="0"/>
              </a:rPr>
              <a:t>Teaching Number Sense</a:t>
            </a:r>
            <a:endParaRPr lang="en-GB" altLang="en-US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203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 txBox="1">
            <a:spLocks/>
          </p:cNvSpPr>
          <p:nvPr/>
        </p:nvSpPr>
        <p:spPr bwMode="auto">
          <a:xfrm>
            <a:off x="1355725" y="2089150"/>
            <a:ext cx="6537325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marL="285750" indent="-285750" defTabSz="4572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200150" indent="-285750" defTabSz="4572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543050" indent="-171450" defTabSz="4572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00250" indent="-171450" defTabSz="4572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Aft>
                <a:spcPts val="600"/>
              </a:spcAft>
              <a:buClr>
                <a:srgbClr val="376092"/>
              </a:buClr>
              <a:buSzPct val="145000"/>
              <a:buFont typeface="Arial" panose="020B0604020202020204" pitchFamily="34" charset="0"/>
              <a:buNone/>
            </a:pPr>
            <a:r>
              <a:rPr lang="en-GB" altLang="en-US" sz="1800"/>
              <a:t>              </a:t>
            </a:r>
          </a:p>
        </p:txBody>
      </p:sp>
      <p:sp>
        <p:nvSpPr>
          <p:cNvPr id="28675" name="Title 1"/>
          <p:cNvSpPr txBox="1">
            <a:spLocks/>
          </p:cNvSpPr>
          <p:nvPr/>
        </p:nvSpPr>
        <p:spPr bwMode="auto">
          <a:xfrm>
            <a:off x="249382" y="576084"/>
            <a:ext cx="8562109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3200" dirty="0" smtClean="0">
                <a:latin typeface="Calibri" panose="020F0502020204030204" pitchFamily="34" charset="0"/>
              </a:rPr>
              <a:t>Y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berthynas</a:t>
            </a:r>
            <a:r>
              <a:rPr lang="en-GB" altLang="en-US" sz="3200" dirty="0" smtClean="0">
                <a:latin typeface="Calibri" panose="020F0502020204030204" pitchFamily="34" charset="0"/>
              </a:rPr>
              <a:t>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rhwng</a:t>
            </a:r>
            <a:r>
              <a:rPr lang="en-GB" altLang="en-US" sz="3200" dirty="0" smtClean="0">
                <a:latin typeface="Calibri" panose="020F0502020204030204" pitchFamily="34" charset="0"/>
              </a:rPr>
              <a:t> y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gweithrediadau</a:t>
            </a:r>
            <a:r>
              <a:rPr lang="en-GB" altLang="en-US" sz="3200" dirty="0" smtClean="0">
                <a:latin typeface="Calibri" panose="020F0502020204030204" pitchFamily="34" charset="0"/>
              </a:rPr>
              <a:t>…</a:t>
            </a:r>
          </a:p>
          <a:p>
            <a:pPr algn="ctr" eaLnBrk="1" hangingPunct="1"/>
            <a:r>
              <a:rPr lang="en-GB" altLang="en-US" sz="3200" i="1" dirty="0" smtClean="0">
                <a:latin typeface="Calibri" panose="020F0502020204030204" pitchFamily="34" charset="0"/>
              </a:rPr>
              <a:t>The </a:t>
            </a:r>
            <a:r>
              <a:rPr lang="en-GB" altLang="en-US" sz="3200" i="1" dirty="0">
                <a:latin typeface="Calibri" panose="020F0502020204030204" pitchFamily="34" charset="0"/>
              </a:rPr>
              <a:t>relationship between the operations...</a:t>
            </a:r>
          </a:p>
        </p:txBody>
      </p:sp>
      <p:sp>
        <p:nvSpPr>
          <p:cNvPr id="28676" name="Content Placeholder 2"/>
          <p:cNvSpPr txBox="1">
            <a:spLocks/>
          </p:cNvSpPr>
          <p:nvPr/>
        </p:nvSpPr>
        <p:spPr bwMode="auto">
          <a:xfrm>
            <a:off x="107950" y="2036763"/>
            <a:ext cx="6535738" cy="3414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ctr"/>
          <a:lstStyle>
            <a:lvl1pPr marL="285750" indent="-285750" defTabSz="4572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200150" indent="-285750" defTabSz="4572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543050" indent="-171450" defTabSz="4572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00250" indent="-171450" defTabSz="4572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Aft>
                <a:spcPts val="600"/>
              </a:spcAft>
              <a:buClr>
                <a:srgbClr val="376092"/>
              </a:buClr>
              <a:buSzPct val="145000"/>
              <a:buFont typeface="Arial" panose="020B0604020202020204" pitchFamily="34" charset="0"/>
              <a:buNone/>
            </a:pPr>
            <a:r>
              <a:rPr lang="en-GB" altLang="en-US" sz="1800"/>
              <a:t>              </a:t>
            </a:r>
          </a:p>
        </p:txBody>
      </p:sp>
      <p:sp>
        <p:nvSpPr>
          <p:cNvPr id="28677" name="TextBox 4"/>
          <p:cNvSpPr txBox="1">
            <a:spLocks noChangeArrowheads="1"/>
          </p:cNvSpPr>
          <p:nvPr/>
        </p:nvSpPr>
        <p:spPr bwMode="auto">
          <a:xfrm>
            <a:off x="1385888" y="1667490"/>
            <a:ext cx="23050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 smtClean="0">
              <a:latin typeface="Comic Sans MS" panose="030F0702030302020204" pitchFamily="66" charset="0"/>
            </a:endParaRPr>
          </a:p>
          <a:p>
            <a:r>
              <a:rPr lang="en-GB" altLang="en-US" dirty="0" err="1" smtClean="0">
                <a:latin typeface="Comic Sans MS" panose="030F0702030302020204" pitchFamily="66" charset="0"/>
              </a:rPr>
              <a:t>Adio</a:t>
            </a:r>
            <a:endParaRPr lang="en-GB" altLang="en-US" dirty="0" smtClean="0">
              <a:latin typeface="Comic Sans MS" panose="030F0702030302020204" pitchFamily="66" charset="0"/>
            </a:endParaRPr>
          </a:p>
          <a:p>
            <a:r>
              <a:rPr lang="en-GB" altLang="en-US" dirty="0" smtClean="0">
                <a:latin typeface="Comic Sans MS" panose="030F0702030302020204" pitchFamily="66" charset="0"/>
              </a:rPr>
              <a:t>ADDITION </a:t>
            </a:r>
            <a:r>
              <a:rPr lang="en-GB" altLang="en-US" dirty="0">
                <a:latin typeface="Comic Sans MS" panose="030F0702030302020204" pitchFamily="66" charset="0"/>
              </a:rPr>
              <a:t>(+ )</a:t>
            </a:r>
          </a:p>
          <a:p>
            <a:endParaRPr lang="en-GB" altLang="en-US" dirty="0">
              <a:latin typeface="Comic Sans MS" panose="030F0702030302020204" pitchFamily="66" charset="0"/>
            </a:endParaRPr>
          </a:p>
        </p:txBody>
      </p:sp>
      <p:sp>
        <p:nvSpPr>
          <p:cNvPr id="28678" name="TextBox 7"/>
          <p:cNvSpPr txBox="1">
            <a:spLocks noChangeArrowheads="1"/>
          </p:cNvSpPr>
          <p:nvPr/>
        </p:nvSpPr>
        <p:spPr bwMode="auto">
          <a:xfrm>
            <a:off x="5565775" y="1873610"/>
            <a:ext cx="289242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 err="1" smtClean="0">
                <a:latin typeface="Comic Sans MS" panose="030F0702030302020204" pitchFamily="66" charset="0"/>
              </a:rPr>
              <a:t>Tynnu</a:t>
            </a:r>
            <a:endParaRPr lang="en-GB" altLang="en-US" dirty="0" smtClean="0">
              <a:latin typeface="Comic Sans MS" panose="030F0702030302020204" pitchFamily="66" charset="0"/>
            </a:endParaRPr>
          </a:p>
          <a:p>
            <a:r>
              <a:rPr lang="en-GB" altLang="en-US" dirty="0" smtClean="0">
                <a:latin typeface="Comic Sans MS" panose="030F0702030302020204" pitchFamily="66" charset="0"/>
              </a:rPr>
              <a:t>SUBTRACTION </a:t>
            </a:r>
            <a:r>
              <a:rPr lang="en-GB" altLang="en-US" dirty="0">
                <a:latin typeface="Comic Sans MS" panose="030F0702030302020204" pitchFamily="66" charset="0"/>
              </a:rPr>
              <a:t>(-)</a:t>
            </a:r>
          </a:p>
        </p:txBody>
      </p:sp>
      <p:sp>
        <p:nvSpPr>
          <p:cNvPr id="9" name="Down Arrow 8"/>
          <p:cNvSpPr/>
          <p:nvPr/>
        </p:nvSpPr>
        <p:spPr>
          <a:xfrm>
            <a:off x="2127250" y="2608263"/>
            <a:ext cx="107950" cy="18748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8680" name="TextBox 9"/>
          <p:cNvSpPr txBox="1">
            <a:spLocks noChangeArrowheads="1"/>
          </p:cNvSpPr>
          <p:nvPr/>
        </p:nvSpPr>
        <p:spPr bwMode="auto">
          <a:xfrm>
            <a:off x="623455" y="4535488"/>
            <a:ext cx="274363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 err="1" smtClean="0">
                <a:latin typeface="Comic Sans MS" panose="030F0702030302020204" pitchFamily="66" charset="0"/>
              </a:rPr>
              <a:t>Lluosi</a:t>
            </a:r>
            <a:endParaRPr lang="en-GB" altLang="en-US" dirty="0" smtClean="0">
              <a:latin typeface="Comic Sans MS" panose="030F0702030302020204" pitchFamily="66" charset="0"/>
            </a:endParaRPr>
          </a:p>
          <a:p>
            <a:r>
              <a:rPr lang="en-GB" altLang="en-US" dirty="0" smtClean="0">
                <a:latin typeface="Comic Sans MS" panose="030F0702030302020204" pitchFamily="66" charset="0"/>
              </a:rPr>
              <a:t>MULTIPLICATION </a:t>
            </a:r>
            <a:r>
              <a:rPr lang="en-GB" altLang="en-US" dirty="0">
                <a:latin typeface="Comic Sans MS" panose="030F0702030302020204" pitchFamily="66" charset="0"/>
              </a:rPr>
              <a:t>(x)</a:t>
            </a:r>
          </a:p>
        </p:txBody>
      </p:sp>
      <p:sp>
        <p:nvSpPr>
          <p:cNvPr id="11" name="Down Arrow 10"/>
          <p:cNvSpPr/>
          <p:nvPr/>
        </p:nvSpPr>
        <p:spPr>
          <a:xfrm>
            <a:off x="6376988" y="2595563"/>
            <a:ext cx="107950" cy="19288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8682" name="TextBox 11"/>
          <p:cNvSpPr txBox="1">
            <a:spLocks noChangeArrowheads="1"/>
          </p:cNvSpPr>
          <p:nvPr/>
        </p:nvSpPr>
        <p:spPr bwMode="auto">
          <a:xfrm>
            <a:off x="5800725" y="4721225"/>
            <a:ext cx="225107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 err="1" smtClean="0">
                <a:latin typeface="Comic Sans MS" panose="030F0702030302020204" pitchFamily="66" charset="0"/>
              </a:rPr>
              <a:t>Rhannu</a:t>
            </a:r>
            <a:endParaRPr lang="en-GB" altLang="en-US" dirty="0" smtClean="0">
              <a:latin typeface="Comic Sans MS" panose="030F0702030302020204" pitchFamily="66" charset="0"/>
            </a:endParaRPr>
          </a:p>
          <a:p>
            <a:r>
              <a:rPr lang="en-GB" altLang="en-US" dirty="0" smtClean="0">
                <a:latin typeface="Comic Sans MS" panose="030F0702030302020204" pitchFamily="66" charset="0"/>
              </a:rPr>
              <a:t>DIVISION </a:t>
            </a:r>
            <a:r>
              <a:rPr lang="en-GB" altLang="en-US" dirty="0">
                <a:latin typeface="Comic Sans MS" panose="030F0702030302020204" pitchFamily="66" charset="0"/>
              </a:rPr>
              <a:t>(÷)</a:t>
            </a:r>
          </a:p>
        </p:txBody>
      </p:sp>
      <p:sp>
        <p:nvSpPr>
          <p:cNvPr id="28683" name="TextBox 12"/>
          <p:cNvSpPr txBox="1">
            <a:spLocks noChangeArrowheads="1"/>
          </p:cNvSpPr>
          <p:nvPr/>
        </p:nvSpPr>
        <p:spPr bwMode="auto">
          <a:xfrm>
            <a:off x="2348706" y="3191669"/>
            <a:ext cx="117951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>
                <a:latin typeface="Calibri" panose="020F0502020204030204" pitchFamily="34" charset="0"/>
              </a:rPr>
              <a:t>ail-</a:t>
            </a:r>
            <a:r>
              <a:rPr lang="en-GB" altLang="en-US" dirty="0" err="1">
                <a:latin typeface="Calibri" panose="020F0502020204030204" pitchFamily="34" charset="0"/>
              </a:rPr>
              <a:t>adrodd</a:t>
            </a:r>
            <a:endParaRPr lang="en-GB" altLang="en-US" dirty="0">
              <a:latin typeface="Calibri" panose="020F0502020204030204" pitchFamily="34" charset="0"/>
            </a:endParaRPr>
          </a:p>
          <a:p>
            <a:endParaRPr lang="en-GB" altLang="en-US" dirty="0" smtClean="0">
              <a:latin typeface="Calibri" panose="020F0502020204030204" pitchFamily="34" charset="0"/>
            </a:endParaRPr>
          </a:p>
          <a:p>
            <a:r>
              <a:rPr lang="en-GB" altLang="en-US" dirty="0" smtClean="0">
                <a:latin typeface="Calibri" panose="020F0502020204030204" pitchFamily="34" charset="0"/>
              </a:rPr>
              <a:t>repeated</a:t>
            </a: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28684" name="TextBox 13"/>
          <p:cNvSpPr txBox="1">
            <a:spLocks noChangeArrowheads="1"/>
          </p:cNvSpPr>
          <p:nvPr/>
        </p:nvSpPr>
        <p:spPr bwMode="auto">
          <a:xfrm>
            <a:off x="6643688" y="3191669"/>
            <a:ext cx="117951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 smtClean="0">
                <a:latin typeface="Calibri" panose="020F0502020204030204" pitchFamily="34" charset="0"/>
              </a:rPr>
              <a:t>ail-</a:t>
            </a:r>
            <a:r>
              <a:rPr lang="en-GB" altLang="en-US" dirty="0" err="1" smtClean="0">
                <a:latin typeface="Calibri" panose="020F0502020204030204" pitchFamily="34" charset="0"/>
              </a:rPr>
              <a:t>adrodd</a:t>
            </a:r>
            <a:endParaRPr lang="en-GB" altLang="en-US" dirty="0" smtClean="0">
              <a:latin typeface="Calibri" panose="020F0502020204030204" pitchFamily="34" charset="0"/>
            </a:endParaRPr>
          </a:p>
          <a:p>
            <a:endParaRPr lang="en-GB" altLang="en-US" dirty="0" smtClean="0">
              <a:latin typeface="Calibri" panose="020F0502020204030204" pitchFamily="34" charset="0"/>
            </a:endParaRPr>
          </a:p>
          <a:p>
            <a:r>
              <a:rPr lang="en-GB" altLang="en-US" dirty="0" smtClean="0">
                <a:latin typeface="Calibri" panose="020F0502020204030204" pitchFamily="34" charset="0"/>
              </a:rPr>
              <a:t>repeated</a:t>
            </a: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15" name="Left-Right Arrow 14"/>
          <p:cNvSpPr/>
          <p:nvPr/>
        </p:nvSpPr>
        <p:spPr>
          <a:xfrm>
            <a:off x="3551238" y="2333625"/>
            <a:ext cx="1500187" cy="5397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Left-Right Arrow 15"/>
          <p:cNvSpPr/>
          <p:nvPr/>
        </p:nvSpPr>
        <p:spPr>
          <a:xfrm>
            <a:off x="3551238" y="4806950"/>
            <a:ext cx="1606550" cy="5238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8687" name="TextBox 16"/>
          <p:cNvSpPr txBox="1">
            <a:spLocks noChangeArrowheads="1"/>
          </p:cNvSpPr>
          <p:nvPr/>
        </p:nvSpPr>
        <p:spPr bwMode="auto">
          <a:xfrm>
            <a:off x="3895724" y="1976438"/>
            <a:ext cx="11255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>
                <a:latin typeface="Calibri" panose="020F0502020204030204" pitchFamily="34" charset="0"/>
              </a:rPr>
              <a:t>inverse</a:t>
            </a:r>
          </a:p>
        </p:txBody>
      </p:sp>
      <p:sp>
        <p:nvSpPr>
          <p:cNvPr id="28688" name="TextBox 17"/>
          <p:cNvSpPr txBox="1">
            <a:spLocks noChangeArrowheads="1"/>
          </p:cNvSpPr>
          <p:nvPr/>
        </p:nvSpPr>
        <p:spPr bwMode="auto">
          <a:xfrm>
            <a:off x="3849687" y="4911725"/>
            <a:ext cx="11255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>
                <a:latin typeface="Calibri" panose="020F0502020204030204" pitchFamily="34" charset="0"/>
              </a:rPr>
              <a:t>inverse</a:t>
            </a:r>
          </a:p>
        </p:txBody>
      </p:sp>
      <p:pic>
        <p:nvPicPr>
          <p:cNvPr id="286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863" y="2855913"/>
            <a:ext cx="1627187" cy="162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Box 16"/>
          <p:cNvSpPr txBox="1">
            <a:spLocks noChangeArrowheads="1"/>
          </p:cNvSpPr>
          <p:nvPr/>
        </p:nvSpPr>
        <p:spPr bwMode="auto">
          <a:xfrm>
            <a:off x="3895725" y="1708241"/>
            <a:ext cx="11255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 err="1" smtClean="0">
                <a:latin typeface="Calibri" panose="020F0502020204030204" pitchFamily="34" charset="0"/>
              </a:rPr>
              <a:t>gwrthdro</a:t>
            </a: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19" name="TextBox 16"/>
          <p:cNvSpPr txBox="1">
            <a:spLocks noChangeArrowheads="1"/>
          </p:cNvSpPr>
          <p:nvPr/>
        </p:nvSpPr>
        <p:spPr bwMode="auto">
          <a:xfrm>
            <a:off x="3849687" y="5141913"/>
            <a:ext cx="11255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 err="1" smtClean="0">
                <a:latin typeface="Calibri" panose="020F0502020204030204" pitchFamily="34" charset="0"/>
              </a:rPr>
              <a:t>gwrthdro</a:t>
            </a: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2382498" y="77350"/>
            <a:ext cx="4156368" cy="90214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 dirty="0" smtClean="0">
                <a:solidFill>
                  <a:schemeClr val="accent1">
                    <a:lumMod val="50000"/>
                  </a:schemeClr>
                </a:solidFill>
              </a:rPr>
              <a:t>Adolygu - Revision</a:t>
            </a:r>
            <a:endParaRPr lang="cy-GB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56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8600" y="0"/>
            <a:ext cx="8734566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altLang="en-US" sz="4000" b="1" dirty="0" smtClean="0">
                <a:solidFill>
                  <a:schemeClr val="tx2"/>
                </a:solidFill>
                <a:ea typeface="ＭＳ Ｐゴシック" panose="020B0600070205080204" pitchFamily="34" charset="-128"/>
              </a:rPr>
              <a:t>Reasoning and inverse operations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1094720"/>
            <a:ext cx="8824983" cy="584835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 smtClean="0">
                <a:ea typeface="ＭＳ Ｐゴシック" panose="020B0600070205080204" pitchFamily="34" charset="-128"/>
              </a:rPr>
              <a:t>It turns out that knowing that addition and subtraction undo each other is not that simple. In a major research project 3 colleagues and I carried out at King’s College, London, we assessed around 2000 children towards the end of Y6 on this understanding. </a:t>
            </a: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Having established with the children that knowing that 20 + 20 = 40 means you can use that fact to answer 20 + 21, teachers presented the learners with 86 + 57 = 143 and then some other calculations that could be answered quickly with little, if any, calculating (for example 57 + 86, or 860 + 570).</a:t>
            </a: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Twenty percent of the children in our study could not figure out that 143 - 86 = 57 based on knowing that 86 + 57 = 143.</a:t>
            </a: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 (In case you are wondering, almost 10% of the children did not know that 57 + 86 would have the same answer as 86 + 57 and around 25% did not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realise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that 860 + 570 = 1430).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28600" y="571500"/>
            <a:ext cx="9144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/>
              <a:t>Article by Mike Askew on the Teach Primary </a:t>
            </a:r>
            <a:r>
              <a:rPr lang="en-US" altLang="en-US" dirty="0" smtClean="0"/>
              <a:t>website: </a:t>
            </a:r>
            <a:r>
              <a:rPr lang="en-US" altLang="en-US" sz="1000" dirty="0" smtClean="0">
                <a:hlinkClick r:id="rId2"/>
              </a:rPr>
              <a:t>http</a:t>
            </a:r>
            <a:r>
              <a:rPr lang="en-US" altLang="en-US" sz="1000" dirty="0">
                <a:hlinkClick r:id="rId2"/>
              </a:rPr>
              <a:t>://</a:t>
            </a:r>
            <a:r>
              <a:rPr lang="en-US" altLang="en-US" sz="1000" dirty="0" smtClean="0">
                <a:hlinkClick r:id="rId2"/>
              </a:rPr>
              <a:t>www.teachprimary.com/learning_resources/view/outstanding-maths-proficiency</a:t>
            </a:r>
            <a:endParaRPr lang="en-US" altLang="en-US" sz="1000" dirty="0"/>
          </a:p>
        </p:txBody>
      </p:sp>
    </p:spTree>
    <p:extLst>
      <p:ext uri="{BB962C8B-B14F-4D97-AF65-F5344CB8AC3E}">
        <p14:creationId xmlns:p14="http://schemas.microsoft.com/office/powerpoint/2010/main" val="8444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4314" y="449579"/>
            <a:ext cx="4156368" cy="90214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b="1" dirty="0" smtClean="0">
                <a:solidFill>
                  <a:schemeClr val="accent1">
                    <a:lumMod val="50000"/>
                  </a:schemeClr>
                </a:solidFill>
              </a:rPr>
              <a:t>Amcanion y Sesiwn</a:t>
            </a:r>
            <a:endParaRPr lang="cy-GB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16849" y="1544553"/>
            <a:ext cx="4243833" cy="386233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dirty="0" smtClean="0"/>
              <a:t>deall dilyniant mewn dysgu cyfrifo ar draws yr ysgol gynradd</a:t>
            </a:r>
          </a:p>
          <a:p>
            <a:r>
              <a:rPr lang="cy-GB" sz="3200" dirty="0" smtClean="0"/>
              <a:t>esbonio dulliau cyfrifo a argymhellir yng Nghymru</a:t>
            </a:r>
          </a:p>
          <a:p>
            <a:r>
              <a:rPr lang="cy-GB" sz="3200" dirty="0" smtClean="0"/>
              <a:t>gwerthuso adnoddau er mwyn sgaffaldio dysgu cyfrifo</a:t>
            </a:r>
            <a:endParaRPr lang="cy-GB" sz="32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925692" y="449579"/>
            <a:ext cx="4218307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tx2"/>
                </a:solidFill>
              </a:rPr>
              <a:t>Session Objectives</a:t>
            </a: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99221" y="1544553"/>
            <a:ext cx="4186222" cy="312420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/>
              <a:t>understand progression in learning calculation across the primary school</a:t>
            </a:r>
          </a:p>
          <a:p>
            <a:r>
              <a:rPr lang="en-GB" dirty="0"/>
              <a:t>e</a:t>
            </a:r>
            <a:r>
              <a:rPr lang="en-GB" dirty="0" smtClean="0"/>
              <a:t>xplain recommended calculation methods in Wales</a:t>
            </a:r>
          </a:p>
          <a:p>
            <a:r>
              <a:rPr lang="en-GB" dirty="0" smtClean="0"/>
              <a:t>to evaluate resources to scaffold learning calculation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22196" y="329680"/>
            <a:ext cx="4430316" cy="941785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300" dirty="0" smtClean="0">
                <a:solidFill>
                  <a:schemeClr val="accent1">
                    <a:lumMod val="50000"/>
                  </a:schemeClr>
                </a:solidFill>
              </a:rPr>
              <a:t>National </a:t>
            </a:r>
            <a:r>
              <a:rPr lang="cy-GB" sz="3300" dirty="0" err="1" smtClean="0">
                <a:solidFill>
                  <a:schemeClr val="accent1">
                    <a:lumMod val="50000"/>
                  </a:schemeClr>
                </a:solidFill>
              </a:rPr>
              <a:t>Curriculum</a:t>
            </a:r>
            <a:r>
              <a:rPr lang="cy-GB" sz="33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sz="3300" dirty="0" err="1" smtClean="0">
                <a:solidFill>
                  <a:schemeClr val="accent1">
                    <a:lumMod val="50000"/>
                  </a:schemeClr>
                </a:solidFill>
              </a:rPr>
              <a:t>Requirements</a:t>
            </a:r>
            <a:endParaRPr lang="cy-GB" sz="33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7772" y="1382513"/>
            <a:ext cx="4153397" cy="3443929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600" dirty="0"/>
              <a:t>Edrychwch ar:</a:t>
            </a:r>
          </a:p>
          <a:p>
            <a:pPr marL="0" indent="0">
              <a:buNone/>
            </a:pPr>
            <a:r>
              <a:rPr lang="cy-GB" sz="2600" dirty="0"/>
              <a:t>Llinyn: </a:t>
            </a:r>
            <a:r>
              <a:rPr lang="cy-GB" sz="2600" b="1" dirty="0"/>
              <a:t>Defnyddio sgiliau rhif </a:t>
            </a:r>
          </a:p>
          <a:p>
            <a:pPr marL="0" indent="0">
              <a:buNone/>
            </a:pPr>
            <a:r>
              <a:rPr lang="cy-GB" sz="2600" dirty="0"/>
              <a:t>Elfen: </a:t>
            </a:r>
            <a:r>
              <a:rPr lang="cy-GB" sz="2600" b="1" dirty="0"/>
              <a:t>Cyfrifo gan ddefnyddio dulliau meddwl ac ysgrifenedig </a:t>
            </a:r>
            <a:r>
              <a:rPr lang="cy-GB" sz="2600" dirty="0"/>
              <a:t>Cyfnod Allweddol 2 (tud.4)</a:t>
            </a:r>
          </a:p>
          <a:p>
            <a:pPr marL="0" indent="0">
              <a:buNone/>
            </a:pPr>
            <a:r>
              <a:rPr lang="cy-GB" sz="2600" dirty="0"/>
              <a:t>Esboniwch y dilyniant mewn cyfrifon?</a:t>
            </a:r>
          </a:p>
          <a:p>
            <a:pPr marL="0" indent="0">
              <a:buNone/>
            </a:pPr>
            <a:r>
              <a:rPr lang="cy-GB" sz="2600" dirty="0"/>
              <a:t>Oes yna unrhyw beth sy’n eich synnu?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009" y="4398594"/>
            <a:ext cx="1740929" cy="1208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44" y="4398594"/>
            <a:ext cx="1796995" cy="1230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658088" y="1382513"/>
            <a:ext cx="4158533" cy="3124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dirty="0" smtClean="0"/>
              <a:t>Look at: Using number skills, calculate using written and mental methods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600" dirty="0" smtClean="0"/>
              <a:t>for Key Stage 2 (p.5)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600" dirty="0" smtClean="0"/>
              <a:t>Summarise progression in calculations.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600" dirty="0" smtClean="0"/>
              <a:t>Is there anything that surprises you?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1880" y="317319"/>
            <a:ext cx="4430316" cy="941785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300" dirty="0">
                <a:solidFill>
                  <a:schemeClr val="accent1">
                    <a:lumMod val="50000"/>
                  </a:schemeClr>
                </a:solidFill>
              </a:rPr>
              <a:t>Gofynion y Cwricwlwm  Cenedlaethol</a:t>
            </a:r>
          </a:p>
        </p:txBody>
      </p:sp>
    </p:spTree>
    <p:extLst>
      <p:ext uri="{BB962C8B-B14F-4D97-AF65-F5344CB8AC3E}">
        <p14:creationId xmlns:p14="http://schemas.microsoft.com/office/powerpoint/2010/main" val="408329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0" y="2133721"/>
            <a:ext cx="4560106" cy="365335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Sut </a:t>
            </a:r>
            <a:r>
              <a:rPr lang="cy-GB" sz="3200" dirty="0"/>
              <a:t>gallech chi wneud </a:t>
            </a:r>
            <a:r>
              <a:rPr lang="cy-GB" sz="3200" b="1" dirty="0"/>
              <a:t>amcangyfrif</a:t>
            </a:r>
            <a:r>
              <a:rPr lang="cy-GB" sz="3200" dirty="0" smtClean="0"/>
              <a:t>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Pa </a:t>
            </a:r>
            <a:r>
              <a:rPr lang="cy-GB" sz="3200" b="1" dirty="0"/>
              <a:t>ddull</a:t>
            </a:r>
            <a:r>
              <a:rPr lang="cy-GB" sz="3200" dirty="0"/>
              <a:t> y gallech ei </a:t>
            </a:r>
            <a:r>
              <a:rPr lang="cy-GB" sz="3200" dirty="0" smtClean="0"/>
              <a:t>ddefnyddio?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Sut </a:t>
            </a:r>
            <a:r>
              <a:rPr lang="cy-GB" sz="3200" dirty="0"/>
              <a:t>gallech chi </a:t>
            </a:r>
            <a:r>
              <a:rPr lang="cy-GB" sz="3200" b="1" dirty="0"/>
              <a:t>wirio</a:t>
            </a:r>
            <a:r>
              <a:rPr lang="cy-GB" sz="3200" dirty="0"/>
              <a:t> eich ateb?</a:t>
            </a:r>
          </a:p>
        </p:txBody>
      </p:sp>
      <p:sp>
        <p:nvSpPr>
          <p:cNvPr id="2" name="Rectangle 1"/>
          <p:cNvSpPr/>
          <p:nvPr/>
        </p:nvSpPr>
        <p:spPr>
          <a:xfrm>
            <a:off x="1916264" y="461378"/>
            <a:ext cx="48025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7200" dirty="0"/>
              <a:t>23 x 45</a:t>
            </a:r>
            <a:endParaRPr lang="en-GB" sz="72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436828" y="2112639"/>
            <a:ext cx="4558102" cy="332087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How could you make an </a:t>
            </a:r>
            <a:r>
              <a:rPr lang="en-GB" sz="3200" b="1" dirty="0" smtClean="0"/>
              <a:t>estimate</a:t>
            </a:r>
            <a:r>
              <a:rPr lang="en-GB" sz="3200" dirty="0" smtClean="0"/>
              <a:t>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What would be a </a:t>
            </a:r>
            <a:r>
              <a:rPr lang="en-GB" sz="3200" b="1" dirty="0" smtClean="0"/>
              <a:t>method</a:t>
            </a:r>
            <a:r>
              <a:rPr lang="en-GB" sz="3200" dirty="0" smtClean="0"/>
              <a:t> you could use?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How could you </a:t>
            </a:r>
            <a:r>
              <a:rPr lang="en-GB" sz="3200" b="1" dirty="0" smtClean="0"/>
              <a:t>check</a:t>
            </a:r>
            <a:r>
              <a:rPr lang="en-GB" sz="3200" dirty="0" smtClean="0"/>
              <a:t> your answer?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56961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ving from grid to a column method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1679" y="1156684"/>
            <a:ext cx="5896377" cy="33167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99445" y="4943073"/>
            <a:ext cx="582447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350" b="1" i="1"/>
              <a:t>Sut mae’r athro yn gwneud cysylltau â dysgu blaenorol? Beth ydych </a:t>
            </a:r>
            <a:r>
              <a:rPr lang="cy-GB" sz="1350" b="1" i="1" err="1"/>
              <a:t>chi’n</a:t>
            </a:r>
            <a:r>
              <a:rPr lang="cy-GB" sz="1350" b="1" i="1"/>
              <a:t> sylwi am y strategaethau addysgu a ddefnyddir? </a:t>
            </a:r>
          </a:p>
        </p:txBody>
      </p:sp>
    </p:spTree>
    <p:extLst>
      <p:ext uri="{BB962C8B-B14F-4D97-AF65-F5344CB8AC3E}">
        <p14:creationId xmlns:p14="http://schemas.microsoft.com/office/powerpoint/2010/main" val="354459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713684" y="1345796"/>
            <a:ext cx="4430316" cy="941785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300" dirty="0" smtClean="0">
                <a:solidFill>
                  <a:schemeClr val="accent1">
                    <a:lumMod val="50000"/>
                  </a:schemeClr>
                </a:solidFill>
              </a:rPr>
              <a:t>Calculations Booklet - Task</a:t>
            </a:r>
            <a:endParaRPr lang="cy-GB" sz="33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21826" y="2415597"/>
            <a:ext cx="4153397" cy="3443929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600" dirty="0"/>
              <a:t>Edrychwch </a:t>
            </a:r>
            <a:r>
              <a:rPr lang="cy-GB" sz="2600" dirty="0" smtClean="0"/>
              <a:t>ar</a:t>
            </a:r>
            <a:r>
              <a:rPr lang="cy-GB" sz="2600" dirty="0"/>
              <a:t> </a:t>
            </a:r>
            <a:r>
              <a:rPr lang="cy-GB" sz="2600" dirty="0" smtClean="0"/>
              <a:t>yr adran lluosi </a:t>
            </a:r>
            <a:r>
              <a:rPr lang="cy-GB" sz="2600" smtClean="0"/>
              <a:t>(t.298-328)</a:t>
            </a:r>
            <a:endParaRPr lang="cy-GB" sz="2600" dirty="0" smtClean="0"/>
          </a:p>
          <a:p>
            <a:r>
              <a:rPr lang="cy-GB" sz="2600" dirty="0" smtClean="0"/>
              <a:t>Fel grwp, lluniwch frawddeg fer i grynhoi pob un o’r 6 cam penodol ar gyfer </a:t>
            </a:r>
            <a:r>
              <a:rPr lang="cy-GB" sz="2600" b="1" dirty="0" smtClean="0"/>
              <a:t>Cyfrifo yn y pen </a:t>
            </a:r>
            <a:r>
              <a:rPr lang="cy-GB" sz="2600" dirty="0" smtClean="0"/>
              <a:t>a</a:t>
            </a:r>
            <a:r>
              <a:rPr lang="cy-GB" sz="2600" b="1" dirty="0" smtClean="0"/>
              <a:t> Dulliau ysgrifenedig</a:t>
            </a:r>
          </a:p>
          <a:p>
            <a:r>
              <a:rPr lang="cy-GB" sz="2600" dirty="0" smtClean="0"/>
              <a:t>Adfyfyrio personol / cyswllt aseiniad – oes yna unrhyw oblygiadau i’ch gwybodaeth pwnc chi fel athro dan hyfforddiant?</a:t>
            </a:r>
          </a:p>
          <a:p>
            <a:endParaRPr lang="cy-GB" sz="26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849575" y="2287580"/>
            <a:ext cx="4158533" cy="344392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dirty="0" smtClean="0"/>
              <a:t>Look at the multiplication section (p.291-321)</a:t>
            </a:r>
          </a:p>
          <a:p>
            <a:r>
              <a:rPr lang="en-GB" sz="2600" dirty="0" smtClean="0"/>
              <a:t>As a group, write a short summarising sentence for each of the 6 specific steps for both </a:t>
            </a:r>
            <a:r>
              <a:rPr lang="en-GB" sz="2600" b="1" dirty="0" smtClean="0"/>
              <a:t>Mental Strategies </a:t>
            </a:r>
            <a:r>
              <a:rPr lang="en-GB" sz="2600" dirty="0" smtClean="0"/>
              <a:t>and </a:t>
            </a:r>
            <a:r>
              <a:rPr lang="en-GB" sz="2600" b="1" dirty="0" smtClean="0"/>
              <a:t>Written Strategies</a:t>
            </a:r>
          </a:p>
          <a:p>
            <a:r>
              <a:rPr lang="en-GB" sz="2600" dirty="0" smtClean="0"/>
              <a:t>Personal reflection / assignment link - are there any implications for your subject knowledge as a trainee teacher?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283367" y="1345796"/>
            <a:ext cx="4430316" cy="941785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300" smtClean="0">
                <a:solidFill>
                  <a:schemeClr val="accent1">
                    <a:lumMod val="50000"/>
                  </a:schemeClr>
                </a:solidFill>
              </a:rPr>
              <a:t>Llyfryn Cyfrifadau – </a:t>
            </a:r>
          </a:p>
          <a:p>
            <a:pPr algn="ctr"/>
            <a:r>
              <a:rPr lang="cy-GB" sz="3300" dirty="0" smtClean="0">
                <a:solidFill>
                  <a:schemeClr val="accent1">
                    <a:lumMod val="50000"/>
                  </a:schemeClr>
                </a:solidFill>
              </a:rPr>
              <a:t>Tasg</a:t>
            </a:r>
            <a:endParaRPr lang="cy-GB" sz="33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1172" y="0"/>
            <a:ext cx="3730752" cy="134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91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79762" y="487711"/>
            <a:ext cx="7514035" cy="681131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7200" dirty="0"/>
              <a:t>972 ÷ </a:t>
            </a:r>
            <a:r>
              <a:rPr lang="en-GB" sz="7200" dirty="0" smtClean="0"/>
              <a:t>36</a:t>
            </a:r>
            <a:endParaRPr lang="en-GB" sz="72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0" y="1982646"/>
            <a:ext cx="4560106" cy="365335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Sut </a:t>
            </a:r>
            <a:r>
              <a:rPr lang="cy-GB" sz="3200" dirty="0"/>
              <a:t>gallech chi wneud </a:t>
            </a:r>
            <a:r>
              <a:rPr lang="cy-GB" sz="3200" b="1" dirty="0"/>
              <a:t>amcangyfrif</a:t>
            </a:r>
            <a:r>
              <a:rPr lang="cy-GB" sz="3200" dirty="0" smtClean="0"/>
              <a:t>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Pa </a:t>
            </a:r>
            <a:r>
              <a:rPr lang="cy-GB" sz="3200" b="1" dirty="0"/>
              <a:t>ddull</a:t>
            </a:r>
            <a:r>
              <a:rPr lang="cy-GB" sz="3200" dirty="0"/>
              <a:t> y gallech ei </a:t>
            </a:r>
            <a:r>
              <a:rPr lang="cy-GB" sz="3200" dirty="0" smtClean="0"/>
              <a:t>ddefnyddio?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Sut </a:t>
            </a:r>
            <a:r>
              <a:rPr lang="cy-GB" sz="3200" dirty="0"/>
              <a:t>gallech chi </a:t>
            </a:r>
            <a:r>
              <a:rPr lang="cy-GB" sz="3200" b="1" dirty="0"/>
              <a:t>wirio</a:t>
            </a:r>
            <a:r>
              <a:rPr lang="cy-GB" sz="3200" dirty="0"/>
              <a:t> eich ateb?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436828" y="1961564"/>
            <a:ext cx="4558102" cy="3320874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How could you make an </a:t>
            </a:r>
            <a:r>
              <a:rPr lang="en-GB" sz="3200" b="1" dirty="0" smtClean="0"/>
              <a:t>estimate</a:t>
            </a:r>
            <a:r>
              <a:rPr lang="en-GB" sz="3200" dirty="0" smtClean="0"/>
              <a:t>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What would be a </a:t>
            </a:r>
            <a:r>
              <a:rPr lang="en-GB" sz="3200" b="1" dirty="0" smtClean="0"/>
              <a:t>method</a:t>
            </a:r>
            <a:r>
              <a:rPr lang="en-GB" sz="3200" dirty="0" smtClean="0"/>
              <a:t> you could use?</a:t>
            </a:r>
          </a:p>
          <a:p>
            <a:pPr marL="571500" indent="-571500" algn="ctr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How could you </a:t>
            </a:r>
            <a:r>
              <a:rPr lang="en-GB" sz="3200" b="1" dirty="0" smtClean="0"/>
              <a:t>check</a:t>
            </a:r>
            <a:r>
              <a:rPr lang="en-GB" sz="3200" dirty="0" smtClean="0"/>
              <a:t> your answer?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3080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687" y="470520"/>
            <a:ext cx="8472115" cy="4959976"/>
          </a:xfrm>
        </p:spPr>
        <p:txBody>
          <a:bodyPr>
            <a:normAutofit/>
          </a:bodyPr>
          <a:lstStyle/>
          <a:p>
            <a:r>
              <a:rPr lang="cy-GB" sz="2700" dirty="0"/>
              <a:t>Mae angen amrywiaeth o ddulliau cyfrifo ar ddysgwyr, rhai pen a rhai ysgrifenedig. Bydd y dewis yn dibynnu ar y rhifau. Ni ddylai dysgwyr cael eu gorfodi i gymryd y cam nesaf os: </a:t>
            </a:r>
            <a:br>
              <a:rPr lang="cy-GB" sz="2700" dirty="0"/>
            </a:br>
            <a:r>
              <a:rPr lang="cy-GB" sz="2700" dirty="0"/>
              <a:t>1) nad ydynt yn barod;</a:t>
            </a:r>
            <a:br>
              <a:rPr lang="cy-GB" sz="2700" dirty="0"/>
            </a:br>
            <a:r>
              <a:rPr lang="cy-GB" sz="2700" dirty="0"/>
              <a:t>2) nad ydynt yn hyderus</a:t>
            </a:r>
          </a:p>
          <a:p>
            <a:r>
              <a:rPr lang="cy-GB" sz="2700" dirty="0"/>
              <a:t>Dylid annog dysgwyr i frasamcanu eu hatebion cyn cyfrifo.</a:t>
            </a:r>
            <a:br>
              <a:rPr lang="cy-GB" sz="2700" dirty="0"/>
            </a:br>
            <a:r>
              <a:rPr lang="cy-GB" sz="2700" dirty="0"/>
              <a:t>Dylid annog dysgwyr i wirio eu hatebion gan ddefnyddio strategaeth briodol.</a:t>
            </a:r>
          </a:p>
          <a:p>
            <a:r>
              <a:rPr lang="cy-GB" sz="2700" dirty="0"/>
              <a:t>Dylid annog dysgwyr i ystyried a fyddai cyfrifiad pen yn briodol cyn defnyddio dulliau ysgrifenedig.  (</a:t>
            </a:r>
            <a:r>
              <a:rPr lang="cy-GB" sz="2700" dirty="0" smtClean="0"/>
              <a:t>tud.355)</a:t>
            </a:r>
            <a:endParaRPr lang="cy-GB" sz="2700" dirty="0"/>
          </a:p>
        </p:txBody>
      </p:sp>
    </p:spTree>
    <p:extLst>
      <p:ext uri="{BB962C8B-B14F-4D97-AF65-F5344CB8AC3E}">
        <p14:creationId xmlns:p14="http://schemas.microsoft.com/office/powerpoint/2010/main" val="2488413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687" y="470519"/>
            <a:ext cx="8472115" cy="5182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Learners need to have a range of calculation methods, mental and written.  Selection will depend upon the numbers involved.</a:t>
            </a:r>
            <a:br>
              <a:rPr lang="en-GB" dirty="0"/>
            </a:br>
            <a:r>
              <a:rPr lang="en-GB" dirty="0"/>
              <a:t>Learners should not be made to go on to the next stage if:</a:t>
            </a:r>
            <a:br>
              <a:rPr lang="en-GB" dirty="0"/>
            </a:br>
            <a:r>
              <a:rPr lang="en-GB" dirty="0"/>
              <a:t>1) they are not ready;</a:t>
            </a:r>
            <a:br>
              <a:rPr lang="en-GB" dirty="0"/>
            </a:br>
            <a:r>
              <a:rPr lang="en-GB" dirty="0"/>
              <a:t>2) they are not confident </a:t>
            </a:r>
            <a:endParaRPr lang="en-GB" dirty="0" smtClean="0"/>
          </a:p>
          <a:p>
            <a:r>
              <a:rPr lang="en-GB" dirty="0"/>
              <a:t>Learners should be encouraged to approximate their answers before calculating.</a:t>
            </a:r>
            <a:br>
              <a:rPr lang="en-GB" dirty="0"/>
            </a:br>
            <a:r>
              <a:rPr lang="en-GB" dirty="0"/>
              <a:t>Learners should be encouraged to check their answers using an appropriate strategy. </a:t>
            </a:r>
            <a:endParaRPr lang="en-GB" dirty="0" smtClean="0"/>
          </a:p>
          <a:p>
            <a:r>
              <a:rPr lang="en-GB" dirty="0"/>
              <a:t>Learners should be encouraged to consider if a mental calculation would be appropriate before using written methods. (p.346)</a:t>
            </a:r>
            <a:endParaRPr lang="cy-GB" sz="2700" dirty="0"/>
          </a:p>
        </p:txBody>
      </p:sp>
    </p:spTree>
    <p:extLst>
      <p:ext uri="{BB962C8B-B14F-4D97-AF65-F5344CB8AC3E}">
        <p14:creationId xmlns:p14="http://schemas.microsoft.com/office/powerpoint/2010/main" val="309217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2" y="614238"/>
            <a:ext cx="4530916" cy="47225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blatfform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wybod</a:t>
            </a:r>
            <a:r>
              <a:rPr lang="en-GB" dirty="0" smtClean="0"/>
              <a:t> </a:t>
            </a:r>
            <a:r>
              <a:rPr lang="en-GB" dirty="0" err="1" smtClean="0"/>
              <a:t>amdano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PAP.</a:t>
            </a:r>
          </a:p>
          <a:p>
            <a:pPr marL="0" indent="0">
              <a:buNone/>
            </a:pPr>
            <a:r>
              <a:rPr lang="en-GB" b="1" dirty="0" err="1" smtClean="0"/>
              <a:t>Gan</a:t>
            </a:r>
            <a:r>
              <a:rPr lang="en-GB" b="1" dirty="0" smtClean="0"/>
              <a:t> </a:t>
            </a:r>
            <a:r>
              <a:rPr lang="en-GB" b="1" dirty="0" err="1" smtClean="0"/>
              <a:t>ddefnyddio’r</a:t>
            </a:r>
            <a:r>
              <a:rPr lang="en-GB" b="1" dirty="0" smtClean="0"/>
              <a:t> </a:t>
            </a:r>
            <a:r>
              <a:rPr lang="en-GB" b="1" dirty="0" err="1" smtClean="0"/>
              <a:t>linc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y </a:t>
            </a:r>
            <a:r>
              <a:rPr lang="en-GB" b="1" dirty="0" err="1" smtClean="0"/>
              <a:t>dudalen</a:t>
            </a:r>
            <a:r>
              <a:rPr lang="en-GB" b="1" dirty="0" smtClean="0"/>
              <a:t> </a:t>
            </a:r>
            <a:r>
              <a:rPr lang="en-GB" b="1" dirty="0" err="1" smtClean="0"/>
              <a:t>Wordpress</a:t>
            </a:r>
            <a:r>
              <a:rPr lang="en-GB" b="1" dirty="0" smtClean="0"/>
              <a:t> </a:t>
            </a:r>
            <a:r>
              <a:rPr lang="en-GB" b="1" dirty="0" err="1" smtClean="0"/>
              <a:t>gwnewch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siwr</a:t>
            </a:r>
            <a:r>
              <a:rPr lang="en-GB" b="1" dirty="0" smtClean="0"/>
              <a:t> </a:t>
            </a:r>
            <a:r>
              <a:rPr lang="en-GB" b="1" dirty="0" err="1" smtClean="0"/>
              <a:t>eich</a:t>
            </a:r>
            <a:r>
              <a:rPr lang="en-GB" b="1" dirty="0" smtClean="0"/>
              <a:t> bod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gyfarwydd</a:t>
            </a:r>
            <a:r>
              <a:rPr lang="en-GB" b="1" dirty="0" smtClean="0"/>
              <a:t> </a:t>
            </a:r>
            <a:r>
              <a:rPr lang="en-GB" b="1" dirty="0" err="1" smtClean="0"/>
              <a:t>gyda</a:t>
            </a:r>
            <a:r>
              <a:rPr lang="en-GB" b="1" dirty="0" smtClean="0"/>
              <a:t> HWB ac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benodol</a:t>
            </a:r>
            <a:r>
              <a:rPr lang="en-GB" b="1" dirty="0" smtClean="0"/>
              <a:t> y </a:t>
            </a:r>
            <a:r>
              <a:rPr lang="en-GB" b="1" dirty="0" err="1" smtClean="0"/>
              <a:t>meddalwedd</a:t>
            </a:r>
            <a:r>
              <a:rPr lang="en-GB" b="1" dirty="0" smtClean="0"/>
              <a:t> J2e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, </a:t>
            </a:r>
            <a:r>
              <a:rPr lang="en-GB" dirty="0" err="1" smtClean="0"/>
              <a:t>canolbwyntiwch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arbennig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Jit</a:t>
            </a:r>
            <a:r>
              <a:rPr lang="en-GB" dirty="0" smtClean="0"/>
              <a:t> (CS), </a:t>
            </a:r>
            <a:r>
              <a:rPr lang="en-GB" dirty="0"/>
              <a:t>j2measure; </a:t>
            </a:r>
            <a:r>
              <a:rPr lang="en-GB" dirty="0" smtClean="0"/>
              <a:t>j2data a </a:t>
            </a:r>
            <a:r>
              <a:rPr lang="en-GB" dirty="0"/>
              <a:t>j2blast.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04314" y="-36188"/>
            <a:ext cx="4156368" cy="90214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b="1" dirty="0" smtClean="0">
                <a:solidFill>
                  <a:schemeClr val="accent1">
                    <a:lumMod val="50000"/>
                  </a:schemeClr>
                </a:solidFill>
              </a:rPr>
              <a:t>Tasg </a:t>
            </a:r>
            <a:r>
              <a:rPr lang="cy-GB" sz="4000" b="1" dirty="0" smtClean="0">
                <a:solidFill>
                  <a:schemeClr val="accent1">
                    <a:lumMod val="50000"/>
                  </a:schemeClr>
                </a:solidFill>
              </a:rPr>
              <a:t>dan arweiniad</a:t>
            </a:r>
            <a:endParaRPr lang="cy-GB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166866" y="0"/>
            <a:ext cx="284909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tx2"/>
                </a:solidFill>
              </a:rPr>
              <a:t>Directed</a:t>
            </a:r>
            <a:r>
              <a:rPr lang="en-GB" sz="4000" b="1" dirty="0" smtClean="0">
                <a:solidFill>
                  <a:schemeClr val="tx2"/>
                </a:solidFill>
              </a:rPr>
              <a:t> </a:t>
            </a:r>
            <a:r>
              <a:rPr lang="en-GB" sz="4000" b="1" dirty="0" smtClean="0">
                <a:solidFill>
                  <a:schemeClr val="tx2"/>
                </a:solidFill>
              </a:rPr>
              <a:t>task</a:t>
            </a:r>
            <a:endParaRPr lang="en-GB" sz="4000" b="1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2198" y="4786026"/>
            <a:ext cx="1335360" cy="80008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21309" y="5161766"/>
            <a:ext cx="3399264" cy="36933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https://yrathrofa.wordpress.com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536038" y="604616"/>
            <a:ext cx="4773778" cy="50747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This is an important platform for you to know about on PTE.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smtClean="0"/>
              <a:t>Using the link on the </a:t>
            </a:r>
            <a:r>
              <a:rPr lang="en-GB" b="1" dirty="0" err="1" smtClean="0"/>
              <a:t>Wordpress</a:t>
            </a:r>
            <a:r>
              <a:rPr lang="en-GB" b="1" dirty="0" smtClean="0"/>
              <a:t> page familiarise yourself with HWB and in particular the </a:t>
            </a:r>
            <a:r>
              <a:rPr lang="en-GB" b="1" dirty="0" err="1" smtClean="0"/>
              <a:t>the</a:t>
            </a:r>
            <a:r>
              <a:rPr lang="en-GB" b="1" dirty="0" smtClean="0"/>
              <a:t> J2e software</a:t>
            </a:r>
            <a:r>
              <a:rPr lang="en-GB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For mathematics, concentrate in particular on </a:t>
            </a:r>
            <a:r>
              <a:rPr lang="en-GB" dirty="0" err="1" smtClean="0"/>
              <a:t>Jit</a:t>
            </a:r>
            <a:r>
              <a:rPr lang="en-GB" dirty="0" smtClean="0"/>
              <a:t> (FP) j2measure; </a:t>
            </a:r>
            <a:r>
              <a:rPr lang="en-GB" smtClean="0"/>
              <a:t>j2data and </a:t>
            </a:r>
            <a:r>
              <a:rPr lang="en-GB" dirty="0" smtClean="0"/>
              <a:t>j2blast.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3718" y="4752812"/>
            <a:ext cx="979131" cy="83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909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641" y="502942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cy-GB"/>
              <a:t>Adnoddau ar-lein defnyddiol ar gyfer  addysgu dulliau lluosi a rhannu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641" y="1497114"/>
            <a:ext cx="8641472" cy="387548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175" dirty="0">
                <a:hlinkClick r:id="rId2"/>
              </a:rPr>
              <a:t>http://www.topmarks.co.uk/Flash.aspx?f=NumberFactsGridv2</a:t>
            </a:r>
            <a:r>
              <a:rPr lang="en-GB" sz="2175" dirty="0"/>
              <a:t> </a:t>
            </a:r>
            <a:r>
              <a:rPr lang="cy-GB" sz="2175" dirty="0"/>
              <a:t>ar gyfer y dull grid</a:t>
            </a:r>
          </a:p>
          <a:p>
            <a:pPr marL="0" indent="0">
              <a:buNone/>
            </a:pPr>
            <a:r>
              <a:rPr lang="cy-GB" sz="2175" dirty="0">
                <a:hlinkClick r:id="rId3"/>
              </a:rPr>
              <a:t>http://resources.hwb.wales.gov.uk/VTC/2008-09/daydream/tablau-1-6/c_index.html</a:t>
            </a:r>
            <a:r>
              <a:rPr lang="cy-GB" sz="2175" dirty="0"/>
              <a:t> Ymarfer tablau 1 i 6 (Cymraeg)</a:t>
            </a:r>
          </a:p>
          <a:p>
            <a:pPr marL="0" indent="0">
              <a:buNone/>
            </a:pPr>
            <a:r>
              <a:rPr lang="cy-GB" sz="2175" dirty="0">
                <a:hlinkClick r:id="rId4"/>
              </a:rPr>
              <a:t>http://resources.hwb.wales.gov.uk/VTC/2008-09/daydream/tablau-7-12/c_index.html</a:t>
            </a:r>
            <a:r>
              <a:rPr lang="cy-GB" sz="2175" dirty="0"/>
              <a:t> Ymarfer tablau 7 i 12 (Cymraeg)_</a:t>
            </a:r>
          </a:p>
          <a:p>
            <a:pPr marL="0" indent="0">
              <a:buNone/>
            </a:pPr>
            <a:r>
              <a:rPr lang="cy-GB" sz="2175" dirty="0">
                <a:hlinkClick r:id="rId5"/>
              </a:rPr>
              <a:t>http://resources.hwb.wales.gov.uk/VTC/3_num_multiply/cym/Cyflwyniad/default.htm</a:t>
            </a:r>
            <a:r>
              <a:rPr lang="cy-GB" sz="2175" dirty="0"/>
              <a:t> Adnodd Cymraeg ar gyfer lluosi 3 digid a dysgu ffeithiau rhif</a:t>
            </a:r>
          </a:p>
          <a:p>
            <a:pPr marL="0" indent="0">
              <a:buNone/>
            </a:pPr>
            <a:endParaRPr lang="cy-GB" sz="2175" dirty="0"/>
          </a:p>
          <a:p>
            <a:pPr marL="0" indent="0">
              <a:buNone/>
            </a:pPr>
            <a:r>
              <a:rPr lang="cy-GB" sz="2475" dirty="0">
                <a:hlinkClick r:id="rId6"/>
              </a:rPr>
              <a:t>http://resources.hwb.wales.gov.uk/VTC/2010-11/maths/awen-robot-factory/index.html </a:t>
            </a:r>
            <a:r>
              <a:rPr lang="cy-GB" sz="2475" dirty="0"/>
              <a:t>Ffatri Robotiaid III - Ymarfer ffeithiau lluosi yn Gymraeg</a:t>
            </a:r>
          </a:p>
          <a:p>
            <a:pPr marL="0" indent="0">
              <a:buNone/>
            </a:pPr>
            <a:endParaRPr lang="en-GB" sz="2175" dirty="0">
              <a:hlinkClick r:id=""/>
            </a:endParaRPr>
          </a:p>
          <a:p>
            <a:pPr marL="0" indent="0">
              <a:buNone/>
            </a:pPr>
            <a:r>
              <a:rPr lang="en-GB" sz="2175" dirty="0">
                <a:hlinkClick r:id=""/>
              </a:rPr>
              <a:t>http://www.taw.org.uk/lic/itp/grouping.html</a:t>
            </a:r>
            <a:r>
              <a:rPr lang="en-GB" sz="2175" dirty="0"/>
              <a:t> </a:t>
            </a:r>
            <a:r>
              <a:rPr lang="cy-GB" sz="2175" dirty="0"/>
              <a:t>ar gyfer dangos rhannu fel dosbarthiad</a:t>
            </a:r>
          </a:p>
          <a:p>
            <a:pPr marL="0" indent="0">
              <a:buNone/>
            </a:pPr>
            <a:endParaRPr lang="en-GB" sz="2175" dirty="0"/>
          </a:p>
          <a:p>
            <a:pPr marL="0" indent="0">
              <a:buNone/>
            </a:pPr>
            <a:r>
              <a:rPr lang="en-GB" sz="2175" dirty="0">
                <a:hlinkClick r:id="rId7"/>
              </a:rPr>
              <a:t>http://www.topmarks.co.uk/Flash.aspx?f=mentaldivisionv2</a:t>
            </a:r>
            <a:r>
              <a:rPr lang="en-GB" sz="2175" dirty="0"/>
              <a:t> </a:t>
            </a:r>
            <a:r>
              <a:rPr lang="cy-GB" sz="2175" dirty="0"/>
              <a:t>ar gyfer rhannu yn y pen</a:t>
            </a:r>
          </a:p>
          <a:p>
            <a:pPr marL="0" indent="0">
              <a:buNone/>
            </a:pPr>
            <a:endParaRPr lang="en-GB" sz="2175" dirty="0"/>
          </a:p>
          <a:p>
            <a:pPr marL="0" indent="0">
              <a:buNone/>
            </a:pPr>
            <a:r>
              <a:rPr lang="en-GB" sz="2175" dirty="0">
                <a:hlinkClick r:id="rId8"/>
              </a:rPr>
              <a:t>http://www.mathszone.co.uk/calculating-xd/</a:t>
            </a:r>
            <a:r>
              <a:rPr lang="en-GB" sz="2175" dirty="0"/>
              <a:t> </a:t>
            </a:r>
            <a:r>
              <a:rPr lang="cy-GB" sz="2175" dirty="0"/>
              <a:t>ar gyfer dull grid defnyddiol a rhannu yn y pen drwy dalpio</a:t>
            </a:r>
          </a:p>
          <a:p>
            <a:pPr marL="0" indent="0">
              <a:buNone/>
            </a:pPr>
            <a:endParaRPr lang="en-GB" sz="217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6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94816" y="34858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Useful online resources for teaching multiplication and division methods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94816" y="1578569"/>
            <a:ext cx="8383424" cy="352451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 smtClean="0">
              <a:hlinkClick r:id="rId2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>
              <a:hlinkClick r:id="rId2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>
              <a:hlinkClick r:id="rId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900" dirty="0" smtClean="0">
                <a:hlinkClick r:id="rId2"/>
              </a:rPr>
              <a:t>http://www.topmarks.co.uk/Flash.aspx?f=NumberFactsGridv2</a:t>
            </a:r>
            <a:r>
              <a:rPr lang="en-GB" sz="2900" dirty="0" smtClean="0"/>
              <a:t> for grid method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900" dirty="0" smtClean="0">
              <a:hlinkClick r:id="rId3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900" dirty="0" smtClean="0">
                <a:hlinkClick r:id="rId3"/>
              </a:rPr>
              <a:t>http://www.taw.org.uk/lic/itp/grouping.html</a:t>
            </a:r>
            <a:r>
              <a:rPr lang="en-GB" sz="2900" dirty="0" smtClean="0"/>
              <a:t> for illustrating division as grouping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9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900" dirty="0" smtClean="0">
                <a:hlinkClick r:id="rId4"/>
              </a:rPr>
              <a:t>http://www.topmarks.co.uk/Flash.aspx?f=mentaldivisionv2</a:t>
            </a:r>
            <a:r>
              <a:rPr lang="en-GB" sz="2900" dirty="0" smtClean="0"/>
              <a:t> for mental division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9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900" dirty="0" smtClean="0">
                <a:hlinkClick r:id="rId5"/>
              </a:rPr>
              <a:t>http://www.mathszone.co.uk/calculating-xd/</a:t>
            </a:r>
            <a:r>
              <a:rPr lang="en-GB" sz="2900" dirty="0" smtClean="0"/>
              <a:t> for useful grid method and division as chunking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9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81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5770" y="237026"/>
            <a:ext cx="4126230" cy="994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err="1">
                <a:solidFill>
                  <a:schemeClr val="tx2"/>
                </a:solidFill>
              </a:rPr>
              <a:t>Clipiau</a:t>
            </a:r>
            <a:r>
              <a:rPr lang="en-US" sz="3200" b="1" dirty="0">
                <a:solidFill>
                  <a:schemeClr val="tx2"/>
                </a:solidFill>
              </a:rPr>
              <a:t> </a:t>
            </a:r>
            <a:r>
              <a:rPr lang="en-US" sz="3200" b="1" dirty="0" err="1">
                <a:solidFill>
                  <a:schemeClr val="tx2"/>
                </a:solidFill>
              </a:rPr>
              <a:t>fideo</a:t>
            </a:r>
            <a:r>
              <a:rPr lang="en-US" sz="3200" b="1" dirty="0">
                <a:solidFill>
                  <a:schemeClr val="tx2"/>
                </a:solidFill>
              </a:rPr>
              <a:t> (</a:t>
            </a:r>
            <a:r>
              <a:rPr lang="en-US" sz="3200" b="1" dirty="0" err="1">
                <a:solidFill>
                  <a:schemeClr val="tx2"/>
                </a:solidFill>
              </a:rPr>
              <a:t>Saesneg</a:t>
            </a:r>
            <a:r>
              <a:rPr lang="en-US" sz="3200" b="1" dirty="0">
                <a:solidFill>
                  <a:schemeClr val="tx2"/>
                </a:solidFill>
              </a:rPr>
              <a:t>) </a:t>
            </a:r>
            <a:r>
              <a:rPr lang="en-US" sz="3200" b="1" dirty="0" err="1">
                <a:solidFill>
                  <a:schemeClr val="tx2"/>
                </a:solidFill>
              </a:rPr>
              <a:t>ar</a:t>
            </a:r>
            <a:r>
              <a:rPr lang="en-US" sz="3200" b="1" dirty="0">
                <a:solidFill>
                  <a:schemeClr val="tx2"/>
                </a:solidFill>
              </a:rPr>
              <a:t> </a:t>
            </a:r>
            <a:r>
              <a:rPr lang="en-US" sz="3200" b="1" dirty="0" err="1">
                <a:solidFill>
                  <a:schemeClr val="tx2"/>
                </a:solidFill>
              </a:rPr>
              <a:t>gyfer</a:t>
            </a:r>
            <a:r>
              <a:rPr lang="en-US" sz="3200" b="1" dirty="0">
                <a:solidFill>
                  <a:schemeClr val="tx2"/>
                </a:solidFill>
              </a:rPr>
              <a:t> </a:t>
            </a:r>
            <a:r>
              <a:rPr lang="en-US" sz="3200" b="1" dirty="0" err="1">
                <a:solidFill>
                  <a:schemeClr val="tx2"/>
                </a:solidFill>
              </a:rPr>
              <a:t>addysgu</a:t>
            </a:r>
            <a:r>
              <a:rPr lang="en-US" sz="3200" b="1" dirty="0">
                <a:solidFill>
                  <a:schemeClr val="tx2"/>
                </a:solidFill>
              </a:rPr>
              <a:t> </a:t>
            </a:r>
            <a:r>
              <a:rPr lang="en-US" sz="3200" b="1" dirty="0" err="1">
                <a:solidFill>
                  <a:schemeClr val="tx2"/>
                </a:solidFill>
              </a:rPr>
              <a:t>cyfrifo</a:t>
            </a:r>
            <a:endParaRPr lang="en-US" sz="32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99042" y="3633855"/>
            <a:ext cx="4502984" cy="220780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 err="1" smtClean="0"/>
              <a:t>Ymunwch</a:t>
            </a:r>
            <a:r>
              <a:rPr lang="en-US" sz="2400" dirty="0" smtClean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</a:t>
            </a:r>
            <a:r>
              <a:rPr lang="en-US" sz="2400" dirty="0" err="1"/>
              <a:t>ncetm</a:t>
            </a:r>
            <a:r>
              <a:rPr lang="en-US" sz="2400" dirty="0"/>
              <a:t> (</a:t>
            </a:r>
            <a:r>
              <a:rPr lang="en-US" sz="2400" dirty="0" smtClean="0">
                <a:hlinkClick r:id="rId2"/>
              </a:rPr>
              <a:t>www.ncetm.org</a:t>
            </a:r>
            <a:r>
              <a:rPr lang="en-US" sz="2400" dirty="0" smtClean="0"/>
              <a:t>) </a:t>
            </a:r>
            <a:r>
              <a:rPr lang="en-US" sz="2400" dirty="0"/>
              <a:t>am </a:t>
            </a:r>
            <a:r>
              <a:rPr lang="en-US" sz="2400" dirty="0" err="1"/>
              <a:t>ddim</a:t>
            </a:r>
            <a:r>
              <a:rPr lang="en-US" sz="2400" dirty="0"/>
              <a:t> </a:t>
            </a: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dilyn</a:t>
            </a:r>
            <a:r>
              <a:rPr lang="en-US" sz="2400" dirty="0"/>
              <a:t> y </a:t>
            </a:r>
            <a:r>
              <a:rPr lang="en-US" sz="2400" dirty="0" err="1"/>
              <a:t>cysylltiad</a:t>
            </a:r>
            <a:r>
              <a:rPr lang="en-US" sz="2400" dirty="0"/>
              <a:t> </a:t>
            </a:r>
            <a:r>
              <a:rPr lang="en-US" sz="2400" dirty="0" err="1"/>
              <a:t>uchod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weld </a:t>
            </a:r>
            <a:r>
              <a:rPr lang="en-US" sz="2400" dirty="0" err="1"/>
              <a:t>clipiau</a:t>
            </a:r>
            <a:r>
              <a:rPr lang="en-US" sz="2400" dirty="0"/>
              <a:t> </a:t>
            </a:r>
            <a:r>
              <a:rPr lang="en-US" sz="2400" dirty="0" err="1"/>
              <a:t>fideo</a:t>
            </a:r>
            <a:r>
              <a:rPr lang="en-US" sz="2400" dirty="0"/>
              <a:t> </a:t>
            </a:r>
            <a:r>
              <a:rPr lang="en-US" sz="2400" dirty="0" err="1"/>
              <a:t>gwych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 </a:t>
            </a:r>
            <a:r>
              <a:rPr lang="en-US" sz="2400" dirty="0" err="1"/>
              <a:t>cyfrifo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325" y="2138843"/>
            <a:ext cx="2283349" cy="118902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4D77181-DFB4-42A8-84DB-2FA019A049F9}"/>
              </a:ext>
            </a:extLst>
          </p:cNvPr>
          <p:cNvSpPr txBox="1">
            <a:spLocks/>
          </p:cNvSpPr>
          <p:nvPr/>
        </p:nvSpPr>
        <p:spPr>
          <a:xfrm>
            <a:off x="5088337" y="240182"/>
            <a:ext cx="3514477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 smtClean="0">
                <a:solidFill>
                  <a:schemeClr val="tx2"/>
                </a:solidFill>
              </a:rPr>
              <a:t>Videos for teaching calculation</a:t>
            </a:r>
            <a:endParaRPr lang="en-GB" sz="3200" b="1" dirty="0">
              <a:solidFill>
                <a:schemeClr val="tx2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877690" y="3633855"/>
            <a:ext cx="426630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Register with the </a:t>
            </a:r>
            <a:r>
              <a:rPr lang="en-GB" sz="2400" dirty="0" err="1"/>
              <a:t>ncetm</a:t>
            </a:r>
            <a:r>
              <a:rPr lang="en-GB" sz="2400" dirty="0"/>
              <a:t> (</a:t>
            </a:r>
            <a:r>
              <a:rPr lang="en-GB" sz="2400" dirty="0">
                <a:hlinkClick r:id="rId2"/>
              </a:rPr>
              <a:t>www.ncetm.org</a:t>
            </a:r>
            <a:r>
              <a:rPr lang="en-GB" sz="2400" dirty="0"/>
              <a:t>) for free and then follow this link to some excellent videos on teaching calculations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5770" y="1426052"/>
            <a:ext cx="8555603" cy="104019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dirty="0">
                <a:hlinkClick r:id="rId4"/>
              </a:rPr>
              <a:t>https://</a:t>
            </a:r>
            <a:r>
              <a:rPr lang="en-US" sz="3600" dirty="0" smtClean="0">
                <a:hlinkClick r:id="rId4"/>
              </a:rPr>
              <a:t>www.ncetm.org.uk/resources/40529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182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47505" y="366004"/>
            <a:ext cx="3839983" cy="994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err="1">
                <a:solidFill>
                  <a:schemeClr val="tx2"/>
                </a:solidFill>
              </a:rPr>
              <a:t>Adnoddau</a:t>
            </a:r>
            <a:r>
              <a:rPr lang="en-GB" sz="4000" b="1" dirty="0">
                <a:solidFill>
                  <a:schemeClr val="tx2"/>
                </a:solidFill>
              </a:rPr>
              <a:t> </a:t>
            </a:r>
            <a:r>
              <a:rPr lang="en-GB" sz="4000" b="1" dirty="0" err="1">
                <a:solidFill>
                  <a:schemeClr val="tx2"/>
                </a:solidFill>
              </a:rPr>
              <a:t>gweledol</a:t>
            </a:r>
            <a:r>
              <a:rPr lang="en-GB" sz="4000" b="1" dirty="0">
                <a:solidFill>
                  <a:schemeClr val="tx2"/>
                </a:solidFill>
              </a:rPr>
              <a:t> </a:t>
            </a:r>
            <a:r>
              <a:rPr lang="en-GB" sz="4000" b="1" dirty="0" err="1">
                <a:solidFill>
                  <a:schemeClr val="tx2"/>
                </a:solidFill>
              </a:rPr>
              <a:t>eraill</a:t>
            </a: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28650" y="2082233"/>
            <a:ext cx="3505200" cy="230287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dirty="0" err="1"/>
              <a:t>Adnoddu</a:t>
            </a:r>
            <a:r>
              <a:rPr lang="en-GB" sz="2100" dirty="0"/>
              <a:t> </a:t>
            </a:r>
            <a:r>
              <a:rPr lang="en-GB" sz="2100" dirty="0" err="1"/>
              <a:t>gweledol</a:t>
            </a:r>
            <a:r>
              <a:rPr lang="en-GB" sz="2100" dirty="0"/>
              <a:t> </a:t>
            </a:r>
            <a:r>
              <a:rPr lang="en-GB" sz="2100" dirty="0" err="1"/>
              <a:t>defnyddiol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gyfer</a:t>
            </a:r>
            <a:r>
              <a:rPr lang="en-GB" sz="2100" dirty="0"/>
              <a:t> </a:t>
            </a:r>
            <a:r>
              <a:rPr lang="en-GB" sz="2100" dirty="0" err="1"/>
              <a:t>cyfrifo</a:t>
            </a:r>
            <a:endParaRPr lang="en-GB" sz="2100" dirty="0"/>
          </a:p>
          <a:p>
            <a:pPr marL="0" indent="0">
              <a:buNone/>
            </a:pPr>
            <a:endParaRPr lang="en-GB" sz="2100" dirty="0" smtClean="0">
              <a:hlinkClick r:id="rId2"/>
            </a:endParaRPr>
          </a:p>
          <a:p>
            <a:pPr marL="0" indent="0">
              <a:buNone/>
            </a:pPr>
            <a:endParaRPr lang="en-GB" sz="2100" dirty="0">
              <a:hlinkClick r:id="rId2"/>
            </a:endParaRPr>
          </a:p>
          <a:p>
            <a:pPr marL="0" indent="0">
              <a:buNone/>
            </a:pPr>
            <a:r>
              <a:rPr lang="en-GB" sz="2100" dirty="0" smtClean="0">
                <a:hlinkClick r:id="rId2"/>
              </a:rPr>
              <a:t>http</a:t>
            </a:r>
            <a:r>
              <a:rPr lang="en-GB" sz="2100" dirty="0">
                <a:hlinkClick r:id="rId2"/>
              </a:rPr>
              <a:t>://www.iseemaths.com/visual-supports/</a:t>
            </a: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Really useful calculation visual supports </a:t>
            </a:r>
          </a:p>
          <a:p>
            <a:pPr marL="0" indent="0">
              <a:buNone/>
            </a:pPr>
            <a:endParaRPr lang="en-GB" sz="21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2223" y="2520383"/>
            <a:ext cx="4098982" cy="2302871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5104736" y="366004"/>
            <a:ext cx="4039264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tx2"/>
                </a:solidFill>
              </a:rPr>
              <a:t>Further visual resources</a:t>
            </a:r>
            <a:endParaRPr lang="en-GB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9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9479" y="64135"/>
            <a:ext cx="7112698" cy="58956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600" b="1" dirty="0">
                <a:solidFill>
                  <a:schemeClr val="tx2"/>
                </a:solidFill>
              </a:rPr>
              <a:t>Tasgau ôl-sesiwn / Cymorth Pellach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30277" y="780729"/>
            <a:ext cx="8318906" cy="244430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Cymorth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r>
              <a:rPr lang="en-GB" sz="2400" dirty="0"/>
              <a:t> </a:t>
            </a:r>
            <a:r>
              <a:rPr lang="en-GB" sz="2400" dirty="0" err="1"/>
              <a:t>defnyddiol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cyfrifo</a:t>
            </a:r>
            <a:r>
              <a:rPr lang="en-GB" sz="2400" dirty="0"/>
              <a:t>: </a:t>
            </a:r>
          </a:p>
          <a:p>
            <a:r>
              <a:rPr lang="en-GB" sz="2400" dirty="0" err="1"/>
              <a:t>Tiley</a:t>
            </a:r>
            <a:r>
              <a:rPr lang="en-GB" sz="2400" dirty="0"/>
              <a:t>-Nunn, N. (2014). </a:t>
            </a:r>
            <a:r>
              <a:rPr lang="en-GB" sz="2400" i="1" dirty="0"/>
              <a:t>Primary maths : Anyone can feed sweets to sharks ...</a:t>
            </a:r>
            <a:r>
              <a:rPr lang="en-GB" sz="2400" dirty="0"/>
              <a:t> (How to teach). </a:t>
            </a:r>
            <a:r>
              <a:rPr lang="en-GB" sz="2400" dirty="0" err="1"/>
              <a:t>Bancyfelin</a:t>
            </a:r>
            <a:r>
              <a:rPr lang="en-GB" sz="2400" dirty="0"/>
              <a:t>: Independent Thinking </a:t>
            </a:r>
            <a:r>
              <a:rPr lang="en-GB" sz="2400" dirty="0" smtClean="0"/>
              <a:t>Press (</a:t>
            </a:r>
            <a:r>
              <a:rPr lang="en-GB" sz="2400" dirty="0" err="1" smtClean="0">
                <a:solidFill>
                  <a:schemeClr val="tx2"/>
                </a:solidFill>
              </a:rPr>
              <a:t>gweler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sz="2400" dirty="0" smtClean="0">
                <a:solidFill>
                  <a:schemeClr val="tx2"/>
                </a:solidFill>
              </a:rPr>
              <a:t>Moodle</a:t>
            </a:r>
            <a:r>
              <a:rPr lang="en-GB" sz="2400" dirty="0" smtClean="0"/>
              <a:t>) </a:t>
            </a:r>
            <a:endParaRPr lang="en-GB" sz="2400" dirty="0"/>
          </a:p>
          <a:p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darllen</a:t>
            </a:r>
            <a:r>
              <a:rPr lang="en-GB" sz="2400" dirty="0"/>
              <a:t> am </a:t>
            </a:r>
            <a:r>
              <a:rPr lang="en-GB" sz="2400" dirty="0" err="1"/>
              <a:t>gyfrifo</a:t>
            </a:r>
            <a:r>
              <a:rPr lang="en-GB" sz="2400" dirty="0"/>
              <a:t> a </a:t>
            </a:r>
            <a:r>
              <a:rPr lang="en-GB" sz="2400" dirty="0" err="1"/>
              <a:t>gwerth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mwy</a:t>
            </a:r>
            <a:r>
              <a:rPr lang="en-GB" sz="2400" dirty="0"/>
              <a:t> o </a:t>
            </a:r>
            <a:r>
              <a:rPr lang="en-GB" sz="2400" dirty="0" err="1"/>
              <a:t>ddyfnder</a:t>
            </a:r>
            <a:r>
              <a:rPr lang="en-GB" sz="2400" dirty="0"/>
              <a:t>, </a:t>
            </a:r>
            <a:r>
              <a:rPr lang="en-GB" sz="2400" dirty="0" err="1"/>
              <a:t>trowch</a:t>
            </a:r>
            <a:r>
              <a:rPr lang="en-GB" sz="2400" dirty="0"/>
              <a:t> at </a:t>
            </a:r>
            <a:r>
              <a:rPr lang="en-GB" sz="2400" dirty="0" err="1"/>
              <a:t>benodau</a:t>
            </a:r>
            <a:r>
              <a:rPr lang="en-GB" sz="2400" dirty="0"/>
              <a:t> 5, 6 a 7 o </a:t>
            </a:r>
            <a:r>
              <a:rPr lang="en-GB" sz="2400" dirty="0" err="1" smtClean="0"/>
              <a:t>lyfr</a:t>
            </a:r>
            <a:r>
              <a:rPr lang="en-GB" sz="2400" dirty="0" smtClean="0"/>
              <a:t> </a:t>
            </a:r>
            <a:r>
              <a:rPr lang="en-GB" sz="2400" dirty="0" err="1" smtClean="0"/>
              <a:t>Haylock</a:t>
            </a:r>
            <a:r>
              <a:rPr lang="en-GB" sz="2400" dirty="0" smtClean="0"/>
              <a:t> </a:t>
            </a:r>
            <a:r>
              <a:rPr lang="en-GB" sz="2400" dirty="0"/>
              <a:t>a Cockburn (2013); </a:t>
            </a:r>
            <a:r>
              <a:rPr lang="en-GB" sz="2400" dirty="0" err="1"/>
              <a:t>mae</a:t>
            </a:r>
            <a:r>
              <a:rPr lang="en-GB" sz="2400" dirty="0"/>
              <a:t> Haylock (</a:t>
            </a:r>
            <a:r>
              <a:rPr lang="en-GB" sz="2400" dirty="0" smtClean="0"/>
              <a:t>2015) </a:t>
            </a:r>
            <a:r>
              <a:rPr lang="en-GB" sz="2400" dirty="0" err="1"/>
              <a:t>hefyd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cynnwys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am </a:t>
            </a:r>
            <a:r>
              <a:rPr lang="en-GB" sz="2400" dirty="0" err="1" smtClean="0"/>
              <a:t>gyfrifo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59103">
            <a:off x="8083976" y="249826"/>
            <a:ext cx="869137" cy="10618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79018">
            <a:off x="8082744" y="5611517"/>
            <a:ext cx="919972" cy="11488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846914">
            <a:off x="8094860" y="3110922"/>
            <a:ext cx="895739" cy="1116881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84405" y="3669364"/>
            <a:ext cx="7197772" cy="17525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>
                <a:solidFill>
                  <a:schemeClr val="tx2"/>
                </a:solidFill>
              </a:rPr>
              <a:t>Post Session Tasks/Further Support 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30277" y="4369345"/>
            <a:ext cx="8247345" cy="23691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‘</a:t>
            </a:r>
            <a:r>
              <a:rPr lang="en-GB" dirty="0" err="1"/>
              <a:t>Tiley</a:t>
            </a:r>
            <a:r>
              <a:rPr lang="en-GB" dirty="0"/>
              <a:t>-Nunn, N. (2014). </a:t>
            </a:r>
            <a:r>
              <a:rPr lang="en-GB" i="1" dirty="0"/>
              <a:t>Primary maths : Anyone can feed sweets to sharks ...</a:t>
            </a:r>
            <a:r>
              <a:rPr lang="en-GB" dirty="0"/>
              <a:t> (How to teach). </a:t>
            </a:r>
            <a:r>
              <a:rPr lang="en-GB" dirty="0" err="1"/>
              <a:t>Bancyfelin</a:t>
            </a:r>
            <a:r>
              <a:rPr lang="en-GB" dirty="0"/>
              <a:t>: Independent Thinking Press </a:t>
            </a:r>
            <a:r>
              <a:rPr lang="en-GB" dirty="0" smtClean="0"/>
              <a:t>(</a:t>
            </a:r>
            <a:r>
              <a:rPr lang="en-GB" dirty="0" smtClean="0">
                <a:solidFill>
                  <a:schemeClr val="tx2"/>
                </a:solidFill>
              </a:rPr>
              <a:t>see </a:t>
            </a:r>
            <a:r>
              <a:rPr lang="en-GB" dirty="0">
                <a:solidFill>
                  <a:schemeClr val="tx2"/>
                </a:solidFill>
              </a:rPr>
              <a:t>Moodle</a:t>
            </a:r>
            <a:r>
              <a:rPr lang="en-GB" dirty="0"/>
              <a:t>) </a:t>
            </a:r>
          </a:p>
          <a:p>
            <a:r>
              <a:rPr lang="en-GB" dirty="0" smtClean="0"/>
              <a:t>Chapters 5, 6 and 7 of </a:t>
            </a:r>
            <a:r>
              <a:rPr lang="en-GB" dirty="0" err="1" smtClean="0"/>
              <a:t>Haylock</a:t>
            </a:r>
            <a:r>
              <a:rPr lang="en-GB" dirty="0" smtClean="0"/>
              <a:t> and Cockburn (2013) cover aspects of calculation and place value in depth; </a:t>
            </a:r>
            <a:r>
              <a:rPr lang="en-GB" dirty="0" err="1" smtClean="0"/>
              <a:t>Haylock</a:t>
            </a:r>
            <a:r>
              <a:rPr lang="en-GB" dirty="0" smtClean="0"/>
              <a:t> (2017) also has calculation chapters</a:t>
            </a:r>
          </a:p>
          <a:p>
            <a:r>
              <a:rPr lang="en-GB" dirty="0" smtClean="0"/>
              <a:t>You will find it helpful to have a laptop/tablet for next week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35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200</TotalTime>
  <Words>1341</Words>
  <Application>Microsoft Office PowerPoint</Application>
  <PresentationFormat>On-screen Show (4:3)</PresentationFormat>
  <Paragraphs>198</Paragraphs>
  <Slides>20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ＭＳ Ｐゴシック</vt:lpstr>
      <vt:lpstr>Arial</vt:lpstr>
      <vt:lpstr>Calibri</vt:lpstr>
      <vt:lpstr>Calibri Light</vt:lpstr>
      <vt:lpstr>Comic Sans MS</vt:lpstr>
      <vt:lpstr>Mangal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 ar-lein defnyddiol ar gyfer  addysgu dulliau lluosi a rhannu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23</cp:revision>
  <dcterms:created xsi:type="dcterms:W3CDTF">2017-02-08T11:33:06Z</dcterms:created>
  <dcterms:modified xsi:type="dcterms:W3CDTF">2019-02-12T09:59:47Z</dcterms:modified>
</cp:coreProperties>
</file>