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60" r:id="rId2"/>
    <p:sldId id="450" r:id="rId3"/>
    <p:sldId id="445" r:id="rId4"/>
    <p:sldId id="542" r:id="rId5"/>
    <p:sldId id="596" r:id="rId6"/>
    <p:sldId id="611" r:id="rId7"/>
    <p:sldId id="612" r:id="rId8"/>
    <p:sldId id="599" r:id="rId9"/>
    <p:sldId id="600" r:id="rId10"/>
    <p:sldId id="610" r:id="rId11"/>
    <p:sldId id="605" r:id="rId12"/>
    <p:sldId id="601" r:id="rId13"/>
    <p:sldId id="606" r:id="rId14"/>
    <p:sldId id="603" r:id="rId15"/>
    <p:sldId id="607" r:id="rId16"/>
    <p:sldId id="613" r:id="rId17"/>
    <p:sldId id="604" r:id="rId18"/>
    <p:sldId id="609" r:id="rId19"/>
    <p:sldId id="597" r:id="rId20"/>
    <p:sldId id="543" r:id="rId21"/>
    <p:sldId id="540" r:id="rId22"/>
    <p:sldId id="60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93" d="100"/>
          <a:sy n="93" d="100"/>
        </p:scale>
        <p:origin x="92"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BC2A-9EEC-46FA-92D5-902A025C50D5}"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8533A-BA50-4244-8C68-87478E9037B9}" type="slidenum">
              <a:rPr lang="en-GB" smtClean="0"/>
              <a:t>‹#›</a:t>
            </a:fld>
            <a:endParaRPr lang="en-GB"/>
          </a:p>
        </p:txBody>
      </p:sp>
    </p:spTree>
    <p:extLst>
      <p:ext uri="{BB962C8B-B14F-4D97-AF65-F5344CB8AC3E}">
        <p14:creationId xmlns:p14="http://schemas.microsoft.com/office/powerpoint/2010/main" val="4125386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CECF5A-DED4-463E-AEFA-D2EF0B8A4B27}" type="slidenum">
              <a:rPr lang="en-GB" smtClean="0"/>
              <a:t>5</a:t>
            </a:fld>
            <a:endParaRPr lang="en-GB"/>
          </a:p>
        </p:txBody>
      </p:sp>
    </p:spTree>
    <p:extLst>
      <p:ext uri="{BB962C8B-B14F-4D97-AF65-F5344CB8AC3E}">
        <p14:creationId xmlns:p14="http://schemas.microsoft.com/office/powerpoint/2010/main" val="385608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4643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306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7436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003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9617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8903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889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232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1924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6498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990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83597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dp24.co.uk/news/23094680.worries-surge-claims-abuse-neglect-vulnerable-people/"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tsallaboutpeople.info/how/doing-things-differently/new-ways-working/strength-based-approach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I3jIGFdan0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roydon.gov.uk/sites/default/files/2021-03/abcd-reportsum.pdf" TargetMode="External"/><Relationship Id="rId2" Type="http://schemas.openxmlformats.org/officeDocument/2006/relationships/hyperlink" Target="https://doi.org/10.1177/2158244018823081" TargetMode="External"/><Relationship Id="rId1" Type="http://schemas.openxmlformats.org/officeDocument/2006/relationships/slideLayout" Target="../slideLayouts/slideLayout2.xml"/><Relationship Id="rId6" Type="http://schemas.openxmlformats.org/officeDocument/2006/relationships/hyperlink" Target="https://www.scie.org.uk/integrated-care/research-practice" TargetMode="External"/><Relationship Id="rId5" Type="http://schemas.openxmlformats.org/officeDocument/2006/relationships/hyperlink" Target="https://www.gcph.co.uk/assets/0000/3433/GCPHCS10forweb_1_.pdf" TargetMode="External"/><Relationship Id="rId4" Type="http://schemas.openxmlformats.org/officeDocument/2006/relationships/hyperlink" Target="https://www.health.org.uk/publications/head-hands-and-heart-asset-based-approaches-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4849" y="2740568"/>
            <a:ext cx="10520313" cy="648073"/>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6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838986" y="3064605"/>
            <a:ext cx="10152668"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1" i="1" dirty="0">
                <a:solidFill>
                  <a:prstClr val="white"/>
                </a:solidFill>
                <a:latin typeface="Arial" panose="020B0604020202020204" pitchFamily="34" charset="0"/>
                <a:cs typeface="Arial" panose="020B0604020202020204" pitchFamily="34" charset="0"/>
              </a:rPr>
              <a:t>Asset Based Approach to Improvement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1" dirty="0">
                <a:solidFill>
                  <a:prstClr val="white"/>
                </a:solidFill>
                <a:latin typeface="Arial" panose="020B0604020202020204" pitchFamily="34" charset="0"/>
                <a:cs typeface="Arial" panose="020B0604020202020204" pitchFamily="34" charset="0"/>
              </a:rPr>
              <a:t>Week 9</a:t>
            </a:r>
            <a:endParaRPr kumimoji="0" lang="en-GB"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Aims</a:t>
            </a:r>
            <a:r>
              <a:rPr lang="en-GB" b="1" dirty="0">
                <a:latin typeface="Arial" panose="020B0604020202020204" pitchFamily="34" charset="0"/>
                <a:cs typeface="Arial" panose="020B0604020202020204" pitchFamily="34" charset="0"/>
              </a:rPr>
              <a:t>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To enhance student’s understanding of Asset Based Approach to Quality improvement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We will discuss assignment brief C2- </a:t>
            </a:r>
            <a:r>
              <a:rPr lang="en-US" i="1" dirty="0">
                <a:latin typeface="Arial" panose="020B0604020202020204" pitchFamily="34" charset="0"/>
                <a:cs typeface="Arial" panose="020B0604020202020204" pitchFamily="34" charset="0"/>
              </a:rPr>
              <a:t>Report </a:t>
            </a:r>
            <a:r>
              <a:rPr lang="en-US" dirty="0">
                <a:latin typeface="Arial" panose="020B0604020202020204" pitchFamily="34" charset="0"/>
                <a:cs typeface="Arial" panose="020B0604020202020204" pitchFamily="34" charset="0"/>
              </a:rPr>
              <a:t>and continue working on your draft to receive feedback</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2919-298B-74A7-6D40-C22EB638D219}"/>
              </a:ext>
            </a:extLst>
          </p:cNvPr>
          <p:cNvSpPr>
            <a:spLocks noGrp="1"/>
          </p:cNvSpPr>
          <p:nvPr>
            <p:ph type="title"/>
          </p:nvPr>
        </p:nvSpPr>
        <p:spPr>
          <a:xfrm>
            <a:off x="609600" y="274638"/>
            <a:ext cx="10972800" cy="578117"/>
          </a:xfrm>
        </p:spPr>
        <p:txBody>
          <a:bodyPr>
            <a:normAutofit fontScale="90000"/>
          </a:bodyPr>
          <a:lstStyle/>
          <a:p>
            <a:r>
              <a:rPr lang="en-GB" b="1" dirty="0">
                <a:latin typeface="Arial" panose="020B0604020202020204" pitchFamily="34" charset="0"/>
                <a:cs typeface="Arial" panose="020B0604020202020204" pitchFamily="34" charset="0"/>
              </a:rPr>
              <a:t>Recap</a:t>
            </a:r>
          </a:p>
        </p:txBody>
      </p:sp>
      <p:sp>
        <p:nvSpPr>
          <p:cNvPr id="3" name="Content Placeholder 2">
            <a:extLst>
              <a:ext uri="{FF2B5EF4-FFF2-40B4-BE49-F238E27FC236}">
                <a16:creationId xmlns:a16="http://schemas.microsoft.com/office/drawing/2014/main" id="{654F2B7E-A6A5-0880-1E47-DA4452623BFB}"/>
              </a:ext>
            </a:extLst>
          </p:cNvPr>
          <p:cNvSpPr>
            <a:spLocks noGrp="1"/>
          </p:cNvSpPr>
          <p:nvPr>
            <p:ph idx="1"/>
          </p:nvPr>
        </p:nvSpPr>
        <p:spPr>
          <a:xfrm>
            <a:off x="609600" y="976046"/>
            <a:ext cx="10972800" cy="4541188"/>
          </a:xfrm>
        </p:spPr>
        <p:txBody>
          <a:bodyPr>
            <a:normAutofit lnSpcReduction="10000"/>
          </a:bodyPr>
          <a:lstStyle/>
          <a:p>
            <a:pPr marL="0" indent="0">
              <a:spcBef>
                <a:spcPct val="0"/>
              </a:spcBef>
              <a:buNone/>
            </a:pPr>
            <a:r>
              <a:rPr lang="en-GB" sz="2400" b="1" dirty="0"/>
              <a:t>-</a:t>
            </a:r>
            <a:r>
              <a:rPr lang="en-GB" sz="2000" b="1" dirty="0">
                <a:latin typeface="Arial" panose="020B0604020202020204" pitchFamily="34" charset="0"/>
                <a:cs typeface="Arial" panose="020B0604020202020204" pitchFamily="34" charset="0"/>
              </a:rPr>
              <a:t>Quality Assurance vs  </a:t>
            </a:r>
            <a:r>
              <a:rPr lang="en-US" sz="2000" b="1" dirty="0">
                <a:latin typeface="Arial" panose="020B0604020202020204" pitchFamily="34" charset="0"/>
                <a:cs typeface="Arial" panose="020B0604020202020204" pitchFamily="34" charset="0"/>
              </a:rPr>
              <a:t>Quality improvement</a:t>
            </a:r>
          </a:p>
          <a:p>
            <a:pPr>
              <a:spcBef>
                <a:spcPct val="0"/>
              </a:spcBef>
              <a:buFontTx/>
              <a:buChar char="-"/>
            </a:pPr>
            <a:r>
              <a:rPr lang="en-GB" sz="2000" b="1" dirty="0">
                <a:latin typeface="Arial" panose="020B0604020202020204" pitchFamily="34" charset="0"/>
                <a:cs typeface="Arial" panose="020B0604020202020204" pitchFamily="34" charset="0"/>
              </a:rPr>
              <a:t>Quality</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Six dimensions</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Contributing factors to medical errors</a:t>
            </a:r>
          </a:p>
          <a:p>
            <a:pPr>
              <a:spcBef>
                <a:spcPct val="0"/>
              </a:spcBef>
              <a:buFontTx/>
              <a:buChar char="-"/>
            </a:pPr>
            <a:r>
              <a:rPr lang="en-GB" sz="2000" b="1" dirty="0">
                <a:latin typeface="Arial" panose="020B0604020202020204" pitchFamily="34" charset="0"/>
                <a:cs typeface="Arial" panose="020B0604020202020204" pitchFamily="34" charset="0"/>
              </a:rPr>
              <a:t>Systems Reengineering</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Swiss Cheese Model</a:t>
            </a:r>
          </a:p>
          <a:p>
            <a:pPr lvl="1">
              <a:spcBef>
                <a:spcPct val="0"/>
              </a:spcBef>
              <a:buFontTx/>
              <a:buChar char="-"/>
            </a:pPr>
            <a:r>
              <a:rPr lang="en-US" sz="2000" dirty="0">
                <a:solidFill>
                  <a:srgbClr val="1F1F1F"/>
                </a:solidFill>
                <a:latin typeface="Arial" panose="020B0604020202020204" pitchFamily="34" charset="0"/>
                <a:cs typeface="Arial" panose="020B0604020202020204" pitchFamily="34" charset="0"/>
              </a:rPr>
              <a:t>Root Cause Analysis (RCA): </a:t>
            </a:r>
            <a:r>
              <a:rPr lang="en-GB" sz="2000" dirty="0">
                <a:solidFill>
                  <a:srgbClr val="1F1F1F"/>
                </a:solidFill>
                <a:latin typeface="Arial" panose="020B0604020202020204" pitchFamily="34" charset="0"/>
                <a:cs typeface="Arial" panose="020B0604020202020204" pitchFamily="34" charset="0"/>
              </a:rPr>
              <a:t>Fishbone analysis, 5 whys, Human Factor Analysis, SWOT Analysis, PESTLE </a:t>
            </a:r>
          </a:p>
          <a:p>
            <a:pPr>
              <a:spcBef>
                <a:spcPct val="0"/>
              </a:spcBef>
              <a:buFontTx/>
              <a:buChar char="-"/>
            </a:pPr>
            <a:r>
              <a:rPr lang="en-US" sz="2000" b="1" dirty="0">
                <a:latin typeface="Arial" panose="020B0604020202020204" pitchFamily="34" charset="0"/>
                <a:cs typeface="Arial" panose="020B0604020202020204" pitchFamily="34" charset="0"/>
              </a:rPr>
              <a:t>Measures</a:t>
            </a:r>
          </a:p>
          <a:p>
            <a:pPr lvl="1">
              <a:spcBef>
                <a:spcPct val="0"/>
              </a:spcBef>
              <a:buFontTx/>
              <a:buChar char="-"/>
            </a:pPr>
            <a:r>
              <a:rPr lang="en-GB" sz="2000" dirty="0">
                <a:solidFill>
                  <a:srgbClr val="1F1F1F"/>
                </a:solidFill>
                <a:latin typeface="Arial" panose="020B0604020202020204" pitchFamily="34" charset="0"/>
                <a:cs typeface="Arial" panose="020B0604020202020204" pitchFamily="34" charset="0"/>
              </a:rPr>
              <a:t>Scientific Soundness, Validity and reliability of measure, Understandable, Feasible</a:t>
            </a:r>
          </a:p>
          <a:p>
            <a:pPr>
              <a:spcBef>
                <a:spcPct val="0"/>
              </a:spcBef>
              <a:buFontTx/>
              <a:buChar char="-"/>
            </a:pPr>
            <a:r>
              <a:rPr lang="en-US" sz="2000" b="1" dirty="0">
                <a:latin typeface="Arial" panose="020B0604020202020204" pitchFamily="34" charset="0"/>
                <a:cs typeface="Arial" panose="020B0604020202020204" pitchFamily="34" charset="0"/>
              </a:rPr>
              <a:t>Benchmarking</a:t>
            </a:r>
          </a:p>
          <a:p>
            <a:pPr>
              <a:spcBef>
                <a:spcPct val="0"/>
              </a:spcBef>
              <a:buFontTx/>
              <a:buChar char="-"/>
            </a:pPr>
            <a:r>
              <a:rPr lang="en-US" sz="2000" b="1" dirty="0">
                <a:latin typeface="Arial" panose="020B0604020202020204" pitchFamily="34" charset="0"/>
                <a:cs typeface="Arial" panose="020B0604020202020204" pitchFamily="34" charset="0"/>
              </a:rPr>
              <a:t>Quality improvement models: </a:t>
            </a:r>
            <a:r>
              <a:rPr lang="en-US" sz="2000" dirty="0">
                <a:latin typeface="Arial" panose="020B0604020202020204" pitchFamily="34" charset="0"/>
                <a:cs typeface="Arial" panose="020B0604020202020204" pitchFamily="34" charset="0"/>
              </a:rPr>
              <a:t>PSDA, Six Sigma, Lean </a:t>
            </a:r>
          </a:p>
          <a:p>
            <a:pPr>
              <a:spcBef>
                <a:spcPct val="0"/>
              </a:spcBef>
              <a:buFontTx/>
              <a:buChar char="-"/>
            </a:pPr>
            <a:r>
              <a:rPr lang="en-US" sz="2000" b="1" dirty="0">
                <a:latin typeface="Arial" panose="020B0604020202020204" pitchFamily="34" charset="0"/>
                <a:cs typeface="Arial" panose="020B0604020202020204" pitchFamily="34" charset="0"/>
              </a:rPr>
              <a:t>Leadership and </a:t>
            </a:r>
            <a:r>
              <a:rPr lang="en-US" sz="2000" b="1" dirty="0" err="1">
                <a:latin typeface="Arial" panose="020B0604020202020204" pitchFamily="34" charset="0"/>
                <a:cs typeface="Arial" panose="020B0604020202020204" pitchFamily="34" charset="0"/>
              </a:rPr>
              <a:t>organisational</a:t>
            </a:r>
            <a:r>
              <a:rPr lang="en-US" sz="2000" b="1" dirty="0">
                <a:latin typeface="Arial" panose="020B0604020202020204" pitchFamily="34" charset="0"/>
                <a:cs typeface="Arial" panose="020B0604020202020204" pitchFamily="34" charset="0"/>
              </a:rPr>
              <a:t> change: </a:t>
            </a:r>
            <a:r>
              <a:rPr lang="en-US" sz="2000" dirty="0">
                <a:latin typeface="Arial" panose="020B0604020202020204" pitchFamily="34" charset="0"/>
                <a:cs typeface="Arial" panose="020B0604020202020204" pitchFamily="34" charset="0"/>
              </a:rPr>
              <a:t>Unfreeze – Change – Refreeze Model</a:t>
            </a:r>
          </a:p>
          <a:p>
            <a:pPr>
              <a:spcBef>
                <a:spcPct val="0"/>
              </a:spcBef>
              <a:buFontTx/>
              <a:buChar char="-"/>
            </a:pPr>
            <a:r>
              <a:rPr lang="en-US" sz="2000" b="1" dirty="0">
                <a:latin typeface="Arial" panose="020B0604020202020204" pitchFamily="34" charset="0"/>
                <a:cs typeface="Arial" panose="020B0604020202020204" pitchFamily="34" charset="0"/>
              </a:rPr>
              <a:t>Leading </a:t>
            </a:r>
            <a:r>
              <a:rPr lang="en-US" sz="2000" b="1" dirty="0" err="1">
                <a:latin typeface="Arial" panose="020B0604020202020204" pitchFamily="34" charset="0"/>
                <a:cs typeface="Arial" panose="020B0604020202020204" pitchFamily="34" charset="0"/>
              </a:rPr>
              <a:t>Organisational</a:t>
            </a:r>
            <a:r>
              <a:rPr lang="en-US" sz="2000" b="1" dirty="0">
                <a:latin typeface="Arial" panose="020B0604020202020204" pitchFamily="34" charset="0"/>
                <a:cs typeface="Arial" panose="020B0604020202020204" pitchFamily="34" charset="0"/>
              </a:rPr>
              <a:t> Cultural Change: </a:t>
            </a:r>
            <a:r>
              <a:rPr lang="en-US" sz="2000" dirty="0">
                <a:latin typeface="Arial" panose="020B0604020202020204" pitchFamily="34" charset="0"/>
                <a:cs typeface="Arial" panose="020B0604020202020204" pitchFamily="34" charset="0"/>
              </a:rPr>
              <a:t>The Results Pyramid Model, Kotter’s 8 Step Change model</a:t>
            </a:r>
            <a:endParaRPr lang="en-US" sz="2000" b="1" dirty="0">
              <a:latin typeface="Arial" panose="020B0604020202020204" pitchFamily="34" charset="0"/>
              <a:cs typeface="Arial" panose="020B0604020202020204" pitchFamily="34" charset="0"/>
            </a:endParaRPr>
          </a:p>
          <a:p>
            <a:pPr>
              <a:spcBef>
                <a:spcPct val="0"/>
              </a:spcBef>
              <a:buFontTx/>
              <a:buChar char="-"/>
            </a:pPr>
            <a:endParaRPr lang="en-US" sz="2200" dirty="0">
              <a:latin typeface="Arial" panose="020B0604020202020204" pitchFamily="34" charset="0"/>
              <a:cs typeface="Arial" panose="020B0604020202020204" pitchFamily="34" charset="0"/>
            </a:endParaRPr>
          </a:p>
          <a:p>
            <a:pPr>
              <a:spcBef>
                <a:spcPct val="0"/>
              </a:spcBef>
              <a:buFontTx/>
              <a:buChar char="-"/>
            </a:pPr>
            <a:endParaRPr lang="en-GB" sz="2000" b="1" dirty="0">
              <a:solidFill>
                <a:srgbClr val="1F1F1F"/>
              </a:solidFill>
              <a:latin typeface="Arial" panose="020B0604020202020204" pitchFamily="34" charset="0"/>
              <a:cs typeface="Arial" panose="020B0604020202020204" pitchFamily="34" charset="0"/>
            </a:endParaRPr>
          </a:p>
          <a:p>
            <a:pPr lvl="1">
              <a:spcBef>
                <a:spcPct val="0"/>
              </a:spcBef>
              <a:buFontTx/>
              <a:buChar char="-"/>
            </a:pPr>
            <a:endParaRPr lang="en-GB" sz="2000" b="1" dirty="0">
              <a:latin typeface="Arial" panose="020B0604020202020204" pitchFamily="34" charset="0"/>
              <a:cs typeface="Arial" panose="020B0604020202020204" pitchFamily="34" charset="0"/>
            </a:endParaRPr>
          </a:p>
          <a:p>
            <a:pPr>
              <a:spcBef>
                <a:spcPct val="0"/>
              </a:spcBef>
              <a:buFontTx/>
              <a:buChar char="-"/>
            </a:pPr>
            <a:endParaRPr lang="en-US" sz="2400" b="1" dirty="0">
              <a:latin typeface="Arial" panose="020B0604020202020204" pitchFamily="34" charset="0"/>
              <a:cs typeface="Arial" panose="020B0604020202020204" pitchFamily="34" charset="0"/>
            </a:endParaRPr>
          </a:p>
          <a:p>
            <a:pPr marL="0" indent="0">
              <a:spcBef>
                <a:spcPct val="0"/>
              </a:spcBef>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435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8A2C2-18DC-4DE9-BE43-F88F57C2C0DC}"/>
              </a:ext>
            </a:extLst>
          </p:cNvPr>
          <p:cNvSpPr>
            <a:spLocks noGrp="1"/>
          </p:cNvSpPr>
          <p:nvPr>
            <p:ph type="title"/>
          </p:nvPr>
        </p:nvSpPr>
        <p:spPr>
          <a:xfrm>
            <a:off x="609600" y="274638"/>
            <a:ext cx="10972800" cy="611482"/>
          </a:xfrm>
        </p:spPr>
        <p:txBody>
          <a:bodyPr>
            <a:normAutofit fontScale="90000"/>
          </a:bodyPr>
          <a:lstStyle/>
          <a:p>
            <a:r>
              <a:rPr lang="en-US" sz="4000" b="1" dirty="0">
                <a:latin typeface="Arial" panose="020B0604020202020204" pitchFamily="34" charset="0"/>
                <a:cs typeface="Arial" panose="020B0604020202020204" pitchFamily="34" charset="0"/>
              </a:rPr>
              <a:t>Activity A…</a:t>
            </a:r>
            <a:r>
              <a:rPr lang="en-US" sz="2700" b="1" dirty="0">
                <a:latin typeface="Arial" panose="020B0604020202020204" pitchFamily="34" charset="0"/>
                <a:cs typeface="Arial" panose="020B0604020202020204" pitchFamily="34" charset="0"/>
              </a:rPr>
              <a:t>1</a:t>
            </a:r>
            <a:endParaRPr lang="en-US" sz="4000" b="1"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188BB720-ABF3-4733-8331-9E4B38AF8151}"/>
              </a:ext>
            </a:extLst>
          </p:cNvPr>
          <p:cNvPicPr>
            <a:picLocks noGrp="1" noChangeAspect="1"/>
          </p:cNvPicPr>
          <p:nvPr>
            <p:ph idx="1"/>
          </p:nvPr>
        </p:nvPicPr>
        <p:blipFill>
          <a:blip r:embed="rId2"/>
          <a:stretch>
            <a:fillRect/>
          </a:stretch>
        </p:blipFill>
        <p:spPr>
          <a:xfrm>
            <a:off x="8238766" y="1417638"/>
            <a:ext cx="3413145" cy="1919451"/>
          </a:xfrm>
          <a:prstGeom prst="rect">
            <a:avLst/>
          </a:prstGeom>
        </p:spPr>
      </p:pic>
      <p:sp>
        <p:nvSpPr>
          <p:cNvPr id="5" name="TextBox 4">
            <a:extLst>
              <a:ext uri="{FF2B5EF4-FFF2-40B4-BE49-F238E27FC236}">
                <a16:creationId xmlns:a16="http://schemas.microsoft.com/office/drawing/2014/main" id="{2EA08435-59B2-49B9-8EE5-F88AB804DAB6}"/>
              </a:ext>
            </a:extLst>
          </p:cNvPr>
          <p:cNvSpPr txBox="1"/>
          <p:nvPr/>
        </p:nvSpPr>
        <p:spPr>
          <a:xfrm>
            <a:off x="414850" y="1120676"/>
            <a:ext cx="7239715" cy="5232202"/>
          </a:xfrm>
          <a:prstGeom prst="rect">
            <a:avLst/>
          </a:prstGeom>
          <a:noFill/>
        </p:spPr>
        <p:txBody>
          <a:bodyPr wrap="square" rtlCol="0">
            <a:spAutoFit/>
          </a:bodyPr>
          <a:lstStyle/>
          <a:p>
            <a:r>
              <a:rPr lang="en-US" sz="2000" dirty="0">
                <a:solidFill>
                  <a:srgbClr val="1F1F1F"/>
                </a:solidFill>
                <a:latin typeface="Arial" panose="020B0604020202020204" pitchFamily="34" charset="0"/>
                <a:cs typeface="Arial" panose="020B0604020202020204" pitchFamily="34" charset="0"/>
              </a:rPr>
              <a:t>-</a:t>
            </a:r>
            <a:r>
              <a:rPr lang="en-US" dirty="0">
                <a:solidFill>
                  <a:srgbClr val="1F1F1F"/>
                </a:solidFill>
                <a:latin typeface="Arial" panose="020B0604020202020204" pitchFamily="34" charset="0"/>
                <a:cs typeface="Arial" panose="020B0604020202020204" pitchFamily="34" charset="0"/>
              </a:rPr>
              <a:t>The data shows reports of abuse against people being cared for rose by 15% last year. The figures cover those in residential homes, as well as those who receive care at home, and involve elderly people as well as vulnerable adults. The allegations do not just relate to abuse from </a:t>
            </a:r>
            <a:r>
              <a:rPr lang="en-US" dirty="0" err="1">
                <a:solidFill>
                  <a:srgbClr val="1F1F1F"/>
                </a:solidFill>
                <a:latin typeface="Arial" panose="020B0604020202020204" pitchFamily="34" charset="0"/>
                <a:cs typeface="Arial" panose="020B0604020202020204" pitchFamily="34" charset="0"/>
              </a:rPr>
              <a:t>carers</a:t>
            </a:r>
            <a:r>
              <a:rPr lang="en-US" dirty="0">
                <a:solidFill>
                  <a:srgbClr val="1F1F1F"/>
                </a:solidFill>
                <a:latin typeface="Arial" panose="020B0604020202020204" pitchFamily="34" charset="0"/>
                <a:cs typeface="Arial" panose="020B0604020202020204" pitchFamily="34" charset="0"/>
              </a:rPr>
              <a:t> or family members, but experts say the increase is a sign of the sector's wider crisis.</a:t>
            </a:r>
          </a:p>
          <a:p>
            <a:endParaRPr lang="en-US" dirty="0">
              <a:solidFill>
                <a:srgbClr val="1F1F1F"/>
              </a:solidFill>
              <a:latin typeface="Arial" panose="020B0604020202020204" pitchFamily="34" charset="0"/>
              <a:cs typeface="Arial" panose="020B0604020202020204" pitchFamily="34" charset="0"/>
            </a:endParaRPr>
          </a:p>
          <a:p>
            <a:r>
              <a:rPr lang="en-US" dirty="0">
                <a:solidFill>
                  <a:srgbClr val="1F1F1F"/>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r>
              <a:rPr lang="en-US" dirty="0">
                <a:solidFill>
                  <a:srgbClr val="1F1F1F"/>
                </a:solidFill>
                <a:latin typeface="Arial" panose="020B0604020202020204" pitchFamily="34" charset="0"/>
                <a:cs typeface="Arial" panose="020B0604020202020204" pitchFamily="34" charset="0"/>
              </a:rPr>
              <a:t>It comes at a time when it is facing huge problems, especially in staff recruitment, with social work vacancies at 18pc of the workforce and waiting lists for people needing care packages. The chief executive of watchdog Healthwatch Norfolk, said the abuse allegation rise was "a concern" and showed it was crucial to get more people working in care.</a:t>
            </a:r>
          </a:p>
          <a:p>
            <a:endParaRPr lang="en-US" sz="2000" dirty="0">
              <a:solidFill>
                <a:srgbClr val="1F1F1F"/>
              </a:solidFill>
              <a:latin typeface="Arial" panose="020B0604020202020204" pitchFamily="34" charset="0"/>
              <a:cs typeface="Arial" panose="020B0604020202020204" pitchFamily="34" charset="0"/>
            </a:endParaRPr>
          </a:p>
          <a:p>
            <a:r>
              <a:rPr lang="en-US" sz="2000" dirty="0">
                <a:solidFill>
                  <a:srgbClr val="1F1F1F"/>
                </a:solidFill>
                <a:latin typeface="Arial" panose="020B0604020202020204" pitchFamily="34" charset="0"/>
                <a:cs typeface="Arial" panose="020B0604020202020204" pitchFamily="34" charset="0"/>
                <a:hlinkClick r:id="rId3"/>
              </a:rPr>
              <a:t>https://www.edp24.co.uk/news/23094680.worries-surge-claims-abuse-neglect-vulnerable-people/</a:t>
            </a:r>
            <a:endParaRPr lang="en-US" sz="2000" dirty="0">
              <a:solidFill>
                <a:srgbClr val="1F1F1F"/>
              </a:solidFill>
              <a:latin typeface="Arial" panose="020B0604020202020204" pitchFamily="34" charset="0"/>
              <a:cs typeface="Arial" panose="020B0604020202020204" pitchFamily="34" charset="0"/>
            </a:endParaRPr>
          </a:p>
          <a:p>
            <a:endParaRPr lang="en-US" sz="2000" dirty="0">
              <a:solidFill>
                <a:srgbClr val="1F1F1F"/>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43736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5E3D4-EB74-47AE-A86A-FBE121F6BFEC}"/>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Activity A…</a:t>
            </a:r>
            <a:r>
              <a:rPr lang="en-US" sz="3200" b="1" dirty="0">
                <a:latin typeface="Arial" panose="020B0604020202020204" pitchFamily="34" charset="0"/>
                <a:cs typeface="Arial" panose="020B0604020202020204" pitchFamily="34" charset="0"/>
              </a:rPr>
              <a:t>2</a:t>
            </a:r>
            <a:endParaRPr lang="en-US" dirty="0"/>
          </a:p>
        </p:txBody>
      </p:sp>
      <p:sp>
        <p:nvSpPr>
          <p:cNvPr id="3" name="Content Placeholder 2">
            <a:extLst>
              <a:ext uri="{FF2B5EF4-FFF2-40B4-BE49-F238E27FC236}">
                <a16:creationId xmlns:a16="http://schemas.microsoft.com/office/drawing/2014/main" id="{C0C678AB-7E36-4A80-AFBD-E6AF1881A91E}"/>
              </a:ext>
            </a:extLst>
          </p:cNvPr>
          <p:cNvSpPr>
            <a:spLocks noGrp="1"/>
          </p:cNvSpPr>
          <p:nvPr>
            <p:ph idx="1"/>
          </p:nvPr>
        </p:nvSpPr>
        <p:spPr/>
        <p:txBody>
          <a:bodyPr/>
          <a:lstStyle/>
          <a:p>
            <a:r>
              <a:rPr lang="en-US" b="1" dirty="0"/>
              <a:t>Questions:</a:t>
            </a:r>
          </a:p>
          <a:p>
            <a:pPr lvl="1"/>
            <a:r>
              <a:rPr lang="en-US" dirty="0">
                <a:latin typeface="Arial" panose="020B0604020202020204" pitchFamily="34" charset="0"/>
                <a:cs typeface="Arial" panose="020B0604020202020204" pitchFamily="34" charset="0"/>
              </a:rPr>
              <a:t>What model would you use to identify all the weakness in the system that has allowed this problem</a:t>
            </a:r>
          </a:p>
          <a:p>
            <a:pPr lvl="1"/>
            <a:r>
              <a:rPr lang="en-US" dirty="0">
                <a:latin typeface="Arial" panose="020B0604020202020204" pitchFamily="34" charset="0"/>
                <a:cs typeface="Arial" panose="020B0604020202020204" pitchFamily="34" charset="0"/>
              </a:rPr>
              <a:t>Using any root cause model of your choice, describe how you would get to the root of the problem</a:t>
            </a:r>
          </a:p>
          <a:p>
            <a:pPr lvl="1"/>
            <a:r>
              <a:rPr lang="en-US" dirty="0">
                <a:latin typeface="Arial" panose="020B0604020202020204" pitchFamily="34" charset="0"/>
                <a:cs typeface="Arial" panose="020B0604020202020204" pitchFamily="34" charset="0"/>
              </a:rPr>
              <a:t>Using any quality improvement model of your choice, describe how you would address the problem</a:t>
            </a:r>
          </a:p>
        </p:txBody>
      </p:sp>
    </p:spTree>
    <p:extLst>
      <p:ext uri="{BB962C8B-B14F-4D97-AF65-F5344CB8AC3E}">
        <p14:creationId xmlns:p14="http://schemas.microsoft.com/office/powerpoint/2010/main" val="676018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370D6-82D6-4062-B3D2-BC6B314DF32E}"/>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Introduction…</a:t>
            </a:r>
            <a:r>
              <a:rPr lang="en-GB" sz="3200" b="1" dirty="0">
                <a:latin typeface="Arial" panose="020B0604020202020204" pitchFamily="34" charset="0"/>
                <a:cs typeface="Arial" panose="020B0604020202020204" pitchFamily="34" charset="0"/>
              </a:rPr>
              <a:t>1</a:t>
            </a:r>
            <a:endParaRPr lang="en-US" dirty="0"/>
          </a:p>
        </p:txBody>
      </p:sp>
      <p:sp>
        <p:nvSpPr>
          <p:cNvPr id="3" name="Content Placeholder 2">
            <a:extLst>
              <a:ext uri="{FF2B5EF4-FFF2-40B4-BE49-F238E27FC236}">
                <a16:creationId xmlns:a16="http://schemas.microsoft.com/office/drawing/2014/main" id="{C1F1839C-BE4A-4B75-A245-C9CB35E19A7E}"/>
              </a:ext>
            </a:extLst>
          </p:cNvPr>
          <p:cNvSpPr>
            <a:spLocks noGrp="1"/>
          </p:cNvSpPr>
          <p:nvPr>
            <p:ph idx="1"/>
          </p:nvPr>
        </p:nvSpPr>
        <p:spPr/>
        <p:txBody>
          <a:bodyPr>
            <a:normAutofit fontScale="77500" lnSpcReduction="20000"/>
          </a:bodyPr>
          <a:lstStyle/>
          <a:p>
            <a:pPr>
              <a:lnSpc>
                <a:spcPct val="117000"/>
              </a:lnSpc>
              <a:spcAft>
                <a:spcPts val="800"/>
              </a:spcAft>
              <a:buFont typeface="Calibri" panose="020F0502020204030204" pitchFamily="34" charset="0"/>
              <a:buChar char="-"/>
            </a:pPr>
            <a:r>
              <a:rPr lang="en-US" dirty="0">
                <a:latin typeface="Arial" panose="020B0604020202020204" pitchFamily="34" charset="0"/>
                <a:cs typeface="Arial" panose="020B0604020202020204" pitchFamily="34" charset="0"/>
              </a:rPr>
              <a:t>Asset-based approaches or strength-based approaches to health nurture, sustain, protect and build the health assets in every individual, family, organization and community in order to improve people’s life chances and enhance positive health and wellbeing</a:t>
            </a:r>
          </a:p>
          <a:p>
            <a:pPr>
              <a:lnSpc>
                <a:spcPct val="117000"/>
              </a:lnSpc>
              <a:spcAft>
                <a:spcPts val="800"/>
              </a:spcAft>
              <a:buFont typeface="Calibri" panose="020F0502020204030204" pitchFamily="34" charset="0"/>
              <a:buChar char="-"/>
            </a:pPr>
            <a:r>
              <a:rPr lang="en-US" dirty="0">
                <a:latin typeface="Arial" panose="020B0604020202020204" pitchFamily="34" charset="0"/>
                <a:cs typeface="Arial" panose="020B0604020202020204" pitchFamily="34" charset="0"/>
              </a:rPr>
              <a:t>Asset-based practitioners take a different approach from other health and care professionals..</a:t>
            </a:r>
          </a:p>
          <a:p>
            <a:pPr>
              <a:lnSpc>
                <a:spcPct val="117000"/>
              </a:lnSpc>
              <a:spcAft>
                <a:spcPts val="800"/>
              </a:spcAft>
              <a:buFont typeface="Calibri" panose="020F0502020204030204" pitchFamily="34" charset="0"/>
              <a:buChar char="-"/>
            </a:pPr>
            <a:r>
              <a:rPr lang="en-US" dirty="0">
                <a:latin typeface="Arial" panose="020B0604020202020204" pitchFamily="34" charset="0"/>
                <a:cs typeface="Arial" panose="020B0604020202020204" pitchFamily="34" charset="0"/>
              </a:rPr>
              <a:t>Their aim is to improve people’s life chances by focusing on what improves their health and wellbeing and reducing preventable health inequities.</a:t>
            </a:r>
          </a:p>
        </p:txBody>
      </p:sp>
    </p:spTree>
    <p:extLst>
      <p:ext uri="{BB962C8B-B14F-4D97-AF65-F5344CB8AC3E}">
        <p14:creationId xmlns:p14="http://schemas.microsoft.com/office/powerpoint/2010/main" val="285565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97E5C-9C45-4C8C-A272-B9D2B2D7DA7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r>
              <a:rPr lang="en-GB" sz="3200" b="1" dirty="0">
                <a:latin typeface="Arial" panose="020B0604020202020204" pitchFamily="34" charset="0"/>
                <a:cs typeface="Arial" panose="020B0604020202020204" pitchFamily="34" charset="0"/>
              </a:rPr>
              <a:t>2</a:t>
            </a:r>
            <a:endParaRPr lang="en-US" dirty="0"/>
          </a:p>
        </p:txBody>
      </p:sp>
      <p:sp>
        <p:nvSpPr>
          <p:cNvPr id="3" name="Content Placeholder 2">
            <a:extLst>
              <a:ext uri="{FF2B5EF4-FFF2-40B4-BE49-F238E27FC236}">
                <a16:creationId xmlns:a16="http://schemas.microsoft.com/office/drawing/2014/main" id="{087BA856-64AF-41B7-A032-FFC7E5D9ECE9}"/>
              </a:ext>
            </a:extLst>
          </p:cNvPr>
          <p:cNvSpPr>
            <a:spLocks noGrp="1"/>
          </p:cNvSpPr>
          <p:nvPr>
            <p:ph idx="1"/>
          </p:nvPr>
        </p:nvSpPr>
        <p:spPr/>
        <p:txBody>
          <a:bodyPr>
            <a:normAutofit/>
          </a:bodyPr>
          <a:lstStyle/>
          <a:p>
            <a:r>
              <a:rPr lang="en-US" sz="2500" dirty="0">
                <a:latin typeface="Arial" panose="020B0604020202020204" pitchFamily="34" charset="0"/>
                <a:cs typeface="Arial" panose="020B0604020202020204" pitchFamily="34" charset="0"/>
              </a:rPr>
              <a:t>Asset-based approaches are built on the assumption that health and care services have become too focused on ‘</a:t>
            </a:r>
            <a:r>
              <a:rPr lang="en-US" sz="2500" b="1" dirty="0">
                <a:latin typeface="Arial" panose="020B0604020202020204" pitchFamily="34" charset="0"/>
                <a:cs typeface="Arial" panose="020B0604020202020204" pitchFamily="34" charset="0"/>
              </a:rPr>
              <a:t>treating illness</a:t>
            </a:r>
            <a:r>
              <a:rPr lang="en-US" sz="2500" dirty="0">
                <a:latin typeface="Arial" panose="020B0604020202020204" pitchFamily="34" charset="0"/>
                <a:cs typeface="Arial" panose="020B0604020202020204" pitchFamily="34" charset="0"/>
              </a:rPr>
              <a:t>’, to the detriment of promoting wellbeing.</a:t>
            </a:r>
          </a:p>
          <a:p>
            <a:r>
              <a:rPr lang="en-US" sz="2500" dirty="0">
                <a:latin typeface="Arial" panose="020B0604020202020204" pitchFamily="34" charset="0"/>
                <a:cs typeface="Arial" panose="020B0604020202020204" pitchFamily="34" charset="0"/>
              </a:rPr>
              <a:t> The professional’s role is to support people to </a:t>
            </a:r>
            <a:r>
              <a:rPr lang="en-US" sz="2500" dirty="0" err="1">
                <a:latin typeface="Arial" panose="020B0604020202020204" pitchFamily="34" charset="0"/>
                <a:cs typeface="Arial" panose="020B0604020202020204" pitchFamily="34" charset="0"/>
              </a:rPr>
              <a:t>recognise</a:t>
            </a:r>
            <a:r>
              <a:rPr lang="en-US" sz="2500" dirty="0">
                <a:latin typeface="Arial" panose="020B0604020202020204" pitchFamily="34" charset="0"/>
                <a:cs typeface="Arial" panose="020B0604020202020204" pitchFamily="34" charset="0"/>
              </a:rPr>
              <a:t> and </a:t>
            </a:r>
            <a:r>
              <a:rPr lang="en-US" sz="2500" dirty="0" err="1">
                <a:latin typeface="Arial" panose="020B0604020202020204" pitchFamily="34" charset="0"/>
                <a:cs typeface="Arial" panose="020B0604020202020204" pitchFamily="34" charset="0"/>
              </a:rPr>
              <a:t>mobilise</a:t>
            </a:r>
            <a:r>
              <a:rPr lang="en-US" sz="2500" dirty="0">
                <a:latin typeface="Arial" panose="020B0604020202020204" pitchFamily="34" charset="0"/>
                <a:cs typeface="Arial" panose="020B0604020202020204" pitchFamily="34" charset="0"/>
              </a:rPr>
              <a:t> the assets and resources they have</a:t>
            </a:r>
          </a:p>
          <a:p>
            <a:endParaRPr lang="en-US" sz="2500"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It is also called the ‘glass half-full’ approach</a:t>
            </a:r>
          </a:p>
          <a:p>
            <a:endParaRPr lang="en-US" sz="2500"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Different from the ‘Deficit approach”’</a:t>
            </a:r>
          </a:p>
        </p:txBody>
      </p:sp>
    </p:spTree>
    <p:extLst>
      <p:ext uri="{BB962C8B-B14F-4D97-AF65-F5344CB8AC3E}">
        <p14:creationId xmlns:p14="http://schemas.microsoft.com/office/powerpoint/2010/main" val="1135293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830DD-20C1-4D83-A83D-9788BA72ACE6}"/>
              </a:ext>
            </a:extLst>
          </p:cNvPr>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Video on Asset-based approach in social care</a:t>
            </a:r>
          </a:p>
        </p:txBody>
      </p:sp>
      <p:sp>
        <p:nvSpPr>
          <p:cNvPr id="3" name="Content Placeholder 2">
            <a:extLst>
              <a:ext uri="{FF2B5EF4-FFF2-40B4-BE49-F238E27FC236}">
                <a16:creationId xmlns:a16="http://schemas.microsoft.com/office/drawing/2014/main" id="{B7292D0C-9F22-41F1-ADEA-423FBF7F8ED4}"/>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hlinkClick r:id="rId2"/>
              </a:rPr>
              <a:t>https://www.itsallaboutpeople.info/how/doing-things-differently/new-ways-working/strength-based-approaches</a:t>
            </a:r>
            <a:endParaRPr lang="en-US" sz="2400" dirty="0">
              <a:latin typeface="Arial" panose="020B0604020202020204" pitchFamily="34" charset="0"/>
              <a:cs typeface="Arial" panose="020B0604020202020204" pitchFamily="34" charset="0"/>
            </a:endParaRPr>
          </a:p>
          <a:p>
            <a:endParaRPr lang="en-US" dirty="0"/>
          </a:p>
          <a:p>
            <a:r>
              <a:rPr lang="en-US" sz="2500" dirty="0">
                <a:latin typeface="Arial" panose="020B0604020202020204" pitchFamily="34" charset="0"/>
                <a:cs typeface="Arial" panose="020B0604020202020204" pitchFamily="34" charset="0"/>
              </a:rPr>
              <a:t>What do you think about this approach</a:t>
            </a:r>
          </a:p>
          <a:p>
            <a:pPr lvl="1"/>
            <a:r>
              <a:rPr lang="en-US" sz="2500" dirty="0">
                <a:latin typeface="Arial" panose="020B0604020202020204" pitchFamily="34" charset="0"/>
                <a:cs typeface="Arial" panose="020B0604020202020204" pitchFamily="34" charset="0"/>
              </a:rPr>
              <a:t>How can this work?</a:t>
            </a:r>
          </a:p>
        </p:txBody>
      </p:sp>
    </p:spTree>
    <p:extLst>
      <p:ext uri="{BB962C8B-B14F-4D97-AF65-F5344CB8AC3E}">
        <p14:creationId xmlns:p14="http://schemas.microsoft.com/office/powerpoint/2010/main" val="1564845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97E5C-9C45-4C8C-A272-B9D2B2D7DA7F}"/>
              </a:ext>
            </a:extLst>
          </p:cNvPr>
          <p:cNvSpPr>
            <a:spLocks noGrp="1"/>
          </p:cNvSpPr>
          <p:nvPr>
            <p:ph type="title"/>
          </p:nvPr>
        </p:nvSpPr>
        <p:spPr>
          <a:xfrm>
            <a:off x="609600" y="274638"/>
            <a:ext cx="10972800" cy="507787"/>
          </a:xfrm>
        </p:spPr>
        <p:txBody>
          <a:bodyPr>
            <a:normAutofit fontScale="90000"/>
          </a:bodyPr>
          <a:lstStyle/>
          <a:p>
            <a:r>
              <a:rPr lang="en-GB" b="1" dirty="0">
                <a:latin typeface="Arial" panose="020B0604020202020204" pitchFamily="34" charset="0"/>
                <a:cs typeface="Arial" panose="020B0604020202020204" pitchFamily="34" charset="0"/>
              </a:rPr>
              <a:t>Introduction…</a:t>
            </a:r>
            <a:r>
              <a:rPr lang="en-GB" sz="3200" b="1" dirty="0">
                <a:latin typeface="Arial" panose="020B0604020202020204" pitchFamily="34" charset="0"/>
                <a:cs typeface="Arial" panose="020B0604020202020204" pitchFamily="34" charset="0"/>
              </a:rPr>
              <a:t>3</a:t>
            </a:r>
            <a:endParaRPr lang="en-US" dirty="0"/>
          </a:p>
        </p:txBody>
      </p:sp>
      <p:sp>
        <p:nvSpPr>
          <p:cNvPr id="3" name="Content Placeholder 2">
            <a:extLst>
              <a:ext uri="{FF2B5EF4-FFF2-40B4-BE49-F238E27FC236}">
                <a16:creationId xmlns:a16="http://schemas.microsoft.com/office/drawing/2014/main" id="{087BA856-64AF-41B7-A032-FFC7E5D9ECE9}"/>
              </a:ext>
            </a:extLst>
          </p:cNvPr>
          <p:cNvSpPr>
            <a:spLocks noGrp="1"/>
          </p:cNvSpPr>
          <p:nvPr>
            <p:ph idx="1"/>
          </p:nvPr>
        </p:nvSpPr>
        <p:spPr>
          <a:xfrm>
            <a:off x="609600" y="989814"/>
            <a:ext cx="10972800" cy="4527419"/>
          </a:xfrm>
        </p:spPr>
        <p:txBody>
          <a:bodyPr/>
          <a:lstStyle/>
          <a:p>
            <a:r>
              <a:rPr lang="en-US" sz="2400" dirty="0">
                <a:latin typeface="Arial" panose="020B0604020202020204" pitchFamily="34" charset="0"/>
                <a:cs typeface="Arial" panose="020B0604020202020204" pitchFamily="34" charset="0"/>
              </a:rPr>
              <a:t>Comparing an asset-based approach to a deficit approach </a:t>
            </a:r>
          </a:p>
          <a:p>
            <a:endParaRPr lang="en-US" sz="25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710A481D-9DE3-4238-97F7-29FF6755B3FD}"/>
              </a:ext>
            </a:extLst>
          </p:cNvPr>
          <p:cNvGraphicFramePr>
            <a:graphicFrameLocks noGrp="1"/>
          </p:cNvGraphicFramePr>
          <p:nvPr>
            <p:extLst>
              <p:ext uri="{D42A27DB-BD31-4B8C-83A1-F6EECF244321}">
                <p14:modId xmlns:p14="http://schemas.microsoft.com/office/powerpoint/2010/main" val="2012224526"/>
              </p:ext>
            </p:extLst>
          </p:nvPr>
        </p:nvGraphicFramePr>
        <p:xfrm>
          <a:off x="609600" y="1566101"/>
          <a:ext cx="11419002" cy="3324965"/>
        </p:xfrm>
        <a:graphic>
          <a:graphicData uri="http://schemas.openxmlformats.org/drawingml/2006/table">
            <a:tbl>
              <a:tblPr firstRow="1" bandRow="1">
                <a:tableStyleId>{5C22544A-7EE6-4342-B048-85BDC9FD1C3A}</a:tableStyleId>
              </a:tblPr>
              <a:tblGrid>
                <a:gridCol w="783530">
                  <a:extLst>
                    <a:ext uri="{9D8B030D-6E8A-4147-A177-3AD203B41FA5}">
                      <a16:colId xmlns:a16="http://schemas.microsoft.com/office/drawing/2014/main" val="1064440152"/>
                    </a:ext>
                  </a:extLst>
                </a:gridCol>
                <a:gridCol w="5069537">
                  <a:extLst>
                    <a:ext uri="{9D8B030D-6E8A-4147-A177-3AD203B41FA5}">
                      <a16:colId xmlns:a16="http://schemas.microsoft.com/office/drawing/2014/main" val="2216890364"/>
                    </a:ext>
                  </a:extLst>
                </a:gridCol>
                <a:gridCol w="5565935">
                  <a:extLst>
                    <a:ext uri="{9D8B030D-6E8A-4147-A177-3AD203B41FA5}">
                      <a16:colId xmlns:a16="http://schemas.microsoft.com/office/drawing/2014/main" val="870218834"/>
                    </a:ext>
                  </a:extLst>
                </a:gridCol>
              </a:tblGrid>
              <a:tr h="528531">
                <a:tc>
                  <a:txBody>
                    <a:bodyPr/>
                    <a:lstStyle/>
                    <a:p>
                      <a:r>
                        <a:rPr lang="en-US" sz="2400" b="1" kern="1200" dirty="0">
                          <a:solidFill>
                            <a:schemeClr val="tx1"/>
                          </a:solidFill>
                          <a:latin typeface="Arial" panose="020B0604020202020204" pitchFamily="34" charset="0"/>
                          <a:ea typeface="+mn-ea"/>
                          <a:cs typeface="Arial" panose="020B0604020202020204" pitchFamily="34" charset="0"/>
                        </a:rPr>
                        <a:t>S/N</a:t>
                      </a:r>
                    </a:p>
                  </a:txBody>
                  <a:tcPr/>
                </a:tc>
                <a:tc>
                  <a:txBody>
                    <a:bodyPr/>
                    <a:lstStyle/>
                    <a:p>
                      <a:r>
                        <a:rPr lang="en-US" sz="2400" b="1" kern="1200" dirty="0">
                          <a:solidFill>
                            <a:schemeClr val="tx1"/>
                          </a:solidFill>
                          <a:latin typeface="Arial" panose="020B0604020202020204" pitchFamily="34" charset="0"/>
                          <a:ea typeface="+mn-ea"/>
                          <a:cs typeface="Arial" panose="020B0604020202020204" pitchFamily="34" charset="0"/>
                        </a:rPr>
                        <a:t>Deficit approach </a:t>
                      </a:r>
                    </a:p>
                  </a:txBody>
                  <a:tcPr/>
                </a:tc>
                <a:tc>
                  <a:txBody>
                    <a:bodyPr/>
                    <a:lstStyle/>
                    <a:p>
                      <a:pPr marL="0" algn="l" defTabSz="914400" rtl="0" eaLnBrk="1" latinLnBrk="0" hangingPunct="1"/>
                      <a:r>
                        <a:rPr lang="en-US" sz="2400" b="1" kern="1200" dirty="0">
                          <a:solidFill>
                            <a:schemeClr val="tx1"/>
                          </a:solidFill>
                          <a:latin typeface="Arial" panose="020B0604020202020204" pitchFamily="34" charset="0"/>
                          <a:ea typeface="+mn-ea"/>
                          <a:cs typeface="Arial" panose="020B0604020202020204" pitchFamily="34" charset="0"/>
                        </a:rPr>
                        <a:t>Asset-based approach </a:t>
                      </a:r>
                    </a:p>
                  </a:txBody>
                  <a:tcPr/>
                </a:tc>
                <a:extLst>
                  <a:ext uri="{0D108BD9-81ED-4DB2-BD59-A6C34878D82A}">
                    <a16:rowId xmlns:a16="http://schemas.microsoft.com/office/drawing/2014/main" val="170448337"/>
                  </a:ext>
                </a:extLst>
              </a:tr>
              <a:tr h="739944">
                <a:tc>
                  <a:txBody>
                    <a:bodyPr/>
                    <a:lstStyle/>
                    <a:p>
                      <a:r>
                        <a:rPr lang="en-US" dirty="0">
                          <a:latin typeface="Arial" panose="020B0604020202020204" pitchFamily="34" charset="0"/>
                          <a:cs typeface="Arial" panose="020B0604020202020204" pitchFamily="34" charset="0"/>
                        </a:rPr>
                        <a:t>1</a:t>
                      </a:r>
                    </a:p>
                  </a:txBody>
                  <a:tcPr/>
                </a:tc>
                <a:tc>
                  <a:txBody>
                    <a:bodyPr/>
                    <a:lstStyle/>
                    <a:p>
                      <a:r>
                        <a:rPr lang="en-US" dirty="0">
                          <a:latin typeface="Arial" panose="020B0604020202020204" pitchFamily="34" charset="0"/>
                          <a:cs typeface="Arial" panose="020B0604020202020204" pitchFamily="34" charset="0"/>
                        </a:rPr>
                        <a:t>Start with deficiencies and needs – what an organization needs</a:t>
                      </a:r>
                    </a:p>
                  </a:txBody>
                  <a:tcPr/>
                </a:tc>
                <a:tc>
                  <a:txBody>
                    <a:bodyPr/>
                    <a:lstStyle/>
                    <a:p>
                      <a:r>
                        <a:rPr lang="en-US" dirty="0">
                          <a:latin typeface="Arial" panose="020B0604020202020204" pitchFamily="34" charset="0"/>
                          <a:cs typeface="Arial" panose="020B0604020202020204" pitchFamily="34" charset="0"/>
                        </a:rPr>
                        <a:t>Start with strengths and potential – the assets of individuals and organization</a:t>
                      </a:r>
                    </a:p>
                  </a:txBody>
                  <a:tcPr/>
                </a:tc>
                <a:extLst>
                  <a:ext uri="{0D108BD9-81ED-4DB2-BD59-A6C34878D82A}">
                    <a16:rowId xmlns:a16="http://schemas.microsoft.com/office/drawing/2014/main" val="3610059880"/>
                  </a:ext>
                </a:extLst>
              </a:tr>
              <a:tr h="571045">
                <a:tc>
                  <a:txBody>
                    <a:bodyPr/>
                    <a:lstStyle/>
                    <a:p>
                      <a:r>
                        <a:rPr lang="en-US" dirty="0">
                          <a:latin typeface="Arial" panose="020B0604020202020204" pitchFamily="34" charset="0"/>
                          <a:cs typeface="Arial" panose="020B0604020202020204" pitchFamily="34" charset="0"/>
                        </a:rPr>
                        <a:t>2</a:t>
                      </a:r>
                    </a:p>
                  </a:txBody>
                  <a:tcPr/>
                </a:tc>
                <a:tc>
                  <a:txBody>
                    <a:bodyPr/>
                    <a:lstStyle/>
                    <a:p>
                      <a:r>
                        <a:rPr lang="en-US" sz="1800" kern="1200" dirty="0">
                          <a:solidFill>
                            <a:schemeClr val="dk1"/>
                          </a:solidFill>
                          <a:latin typeface="Arial" panose="020B0604020202020204" pitchFamily="34" charset="0"/>
                          <a:ea typeface="+mn-ea"/>
                          <a:cs typeface="Arial" panose="020B0604020202020204" pitchFamily="34" charset="0"/>
                        </a:rPr>
                        <a:t>React to problems </a:t>
                      </a:r>
                    </a:p>
                  </a:txBody>
                  <a:tcPr/>
                </a:tc>
                <a:tc>
                  <a:txBody>
                    <a:bodyPr/>
                    <a:lstStyle/>
                    <a:p>
                      <a:r>
                        <a:rPr lang="en-US" sz="1800" kern="1200" dirty="0">
                          <a:solidFill>
                            <a:schemeClr val="dk1"/>
                          </a:solidFill>
                          <a:latin typeface="Arial" panose="020B0604020202020204" pitchFamily="34" charset="0"/>
                          <a:ea typeface="+mn-ea"/>
                          <a:cs typeface="Arial" panose="020B0604020202020204" pitchFamily="34" charset="0"/>
                        </a:rPr>
                        <a:t>Foster strengths and assets to prevent problems</a:t>
                      </a:r>
                    </a:p>
                  </a:txBody>
                  <a:tcPr/>
                </a:tc>
                <a:extLst>
                  <a:ext uri="{0D108BD9-81ED-4DB2-BD59-A6C34878D82A}">
                    <a16:rowId xmlns:a16="http://schemas.microsoft.com/office/drawing/2014/main" val="1867210581"/>
                  </a:ext>
                </a:extLst>
              </a:tr>
              <a:tr h="571045">
                <a:tc>
                  <a:txBody>
                    <a:bodyPr/>
                    <a:lstStyle/>
                    <a:p>
                      <a:r>
                        <a:rPr lang="en-US" dirty="0">
                          <a:latin typeface="Arial" panose="020B0604020202020204" pitchFamily="34" charset="0"/>
                          <a:cs typeface="Arial" panose="020B0604020202020204" pitchFamily="34" charset="0"/>
                        </a:rPr>
                        <a:t>3</a:t>
                      </a:r>
                    </a:p>
                  </a:txBody>
                  <a:tcPr/>
                </a:tc>
                <a:tc>
                  <a:txBody>
                    <a:bodyPr/>
                    <a:lstStyle/>
                    <a:p>
                      <a:r>
                        <a:rPr lang="en-US" sz="1800" kern="1200" dirty="0" err="1">
                          <a:solidFill>
                            <a:schemeClr val="dk1"/>
                          </a:solidFill>
                          <a:latin typeface="Arial" panose="020B0604020202020204" pitchFamily="34" charset="0"/>
                          <a:ea typeface="+mn-ea"/>
                          <a:cs typeface="Arial" panose="020B0604020202020204" pitchFamily="34" charset="0"/>
                        </a:rPr>
                        <a:t>Emphasise</a:t>
                      </a:r>
                      <a:r>
                        <a:rPr lang="en-US" sz="1800" kern="1200" dirty="0">
                          <a:solidFill>
                            <a:schemeClr val="dk1"/>
                          </a:solidFill>
                          <a:latin typeface="Arial" panose="020B0604020202020204" pitchFamily="34" charset="0"/>
                          <a:ea typeface="+mn-ea"/>
                          <a:cs typeface="Arial" panose="020B0604020202020204" pitchFamily="34" charset="0"/>
                        </a:rPr>
                        <a:t> the role and knowledge of professionals and agencies</a:t>
                      </a:r>
                    </a:p>
                  </a:txBody>
                  <a:tcPr/>
                </a:tc>
                <a:tc>
                  <a:txBody>
                    <a:bodyPr/>
                    <a:lstStyle/>
                    <a:p>
                      <a:r>
                        <a:rPr lang="en-US" sz="1800" kern="1200" dirty="0">
                          <a:solidFill>
                            <a:schemeClr val="dk1"/>
                          </a:solidFill>
                          <a:latin typeface="Arial" panose="020B0604020202020204" pitchFamily="34" charset="0"/>
                          <a:ea typeface="+mn-ea"/>
                          <a:cs typeface="Arial" panose="020B0604020202020204" pitchFamily="34" charset="0"/>
                        </a:rPr>
                        <a:t>Citizens/Clients and patients act as peers and agents in their own health and work alongside professionals</a:t>
                      </a:r>
                    </a:p>
                  </a:txBody>
                  <a:tcPr/>
                </a:tc>
                <a:extLst>
                  <a:ext uri="{0D108BD9-81ED-4DB2-BD59-A6C34878D82A}">
                    <a16:rowId xmlns:a16="http://schemas.microsoft.com/office/drawing/2014/main" val="187721527"/>
                  </a:ext>
                </a:extLst>
              </a:tr>
              <a:tr h="571045">
                <a:tc>
                  <a:txBody>
                    <a:bodyPr/>
                    <a:lstStyle/>
                    <a:p>
                      <a:r>
                        <a:rPr lang="en-US" dirty="0">
                          <a:latin typeface="Arial" panose="020B0604020202020204" pitchFamily="34" charset="0"/>
                          <a:cs typeface="Arial" panose="020B0604020202020204" pitchFamily="34" charset="0"/>
                        </a:rPr>
                        <a:t>4</a:t>
                      </a:r>
                    </a:p>
                  </a:txBody>
                  <a:tcPr/>
                </a:tc>
                <a:tc>
                  <a:txBody>
                    <a:bodyPr/>
                    <a:lstStyle/>
                    <a:p>
                      <a:r>
                        <a:rPr lang="en-US" sz="1800" kern="1200" dirty="0">
                          <a:solidFill>
                            <a:schemeClr val="dk1"/>
                          </a:solidFill>
                          <a:latin typeface="Arial" panose="020B0604020202020204" pitchFamily="34" charset="0"/>
                          <a:ea typeface="+mn-ea"/>
                          <a:cs typeface="Arial" panose="020B0604020202020204" pitchFamily="34" charset="0"/>
                        </a:rPr>
                        <a:t>People are consumers of health services</a:t>
                      </a:r>
                    </a:p>
                  </a:txBody>
                  <a:tcPr/>
                </a:tc>
                <a:tc>
                  <a:txBody>
                    <a:bodyPr/>
                    <a:lstStyle/>
                    <a:p>
                      <a:r>
                        <a:rPr lang="en-US" sz="1800" kern="1200" dirty="0">
                          <a:solidFill>
                            <a:schemeClr val="dk1"/>
                          </a:solidFill>
                          <a:latin typeface="Arial" panose="020B0604020202020204" pitchFamily="34" charset="0"/>
                          <a:ea typeface="+mn-ea"/>
                          <a:cs typeface="Arial" panose="020B0604020202020204" pitchFamily="34" charset="0"/>
                        </a:rPr>
                        <a:t>People are co-producers of health outcomes</a:t>
                      </a:r>
                    </a:p>
                  </a:txBody>
                  <a:tcPr/>
                </a:tc>
                <a:extLst>
                  <a:ext uri="{0D108BD9-81ED-4DB2-BD59-A6C34878D82A}">
                    <a16:rowId xmlns:a16="http://schemas.microsoft.com/office/drawing/2014/main" val="224393302"/>
                  </a:ext>
                </a:extLst>
              </a:tr>
            </a:tbl>
          </a:graphicData>
        </a:graphic>
      </p:graphicFrame>
    </p:spTree>
    <p:extLst>
      <p:ext uri="{BB962C8B-B14F-4D97-AF65-F5344CB8AC3E}">
        <p14:creationId xmlns:p14="http://schemas.microsoft.com/office/powerpoint/2010/main" val="661527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2DF0-1602-4EC0-B282-38AC50B9BF0F}"/>
              </a:ext>
            </a:extLst>
          </p:cNvPr>
          <p:cNvSpPr>
            <a:spLocks noGrp="1"/>
          </p:cNvSpPr>
          <p:nvPr>
            <p:ph type="title"/>
          </p:nvPr>
        </p:nvSpPr>
        <p:spPr/>
        <p:txBody>
          <a:bodyPr>
            <a:normAutofit/>
          </a:bodyPr>
          <a:lstStyle/>
          <a:p>
            <a:pPr>
              <a:spcBef>
                <a:spcPct val="20000"/>
              </a:spcBef>
            </a:pPr>
            <a:r>
              <a:rPr lang="en-US" sz="4000" b="1" dirty="0">
                <a:latin typeface="Arial" panose="020B0604020202020204" pitchFamily="34" charset="0"/>
                <a:ea typeface="+mn-ea"/>
                <a:cs typeface="Arial" panose="020B0604020202020204" pitchFamily="34" charset="0"/>
              </a:rPr>
              <a:t>Assets</a:t>
            </a:r>
          </a:p>
        </p:txBody>
      </p:sp>
      <p:sp>
        <p:nvSpPr>
          <p:cNvPr id="3" name="Content Placeholder 2">
            <a:extLst>
              <a:ext uri="{FF2B5EF4-FFF2-40B4-BE49-F238E27FC236}">
                <a16:creationId xmlns:a16="http://schemas.microsoft.com/office/drawing/2014/main" id="{20BECEEB-5406-44C9-A584-9AFFBCE89413}"/>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What are Assets?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Give examples of assets in relation to health and care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Consider your assessment topic and think about assets in the organization you are trying to bring improvement into</a:t>
            </a:r>
          </a:p>
        </p:txBody>
      </p:sp>
    </p:spTree>
    <p:extLst>
      <p:ext uri="{BB962C8B-B14F-4D97-AF65-F5344CB8AC3E}">
        <p14:creationId xmlns:p14="http://schemas.microsoft.com/office/powerpoint/2010/main" val="2569731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wipe(down)">
                                      <p:cBhvr>
                                        <p:cTn id="1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7BD9-ED00-4240-8FE6-9475C028AC2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What are Assets?...</a:t>
            </a:r>
            <a:r>
              <a:rPr lang="en-US" sz="3200" b="1" dirty="0">
                <a:latin typeface="Arial" panose="020B0604020202020204" pitchFamily="34" charset="0"/>
                <a:cs typeface="Arial" panose="020B0604020202020204" pitchFamily="34" charset="0"/>
              </a:rPr>
              <a:t>1</a:t>
            </a:r>
            <a:endParaRPr lang="en-US" b="1" dirty="0"/>
          </a:p>
        </p:txBody>
      </p:sp>
      <p:sp>
        <p:nvSpPr>
          <p:cNvPr id="3" name="Content Placeholder 2">
            <a:extLst>
              <a:ext uri="{FF2B5EF4-FFF2-40B4-BE49-F238E27FC236}">
                <a16:creationId xmlns:a16="http://schemas.microsoft.com/office/drawing/2014/main" id="{C739AB39-F49E-41D8-8383-12A9EA09D664}"/>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Assets can be described as the collective resources which individuals, </a:t>
            </a:r>
            <a:r>
              <a:rPr lang="en-US" sz="2400" dirty="0" err="1">
                <a:latin typeface="Arial" panose="020B0604020202020204" pitchFamily="34" charset="0"/>
                <a:cs typeface="Arial" panose="020B0604020202020204" pitchFamily="34" charset="0"/>
              </a:rPr>
              <a:t>organisations</a:t>
            </a:r>
            <a:r>
              <a:rPr lang="en-US" sz="2400" dirty="0">
                <a:latin typeface="Arial" panose="020B0604020202020204" pitchFamily="34" charset="0"/>
                <a:cs typeface="Arial" panose="020B0604020202020204" pitchFamily="34" charset="0"/>
              </a:rPr>
              <a:t> and communities have at their disposal, which protect against negative health outcomes and promote health status.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Although health assets are a part of every person, they are not necessarily used purposefully or mindfully</a:t>
            </a:r>
          </a:p>
        </p:txBody>
      </p:sp>
    </p:spTree>
    <p:extLst>
      <p:ext uri="{BB962C8B-B14F-4D97-AF65-F5344CB8AC3E}">
        <p14:creationId xmlns:p14="http://schemas.microsoft.com/office/powerpoint/2010/main" val="1091716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3DB7-7F84-4C05-B93E-731A733C8AD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What are Assets?...</a:t>
            </a:r>
            <a:r>
              <a:rPr lang="en-US" sz="3200" b="1" dirty="0">
                <a:latin typeface="Arial" panose="020B0604020202020204" pitchFamily="34" charset="0"/>
                <a:cs typeface="Arial" panose="020B0604020202020204" pitchFamily="34" charset="0"/>
              </a:rPr>
              <a:t>2</a:t>
            </a:r>
            <a:endParaRPr lang="en-US" dirty="0"/>
          </a:p>
        </p:txBody>
      </p:sp>
      <p:sp>
        <p:nvSpPr>
          <p:cNvPr id="3" name="Content Placeholder 2">
            <a:extLst>
              <a:ext uri="{FF2B5EF4-FFF2-40B4-BE49-F238E27FC236}">
                <a16:creationId xmlns:a16="http://schemas.microsoft.com/office/drawing/2014/main" id="{89F571BE-19BE-47AF-B71E-33742E099FCF}"/>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Assets can be </a:t>
            </a:r>
            <a:r>
              <a:rPr lang="en-US" sz="2400" dirty="0" err="1">
                <a:latin typeface="Arial" panose="020B0604020202020204" pitchFamily="34" charset="0"/>
                <a:cs typeface="Arial" panose="020B0604020202020204" pitchFamily="34" charset="0"/>
              </a:rPr>
              <a:t>categorised</a:t>
            </a:r>
            <a:r>
              <a:rPr lang="en-US" sz="2400" dirty="0">
                <a:latin typeface="Arial" panose="020B0604020202020204" pitchFamily="34" charset="0"/>
                <a:cs typeface="Arial" panose="020B0604020202020204" pitchFamily="34" charset="0"/>
              </a:rPr>
              <a:t> into four groups: </a:t>
            </a:r>
          </a:p>
          <a:p>
            <a:pPr lvl="1"/>
            <a:r>
              <a:rPr lang="en-US" sz="2000" dirty="0">
                <a:latin typeface="Arial" panose="020B0604020202020204" pitchFamily="34" charset="0"/>
                <a:cs typeface="Arial" panose="020B0604020202020204" pitchFamily="34" charset="0"/>
              </a:rPr>
              <a:t>1.  </a:t>
            </a:r>
            <a:r>
              <a:rPr lang="en-US" sz="2400" dirty="0">
                <a:latin typeface="Arial" panose="020B0604020202020204" pitchFamily="34" charset="0"/>
                <a:cs typeface="Arial" panose="020B0604020202020204" pitchFamily="34" charset="0"/>
              </a:rPr>
              <a:t>Individuals: </a:t>
            </a:r>
          </a:p>
          <a:p>
            <a:pPr lvl="2"/>
            <a:r>
              <a:rPr lang="en-US" sz="2000" dirty="0">
                <a:latin typeface="Arial" panose="020B0604020202020204" pitchFamily="34" charset="0"/>
                <a:cs typeface="Arial" panose="020B0604020202020204" pitchFamily="34" charset="0"/>
              </a:rPr>
              <a:t>At the center of this approach are residents/patients/clients that have gifts and skills. </a:t>
            </a:r>
          </a:p>
          <a:p>
            <a:pPr lvl="2"/>
            <a:r>
              <a:rPr lang="en-US" sz="2000" dirty="0">
                <a:latin typeface="Arial" panose="020B0604020202020204" pitchFamily="34" charset="0"/>
                <a:cs typeface="Arial" panose="020B0604020202020204" pitchFamily="34" charset="0"/>
              </a:rPr>
              <a:t>Everyone has assets and gifts. </a:t>
            </a:r>
          </a:p>
          <a:p>
            <a:pPr lvl="2"/>
            <a:r>
              <a:rPr lang="en-US" sz="2000" dirty="0">
                <a:latin typeface="Arial" panose="020B0604020202020204" pitchFamily="34" charset="0"/>
                <a:cs typeface="Arial" panose="020B0604020202020204" pitchFamily="34" charset="0"/>
              </a:rPr>
              <a:t>Individual gifts and assets need to be recognized and identified. </a:t>
            </a:r>
          </a:p>
          <a:p>
            <a:pPr lvl="1"/>
            <a:r>
              <a:rPr lang="en-US" sz="2400" dirty="0">
                <a:latin typeface="Arial" panose="020B0604020202020204" pitchFamily="34" charset="0"/>
                <a:cs typeface="Arial" panose="020B0604020202020204" pitchFamily="34" charset="0"/>
              </a:rPr>
              <a:t>2. Associations:</a:t>
            </a:r>
            <a:r>
              <a:rPr lang="en-US" sz="2000" dirty="0">
                <a:latin typeface="Arial" panose="020B0604020202020204" pitchFamily="34" charset="0"/>
                <a:cs typeface="Arial" panose="020B0604020202020204" pitchFamily="34" charset="0"/>
              </a:rPr>
              <a:t> </a:t>
            </a:r>
          </a:p>
          <a:p>
            <a:pPr lvl="2"/>
            <a:r>
              <a:rPr lang="en-US" sz="2000" dirty="0">
                <a:latin typeface="Arial" panose="020B0604020202020204" pitchFamily="34" charset="0"/>
                <a:cs typeface="Arial" panose="020B0604020202020204" pitchFamily="34" charset="0"/>
              </a:rPr>
              <a:t>Small informal groups of people, such as clubs, working with a common interest as volunteers are called associations and are critical.</a:t>
            </a:r>
          </a:p>
          <a:p>
            <a:pPr lvl="2"/>
            <a:r>
              <a:rPr lang="en-US" sz="2000" dirty="0">
                <a:latin typeface="Arial" panose="020B0604020202020204" pitchFamily="34" charset="0"/>
                <a:cs typeface="Arial" panose="020B0604020202020204" pitchFamily="34" charset="0"/>
              </a:rPr>
              <a:t>They don’t control anything; they are just coming together around a common interest by their individual choice.</a:t>
            </a:r>
          </a:p>
        </p:txBody>
      </p:sp>
    </p:spTree>
    <p:extLst>
      <p:ext uri="{BB962C8B-B14F-4D97-AF65-F5344CB8AC3E}">
        <p14:creationId xmlns:p14="http://schemas.microsoft.com/office/powerpoint/2010/main" val="4137621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03DB7-7F84-4C05-B93E-731A733C8AD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What are Assets?...</a:t>
            </a:r>
            <a:r>
              <a:rPr lang="en-US" sz="3200" b="1" dirty="0">
                <a:latin typeface="Arial" panose="020B0604020202020204" pitchFamily="34" charset="0"/>
                <a:cs typeface="Arial" panose="020B0604020202020204" pitchFamily="34" charset="0"/>
              </a:rPr>
              <a:t>3</a:t>
            </a:r>
            <a:endParaRPr lang="en-US" dirty="0"/>
          </a:p>
        </p:txBody>
      </p:sp>
      <p:sp>
        <p:nvSpPr>
          <p:cNvPr id="3" name="Content Placeholder 2">
            <a:extLst>
              <a:ext uri="{FF2B5EF4-FFF2-40B4-BE49-F238E27FC236}">
                <a16:creationId xmlns:a16="http://schemas.microsoft.com/office/drawing/2014/main" id="{89F571BE-19BE-47AF-B71E-33742E099FCF}"/>
              </a:ext>
            </a:extLst>
          </p:cNvPr>
          <p:cNvSpPr>
            <a:spLocks noGrp="1"/>
          </p:cNvSpPr>
          <p:nvPr>
            <p:ph idx="1"/>
          </p:nvPr>
        </p:nvSpPr>
        <p:spPr/>
        <p:txBody>
          <a:bodyPr>
            <a:normAutofit/>
          </a:bodyPr>
          <a:lstStyle/>
          <a:p>
            <a:pPr lvl="1"/>
            <a:r>
              <a:rPr lang="en-US" sz="2000" dirty="0">
                <a:latin typeface="Arial" panose="020B0604020202020204" pitchFamily="34" charset="0"/>
                <a:cs typeface="Arial" panose="020B0604020202020204" pitchFamily="34" charset="0"/>
              </a:rPr>
              <a:t>3. </a:t>
            </a:r>
            <a:r>
              <a:rPr lang="en-US" sz="2400" dirty="0">
                <a:latin typeface="Arial" panose="020B0604020202020204" pitchFamily="34" charset="0"/>
                <a:cs typeface="Arial" panose="020B0604020202020204" pitchFamily="34" charset="0"/>
              </a:rPr>
              <a:t>Physical Assets: </a:t>
            </a:r>
          </a:p>
          <a:p>
            <a:pPr lvl="2"/>
            <a:r>
              <a:rPr lang="en-US" sz="2000" dirty="0">
                <a:latin typeface="Arial" panose="020B0604020202020204" pitchFamily="34" charset="0"/>
                <a:cs typeface="Arial" panose="020B0604020202020204" pitchFamily="34" charset="0"/>
              </a:rPr>
              <a:t>Physical assets such as land, buildings, space, and funds are other assets that can be used. </a:t>
            </a:r>
          </a:p>
          <a:p>
            <a:pPr lvl="1"/>
            <a:r>
              <a:rPr lang="en-US" sz="2000" dirty="0">
                <a:latin typeface="Arial" panose="020B0604020202020204" pitchFamily="34" charset="0"/>
                <a:cs typeface="Arial" panose="020B0604020202020204" pitchFamily="34" charset="0"/>
              </a:rPr>
              <a:t>4. </a:t>
            </a:r>
            <a:r>
              <a:rPr lang="en-US" sz="2400" dirty="0">
                <a:latin typeface="Arial" panose="020B0604020202020204" pitchFamily="34" charset="0"/>
                <a:cs typeface="Arial" panose="020B0604020202020204" pitchFamily="34" charset="0"/>
              </a:rPr>
              <a:t>Connections: </a:t>
            </a:r>
          </a:p>
          <a:p>
            <a:pPr lvl="2"/>
            <a:r>
              <a:rPr lang="en-US" sz="2000" dirty="0">
                <a:latin typeface="Arial" panose="020B0604020202020204" pitchFamily="34" charset="0"/>
                <a:cs typeface="Arial" panose="020B0604020202020204" pitchFamily="34" charset="0"/>
              </a:rPr>
              <a:t>There must be an exchange between people sharing their assts by bartering, etc. These connections are made by people who are connectors.</a:t>
            </a:r>
          </a:p>
          <a:p>
            <a:pPr lvl="2"/>
            <a:r>
              <a:rPr lang="en-US" sz="2000" dirty="0">
                <a:latin typeface="Arial" panose="020B0604020202020204" pitchFamily="34" charset="0"/>
                <a:cs typeface="Arial" panose="020B0604020202020204" pitchFamily="34" charset="0"/>
              </a:rPr>
              <a:t> It takes time to find out about individuals; this is normally done through building relationships with individual by individual.</a:t>
            </a:r>
          </a:p>
        </p:txBody>
      </p:sp>
    </p:spTree>
    <p:extLst>
      <p:ext uri="{BB962C8B-B14F-4D97-AF65-F5344CB8AC3E}">
        <p14:creationId xmlns:p14="http://schemas.microsoft.com/office/powerpoint/2010/main" val="1688899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F80C-9AF9-4B8E-93B2-488BE341DC18}"/>
              </a:ext>
            </a:extLst>
          </p:cNvPr>
          <p:cNvSpPr>
            <a:spLocks noGrp="1"/>
          </p:cNvSpPr>
          <p:nvPr>
            <p:ph type="title"/>
          </p:nvPr>
        </p:nvSpPr>
        <p:spPr/>
        <p:txBody>
          <a:bodyPr>
            <a:normAutofit fontScale="90000"/>
          </a:bodyPr>
          <a:lstStyle/>
          <a:p>
            <a:r>
              <a:rPr lang="en-US" sz="3600" b="1" dirty="0">
                <a:latin typeface="Arial" panose="020B0604020202020204" pitchFamily="34" charset="0"/>
                <a:cs typeface="Arial" panose="020B0604020202020204" pitchFamily="34" charset="0"/>
              </a:rPr>
              <a:t>Applying Asset-based Approach to Quality Improvement</a:t>
            </a:r>
          </a:p>
        </p:txBody>
      </p:sp>
      <p:sp>
        <p:nvSpPr>
          <p:cNvPr id="3" name="Content Placeholder 2">
            <a:extLst>
              <a:ext uri="{FF2B5EF4-FFF2-40B4-BE49-F238E27FC236}">
                <a16:creationId xmlns:a16="http://schemas.microsoft.com/office/drawing/2014/main" id="{61C4AABC-D84D-4939-AA0B-BDFA0AEDA6EC}"/>
              </a:ext>
            </a:extLst>
          </p:cNvPr>
          <p:cNvSpPr>
            <a:spLocks noGrp="1"/>
          </p:cNvSpPr>
          <p:nvPr>
            <p:ph idx="1"/>
          </p:nvPr>
        </p:nvSpPr>
        <p:spPr/>
        <p:txBody>
          <a:bodyPr>
            <a:normAutofit lnSpcReduction="10000"/>
          </a:bodyPr>
          <a:lstStyle/>
          <a:p>
            <a:pPr marL="514350" indent="-514350">
              <a:buAutoNum type="arabicPeriod"/>
            </a:pPr>
            <a:r>
              <a:rPr lang="en-US" sz="2400" dirty="0">
                <a:latin typeface="Arial" panose="020B0604020202020204" pitchFamily="34" charset="0"/>
                <a:cs typeface="Arial" panose="020B0604020202020204" pitchFamily="34" charset="0"/>
              </a:rPr>
              <a:t>Identify strengths, assets and capacity as well as their current interactions with the community.</a:t>
            </a:r>
          </a:p>
          <a:p>
            <a:pPr marL="514350" indent="-514350">
              <a:buAutoNum type="arabicPeriod"/>
            </a:pPr>
            <a:r>
              <a:rPr lang="en-US" sz="2400" dirty="0">
                <a:latin typeface="Arial" panose="020B0604020202020204" pitchFamily="34" charset="0"/>
                <a:cs typeface="Arial" panose="020B0604020202020204" pitchFamily="34" charset="0"/>
              </a:rPr>
              <a:t>Building interventions around the strengths, assets and capacities identified</a:t>
            </a:r>
            <a:r>
              <a:rPr lang="en-US" dirty="0"/>
              <a:t>. </a:t>
            </a:r>
          </a:p>
          <a:p>
            <a:pPr marL="1257300" lvl="2" indent="-457200">
              <a:buAutoNum type="alphaLcPeriod"/>
            </a:pPr>
            <a:r>
              <a:rPr lang="en-US" sz="2000" dirty="0">
                <a:latin typeface="Arial" panose="020B0604020202020204" pitchFamily="34" charset="0"/>
                <a:cs typeface="Arial" panose="020B0604020202020204" pitchFamily="34" charset="0"/>
              </a:rPr>
              <a:t>When the asset-based approach is executed well, informal networks can be </a:t>
            </a:r>
            <a:r>
              <a:rPr lang="en-US" sz="2000" dirty="0" err="1">
                <a:latin typeface="Arial" panose="020B0604020202020204" pitchFamily="34" charset="0"/>
                <a:cs typeface="Arial" panose="020B0604020202020204" pitchFamily="34" charset="0"/>
              </a:rPr>
              <a:t>utilised</a:t>
            </a:r>
            <a:r>
              <a:rPr lang="en-US" sz="2000" dirty="0">
                <a:latin typeface="Arial" panose="020B0604020202020204" pitchFamily="34" charset="0"/>
                <a:cs typeface="Arial" panose="020B0604020202020204" pitchFamily="34" charset="0"/>
              </a:rPr>
              <a:t> to meet the more practical needs of the individuals/organizations. </a:t>
            </a:r>
          </a:p>
          <a:p>
            <a:pPr marL="1257300" lvl="2" indent="-457200">
              <a:buAutoNum type="alphaLcPeriod"/>
            </a:pPr>
            <a:r>
              <a:rPr lang="en-US" sz="2000" dirty="0">
                <a:latin typeface="Arial" panose="020B0604020202020204" pitchFamily="34" charset="0"/>
                <a:cs typeface="Arial" panose="020B0604020202020204" pitchFamily="34" charset="0"/>
              </a:rPr>
              <a:t>Co-produce interventions</a:t>
            </a:r>
          </a:p>
          <a:p>
            <a:pPr marL="457200" indent="-457200">
              <a:buFont typeface="Arial" pitchFamily="34" charset="0"/>
              <a:buAutoNum type="arabicPeriod"/>
            </a:pPr>
            <a:r>
              <a:rPr lang="en-US" sz="2400" dirty="0">
                <a:latin typeface="Arial" panose="020B0604020202020204" pitchFamily="34" charset="0"/>
                <a:cs typeface="Arial" panose="020B0604020202020204" pitchFamily="34" charset="0"/>
              </a:rPr>
              <a:t>Finding solutions in the social environment </a:t>
            </a:r>
          </a:p>
          <a:p>
            <a:pPr marL="857250" lvl="1" indent="-457200">
              <a:buAutoNum type="alphaLcPeriod"/>
            </a:pPr>
            <a:r>
              <a:rPr lang="en-US" sz="2000" dirty="0">
                <a:latin typeface="Arial" panose="020B0604020202020204" pitchFamily="34" charset="0"/>
                <a:cs typeface="Arial" panose="020B0604020202020204" pitchFamily="34" charset="0"/>
              </a:rPr>
              <a:t>In order for this to be possible, the community needs to be seen as resource-rich.</a:t>
            </a:r>
          </a:p>
          <a:p>
            <a:pPr marL="857250" lvl="1" indent="-457200">
              <a:buAutoNum type="alphaLcPeriod"/>
            </a:pPr>
            <a:r>
              <a:rPr lang="en-US" sz="2000" dirty="0">
                <a:latin typeface="Arial" panose="020B0604020202020204" pitchFamily="34" charset="0"/>
                <a:cs typeface="Arial" panose="020B0604020202020204" pitchFamily="34" charset="0"/>
              </a:rPr>
              <a:t>It may help to think of resources in terms of actual support services, informal support time, finances, information, advice or knowledge.</a:t>
            </a:r>
          </a:p>
          <a:p>
            <a:pPr marL="457200" indent="-457200">
              <a:buAutoNum type="arabicPeriod"/>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481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10DC3-CF61-4441-875D-627B988B6FE3}"/>
              </a:ext>
            </a:extLst>
          </p:cNvPr>
          <p:cNvSpPr>
            <a:spLocks noGrp="1"/>
          </p:cNvSpPr>
          <p:nvPr>
            <p:ph type="title"/>
          </p:nvPr>
        </p:nvSpPr>
        <p:spPr/>
        <p:txBody>
          <a:bodyPr/>
          <a:lstStyle/>
          <a:p>
            <a:r>
              <a:rPr lang="en-US" sz="3200" b="1" dirty="0">
                <a:latin typeface="Arial" panose="020B0604020202020204" pitchFamily="34" charset="0"/>
                <a:cs typeface="Arial" panose="020B0604020202020204" pitchFamily="34" charset="0"/>
              </a:rPr>
              <a:t>Conclusions</a:t>
            </a:r>
          </a:p>
        </p:txBody>
      </p:sp>
      <p:sp>
        <p:nvSpPr>
          <p:cNvPr id="3" name="Content Placeholder 2">
            <a:extLst>
              <a:ext uri="{FF2B5EF4-FFF2-40B4-BE49-F238E27FC236}">
                <a16:creationId xmlns:a16="http://schemas.microsoft.com/office/drawing/2014/main" id="{4074ADB2-814B-4322-A912-53AB6007677F}"/>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The asset based approaches aims to identify problems by placing more emphasis on positive attributes.</a:t>
            </a:r>
          </a:p>
          <a:p>
            <a:r>
              <a:rPr lang="en-US" sz="2400" dirty="0">
                <a:latin typeface="Arial" panose="020B0604020202020204" pitchFamily="34" charset="0"/>
                <a:cs typeface="Arial" panose="020B0604020202020204" pitchFamily="34" charset="0"/>
              </a:rPr>
              <a:t> Asset based approaches for health improvement are not new. </a:t>
            </a:r>
          </a:p>
          <a:p>
            <a:r>
              <a:rPr lang="en-US" sz="2400" dirty="0">
                <a:latin typeface="Arial" panose="020B0604020202020204" pitchFamily="34" charset="0"/>
                <a:cs typeface="Arial" panose="020B0604020202020204" pitchFamily="34" charset="0"/>
              </a:rPr>
              <a:t>The insights that come from the assets perspective are influencing ways of working and </a:t>
            </a:r>
            <a:r>
              <a:rPr lang="en-US" sz="2400" dirty="0" err="1">
                <a:latin typeface="Arial" panose="020B0604020202020204" pitchFamily="34" charset="0"/>
                <a:cs typeface="Arial" panose="020B0604020202020204" pitchFamily="34" charset="0"/>
              </a:rPr>
              <a:t>conceptualisations</a:t>
            </a:r>
            <a:r>
              <a:rPr lang="en-US" sz="2400" dirty="0">
                <a:latin typeface="Arial" panose="020B0604020202020204" pitchFamily="34" charset="0"/>
                <a:cs typeface="Arial" panose="020B0604020202020204" pitchFamily="34" charset="0"/>
              </a:rPr>
              <a:t> of service models. </a:t>
            </a:r>
          </a:p>
          <a:p>
            <a:r>
              <a:rPr lang="en-US" sz="2400" dirty="0">
                <a:latin typeface="Arial" panose="020B0604020202020204" pitchFamily="34" charset="0"/>
                <a:cs typeface="Arial" panose="020B0604020202020204" pitchFamily="34" charset="0"/>
              </a:rPr>
              <a:t>The perspective offers practical and innovative ways to identify and </a:t>
            </a:r>
            <a:r>
              <a:rPr lang="en-US" sz="2400" dirty="0" err="1">
                <a:latin typeface="Arial" panose="020B0604020202020204" pitchFamily="34" charset="0"/>
                <a:cs typeface="Arial" panose="020B0604020202020204" pitchFamily="34" charset="0"/>
              </a:rPr>
              <a:t>mobilise</a:t>
            </a:r>
            <a:r>
              <a:rPr lang="en-US" sz="2400" dirty="0">
                <a:latin typeface="Arial" panose="020B0604020202020204" pitchFamily="34" charset="0"/>
                <a:cs typeface="Arial" panose="020B0604020202020204" pitchFamily="34" charset="0"/>
              </a:rPr>
              <a:t> the positive factors that nurture health and wellbeing and can act together to increase physical and mental wellbeing and support healthy behaviours. </a:t>
            </a:r>
          </a:p>
        </p:txBody>
      </p:sp>
    </p:spTree>
    <p:extLst>
      <p:ext uri="{BB962C8B-B14F-4D97-AF65-F5344CB8AC3E}">
        <p14:creationId xmlns:p14="http://schemas.microsoft.com/office/powerpoint/2010/main" val="3178843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1BEAE-1C35-4C9A-8F48-6BFD895BF012}"/>
              </a:ext>
            </a:extLst>
          </p:cNvPr>
          <p:cNvSpPr>
            <a:spLocks noGrp="1"/>
          </p:cNvSpPr>
          <p:nvPr>
            <p:ph type="title"/>
          </p:nvPr>
        </p:nvSpPr>
        <p:spPr/>
        <p:txBody>
          <a:bodyPr/>
          <a:lstStyle/>
          <a:p>
            <a:r>
              <a:rPr lang="en-US" sz="3200" b="1" dirty="0">
                <a:latin typeface="Arial" panose="020B0604020202020204" pitchFamily="34" charset="0"/>
                <a:cs typeface="Arial" panose="020B0604020202020204" pitchFamily="34" charset="0"/>
              </a:rPr>
              <a:t>In summary</a:t>
            </a:r>
          </a:p>
        </p:txBody>
      </p:sp>
      <p:sp>
        <p:nvSpPr>
          <p:cNvPr id="3" name="Content Placeholder 2">
            <a:extLst>
              <a:ext uri="{FF2B5EF4-FFF2-40B4-BE49-F238E27FC236}">
                <a16:creationId xmlns:a16="http://schemas.microsoft.com/office/drawing/2014/main" id="{256E1940-437D-4274-9630-DB26E7C1D5CD}"/>
              </a:ext>
            </a:extLst>
          </p:cNvPr>
          <p:cNvSpPr>
            <a:spLocks noGrp="1"/>
          </p:cNvSpPr>
          <p:nvPr>
            <p:ph idx="1"/>
          </p:nvPr>
        </p:nvSpPr>
        <p:spPr/>
        <p:txBody>
          <a:bodyPr/>
          <a:lstStyle/>
          <a:p>
            <a:r>
              <a:rPr lang="en-US" dirty="0">
                <a:hlinkClick r:id="rId2"/>
              </a:rPr>
              <a:t>https://www.youtube.com/watch?v=I3jIGFdan0Y</a:t>
            </a:r>
            <a:endParaRPr lang="en-US" dirty="0"/>
          </a:p>
          <a:p>
            <a:endParaRPr lang="en-US" dirty="0"/>
          </a:p>
        </p:txBody>
      </p:sp>
    </p:spTree>
    <p:extLst>
      <p:ext uri="{BB962C8B-B14F-4D97-AF65-F5344CB8AC3E}">
        <p14:creationId xmlns:p14="http://schemas.microsoft.com/office/powerpoint/2010/main" val="2777604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E2E0A-E646-6F21-A916-95977411F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9AF8C-3BCF-DD40-503F-6B5AF7DEA851}"/>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Today we will look into….</a:t>
            </a:r>
          </a:p>
        </p:txBody>
      </p:sp>
      <p:sp>
        <p:nvSpPr>
          <p:cNvPr id="3" name="Content Placeholder 2">
            <a:extLst>
              <a:ext uri="{FF2B5EF4-FFF2-40B4-BE49-F238E27FC236}">
                <a16:creationId xmlns:a16="http://schemas.microsoft.com/office/drawing/2014/main" id="{120DF481-5AF7-39CD-8A80-5D657129D3F0}"/>
              </a:ext>
            </a:extLst>
          </p:cNvPr>
          <p:cNvSpPr>
            <a:spLocks noGrp="1"/>
          </p:cNvSpPr>
          <p:nvPr>
            <p:ph idx="1"/>
          </p:nvPr>
        </p:nvSpPr>
        <p:spPr/>
        <p:txBody>
          <a:bodyPr>
            <a:normAutofit/>
          </a:bodyPr>
          <a:lstStyle/>
          <a:p>
            <a:pPr marL="342900" lvl="0" indent="-342900">
              <a:lnSpc>
                <a:spcPct val="107000"/>
              </a:lnSpc>
              <a:buFont typeface="Calibri" panose="020F0502020204030204" pitchFamily="34" charset="0"/>
              <a:buChar char="-"/>
            </a:pPr>
            <a:r>
              <a:rPr lang="en-GB" b="1" dirty="0">
                <a:latin typeface="Arial" panose="020B0604020202020204" pitchFamily="34" charset="0"/>
                <a:cs typeface="Arial" panose="020B0604020202020204" pitchFamily="34" charset="0"/>
              </a:rPr>
              <a:t>Assessment Workshop C2 and guidance</a:t>
            </a:r>
          </a:p>
          <a:p>
            <a:pPr marL="342900" lvl="0" indent="-342900">
              <a:lnSpc>
                <a:spcPct val="107000"/>
              </a:lnSpc>
              <a:spcAft>
                <a:spcPts val="800"/>
              </a:spcAft>
              <a:buFont typeface="Calibri" panose="020F0502020204030204" pitchFamily="34" charset="0"/>
              <a:buChar char="-"/>
            </a:pPr>
            <a:r>
              <a:rPr lang="en-GB" dirty="0">
                <a:latin typeface="Arial" panose="020B0604020202020204" pitchFamily="34" charset="0"/>
                <a:cs typeface="Arial" panose="020B0604020202020204" pitchFamily="34" charset="0"/>
              </a:rPr>
              <a:t>Recap</a:t>
            </a:r>
          </a:p>
          <a:p>
            <a:pPr marL="342900" lvl="0" indent="-342900">
              <a:lnSpc>
                <a:spcPct val="107000"/>
              </a:lnSpc>
              <a:spcAft>
                <a:spcPts val="800"/>
              </a:spcAft>
              <a:buFont typeface="Calibri" panose="020F0502020204030204" pitchFamily="34" charset="0"/>
              <a:buChar char="-"/>
            </a:pPr>
            <a:r>
              <a:rPr lang="en-GB" dirty="0">
                <a:latin typeface="Arial" panose="020B0604020202020204" pitchFamily="34" charset="0"/>
                <a:cs typeface="Arial" panose="020B0604020202020204" pitchFamily="34" charset="0"/>
              </a:rPr>
              <a:t>Formative Feedback</a:t>
            </a:r>
          </a:p>
        </p:txBody>
      </p:sp>
    </p:spTree>
    <p:extLst>
      <p:ext uri="{BB962C8B-B14F-4D97-AF65-F5344CB8AC3E}">
        <p14:creationId xmlns:p14="http://schemas.microsoft.com/office/powerpoint/2010/main" val="2690304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A8256-679B-A35C-8485-F29F18FA61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75C9EF-C2A9-EA09-8AD2-D5F97603E785}"/>
              </a:ext>
            </a:extLst>
          </p:cNvPr>
          <p:cNvSpPr>
            <a:spLocks noGrp="1"/>
          </p:cNvSpPr>
          <p:nvPr>
            <p:ph type="title"/>
          </p:nvPr>
        </p:nvSpPr>
        <p:spPr>
          <a:xfrm>
            <a:off x="609600" y="0"/>
            <a:ext cx="10972800" cy="1143000"/>
          </a:xfrm>
        </p:spPr>
        <p:txBody>
          <a:bodyPr/>
          <a:lstStyle/>
          <a:p>
            <a:r>
              <a:rPr lang="en-GB" dirty="0"/>
              <a:t>Assessment 2 - Activity</a:t>
            </a:r>
          </a:p>
        </p:txBody>
      </p:sp>
      <p:sp>
        <p:nvSpPr>
          <p:cNvPr id="3" name="Content Placeholder 2">
            <a:extLst>
              <a:ext uri="{FF2B5EF4-FFF2-40B4-BE49-F238E27FC236}">
                <a16:creationId xmlns:a16="http://schemas.microsoft.com/office/drawing/2014/main" id="{77F5B5D0-4AF7-B8A4-DD67-8C15D49833E8}"/>
              </a:ext>
            </a:extLst>
          </p:cNvPr>
          <p:cNvSpPr>
            <a:spLocks noGrp="1"/>
          </p:cNvSpPr>
          <p:nvPr>
            <p:ph idx="1"/>
          </p:nvPr>
        </p:nvSpPr>
        <p:spPr>
          <a:xfrm>
            <a:off x="609600" y="1271910"/>
            <a:ext cx="10972800" cy="4743879"/>
          </a:xfrm>
        </p:spPr>
        <p:txBody>
          <a:bodyPr>
            <a:normAutofit fontScale="47500" lnSpcReduction="20000"/>
          </a:bodyPr>
          <a:lstStyle/>
          <a:p>
            <a:pPr marL="85725" indent="0" algn="ctr">
              <a:buNone/>
            </a:pPr>
            <a:r>
              <a:rPr lang="en-GB" b="1" dirty="0">
                <a:solidFill>
                  <a:srgbClr val="FF0000"/>
                </a:solidFill>
                <a:latin typeface="Arial" panose="020B0604020202020204" pitchFamily="34" charset="0"/>
                <a:ea typeface="Times New Roman" panose="02020603050405020304" pitchFamily="18" charset="0"/>
              </a:rPr>
              <a:t>Read the Assignment Brief and ask your lecturer questions to have clarity.</a:t>
            </a:r>
          </a:p>
          <a:p>
            <a:pPr marL="85725" indent="0">
              <a:buNone/>
            </a:pPr>
            <a:endParaRPr lang="en-GB" dirty="0">
              <a:latin typeface="Arial" panose="020B0604020202020204" pitchFamily="34" charset="0"/>
              <a:ea typeface="Times New Roman" panose="02020603050405020304" pitchFamily="18" charset="0"/>
            </a:endParaRPr>
          </a:p>
          <a:p>
            <a:pPr marL="85725" indent="0">
              <a:buNone/>
            </a:pPr>
            <a:r>
              <a:rPr lang="en-GB" dirty="0">
                <a:latin typeface="Arial" panose="020B0604020202020204" pitchFamily="34" charset="0"/>
                <a:ea typeface="Times New Roman" panose="02020603050405020304" pitchFamily="18" charset="0"/>
              </a:rPr>
              <a:t>The report should have distinct and clear sections such as introduction, the main section and provide a summary of findings which act as the conclusion.</a:t>
            </a:r>
            <a:endParaRPr lang="en-GB" dirty="0">
              <a:latin typeface="Times New Roman" panose="02020603050405020304" pitchFamily="18" charset="0"/>
              <a:ea typeface="Times New Roman" panose="02020603050405020304" pitchFamily="18" charset="0"/>
            </a:endParaRPr>
          </a:p>
          <a:p>
            <a:pPr marL="85725" indent="0">
              <a:buNone/>
            </a:pPr>
            <a:r>
              <a:rPr lang="en-GB" dirty="0">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r>
              <a:rPr lang="en-GB" b="1" dirty="0">
                <a:latin typeface="Arial" panose="020B0604020202020204" pitchFamily="34" charset="0"/>
                <a:ea typeface="Times New Roman" panose="02020603050405020304" pitchFamily="18" charset="0"/>
              </a:rPr>
              <a:t>Main Body (1800 words)</a:t>
            </a:r>
            <a:endParaRPr lang="en-GB" dirty="0">
              <a:latin typeface="Times New Roman" panose="02020603050405020304" pitchFamily="18" charset="0"/>
              <a:ea typeface="Times New Roman" panose="02020603050405020304" pitchFamily="18" charset="0"/>
            </a:endParaRPr>
          </a:p>
          <a:p>
            <a:pPr marL="85725" indent="0">
              <a:buNone/>
            </a:pPr>
            <a:r>
              <a:rPr lang="en-GB" dirty="0">
                <a:latin typeface="Arial" panose="020B0604020202020204" pitchFamily="34" charset="0"/>
                <a:ea typeface="Times New Roman" panose="02020603050405020304" pitchFamily="18" charset="0"/>
              </a:rPr>
              <a:t>The main section which brings together the key concepts with rationale for selection and a critique of theory, with application and supported by peer reviewed literature.</a:t>
            </a:r>
          </a:p>
          <a:p>
            <a:pPr marL="85725" indent="0">
              <a:buNone/>
            </a:pPr>
            <a:endParaRPr lang="en-GB" dirty="0">
              <a:latin typeface="Arial" panose="020B0604020202020204" pitchFamily="34" charset="0"/>
              <a:ea typeface="Times New Roman" panose="02020603050405020304" pitchFamily="18" charset="0"/>
            </a:endParaRPr>
          </a:p>
          <a:p>
            <a:pPr fontAlgn="base"/>
            <a:r>
              <a:rPr lang="en-GB" b="1" dirty="0"/>
              <a:t>Recommendation (800 words)</a:t>
            </a:r>
            <a:r>
              <a:rPr lang="en-GB" dirty="0"/>
              <a:t> </a:t>
            </a:r>
          </a:p>
          <a:p>
            <a:pPr marL="0" indent="0" fontAlgn="base">
              <a:buNone/>
            </a:pPr>
            <a:r>
              <a:rPr lang="en-GB" dirty="0"/>
              <a:t>This section provides an 800-word recommendation based on the identified root causes of the quality issue. The recommendations are informed by the analysis and supported by quality improvement tools such as PDSA (Plan-Do-Study-Act), PDCA (Plan-Do-Check-Act), Lean, and Six Sigma, outlining practical steps for implementation and sustained improvement. </a:t>
            </a:r>
          </a:p>
          <a:p>
            <a:pPr fontAlgn="base"/>
            <a:endParaRPr lang="en-GB" b="1" dirty="0"/>
          </a:p>
          <a:p>
            <a:pPr fontAlgn="base"/>
            <a:r>
              <a:rPr lang="en-GB" b="1" dirty="0"/>
              <a:t>Conclusion (300 words)</a:t>
            </a:r>
            <a:r>
              <a:rPr lang="en-GB" dirty="0"/>
              <a:t> </a:t>
            </a:r>
          </a:p>
          <a:p>
            <a:pPr marL="0" indent="0" fontAlgn="base">
              <a:buNone/>
            </a:pPr>
            <a:r>
              <a:rPr lang="en-GB" dirty="0"/>
              <a:t>The report should provide a summary of findings which act as the conclusion.  </a:t>
            </a:r>
          </a:p>
          <a:p>
            <a:pPr marL="85725" indent="0">
              <a:buNone/>
            </a:pPr>
            <a:endParaRPr lang="en-GB" sz="1800" dirty="0">
              <a:latin typeface="Arial" panose="020B0604020202020204" pitchFamily="34" charset="0"/>
              <a:ea typeface="Times New Roman" panose="02020603050405020304" pitchFamily="18" charset="0"/>
            </a:endParaRPr>
          </a:p>
          <a:p>
            <a:pPr marL="85725" indent="0">
              <a:buNone/>
            </a:pPr>
            <a:endParaRPr lang="en-GB" sz="2800" dirty="0">
              <a:latin typeface="Arial" panose="020B0604020202020204" pitchFamily="34" charset="0"/>
              <a:ea typeface="Times New Roman" panose="02020603050405020304" pitchFamily="18" charset="0"/>
            </a:endParaRPr>
          </a:p>
          <a:p>
            <a:pPr marL="85725" indent="0" algn="ctr">
              <a:buNone/>
            </a:pPr>
            <a:r>
              <a:rPr lang="en-GB" sz="2900" b="1" dirty="0">
                <a:solidFill>
                  <a:srgbClr val="FF0000"/>
                </a:solidFill>
                <a:latin typeface="Arial" panose="020B0604020202020204" pitchFamily="34" charset="0"/>
                <a:ea typeface="Times New Roman" panose="02020603050405020304" pitchFamily="18" charset="0"/>
              </a:rPr>
              <a:t>Use the Assignment 2 Report Guidelines on Moodle</a:t>
            </a:r>
          </a:p>
          <a:p>
            <a:pPr marL="85725" indent="0" algn="ctr">
              <a:buNone/>
            </a:pPr>
            <a:r>
              <a:rPr lang="en-GB" sz="2900" b="1" dirty="0">
                <a:solidFill>
                  <a:srgbClr val="FF0000"/>
                </a:solidFill>
                <a:latin typeface="Arial" panose="020B0604020202020204" pitchFamily="34" charset="0"/>
                <a:ea typeface="Times New Roman" panose="02020603050405020304" pitchFamily="18" charset="0"/>
              </a:rPr>
              <a:t>to continue working on your report draft </a:t>
            </a:r>
          </a:p>
          <a:p>
            <a:pPr marL="85725" indent="0" algn="ctr">
              <a:buNone/>
            </a:pPr>
            <a:r>
              <a:rPr lang="en-GB" sz="2900" b="1" dirty="0">
                <a:solidFill>
                  <a:srgbClr val="FF0000"/>
                </a:solidFill>
                <a:latin typeface="Arial" panose="020B0604020202020204" pitchFamily="34" charset="0"/>
                <a:ea typeface="Times New Roman" panose="02020603050405020304" pitchFamily="18" charset="0"/>
              </a:rPr>
              <a:t>The lecturer will provide feedback</a:t>
            </a:r>
            <a:endParaRPr lang="en-GB" sz="2900" b="1" dirty="0">
              <a:solidFill>
                <a:srgbClr val="FF0000"/>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75844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r>
              <a:rPr lang="en-GB" dirty="0"/>
              <a:t>Thank you</a:t>
            </a:r>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1503A-A08F-403E-9208-561C600CBD8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5421B65-B558-41D5-85B5-49E68BDB458E}"/>
              </a:ext>
            </a:extLst>
          </p:cNvPr>
          <p:cNvSpPr>
            <a:spLocks noGrp="1"/>
          </p:cNvSpPr>
          <p:nvPr>
            <p:ph idx="1"/>
          </p:nvPr>
        </p:nvSpPr>
        <p:spPr/>
        <p:txBody>
          <a:bodyPr>
            <a:normAutofit/>
          </a:bodyPr>
          <a:lstStyle/>
          <a:p>
            <a:r>
              <a:rPr lang="en-US" sz="1800" dirty="0">
                <a:latin typeface="Arial" panose="020B0604020202020204" pitchFamily="34" charset="0"/>
                <a:cs typeface="Arial" panose="020B0604020202020204" pitchFamily="34" charset="0"/>
              </a:rPr>
              <a:t>Rebecca Harrison, Christian </a:t>
            </a:r>
            <a:r>
              <a:rPr lang="en-US" sz="1800" dirty="0" err="1">
                <a:latin typeface="Arial" panose="020B0604020202020204" pitchFamily="34" charset="0"/>
                <a:cs typeface="Arial" panose="020B0604020202020204" pitchFamily="34" charset="0"/>
              </a:rPr>
              <a:t>Blickem</a:t>
            </a:r>
            <a:r>
              <a:rPr lang="en-US" sz="1800" dirty="0">
                <a:latin typeface="Arial" panose="020B0604020202020204" pitchFamily="34" charset="0"/>
                <a:cs typeface="Arial" panose="020B0604020202020204" pitchFamily="34" charset="0"/>
              </a:rPr>
              <a:t>, Jonathan Lamb, Susan Kirk, and </a:t>
            </a:r>
            <a:r>
              <a:rPr lang="en-US" sz="1800" dirty="0" err="1">
                <a:latin typeface="Arial" panose="020B0604020202020204" pitchFamily="34" charset="0"/>
                <a:cs typeface="Arial" panose="020B0604020202020204" pitchFamily="34" charset="0"/>
              </a:rPr>
              <a:t>Ivaylo</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Vassilev</a:t>
            </a:r>
            <a:r>
              <a:rPr lang="en-US" sz="1800" dirty="0">
                <a:latin typeface="Arial" panose="020B0604020202020204" pitchFamily="34" charset="0"/>
                <a:cs typeface="Arial" panose="020B0604020202020204" pitchFamily="34" charset="0"/>
              </a:rPr>
              <a:t> (2019). Asset-Based Community Development: Narratives, Practice, and Conditions of Possibility—A Qualitative Study With Community Practitioners. Sage Open </a:t>
            </a:r>
            <a:r>
              <a:rPr lang="en-US" sz="1800" dirty="0">
                <a:latin typeface="Arial" panose="020B0604020202020204" pitchFamily="34" charset="0"/>
                <a:cs typeface="Arial" panose="020B0604020202020204" pitchFamily="34" charset="0"/>
                <a:hlinkClick r:id="rId2"/>
              </a:rPr>
              <a:t>https://doi.org/10.1177/2158244018823081</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Croydon Asset Based Community Development (ABCD) Pilot Project Report (2014). </a:t>
            </a:r>
            <a:r>
              <a:rPr lang="en-US" sz="1800" dirty="0">
                <a:latin typeface="Arial" panose="020B0604020202020204" pitchFamily="34" charset="0"/>
                <a:cs typeface="Arial" panose="020B0604020202020204" pitchFamily="34" charset="0"/>
                <a:hlinkClick r:id="rId3"/>
              </a:rPr>
              <a:t>https://www.croydon.gov.uk/sites/default/files/2021-03/abcd-reportsum.pdf</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Simon Rippon and Trevor Hopkins (2015). Head, hands and heart: asset-based approaches in health care A review of the conceptual evidence and case studies of asset-based approaches in health, care and wellbeing. </a:t>
            </a:r>
            <a:r>
              <a:rPr lang="en-US" sz="1800" dirty="0">
                <a:latin typeface="Arial" panose="020B0604020202020204" pitchFamily="34" charset="0"/>
                <a:cs typeface="Arial" panose="020B0604020202020204" pitchFamily="34" charset="0"/>
                <a:hlinkClick r:id="rId4"/>
              </a:rPr>
              <a:t>https://www.health.org.uk/publications/head-hands-and-heart-asset-based-approaches-in-health-care</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Putting asset based approaches into practice: identification, mobilisation and measurement of assets. </a:t>
            </a:r>
            <a:r>
              <a:rPr lang="en-US" sz="1800" dirty="0">
                <a:latin typeface="Arial" panose="020B0604020202020204" pitchFamily="34" charset="0"/>
                <a:cs typeface="Arial" panose="020B0604020202020204" pitchFamily="34" charset="0"/>
                <a:hlinkClick r:id="rId5"/>
              </a:rPr>
              <a:t>https://www.gcph.co.uk/assets/0000/3433/GCPHCS10forweb_1_.pdf</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Integrated care research and practice</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13417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1621</Words>
  <Application>Microsoft Office PowerPoint</Application>
  <PresentationFormat>Widescreen</PresentationFormat>
  <Paragraphs>150</Paragraphs>
  <Slides>22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Calibri</vt:lpstr>
      <vt:lpstr>Times New Roman</vt:lpstr>
      <vt:lpstr>Wingdings</vt:lpstr>
      <vt:lpstr>20140311PresentationUWTSDTemplate</vt:lpstr>
      <vt:lpstr>  Quality Assurance and Service Improvements     </vt:lpstr>
      <vt:lpstr>Learning outcomes</vt:lpstr>
      <vt:lpstr>Module Summary</vt:lpstr>
      <vt:lpstr>Aims of the Session</vt:lpstr>
      <vt:lpstr>Recap</vt:lpstr>
      <vt:lpstr>Activity A…1</vt:lpstr>
      <vt:lpstr>Activity A…2</vt:lpstr>
      <vt:lpstr>Introduction…1</vt:lpstr>
      <vt:lpstr>Introduction…2</vt:lpstr>
      <vt:lpstr>Video on Asset-based approach in social care</vt:lpstr>
      <vt:lpstr>Introduction…3</vt:lpstr>
      <vt:lpstr>Assets</vt:lpstr>
      <vt:lpstr>What are Assets?...1</vt:lpstr>
      <vt:lpstr>What are Assets?...2</vt:lpstr>
      <vt:lpstr>What are Assets?...3</vt:lpstr>
      <vt:lpstr>Applying Asset-based Approach to Quality Improvement</vt:lpstr>
      <vt:lpstr>Conclusions</vt:lpstr>
      <vt:lpstr>In summary</vt:lpstr>
      <vt:lpstr>Today we will look into….</vt:lpstr>
      <vt:lpstr>Assessment 2 - Activity</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 PhD (Medical sciences), Msc in Public health BDS (Bachelor of Dentistry) Diploma in Public health, Diploma in Epidemiology</dc:title>
  <dc:creator>Fahad Khan</dc:creator>
  <cp:lastModifiedBy>Diola Bijlhout</cp:lastModifiedBy>
  <cp:revision>32</cp:revision>
  <dcterms:created xsi:type="dcterms:W3CDTF">2023-03-06T12:46:56Z</dcterms:created>
  <dcterms:modified xsi:type="dcterms:W3CDTF">2026-01-31T02:44:55Z</dcterms:modified>
</cp:coreProperties>
</file>