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10287000" cx="18288000"/>
  <p:notesSz cx="6858000" cy="9144000"/>
  <p:embeddedFontLst>
    <p:embeddedFont>
      <p:font typeface="Poppins"/>
      <p:bold r:id="rId17"/>
      <p:boldItalic r:id="rId18"/>
    </p:embeddedFont>
    <p:embeddedFont>
      <p:font typeface="Poppins Light"/>
      <p:regular r:id="rId19"/>
      <p:bold r:id="rId20"/>
      <p:italic r:id="rId21"/>
      <p:boldItalic r:id="rId22"/>
    </p:embeddedFont>
    <p:embeddedFont>
      <p:font typeface="Poppins Medium"/>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oppinsLight-bold.fntdata"/><Relationship Id="rId22" Type="http://schemas.openxmlformats.org/officeDocument/2006/relationships/font" Target="fonts/PoppinsLight-boldItalic.fntdata"/><Relationship Id="rId21" Type="http://schemas.openxmlformats.org/officeDocument/2006/relationships/font" Target="fonts/PoppinsLight-italic.fntdata"/><Relationship Id="rId24" Type="http://schemas.openxmlformats.org/officeDocument/2006/relationships/font" Target="fonts/PoppinsMedium-bold.fntdata"/><Relationship Id="rId23" Type="http://schemas.openxmlformats.org/officeDocument/2006/relationships/font" Target="fonts/PoppinsMedium-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PoppinsMedium-boldItalic.fntdata"/><Relationship Id="rId25" Type="http://schemas.openxmlformats.org/officeDocument/2006/relationships/font" Target="fonts/PoppinsMedium-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oppins-bold.fntdata"/><Relationship Id="rId16" Type="http://schemas.openxmlformats.org/officeDocument/2006/relationships/slide" Target="slides/slide11.xml"/><Relationship Id="rId19" Type="http://schemas.openxmlformats.org/officeDocument/2006/relationships/font" Target="fonts/PoppinsLight-regular.fntdata"/><Relationship Id="rId18" Type="http://schemas.openxmlformats.org/officeDocument/2006/relationships/font" Target="fonts/Poppins-bold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6.png"/><Relationship Id="rId4" Type="http://schemas.openxmlformats.org/officeDocument/2006/relationships/image" Target="../media/image9.png"/><Relationship Id="rId5"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83" name="Shape 83"/>
        <p:cNvGrpSpPr/>
        <p:nvPr/>
      </p:nvGrpSpPr>
      <p:grpSpPr>
        <a:xfrm>
          <a:off x="0" y="0"/>
          <a:ext cx="0" cy="0"/>
          <a:chOff x="0" y="0"/>
          <a:chExt cx="0" cy="0"/>
        </a:xfrm>
      </p:grpSpPr>
      <p:sp>
        <p:nvSpPr>
          <p:cNvPr id="84" name="Google Shape;84;p13"/>
          <p:cNvSpPr/>
          <p:nvPr/>
        </p:nvSpPr>
        <p:spPr>
          <a:xfrm>
            <a:off x="716182" y="9836474"/>
            <a:ext cx="16855636" cy="450526"/>
          </a:xfrm>
          <a:custGeom>
            <a:rect b="b" l="l" r="r" t="t"/>
            <a:pathLst>
              <a:path extrusionOk="0" h="152400" w="5701783">
                <a:moveTo>
                  <a:pt x="0" y="0"/>
                </a:moveTo>
                <a:lnTo>
                  <a:pt x="5701783" y="0"/>
                </a:lnTo>
                <a:lnTo>
                  <a:pt x="5701783" y="152400"/>
                </a:lnTo>
                <a:lnTo>
                  <a:pt x="0" y="152400"/>
                </a:lnTo>
                <a:close/>
              </a:path>
            </a:pathLst>
          </a:custGeom>
          <a:solidFill>
            <a:srgbClr val="00C49A"/>
          </a:solidFill>
          <a:ln>
            <a:noFill/>
          </a:ln>
        </p:spPr>
      </p:sp>
      <p:sp>
        <p:nvSpPr>
          <p:cNvPr id="85" name="Google Shape;85;p13"/>
          <p:cNvSpPr txBox="1"/>
          <p:nvPr/>
        </p:nvSpPr>
        <p:spPr>
          <a:xfrm>
            <a:off x="716175" y="944250"/>
            <a:ext cx="16471200" cy="74943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4900" u="none" cap="none" strike="noStrike">
                <a:solidFill>
                  <a:srgbClr val="333333"/>
                </a:solidFill>
                <a:latin typeface="Poppins"/>
                <a:ea typeface="Poppins"/>
                <a:cs typeface="Poppins"/>
                <a:sym typeface="Poppins"/>
              </a:rPr>
              <a:t>NAME: </a:t>
            </a:r>
            <a:r>
              <a:rPr b="1" lang="en-US" sz="4900">
                <a:solidFill>
                  <a:srgbClr val="333333"/>
                </a:solidFill>
                <a:latin typeface="Poppins"/>
                <a:ea typeface="Poppins"/>
                <a:cs typeface="Poppins"/>
                <a:sym typeface="Poppins"/>
              </a:rPr>
              <a:t>Harsin Ahmed</a:t>
            </a:r>
            <a:endParaRPr b="1"/>
          </a:p>
          <a:p>
            <a:pPr indent="0" lvl="0" marL="0" marR="0" rtl="0" algn="l">
              <a:lnSpc>
                <a:spcPct val="120000"/>
              </a:lnSpc>
              <a:spcBef>
                <a:spcPts val="0"/>
              </a:spcBef>
              <a:spcAft>
                <a:spcPts val="0"/>
              </a:spcAft>
              <a:buNone/>
            </a:pPr>
            <a:r>
              <a:rPr b="1" i="0" lang="en-US" sz="4900" u="none" cap="none" strike="noStrike">
                <a:solidFill>
                  <a:srgbClr val="333333"/>
                </a:solidFill>
                <a:latin typeface="Poppins"/>
                <a:ea typeface="Poppins"/>
                <a:cs typeface="Poppins"/>
                <a:sym typeface="Poppins"/>
              </a:rPr>
              <a:t>STUDENT NUMBER: 2028452</a:t>
            </a:r>
            <a:endParaRPr b="1"/>
          </a:p>
          <a:p>
            <a:pPr indent="0" lvl="0" marL="0" marR="0" rtl="0" algn="l">
              <a:lnSpc>
                <a:spcPct val="120000"/>
              </a:lnSpc>
              <a:spcBef>
                <a:spcPts val="0"/>
              </a:spcBef>
              <a:spcAft>
                <a:spcPts val="0"/>
              </a:spcAft>
              <a:buNone/>
            </a:pPr>
            <a:r>
              <a:rPr b="1" i="0" lang="en-US" sz="4900" u="none" cap="none" strike="noStrike">
                <a:solidFill>
                  <a:srgbClr val="333333"/>
                </a:solidFill>
                <a:latin typeface="Poppins"/>
                <a:ea typeface="Poppins"/>
                <a:cs typeface="Poppins"/>
                <a:sym typeface="Poppins"/>
              </a:rPr>
              <a:t>MODULE CODE AND TITLE: BMSW4003</a:t>
            </a:r>
            <a:r>
              <a:rPr b="1" lang="en-US" sz="4900">
                <a:solidFill>
                  <a:srgbClr val="333333"/>
                </a:solidFill>
                <a:latin typeface="Poppins"/>
                <a:ea typeface="Poppins"/>
                <a:cs typeface="Poppins"/>
                <a:sym typeface="Poppins"/>
              </a:rPr>
              <a:t> Research Proposal.</a:t>
            </a:r>
            <a:endParaRPr b="1"/>
          </a:p>
          <a:p>
            <a:pPr indent="0" lvl="0" marL="0" marR="0" rtl="0" algn="l">
              <a:lnSpc>
                <a:spcPct val="120000"/>
              </a:lnSpc>
              <a:spcBef>
                <a:spcPts val="0"/>
              </a:spcBef>
              <a:spcAft>
                <a:spcPts val="0"/>
              </a:spcAft>
              <a:buNone/>
            </a:pPr>
            <a:r>
              <a:t/>
            </a:r>
            <a:endParaRPr b="1"/>
          </a:p>
          <a:p>
            <a:pPr indent="0" lvl="0" marL="0" marR="0" rtl="0" algn="l">
              <a:lnSpc>
                <a:spcPct val="120000"/>
              </a:lnSpc>
              <a:spcBef>
                <a:spcPts val="0"/>
              </a:spcBef>
              <a:spcAft>
                <a:spcPts val="0"/>
              </a:spcAft>
              <a:buNone/>
            </a:pPr>
            <a:r>
              <a:rPr b="1" i="0" lang="en-US" sz="4900" u="none" cap="none" strike="noStrike">
                <a:solidFill>
                  <a:srgbClr val="333333"/>
                </a:solidFill>
                <a:latin typeface="Poppins"/>
                <a:ea typeface="Poppins"/>
                <a:cs typeface="Poppins"/>
                <a:sym typeface="Poppins"/>
              </a:rPr>
              <a:t>ASSIGNMENT TITLE: </a:t>
            </a:r>
            <a:r>
              <a:rPr b="1" lang="en-US" sz="4900">
                <a:solidFill>
                  <a:srgbClr val="333333"/>
                </a:solidFill>
                <a:latin typeface="Poppins"/>
                <a:ea typeface="Poppins"/>
                <a:cs typeface="Poppins"/>
                <a:sym typeface="Poppins"/>
              </a:rPr>
              <a:t>How do students use technology to collaborate at UWTSD?</a:t>
            </a:r>
            <a:endParaRPr b="1"/>
          </a:p>
          <a:p>
            <a:pPr indent="0" lvl="0" marL="0" marR="0" rtl="0" algn="l">
              <a:lnSpc>
                <a:spcPct val="120000"/>
              </a:lnSpc>
              <a:spcBef>
                <a:spcPts val="0"/>
              </a:spcBef>
              <a:spcAft>
                <a:spcPts val="0"/>
              </a:spcAft>
              <a:buNone/>
            </a:pPr>
            <a:r>
              <a:t/>
            </a:r>
            <a:endParaRPr b="1" i="0" sz="4900" u="none" cap="none" strike="noStrike">
              <a:solidFill>
                <a:srgbClr val="333333"/>
              </a:solidFill>
              <a:latin typeface="Poppins"/>
              <a:ea typeface="Poppins"/>
              <a:cs typeface="Poppins"/>
              <a:sym typeface="Poppins"/>
            </a:endParaRPr>
          </a:p>
          <a:p>
            <a:pPr indent="0" lvl="0" marL="0" marR="0" rtl="0" algn="l">
              <a:lnSpc>
                <a:spcPct val="120000"/>
              </a:lnSpc>
              <a:spcBef>
                <a:spcPts val="0"/>
              </a:spcBef>
              <a:spcAft>
                <a:spcPts val="0"/>
              </a:spcAft>
              <a:buNone/>
            </a:pPr>
            <a:r>
              <a:t/>
            </a:r>
            <a:endParaRPr b="1" i="0" sz="4900" u="none" cap="none" strike="noStrike">
              <a:solidFill>
                <a:srgbClr val="333333"/>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89" name="Shape 89"/>
        <p:cNvGrpSpPr/>
        <p:nvPr/>
      </p:nvGrpSpPr>
      <p:grpSpPr>
        <a:xfrm>
          <a:off x="0" y="0"/>
          <a:ext cx="0" cy="0"/>
          <a:chOff x="0" y="0"/>
          <a:chExt cx="0" cy="0"/>
        </a:xfrm>
      </p:grpSpPr>
      <p:sp>
        <p:nvSpPr>
          <p:cNvPr id="90" name="Google Shape;90;p14"/>
          <p:cNvSpPr txBox="1"/>
          <p:nvPr/>
        </p:nvSpPr>
        <p:spPr>
          <a:xfrm>
            <a:off x="7755184" y="2779726"/>
            <a:ext cx="8481900" cy="759900"/>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lang="en-US" sz="3099">
                <a:solidFill>
                  <a:srgbClr val="333333"/>
                </a:solidFill>
                <a:latin typeface="Poppins"/>
                <a:ea typeface="Poppins"/>
                <a:cs typeface="Poppins"/>
                <a:sym typeface="Poppins"/>
              </a:rPr>
              <a:t>Relevant</a:t>
            </a:r>
            <a:r>
              <a:rPr b="1" i="0" lang="en-US" sz="3099" u="none" cap="none" strike="noStrike">
                <a:solidFill>
                  <a:srgbClr val="333333"/>
                </a:solidFill>
                <a:latin typeface="Poppins"/>
                <a:ea typeface="Poppins"/>
                <a:cs typeface="Poppins"/>
                <a:sym typeface="Poppins"/>
              </a:rPr>
              <a:t> existing research</a:t>
            </a:r>
            <a:endParaRPr b="1"/>
          </a:p>
        </p:txBody>
      </p:sp>
      <p:sp>
        <p:nvSpPr>
          <p:cNvPr id="91" name="Google Shape;91;p14"/>
          <p:cNvSpPr txBox="1"/>
          <p:nvPr/>
        </p:nvSpPr>
        <p:spPr>
          <a:xfrm>
            <a:off x="7755234" y="4004102"/>
            <a:ext cx="8481782"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Ethical Considerations</a:t>
            </a:r>
            <a:endParaRPr/>
          </a:p>
        </p:txBody>
      </p:sp>
      <p:sp>
        <p:nvSpPr>
          <p:cNvPr id="92" name="Google Shape;92;p14"/>
          <p:cNvSpPr txBox="1"/>
          <p:nvPr/>
        </p:nvSpPr>
        <p:spPr>
          <a:xfrm>
            <a:off x="7755234" y="5288602"/>
            <a:ext cx="8481782"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Methodology</a:t>
            </a:r>
            <a:endParaRPr/>
          </a:p>
        </p:txBody>
      </p:sp>
      <p:sp>
        <p:nvSpPr>
          <p:cNvPr id="93" name="Google Shape;93;p14"/>
          <p:cNvSpPr txBox="1"/>
          <p:nvPr/>
        </p:nvSpPr>
        <p:spPr>
          <a:xfrm>
            <a:off x="7755234" y="6573103"/>
            <a:ext cx="8481782"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Hypotheses Development</a:t>
            </a:r>
            <a:endParaRPr/>
          </a:p>
        </p:txBody>
      </p:sp>
      <p:sp>
        <p:nvSpPr>
          <p:cNvPr id="94" name="Google Shape;94;p14"/>
          <p:cNvSpPr txBox="1"/>
          <p:nvPr/>
        </p:nvSpPr>
        <p:spPr>
          <a:xfrm>
            <a:off x="7755234" y="7857603"/>
            <a:ext cx="8481782"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Reference List</a:t>
            </a:r>
            <a:endParaRPr/>
          </a:p>
        </p:txBody>
      </p:sp>
      <p:sp>
        <p:nvSpPr>
          <p:cNvPr id="95" name="Google Shape;95;p14"/>
          <p:cNvSpPr txBox="1"/>
          <p:nvPr/>
        </p:nvSpPr>
        <p:spPr>
          <a:xfrm>
            <a:off x="6462882" y="1729664"/>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I</a:t>
            </a:r>
            <a:endParaRPr/>
          </a:p>
        </p:txBody>
      </p:sp>
      <p:sp>
        <p:nvSpPr>
          <p:cNvPr id="96" name="Google Shape;96;p14"/>
          <p:cNvSpPr txBox="1"/>
          <p:nvPr/>
        </p:nvSpPr>
        <p:spPr>
          <a:xfrm>
            <a:off x="6462882" y="2719601"/>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II</a:t>
            </a:r>
            <a:endParaRPr/>
          </a:p>
        </p:txBody>
      </p:sp>
      <p:sp>
        <p:nvSpPr>
          <p:cNvPr id="97" name="Google Shape;97;p14"/>
          <p:cNvSpPr txBox="1"/>
          <p:nvPr/>
        </p:nvSpPr>
        <p:spPr>
          <a:xfrm>
            <a:off x="6462882" y="4004102"/>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III</a:t>
            </a:r>
            <a:endParaRPr/>
          </a:p>
        </p:txBody>
      </p:sp>
      <p:sp>
        <p:nvSpPr>
          <p:cNvPr id="98" name="Google Shape;98;p14"/>
          <p:cNvSpPr txBox="1"/>
          <p:nvPr/>
        </p:nvSpPr>
        <p:spPr>
          <a:xfrm>
            <a:off x="6462882" y="5288602"/>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IV</a:t>
            </a:r>
            <a:endParaRPr/>
          </a:p>
        </p:txBody>
      </p:sp>
      <p:sp>
        <p:nvSpPr>
          <p:cNvPr id="99" name="Google Shape;99;p14"/>
          <p:cNvSpPr txBox="1"/>
          <p:nvPr/>
        </p:nvSpPr>
        <p:spPr>
          <a:xfrm>
            <a:off x="6462882" y="6572954"/>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V</a:t>
            </a:r>
            <a:endParaRPr/>
          </a:p>
        </p:txBody>
      </p:sp>
      <p:sp>
        <p:nvSpPr>
          <p:cNvPr id="100" name="Google Shape;100;p14"/>
          <p:cNvSpPr/>
          <p:nvPr/>
        </p:nvSpPr>
        <p:spPr>
          <a:xfrm>
            <a:off x="0" y="0"/>
            <a:ext cx="4427088" cy="10287000"/>
          </a:xfrm>
          <a:custGeom>
            <a:rect b="b" l="l" r="r" t="t"/>
            <a:pathLst>
              <a:path extrusionOk="0" h="3935885" w="1693838">
                <a:moveTo>
                  <a:pt x="0" y="0"/>
                </a:moveTo>
                <a:lnTo>
                  <a:pt x="1693838" y="0"/>
                </a:lnTo>
                <a:lnTo>
                  <a:pt x="1693838" y="3935885"/>
                </a:lnTo>
                <a:lnTo>
                  <a:pt x="0" y="3935885"/>
                </a:lnTo>
                <a:close/>
              </a:path>
            </a:pathLst>
          </a:custGeom>
          <a:solidFill>
            <a:srgbClr val="00C49A"/>
          </a:solidFill>
          <a:ln>
            <a:noFill/>
          </a:ln>
        </p:spPr>
      </p:sp>
      <p:sp>
        <p:nvSpPr>
          <p:cNvPr id="101" name="Google Shape;101;p14"/>
          <p:cNvSpPr txBox="1"/>
          <p:nvPr/>
        </p:nvSpPr>
        <p:spPr>
          <a:xfrm>
            <a:off x="1028700" y="4118402"/>
            <a:ext cx="2552265" cy="1542604"/>
          </a:xfrm>
          <a:prstGeom prst="rect">
            <a:avLst/>
          </a:prstGeom>
          <a:noFill/>
          <a:ln>
            <a:noFill/>
          </a:ln>
        </p:spPr>
        <p:txBody>
          <a:bodyPr anchorCtr="0" anchor="t" bIns="0" lIns="0" spcFirstLastPara="1" rIns="0" wrap="square" tIns="0">
            <a:spAutoFit/>
          </a:bodyPr>
          <a:lstStyle/>
          <a:p>
            <a:pPr indent="0" lvl="0" marL="0" marR="0" rtl="0" algn="ctr">
              <a:lnSpc>
                <a:spcPct val="120005"/>
              </a:lnSpc>
              <a:spcBef>
                <a:spcPts val="0"/>
              </a:spcBef>
              <a:spcAft>
                <a:spcPts val="0"/>
              </a:spcAft>
              <a:buNone/>
            </a:pPr>
            <a:r>
              <a:rPr b="1" i="0" lang="en-US" sz="3399" u="none" cap="none" strike="noStrike">
                <a:solidFill>
                  <a:srgbClr val="333333"/>
                </a:solidFill>
                <a:latin typeface="Poppins"/>
                <a:ea typeface="Poppins"/>
                <a:cs typeface="Poppins"/>
                <a:sym typeface="Poppins"/>
              </a:rPr>
              <a:t>Table </a:t>
            </a:r>
            <a:endParaRPr/>
          </a:p>
          <a:p>
            <a:pPr indent="0" lvl="0" marL="0" marR="0" rtl="0" algn="ctr">
              <a:lnSpc>
                <a:spcPct val="120005"/>
              </a:lnSpc>
              <a:spcBef>
                <a:spcPts val="0"/>
              </a:spcBef>
              <a:spcAft>
                <a:spcPts val="0"/>
              </a:spcAft>
              <a:buNone/>
            </a:pPr>
            <a:r>
              <a:rPr b="1" i="0" lang="en-US" sz="3399" u="none" cap="none" strike="noStrike">
                <a:solidFill>
                  <a:srgbClr val="333333"/>
                </a:solidFill>
                <a:latin typeface="Poppins"/>
                <a:ea typeface="Poppins"/>
                <a:cs typeface="Poppins"/>
                <a:sym typeface="Poppins"/>
              </a:rPr>
              <a:t>of</a:t>
            </a:r>
            <a:endParaRPr/>
          </a:p>
          <a:p>
            <a:pPr indent="0" lvl="0" marL="0" marR="0" rtl="0" algn="ctr">
              <a:lnSpc>
                <a:spcPct val="120005"/>
              </a:lnSpc>
              <a:spcBef>
                <a:spcPts val="0"/>
              </a:spcBef>
              <a:spcAft>
                <a:spcPts val="0"/>
              </a:spcAft>
              <a:buNone/>
            </a:pPr>
            <a:r>
              <a:rPr b="1" i="0" lang="en-US" sz="3399" u="none" cap="none" strike="noStrike">
                <a:solidFill>
                  <a:srgbClr val="333333"/>
                </a:solidFill>
                <a:latin typeface="Poppins"/>
                <a:ea typeface="Poppins"/>
                <a:cs typeface="Poppins"/>
                <a:sym typeface="Poppins"/>
              </a:rPr>
              <a:t>Contents</a:t>
            </a:r>
            <a:endParaRPr/>
          </a:p>
        </p:txBody>
      </p:sp>
      <p:sp>
        <p:nvSpPr>
          <p:cNvPr id="102" name="Google Shape;102;p14"/>
          <p:cNvSpPr txBox="1"/>
          <p:nvPr/>
        </p:nvSpPr>
        <p:spPr>
          <a:xfrm>
            <a:off x="7755234" y="1729813"/>
            <a:ext cx="8481782"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Introduction</a:t>
            </a:r>
            <a:endParaRPr/>
          </a:p>
        </p:txBody>
      </p:sp>
      <p:sp>
        <p:nvSpPr>
          <p:cNvPr id="103" name="Google Shape;103;p14"/>
          <p:cNvSpPr txBox="1"/>
          <p:nvPr/>
        </p:nvSpPr>
        <p:spPr>
          <a:xfrm>
            <a:off x="6462882" y="7857603"/>
            <a:ext cx="682307" cy="585433"/>
          </a:xfrm>
          <a:prstGeom prst="rect">
            <a:avLst/>
          </a:prstGeom>
          <a:noFill/>
          <a:ln>
            <a:noFill/>
          </a:ln>
        </p:spPr>
        <p:txBody>
          <a:bodyPr anchorCtr="0" anchor="t" bIns="0" lIns="0" spcFirstLastPara="1" rIns="0" wrap="square" tIns="0">
            <a:spAutoFit/>
          </a:bodyPr>
          <a:lstStyle/>
          <a:p>
            <a:pPr indent="0" lvl="0" marL="0" marR="0" rtl="0" algn="l">
              <a:lnSpc>
                <a:spcPct val="160019"/>
              </a:lnSpc>
              <a:spcBef>
                <a:spcPts val="0"/>
              </a:spcBef>
              <a:spcAft>
                <a:spcPts val="0"/>
              </a:spcAft>
              <a:buNone/>
            </a:pPr>
            <a:r>
              <a:rPr b="1" i="0" lang="en-US" sz="3099" u="none" cap="none" strike="noStrike">
                <a:solidFill>
                  <a:srgbClr val="333333"/>
                </a:solidFill>
                <a:latin typeface="Poppins"/>
                <a:ea typeface="Poppins"/>
                <a:cs typeface="Poppins"/>
                <a:sym typeface="Poppins"/>
              </a:rPr>
              <a:t>VI</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07" name="Shape 107"/>
        <p:cNvGrpSpPr/>
        <p:nvPr/>
      </p:nvGrpSpPr>
      <p:grpSpPr>
        <a:xfrm>
          <a:off x="0" y="0"/>
          <a:ext cx="0" cy="0"/>
          <a:chOff x="0" y="0"/>
          <a:chExt cx="0" cy="0"/>
        </a:xfrm>
      </p:grpSpPr>
      <p:sp>
        <p:nvSpPr>
          <p:cNvPr id="108" name="Google Shape;108;p15"/>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pic>
        <p:nvPicPr>
          <p:cNvPr id="109" name="Google Shape;109;p15"/>
          <p:cNvPicPr preferRelativeResize="0"/>
          <p:nvPr/>
        </p:nvPicPr>
        <p:blipFill rotWithShape="1">
          <a:blip r:embed="rId3">
            <a:alphaModFix/>
          </a:blip>
          <a:srcRect b="0" l="0" r="0" t="0"/>
          <a:stretch/>
        </p:blipFill>
        <p:spPr>
          <a:xfrm>
            <a:off x="10625432" y="3979004"/>
            <a:ext cx="6849374" cy="6637666"/>
          </a:xfrm>
          <a:prstGeom prst="rect">
            <a:avLst/>
          </a:prstGeom>
          <a:noFill/>
          <a:ln>
            <a:noFill/>
          </a:ln>
        </p:spPr>
      </p:pic>
      <p:sp>
        <p:nvSpPr>
          <p:cNvPr id="110" name="Google Shape;110;p15"/>
          <p:cNvSpPr txBox="1"/>
          <p:nvPr/>
        </p:nvSpPr>
        <p:spPr>
          <a:xfrm>
            <a:off x="1393076" y="1028700"/>
            <a:ext cx="10592755" cy="599963"/>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1" i="0" lang="en-US" sz="3999" u="none" cap="none" strike="noStrike">
                <a:solidFill>
                  <a:srgbClr val="333333"/>
                </a:solidFill>
                <a:latin typeface="Poppins"/>
                <a:ea typeface="Poppins"/>
                <a:cs typeface="Poppins"/>
                <a:sym typeface="Poppins"/>
              </a:rPr>
              <a:t>INTRODUCTION</a:t>
            </a:r>
            <a:endParaRPr/>
          </a:p>
        </p:txBody>
      </p:sp>
      <p:sp>
        <p:nvSpPr>
          <p:cNvPr id="111" name="Google Shape;111;p15"/>
          <p:cNvSpPr txBox="1"/>
          <p:nvPr/>
        </p:nvSpPr>
        <p:spPr>
          <a:xfrm>
            <a:off x="1393076" y="5029200"/>
            <a:ext cx="9001491" cy="4716779"/>
          </a:xfrm>
          <a:prstGeom prst="rect">
            <a:avLst/>
          </a:prstGeom>
          <a:noFill/>
          <a:ln>
            <a:noFill/>
          </a:ln>
        </p:spPr>
        <p:txBody>
          <a:bodyPr anchorCtr="0" anchor="t" bIns="0" lIns="0" spcFirstLastPara="1" rIns="0" wrap="square" tIns="0">
            <a:spAutoFit/>
          </a:bodyPr>
          <a:lstStyle/>
          <a:p>
            <a:pPr indent="0" lvl="0" marL="0" marR="0" rtl="0" algn="l">
              <a:lnSpc>
                <a:spcPct val="180000"/>
              </a:lnSpc>
              <a:spcBef>
                <a:spcPts val="0"/>
              </a:spcBef>
              <a:spcAft>
                <a:spcPts val="0"/>
              </a:spcAft>
              <a:buNone/>
            </a:pPr>
            <a:r>
              <a:rPr b="1" i="0" lang="en-US" sz="2100" u="none" cap="none" strike="noStrike">
                <a:solidFill>
                  <a:srgbClr val="333333"/>
                </a:solidFill>
                <a:latin typeface="Poppins"/>
                <a:ea typeface="Poppins"/>
                <a:cs typeface="Poppins"/>
                <a:sym typeface="Poppins"/>
              </a:rPr>
              <a:t>Frameworks in higher education have rapidly evolved over the last seven years as they have been developed, implemented, assessed, and improved. The rapidity with which this transition is taking place reflects both the rapid advancement of technology-related terminology and our growing awareness of the situations in which people acquire and apply digital abilities (Haan, 2017). The development of digital literacies is becoming increasingly dependent on increasing student understanding of this context and encouraging reflection on it.</a:t>
            </a:r>
            <a:endParaRPr/>
          </a:p>
          <a:p>
            <a:pPr indent="0" lvl="0" marL="0" marR="0" rtl="0" algn="l">
              <a:lnSpc>
                <a:spcPct val="180000"/>
              </a:lnSpc>
              <a:spcBef>
                <a:spcPts val="0"/>
              </a:spcBef>
              <a:spcAft>
                <a:spcPts val="0"/>
              </a:spcAft>
              <a:buNone/>
            </a:pPr>
            <a:r>
              <a:t/>
            </a:r>
            <a:endParaRPr b="1" i="0" sz="2100" u="none" cap="none" strike="noStrike">
              <a:solidFill>
                <a:srgbClr val="333333"/>
              </a:solidFill>
              <a:latin typeface="Poppins"/>
              <a:ea typeface="Poppins"/>
              <a:cs typeface="Poppins"/>
              <a:sym typeface="Poppins"/>
            </a:endParaRPr>
          </a:p>
        </p:txBody>
      </p:sp>
      <p:sp>
        <p:nvSpPr>
          <p:cNvPr id="112" name="Google Shape;112;p15"/>
          <p:cNvSpPr txBox="1"/>
          <p:nvPr/>
        </p:nvSpPr>
        <p:spPr>
          <a:xfrm>
            <a:off x="1618851" y="2206840"/>
            <a:ext cx="10141200" cy="3174600"/>
          </a:xfrm>
          <a:prstGeom prst="rect">
            <a:avLst/>
          </a:prstGeom>
          <a:noFill/>
          <a:ln>
            <a:noFill/>
          </a:ln>
        </p:spPr>
        <p:txBody>
          <a:bodyPr anchorCtr="0" anchor="t" bIns="0" lIns="0" spcFirstLastPara="1" rIns="0" wrap="square" tIns="0">
            <a:spAutoFit/>
          </a:bodyPr>
          <a:lstStyle/>
          <a:p>
            <a:pPr indent="-280068" lvl="1" marL="560136" marR="0" rtl="0" algn="l">
              <a:lnSpc>
                <a:spcPct val="160023"/>
              </a:lnSpc>
              <a:spcBef>
                <a:spcPts val="0"/>
              </a:spcBef>
              <a:spcAft>
                <a:spcPts val="0"/>
              </a:spcAft>
              <a:buClr>
                <a:srgbClr val="333333"/>
              </a:buClr>
              <a:buSzPts val="2594"/>
              <a:buFont typeface="Arial"/>
              <a:buChar char="•"/>
            </a:pPr>
            <a:r>
              <a:rPr b="1" i="0" lang="en-US" sz="2594" u="none" cap="none" strike="noStrike">
                <a:solidFill>
                  <a:srgbClr val="333333"/>
                </a:solidFill>
                <a:latin typeface="Poppins"/>
                <a:ea typeface="Poppins"/>
                <a:cs typeface="Poppins"/>
                <a:sym typeface="Poppins"/>
              </a:rPr>
              <a:t>GOALS OF RESEARCH</a:t>
            </a:r>
            <a:endParaRPr/>
          </a:p>
          <a:p>
            <a:pPr indent="0" lvl="0" marL="0" marR="0" rtl="0" algn="l">
              <a:lnSpc>
                <a:spcPct val="160023"/>
              </a:lnSpc>
              <a:spcBef>
                <a:spcPts val="0"/>
              </a:spcBef>
              <a:spcAft>
                <a:spcPts val="0"/>
              </a:spcAft>
              <a:buNone/>
            </a:pPr>
            <a:r>
              <a:rPr b="0" i="0" lang="en-US" sz="2594" u="none" cap="none" strike="noStrike">
                <a:solidFill>
                  <a:srgbClr val="333333"/>
                </a:solidFill>
                <a:latin typeface="Poppins Medium"/>
                <a:ea typeface="Poppins Medium"/>
                <a:cs typeface="Poppins Medium"/>
                <a:sym typeface="Poppins Medium"/>
              </a:rPr>
              <a:t>How students use technology to collaborate with the University of Wales Trinity Saint David (UWTSD).</a:t>
            </a:r>
            <a:endParaRPr/>
          </a:p>
          <a:p>
            <a:pPr indent="-280068" lvl="1" marL="560136" marR="0" rtl="0" algn="l">
              <a:lnSpc>
                <a:spcPct val="160023"/>
              </a:lnSpc>
              <a:spcBef>
                <a:spcPts val="0"/>
              </a:spcBef>
              <a:spcAft>
                <a:spcPts val="0"/>
              </a:spcAft>
              <a:buClr>
                <a:srgbClr val="333333"/>
              </a:buClr>
              <a:buSzPts val="2594"/>
              <a:buFont typeface="Arial"/>
              <a:buChar char="•"/>
            </a:pPr>
            <a:r>
              <a:rPr b="1" lang="en-US" sz="2594">
                <a:solidFill>
                  <a:srgbClr val="333333"/>
                </a:solidFill>
                <a:latin typeface="Poppins"/>
                <a:ea typeface="Poppins"/>
                <a:cs typeface="Poppins"/>
                <a:sym typeface="Poppins"/>
              </a:rPr>
              <a:t>CHOSEN</a:t>
            </a:r>
            <a:r>
              <a:rPr b="1" i="0" lang="en-US" sz="2594" u="none" cap="none" strike="noStrike">
                <a:solidFill>
                  <a:srgbClr val="333333"/>
                </a:solidFill>
                <a:latin typeface="Poppins"/>
                <a:ea typeface="Poppins"/>
                <a:cs typeface="Poppins"/>
                <a:sym typeface="Poppins"/>
              </a:rPr>
              <a:t> RESEARCH QUESTION</a:t>
            </a:r>
            <a:endParaRPr/>
          </a:p>
          <a:p>
            <a:pPr indent="0" lvl="0" marL="0" marR="0" rtl="0" algn="l">
              <a:lnSpc>
                <a:spcPct val="160023"/>
              </a:lnSpc>
              <a:spcBef>
                <a:spcPts val="0"/>
              </a:spcBef>
              <a:spcAft>
                <a:spcPts val="0"/>
              </a:spcAft>
              <a:buNone/>
            </a:pPr>
            <a:r>
              <a:rPr b="0" i="0" lang="en-US" sz="2594" u="none" cap="none" strike="noStrike">
                <a:solidFill>
                  <a:srgbClr val="333333"/>
                </a:solidFill>
                <a:latin typeface="Poppins Medium"/>
                <a:ea typeface="Poppins Medium"/>
                <a:cs typeface="Poppins Medium"/>
                <a:sym typeface="Poppins Medium"/>
              </a:rPr>
              <a:t>Are students confident in using technology to collaborate?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16" name="Shape 116"/>
        <p:cNvGrpSpPr/>
        <p:nvPr/>
      </p:nvGrpSpPr>
      <p:grpSpPr>
        <a:xfrm>
          <a:off x="0" y="0"/>
          <a:ext cx="0" cy="0"/>
          <a:chOff x="0" y="0"/>
          <a:chExt cx="0" cy="0"/>
        </a:xfrm>
      </p:grpSpPr>
      <p:pic>
        <p:nvPicPr>
          <p:cNvPr id="117" name="Google Shape;117;p16"/>
          <p:cNvPicPr preferRelativeResize="0"/>
          <p:nvPr/>
        </p:nvPicPr>
        <p:blipFill rotWithShape="1">
          <a:blip r:embed="rId3">
            <a:alphaModFix/>
          </a:blip>
          <a:srcRect b="0" l="0" r="0" t="0"/>
          <a:stretch/>
        </p:blipFill>
        <p:spPr>
          <a:xfrm>
            <a:off x="12876487" y="2463381"/>
            <a:ext cx="4609586" cy="4215676"/>
          </a:xfrm>
          <a:prstGeom prst="rect">
            <a:avLst/>
          </a:prstGeom>
          <a:noFill/>
          <a:ln>
            <a:noFill/>
          </a:ln>
        </p:spPr>
      </p:pic>
      <p:pic>
        <p:nvPicPr>
          <p:cNvPr id="118" name="Google Shape;118;p16"/>
          <p:cNvPicPr preferRelativeResize="0"/>
          <p:nvPr/>
        </p:nvPicPr>
        <p:blipFill rotWithShape="1">
          <a:blip r:embed="rId4">
            <a:alphaModFix/>
          </a:blip>
          <a:srcRect b="0" l="0" r="0" t="0"/>
          <a:stretch/>
        </p:blipFill>
        <p:spPr>
          <a:xfrm rot="-852666">
            <a:off x="16283526" y="820082"/>
            <a:ext cx="1951549" cy="2869925"/>
          </a:xfrm>
          <a:prstGeom prst="rect">
            <a:avLst/>
          </a:prstGeom>
          <a:noFill/>
          <a:ln>
            <a:noFill/>
          </a:ln>
        </p:spPr>
      </p:pic>
      <p:sp>
        <p:nvSpPr>
          <p:cNvPr id="119" name="Google Shape;119;p16"/>
          <p:cNvSpPr/>
          <p:nvPr/>
        </p:nvSpPr>
        <p:spPr>
          <a:xfrm>
            <a:off x="1393025" y="-1471822"/>
            <a:ext cx="13254171" cy="510540"/>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pic>
        <p:nvPicPr>
          <p:cNvPr id="120" name="Google Shape;120;p16"/>
          <p:cNvPicPr preferRelativeResize="0"/>
          <p:nvPr/>
        </p:nvPicPr>
        <p:blipFill rotWithShape="1">
          <a:blip r:embed="rId5">
            <a:alphaModFix/>
          </a:blip>
          <a:srcRect b="0" l="0" r="0" t="0"/>
          <a:stretch/>
        </p:blipFill>
        <p:spPr>
          <a:xfrm rot="-1072933">
            <a:off x="11794287" y="834900"/>
            <a:ext cx="1789198" cy="2659618"/>
          </a:xfrm>
          <a:prstGeom prst="rect">
            <a:avLst/>
          </a:prstGeom>
          <a:noFill/>
          <a:ln>
            <a:noFill/>
          </a:ln>
        </p:spPr>
      </p:pic>
      <p:sp>
        <p:nvSpPr>
          <p:cNvPr id="121" name="Google Shape;121;p16"/>
          <p:cNvSpPr txBox="1"/>
          <p:nvPr/>
        </p:nvSpPr>
        <p:spPr>
          <a:xfrm>
            <a:off x="410943" y="2839717"/>
            <a:ext cx="11862300" cy="9735600"/>
          </a:xfrm>
          <a:prstGeom prst="rect">
            <a:avLst/>
          </a:prstGeom>
          <a:noFill/>
          <a:ln>
            <a:noFill/>
          </a:ln>
        </p:spPr>
        <p:txBody>
          <a:bodyPr anchorCtr="0" anchor="t" bIns="0" lIns="0" spcFirstLastPara="1" rIns="0" wrap="square" tIns="0">
            <a:spAutoFit/>
          </a:bodyPr>
          <a:lstStyle/>
          <a:p>
            <a:pPr indent="0" lvl="0" marL="0" marR="0" rtl="0" algn="l">
              <a:lnSpc>
                <a:spcPct val="180032"/>
              </a:lnSpc>
              <a:spcBef>
                <a:spcPts val="0"/>
              </a:spcBef>
              <a:spcAft>
                <a:spcPts val="0"/>
              </a:spcAft>
              <a:buNone/>
            </a:pPr>
            <a:r>
              <a:rPr b="1" i="0" lang="en-US" sz="2499" u="none" cap="none" strike="noStrike">
                <a:solidFill>
                  <a:srgbClr val="333333"/>
                </a:solidFill>
                <a:latin typeface="Poppins"/>
                <a:ea typeface="Poppins"/>
                <a:cs typeface="Poppins"/>
                <a:sym typeface="Poppins"/>
              </a:rPr>
              <a:t>Author</a:t>
            </a:r>
            <a:endParaRPr/>
          </a:p>
          <a:p>
            <a:pPr indent="-215901" lvl="1" marL="431802" marR="0" rtl="0" algn="l">
              <a:lnSpc>
                <a:spcPct val="180000"/>
              </a:lnSpc>
              <a:spcBef>
                <a:spcPts val="0"/>
              </a:spcBef>
              <a:spcAft>
                <a:spcPts val="0"/>
              </a:spcAft>
              <a:buClr>
                <a:srgbClr val="333333"/>
              </a:buClr>
              <a:buSzPts val="2000"/>
              <a:buFont typeface="Arial"/>
              <a:buChar char="•"/>
            </a:pPr>
            <a:r>
              <a:rPr b="1" i="0" lang="en-US" sz="2000" u="none" cap="none" strike="noStrike">
                <a:solidFill>
                  <a:srgbClr val="333333"/>
                </a:solidFill>
                <a:latin typeface="Poppins"/>
                <a:ea typeface="Poppins"/>
                <a:cs typeface="Poppins"/>
                <a:sym typeface="Poppins"/>
              </a:rPr>
              <a:t>Joshua A. Jackman, </a:t>
            </a:r>
            <a:endParaRPr/>
          </a:p>
          <a:p>
            <a:pPr indent="-215901" lvl="1" marL="431802" marR="0" rtl="0" algn="l">
              <a:lnSpc>
                <a:spcPct val="180000"/>
              </a:lnSpc>
              <a:spcBef>
                <a:spcPts val="0"/>
              </a:spcBef>
              <a:spcAft>
                <a:spcPts val="0"/>
              </a:spcAft>
              <a:buClr>
                <a:srgbClr val="333333"/>
              </a:buClr>
              <a:buSzPts val="2000"/>
              <a:buFont typeface="Arial"/>
              <a:buChar char="•"/>
            </a:pPr>
            <a:r>
              <a:rPr b="1" i="0" lang="en-US" sz="2000" u="none" cap="none" strike="noStrike">
                <a:solidFill>
                  <a:srgbClr val="333333"/>
                </a:solidFill>
                <a:latin typeface="Poppins"/>
                <a:ea typeface="Poppins"/>
                <a:cs typeface="Poppins"/>
                <a:sym typeface="Poppins"/>
              </a:rPr>
              <a:t>Douglas A. Gentile, </a:t>
            </a:r>
            <a:endParaRPr/>
          </a:p>
          <a:p>
            <a:pPr indent="-215901" lvl="1" marL="431802" marR="0" rtl="0" algn="l">
              <a:lnSpc>
                <a:spcPct val="180000"/>
              </a:lnSpc>
              <a:spcBef>
                <a:spcPts val="0"/>
              </a:spcBef>
              <a:spcAft>
                <a:spcPts val="0"/>
              </a:spcAft>
              <a:buClr>
                <a:srgbClr val="333333"/>
              </a:buClr>
              <a:buSzPts val="2000"/>
              <a:buFont typeface="Arial"/>
              <a:buChar char="•"/>
            </a:pPr>
            <a:r>
              <a:rPr b="1" i="0" lang="en-US" sz="2000" u="none" cap="none" strike="noStrike">
                <a:solidFill>
                  <a:srgbClr val="333333"/>
                </a:solidFill>
                <a:latin typeface="Poppins"/>
                <a:ea typeface="Poppins"/>
                <a:cs typeface="Poppins"/>
                <a:sym typeface="Poppins"/>
              </a:rPr>
              <a:t>Nam-Joon Cho &amp; </a:t>
            </a:r>
            <a:endParaRPr/>
          </a:p>
          <a:p>
            <a:pPr indent="-215901" lvl="1" marL="431802" marR="0" rtl="0" algn="l">
              <a:lnSpc>
                <a:spcPct val="180000"/>
              </a:lnSpc>
              <a:spcBef>
                <a:spcPts val="0"/>
              </a:spcBef>
              <a:spcAft>
                <a:spcPts val="0"/>
              </a:spcAft>
              <a:buClr>
                <a:srgbClr val="333333"/>
              </a:buClr>
              <a:buSzPts val="2000"/>
              <a:buFont typeface="Arial"/>
              <a:buChar char="•"/>
            </a:pPr>
            <a:r>
              <a:rPr b="1" i="0" lang="en-US" sz="2000" u="none" cap="none" strike="noStrike">
                <a:solidFill>
                  <a:srgbClr val="333333"/>
                </a:solidFill>
                <a:latin typeface="Poppins"/>
                <a:ea typeface="Poppins"/>
                <a:cs typeface="Poppins"/>
                <a:sym typeface="Poppins"/>
              </a:rPr>
              <a:t>Yuhyun Park</a:t>
            </a:r>
            <a:endParaRPr/>
          </a:p>
          <a:p>
            <a:pPr indent="0" lvl="0" marL="0" marR="0" rtl="0" algn="l">
              <a:lnSpc>
                <a:spcPct val="180032"/>
              </a:lnSpc>
              <a:spcBef>
                <a:spcPts val="0"/>
              </a:spcBef>
              <a:spcAft>
                <a:spcPts val="0"/>
              </a:spcAft>
              <a:buNone/>
            </a:pPr>
            <a:r>
              <a:rPr b="1" i="0" lang="en-US" sz="2499" u="none" cap="none" strike="noStrike">
                <a:solidFill>
                  <a:srgbClr val="333333"/>
                </a:solidFill>
                <a:latin typeface="Poppins"/>
                <a:ea typeface="Poppins"/>
                <a:cs typeface="Poppins"/>
                <a:sym typeface="Poppins"/>
              </a:rPr>
              <a:t>Published: 11 March 2021</a:t>
            </a:r>
            <a:endParaRPr/>
          </a:p>
          <a:p>
            <a:pPr indent="0" lvl="0" marL="0" marR="0" rtl="0" algn="l">
              <a:lnSpc>
                <a:spcPct val="180000"/>
              </a:lnSpc>
              <a:spcBef>
                <a:spcPts val="0"/>
              </a:spcBef>
              <a:spcAft>
                <a:spcPts val="0"/>
              </a:spcAft>
              <a:buNone/>
            </a:pPr>
            <a:r>
              <a:rPr b="1" i="0" lang="en-US" sz="2100" u="none" cap="none" strike="noStrike">
                <a:solidFill>
                  <a:srgbClr val="333333"/>
                </a:solidFill>
                <a:latin typeface="Poppins"/>
                <a:ea typeface="Poppins"/>
                <a:cs typeface="Poppins"/>
                <a:sym typeface="Poppins"/>
              </a:rPr>
              <a:t>In order to stop the flow of growing inequality, we must ensure that the substantial digitalization of the educational sector occurs inclusively. Such outcomes would go a long way toward ensuring the digital economy's steady expansion and its capacity to enhance many people's lives through the teaching of digital skills. The importance of digital learning to the educational system will increase. We must work harder to provide pupils with the fundamental digital skills they need in order for them to succeed online (Joshua A. Jackman, 2021).</a:t>
            </a:r>
            <a:endParaRPr/>
          </a:p>
          <a:p>
            <a:pPr indent="0" lvl="0" marL="0" marR="0" rtl="0" algn="l">
              <a:lnSpc>
                <a:spcPct val="214238"/>
              </a:lnSpc>
              <a:spcBef>
                <a:spcPts val="0"/>
              </a:spcBef>
              <a:spcAft>
                <a:spcPts val="0"/>
              </a:spcAft>
              <a:buNone/>
            </a:pPr>
            <a:r>
              <a:t/>
            </a:r>
            <a:endParaRPr b="1" i="0" sz="2100" u="none" cap="none" strike="noStrike">
              <a:solidFill>
                <a:srgbClr val="333333"/>
              </a:solidFill>
              <a:latin typeface="Poppins"/>
              <a:ea typeface="Poppins"/>
              <a:cs typeface="Poppins"/>
              <a:sym typeface="Poppins"/>
            </a:endParaRPr>
          </a:p>
          <a:p>
            <a:pPr indent="0" lvl="0" marL="0" marR="0" rtl="0" algn="l">
              <a:lnSpc>
                <a:spcPct val="214238"/>
              </a:lnSpc>
              <a:spcBef>
                <a:spcPts val="0"/>
              </a:spcBef>
              <a:spcAft>
                <a:spcPts val="0"/>
              </a:spcAft>
              <a:buNone/>
            </a:pPr>
            <a:r>
              <a:t/>
            </a:r>
            <a:endParaRPr b="1" i="0" sz="2100" u="none" cap="none" strike="noStrike">
              <a:solidFill>
                <a:srgbClr val="333333"/>
              </a:solidFill>
              <a:latin typeface="Poppins"/>
              <a:ea typeface="Poppins"/>
              <a:cs typeface="Poppins"/>
              <a:sym typeface="Poppins"/>
            </a:endParaRPr>
          </a:p>
          <a:p>
            <a:pPr indent="0" lvl="0" marL="0" marR="0" rtl="0" algn="l">
              <a:lnSpc>
                <a:spcPct val="214238"/>
              </a:lnSpc>
              <a:spcBef>
                <a:spcPts val="0"/>
              </a:spcBef>
              <a:spcAft>
                <a:spcPts val="0"/>
              </a:spcAft>
              <a:buNone/>
            </a:pPr>
            <a:r>
              <a:t/>
            </a:r>
            <a:endParaRPr b="1" i="0" sz="2100" u="none" cap="none" strike="noStrike">
              <a:solidFill>
                <a:srgbClr val="333333"/>
              </a:solidFill>
              <a:latin typeface="Poppins"/>
              <a:ea typeface="Poppins"/>
              <a:cs typeface="Poppins"/>
              <a:sym typeface="Poppins"/>
            </a:endParaRPr>
          </a:p>
        </p:txBody>
      </p:sp>
      <p:sp>
        <p:nvSpPr>
          <p:cNvPr id="122" name="Google Shape;122;p16"/>
          <p:cNvSpPr txBox="1"/>
          <p:nvPr/>
        </p:nvSpPr>
        <p:spPr>
          <a:xfrm>
            <a:off x="1360950" y="1505201"/>
            <a:ext cx="6422100" cy="2222400"/>
          </a:xfrm>
          <a:prstGeom prst="rect">
            <a:avLst/>
          </a:prstGeom>
          <a:noFill/>
          <a:ln>
            <a:noFill/>
          </a:ln>
        </p:spPr>
        <p:txBody>
          <a:bodyPr anchorCtr="0" anchor="t" bIns="0" lIns="0" spcFirstLastPara="1" rIns="0" wrap="square" tIns="0">
            <a:spAutoFit/>
          </a:bodyPr>
          <a:lstStyle/>
          <a:p>
            <a:pPr indent="0" lvl="0" marL="0" marR="0" rtl="0" algn="l">
              <a:lnSpc>
                <a:spcPct val="160000"/>
              </a:lnSpc>
              <a:spcBef>
                <a:spcPts val="0"/>
              </a:spcBef>
              <a:spcAft>
                <a:spcPts val="0"/>
              </a:spcAft>
              <a:buNone/>
            </a:pPr>
            <a:r>
              <a:rPr b="1" i="0" lang="en-US" sz="3000" u="none" cap="none" strike="noStrike">
                <a:solidFill>
                  <a:srgbClr val="333333"/>
                </a:solidFill>
                <a:latin typeface="Poppins"/>
                <a:ea typeface="Poppins"/>
                <a:cs typeface="Poppins"/>
                <a:sym typeface="Poppins"/>
              </a:rPr>
              <a:t>Addressing the digital skills gap for future education</a:t>
            </a:r>
            <a:endParaRPr/>
          </a:p>
          <a:p>
            <a:pPr indent="0" lvl="0" marL="0" marR="0" rtl="0" algn="l">
              <a:lnSpc>
                <a:spcPct val="160000"/>
              </a:lnSpc>
              <a:spcBef>
                <a:spcPts val="0"/>
              </a:spcBef>
              <a:spcAft>
                <a:spcPts val="0"/>
              </a:spcAft>
              <a:buNone/>
            </a:pPr>
            <a:r>
              <a:t/>
            </a:r>
            <a:endParaRPr b="1" i="0" sz="3000" u="none" cap="none" strike="noStrike">
              <a:solidFill>
                <a:srgbClr val="333333"/>
              </a:solidFill>
              <a:latin typeface="Poppins"/>
              <a:ea typeface="Poppins"/>
              <a:cs typeface="Poppins"/>
              <a:sym typeface="Poppins"/>
            </a:endParaRPr>
          </a:p>
        </p:txBody>
      </p:sp>
      <p:sp>
        <p:nvSpPr>
          <p:cNvPr id="123" name="Google Shape;123;p16"/>
          <p:cNvSpPr txBox="1"/>
          <p:nvPr/>
        </p:nvSpPr>
        <p:spPr>
          <a:xfrm flipH="1" rot="-686">
            <a:off x="1393025" y="763600"/>
            <a:ext cx="9026100" cy="740700"/>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1" lang="en-US" sz="3999">
                <a:solidFill>
                  <a:srgbClr val="333333"/>
                </a:solidFill>
                <a:latin typeface="Poppins"/>
                <a:ea typeface="Poppins"/>
                <a:cs typeface="Poppins"/>
                <a:sym typeface="Poppins"/>
              </a:rPr>
              <a:t>RELEVANT</a:t>
            </a:r>
            <a:r>
              <a:rPr b="1" i="0" lang="en-US" sz="3999" u="none" cap="none" strike="noStrike">
                <a:solidFill>
                  <a:srgbClr val="333333"/>
                </a:solidFill>
                <a:latin typeface="Poppins"/>
                <a:ea typeface="Poppins"/>
                <a:cs typeface="Poppins"/>
                <a:sym typeface="Poppins"/>
              </a:rPr>
              <a:t> EXISTING RESEARCH</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27" name="Shape 127"/>
        <p:cNvGrpSpPr/>
        <p:nvPr/>
      </p:nvGrpSpPr>
      <p:grpSpPr>
        <a:xfrm>
          <a:off x="0" y="0"/>
          <a:ext cx="0" cy="0"/>
          <a:chOff x="0" y="0"/>
          <a:chExt cx="0" cy="0"/>
        </a:xfrm>
      </p:grpSpPr>
      <p:sp>
        <p:nvSpPr>
          <p:cNvPr id="128" name="Google Shape;128;p17"/>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pic>
        <p:nvPicPr>
          <p:cNvPr id="129" name="Google Shape;129;p17"/>
          <p:cNvPicPr preferRelativeResize="0"/>
          <p:nvPr/>
        </p:nvPicPr>
        <p:blipFill rotWithShape="1">
          <a:blip r:embed="rId3">
            <a:alphaModFix/>
          </a:blip>
          <a:srcRect b="0" l="0" r="0" t="0"/>
          <a:stretch/>
        </p:blipFill>
        <p:spPr>
          <a:xfrm>
            <a:off x="11404909" y="1006401"/>
            <a:ext cx="6883091" cy="8274200"/>
          </a:xfrm>
          <a:prstGeom prst="rect">
            <a:avLst/>
          </a:prstGeom>
          <a:noFill/>
          <a:ln>
            <a:noFill/>
          </a:ln>
        </p:spPr>
      </p:pic>
      <p:sp>
        <p:nvSpPr>
          <p:cNvPr id="130" name="Google Shape;130;p17"/>
          <p:cNvSpPr txBox="1"/>
          <p:nvPr/>
        </p:nvSpPr>
        <p:spPr>
          <a:xfrm>
            <a:off x="480141" y="1705400"/>
            <a:ext cx="10465500" cy="8889000"/>
          </a:xfrm>
          <a:prstGeom prst="rect">
            <a:avLst/>
          </a:prstGeom>
          <a:noFill/>
          <a:ln>
            <a:noFill/>
          </a:ln>
        </p:spPr>
        <p:txBody>
          <a:bodyPr anchorCtr="0" anchor="t" bIns="0" lIns="0" spcFirstLastPara="1" rIns="0" wrap="square" tIns="0">
            <a:spAutoFit/>
          </a:bodyPr>
          <a:lstStyle/>
          <a:p>
            <a:pPr indent="0" lvl="0" marL="0" marR="0" rtl="0" algn="l">
              <a:lnSpc>
                <a:spcPct val="160000"/>
              </a:lnSpc>
              <a:spcBef>
                <a:spcPts val="0"/>
              </a:spcBef>
              <a:spcAft>
                <a:spcPts val="0"/>
              </a:spcAft>
              <a:buNone/>
            </a:pPr>
            <a:r>
              <a:rPr b="0" i="0" lang="en-US" sz="3000" u="none" cap="none" strike="noStrike">
                <a:solidFill>
                  <a:srgbClr val="333333"/>
                </a:solidFill>
                <a:latin typeface="Poppins Medium"/>
                <a:ea typeface="Poppins Medium"/>
                <a:cs typeface="Poppins Medium"/>
                <a:sym typeface="Poppins Medium"/>
              </a:rPr>
              <a:t>The moral measures that will be utilized for this questionnaire will be: </a:t>
            </a:r>
            <a:endParaRPr/>
          </a:p>
          <a:p>
            <a:pPr indent="-323850" lvl="1" marL="647700" marR="0" rtl="0" algn="l">
              <a:lnSpc>
                <a:spcPct val="16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Full participant assent, </a:t>
            </a:r>
            <a:endParaRPr/>
          </a:p>
          <a:p>
            <a:pPr indent="-323850" lvl="1" marL="647700" marR="0" rtl="0" algn="l">
              <a:lnSpc>
                <a:spcPct val="16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A suitable degree of confidentiality</a:t>
            </a:r>
            <a:endParaRPr/>
          </a:p>
          <a:p>
            <a:pPr indent="-323850" lvl="1" marL="647700" marR="0" rtl="0" algn="l">
              <a:lnSpc>
                <a:spcPct val="16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Anonymity </a:t>
            </a:r>
            <a:endParaRPr/>
          </a:p>
          <a:p>
            <a:pPr indent="-323850" lvl="1" marL="647700" marR="0" rtl="0" algn="l">
              <a:lnSpc>
                <a:spcPct val="16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Moreover, it will be mentioned on the questionnaire that the data will be kept confidential and will only be used for research purposes .</a:t>
            </a:r>
            <a:endParaRPr/>
          </a:p>
          <a:p>
            <a:pPr indent="0" lvl="0" marL="0" marR="0" rtl="0" algn="l">
              <a:lnSpc>
                <a:spcPct val="160000"/>
              </a:lnSpc>
              <a:spcBef>
                <a:spcPts val="0"/>
              </a:spcBef>
              <a:spcAft>
                <a:spcPts val="0"/>
              </a:spcAft>
              <a:buNone/>
            </a:pPr>
            <a:r>
              <a:rPr b="0" i="0" lang="en-US" sz="3000" u="none" cap="none" strike="noStrike">
                <a:solidFill>
                  <a:srgbClr val="333333"/>
                </a:solidFill>
                <a:latin typeface="Poppins Medium"/>
                <a:ea typeface="Poppins Medium"/>
                <a:cs typeface="Poppins Medium"/>
                <a:sym typeface="Poppins Medium"/>
              </a:rPr>
              <a:t>These criteria were based on those defined by Business Research Methodology as ethical considerations(Bhandari, 2022).</a:t>
            </a:r>
            <a:endParaRPr/>
          </a:p>
          <a:p>
            <a:pPr indent="0" lvl="0" marL="0" marR="0" rtl="0" algn="l">
              <a:lnSpc>
                <a:spcPct val="160000"/>
              </a:lnSpc>
              <a:spcBef>
                <a:spcPts val="0"/>
              </a:spcBef>
              <a:spcAft>
                <a:spcPts val="0"/>
              </a:spcAft>
              <a:buNone/>
            </a:pPr>
            <a:r>
              <a:t/>
            </a:r>
            <a:endParaRPr b="0" i="0" sz="3000" u="none" cap="none" strike="noStrike">
              <a:solidFill>
                <a:srgbClr val="333333"/>
              </a:solidFill>
              <a:latin typeface="Poppins Medium"/>
              <a:ea typeface="Poppins Medium"/>
              <a:cs typeface="Poppins Medium"/>
              <a:sym typeface="Poppins Medium"/>
            </a:endParaRPr>
          </a:p>
        </p:txBody>
      </p:sp>
      <p:sp>
        <p:nvSpPr>
          <p:cNvPr id="131" name="Google Shape;131;p17"/>
          <p:cNvSpPr txBox="1"/>
          <p:nvPr/>
        </p:nvSpPr>
        <p:spPr>
          <a:xfrm>
            <a:off x="1028700" y="876300"/>
            <a:ext cx="8149200" cy="981300"/>
          </a:xfrm>
          <a:prstGeom prst="rect">
            <a:avLst/>
          </a:prstGeom>
          <a:noFill/>
          <a:ln>
            <a:noFill/>
          </a:ln>
        </p:spPr>
        <p:txBody>
          <a:bodyPr anchorCtr="0" anchor="t" bIns="0" lIns="0" spcFirstLastPara="1" rIns="0" wrap="square" tIns="0">
            <a:spAutoFit/>
          </a:bodyPr>
          <a:lstStyle/>
          <a:p>
            <a:pPr indent="0" lvl="0" marL="0" marR="0" rtl="0" algn="ctr">
              <a:lnSpc>
                <a:spcPct val="160015"/>
              </a:lnSpc>
              <a:spcBef>
                <a:spcPts val="0"/>
              </a:spcBef>
              <a:spcAft>
                <a:spcPts val="0"/>
              </a:spcAft>
              <a:buNone/>
            </a:pPr>
            <a:r>
              <a:rPr b="1" lang="en-US" sz="3999">
                <a:solidFill>
                  <a:srgbClr val="333333"/>
                </a:solidFill>
                <a:latin typeface="Poppins"/>
                <a:ea typeface="Poppins"/>
                <a:cs typeface="Poppins"/>
                <a:sym typeface="Poppins"/>
              </a:rPr>
              <a:t>ETHICAL</a:t>
            </a:r>
            <a:r>
              <a:rPr b="1" i="0" lang="en-US" sz="3999" u="none" cap="none" strike="noStrike">
                <a:solidFill>
                  <a:srgbClr val="333333"/>
                </a:solidFill>
                <a:latin typeface="Poppins"/>
                <a:ea typeface="Poppins"/>
                <a:cs typeface="Poppins"/>
                <a:sym typeface="Poppins"/>
              </a:rPr>
              <a:t> CONSIDERATIONS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35" name="Shape 135"/>
        <p:cNvGrpSpPr/>
        <p:nvPr/>
      </p:nvGrpSpPr>
      <p:grpSpPr>
        <a:xfrm>
          <a:off x="0" y="0"/>
          <a:ext cx="0" cy="0"/>
          <a:chOff x="0" y="0"/>
          <a:chExt cx="0" cy="0"/>
        </a:xfrm>
      </p:grpSpPr>
      <p:sp>
        <p:nvSpPr>
          <p:cNvPr id="136" name="Google Shape;136;p18"/>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pic>
        <p:nvPicPr>
          <p:cNvPr id="137" name="Google Shape;137;p18"/>
          <p:cNvPicPr preferRelativeResize="0"/>
          <p:nvPr/>
        </p:nvPicPr>
        <p:blipFill rotWithShape="1">
          <a:blip r:embed="rId3">
            <a:alphaModFix/>
          </a:blip>
          <a:srcRect b="0" l="0" r="0" t="0"/>
          <a:stretch/>
        </p:blipFill>
        <p:spPr>
          <a:xfrm>
            <a:off x="-761947" y="3348014"/>
            <a:ext cx="7087025" cy="5785590"/>
          </a:xfrm>
          <a:prstGeom prst="rect">
            <a:avLst/>
          </a:prstGeom>
          <a:noFill/>
          <a:ln>
            <a:noFill/>
          </a:ln>
        </p:spPr>
      </p:pic>
      <p:sp>
        <p:nvSpPr>
          <p:cNvPr id="138" name="Google Shape;138;p18"/>
          <p:cNvSpPr txBox="1"/>
          <p:nvPr/>
        </p:nvSpPr>
        <p:spPr>
          <a:xfrm>
            <a:off x="7340963" y="4119314"/>
            <a:ext cx="4785736" cy="701848"/>
          </a:xfrm>
          <a:prstGeom prst="rect">
            <a:avLst/>
          </a:prstGeom>
          <a:noFill/>
          <a:ln>
            <a:noFill/>
          </a:ln>
        </p:spPr>
        <p:txBody>
          <a:bodyPr anchorCtr="0" anchor="t" bIns="0" lIns="0" spcFirstLastPara="1" rIns="0" wrap="square" tIns="0">
            <a:spAutoFit/>
          </a:bodyPr>
          <a:lstStyle/>
          <a:p>
            <a:pPr indent="0" lvl="0" marL="0" marR="0" rtl="0" algn="l">
              <a:lnSpc>
                <a:spcPct val="180046"/>
              </a:lnSpc>
              <a:spcBef>
                <a:spcPts val="0"/>
              </a:spcBef>
              <a:spcAft>
                <a:spcPts val="0"/>
              </a:spcAft>
              <a:buNone/>
            </a:pPr>
            <a:r>
              <a:rPr b="0" i="0" lang="en-US" sz="3413" u="none" cap="none" strike="noStrike">
                <a:solidFill>
                  <a:srgbClr val="333333"/>
                </a:solidFill>
                <a:latin typeface="Poppins Light"/>
                <a:ea typeface="Poppins Light"/>
                <a:cs typeface="Poppins Light"/>
                <a:sym typeface="Poppins Light"/>
              </a:rPr>
              <a:t>Survey</a:t>
            </a:r>
            <a:endParaRPr/>
          </a:p>
        </p:txBody>
      </p:sp>
      <p:sp>
        <p:nvSpPr>
          <p:cNvPr id="139" name="Google Shape;139;p18"/>
          <p:cNvSpPr txBox="1"/>
          <p:nvPr/>
        </p:nvSpPr>
        <p:spPr>
          <a:xfrm>
            <a:off x="7312402" y="2685695"/>
            <a:ext cx="4785736" cy="764649"/>
          </a:xfrm>
          <a:prstGeom prst="rect">
            <a:avLst/>
          </a:prstGeom>
          <a:noFill/>
          <a:ln>
            <a:noFill/>
          </a:ln>
        </p:spPr>
        <p:txBody>
          <a:bodyPr anchorCtr="0" anchor="t" bIns="0" lIns="0" spcFirstLastPara="1" rIns="0" wrap="square" tIns="0">
            <a:spAutoFit/>
          </a:bodyPr>
          <a:lstStyle/>
          <a:p>
            <a:pPr indent="0" lvl="0" marL="0" marR="0" rtl="0" algn="l">
              <a:lnSpc>
                <a:spcPct val="160034"/>
              </a:lnSpc>
              <a:spcBef>
                <a:spcPts val="0"/>
              </a:spcBef>
              <a:spcAft>
                <a:spcPts val="0"/>
              </a:spcAft>
              <a:buNone/>
            </a:pPr>
            <a:r>
              <a:rPr b="0" i="0" lang="en-US" sz="4016" u="none" cap="none" strike="noStrike">
                <a:solidFill>
                  <a:srgbClr val="333333"/>
                </a:solidFill>
                <a:latin typeface="Poppins Medium"/>
                <a:ea typeface="Poppins Medium"/>
                <a:cs typeface="Poppins Medium"/>
                <a:sym typeface="Poppins Medium"/>
              </a:rPr>
              <a:t>Method</a:t>
            </a:r>
            <a:endParaRPr/>
          </a:p>
        </p:txBody>
      </p:sp>
      <p:sp>
        <p:nvSpPr>
          <p:cNvPr id="140" name="Google Shape;140;p18"/>
          <p:cNvSpPr txBox="1"/>
          <p:nvPr/>
        </p:nvSpPr>
        <p:spPr>
          <a:xfrm>
            <a:off x="13153193" y="4374988"/>
            <a:ext cx="5134807" cy="672546"/>
          </a:xfrm>
          <a:prstGeom prst="rect">
            <a:avLst/>
          </a:prstGeom>
          <a:noFill/>
          <a:ln>
            <a:noFill/>
          </a:ln>
        </p:spPr>
        <p:txBody>
          <a:bodyPr anchorCtr="0" anchor="t" bIns="0" lIns="0" spcFirstLastPara="1" rIns="0" wrap="square" tIns="0">
            <a:spAutoFit/>
          </a:bodyPr>
          <a:lstStyle/>
          <a:p>
            <a:pPr indent="0" lvl="0" marL="0" marR="0" rtl="0" algn="l">
              <a:lnSpc>
                <a:spcPct val="180049"/>
              </a:lnSpc>
              <a:spcBef>
                <a:spcPts val="0"/>
              </a:spcBef>
              <a:spcAft>
                <a:spcPts val="0"/>
              </a:spcAft>
              <a:buNone/>
            </a:pPr>
            <a:r>
              <a:rPr b="0" i="0" lang="en-US" sz="3213" u="none" cap="none" strike="noStrike">
                <a:solidFill>
                  <a:srgbClr val="333333"/>
                </a:solidFill>
                <a:latin typeface="Poppins Light"/>
                <a:ea typeface="Poppins Light"/>
                <a:cs typeface="Poppins Light"/>
                <a:sym typeface="Poppins Light"/>
              </a:rPr>
              <a:t>UWTSD Students</a:t>
            </a:r>
            <a:endParaRPr/>
          </a:p>
        </p:txBody>
      </p:sp>
      <p:sp>
        <p:nvSpPr>
          <p:cNvPr id="141" name="Google Shape;141;p18"/>
          <p:cNvSpPr txBox="1"/>
          <p:nvPr/>
        </p:nvSpPr>
        <p:spPr>
          <a:xfrm>
            <a:off x="13088739" y="2481523"/>
            <a:ext cx="4738345" cy="1580583"/>
          </a:xfrm>
          <a:prstGeom prst="rect">
            <a:avLst/>
          </a:prstGeom>
          <a:noFill/>
          <a:ln>
            <a:noFill/>
          </a:ln>
        </p:spPr>
        <p:txBody>
          <a:bodyPr anchorCtr="0" anchor="t" bIns="0" lIns="0" spcFirstLastPara="1" rIns="0" wrap="square" tIns="0">
            <a:spAutoFit/>
          </a:bodyPr>
          <a:lstStyle/>
          <a:p>
            <a:pPr indent="0" lvl="0" marL="0" marR="0" rtl="0" algn="l">
              <a:lnSpc>
                <a:spcPct val="160034"/>
              </a:lnSpc>
              <a:spcBef>
                <a:spcPts val="0"/>
              </a:spcBef>
              <a:spcAft>
                <a:spcPts val="0"/>
              </a:spcAft>
              <a:buNone/>
            </a:pPr>
            <a:r>
              <a:rPr b="0" i="0" lang="en-US" sz="4016" u="none" cap="none" strike="noStrike">
                <a:solidFill>
                  <a:srgbClr val="333333"/>
                </a:solidFill>
                <a:latin typeface="Poppins Medium"/>
                <a:ea typeface="Poppins Medium"/>
                <a:cs typeface="Poppins Medium"/>
                <a:sym typeface="Poppins Medium"/>
              </a:rPr>
              <a:t>Location/ Who will we ask?</a:t>
            </a:r>
            <a:endParaRPr/>
          </a:p>
        </p:txBody>
      </p:sp>
      <p:sp>
        <p:nvSpPr>
          <p:cNvPr id="142" name="Google Shape;142;p18"/>
          <p:cNvSpPr txBox="1"/>
          <p:nvPr/>
        </p:nvSpPr>
        <p:spPr>
          <a:xfrm>
            <a:off x="16918147" y="9134475"/>
            <a:ext cx="682307" cy="581025"/>
          </a:xfrm>
          <a:prstGeom prst="rect">
            <a:avLst/>
          </a:prstGeom>
          <a:noFill/>
          <a:ln>
            <a:noFill/>
          </a:ln>
        </p:spPr>
        <p:txBody>
          <a:bodyPr anchorCtr="0" anchor="t" bIns="0" lIns="0" spcFirstLastPara="1" rIns="0" wrap="square" tIns="0">
            <a:spAutoFit/>
          </a:bodyPr>
          <a:lstStyle/>
          <a:p>
            <a:pPr indent="0" lvl="0" marL="0" marR="0" rtl="0" algn="r">
              <a:lnSpc>
                <a:spcPct val="160000"/>
              </a:lnSpc>
              <a:spcBef>
                <a:spcPts val="0"/>
              </a:spcBef>
              <a:spcAft>
                <a:spcPts val="0"/>
              </a:spcAft>
              <a:buNone/>
            </a:pPr>
            <a:r>
              <a:rPr b="0" i="0" lang="en-US" sz="3000" u="none" cap="none" strike="noStrike">
                <a:solidFill>
                  <a:srgbClr val="333333"/>
                </a:solidFill>
                <a:latin typeface="Poppins Medium"/>
                <a:ea typeface="Poppins Medium"/>
                <a:cs typeface="Poppins Medium"/>
                <a:sym typeface="Poppins Medium"/>
              </a:rPr>
              <a:t>9</a:t>
            </a:r>
            <a:endParaRPr/>
          </a:p>
        </p:txBody>
      </p:sp>
      <p:sp>
        <p:nvSpPr>
          <p:cNvPr id="143" name="Google Shape;143;p18"/>
          <p:cNvSpPr txBox="1"/>
          <p:nvPr/>
        </p:nvSpPr>
        <p:spPr>
          <a:xfrm>
            <a:off x="1028700" y="1028700"/>
            <a:ext cx="10592755" cy="599963"/>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1" i="0" lang="en-US" sz="3999" u="none" cap="none" strike="noStrike">
                <a:solidFill>
                  <a:srgbClr val="333333"/>
                </a:solidFill>
                <a:latin typeface="Poppins"/>
                <a:ea typeface="Poppins"/>
                <a:cs typeface="Poppins"/>
                <a:sym typeface="Poppins"/>
              </a:rPr>
              <a:t>Methodology</a:t>
            </a:r>
            <a:endParaRPr/>
          </a:p>
        </p:txBody>
      </p:sp>
      <p:sp>
        <p:nvSpPr>
          <p:cNvPr id="144" name="Google Shape;144;p18"/>
          <p:cNvSpPr txBox="1"/>
          <p:nvPr/>
        </p:nvSpPr>
        <p:spPr>
          <a:xfrm>
            <a:off x="13278012" y="7319688"/>
            <a:ext cx="5328911" cy="672546"/>
          </a:xfrm>
          <a:prstGeom prst="rect">
            <a:avLst/>
          </a:prstGeom>
          <a:noFill/>
          <a:ln>
            <a:noFill/>
          </a:ln>
        </p:spPr>
        <p:txBody>
          <a:bodyPr anchorCtr="0" anchor="t" bIns="0" lIns="0" spcFirstLastPara="1" rIns="0" wrap="square" tIns="0">
            <a:spAutoFit/>
          </a:bodyPr>
          <a:lstStyle/>
          <a:p>
            <a:pPr indent="0" lvl="0" marL="0" marR="0" rtl="0" algn="l">
              <a:lnSpc>
                <a:spcPct val="180049"/>
              </a:lnSpc>
              <a:spcBef>
                <a:spcPts val="0"/>
              </a:spcBef>
              <a:spcAft>
                <a:spcPts val="0"/>
              </a:spcAft>
              <a:buNone/>
            </a:pPr>
            <a:r>
              <a:rPr b="0" i="0" lang="en-US" sz="3213" u="none" cap="none" strike="noStrike">
                <a:solidFill>
                  <a:srgbClr val="333333"/>
                </a:solidFill>
                <a:latin typeface="Poppins Light"/>
                <a:ea typeface="Poppins Light"/>
                <a:cs typeface="Poppins Light"/>
                <a:sym typeface="Poppins Light"/>
              </a:rPr>
              <a:t>2 weeks</a:t>
            </a:r>
            <a:endParaRPr/>
          </a:p>
        </p:txBody>
      </p:sp>
      <p:sp>
        <p:nvSpPr>
          <p:cNvPr id="145" name="Google Shape;145;p18"/>
          <p:cNvSpPr txBox="1"/>
          <p:nvPr/>
        </p:nvSpPr>
        <p:spPr>
          <a:xfrm>
            <a:off x="13153193" y="5476160"/>
            <a:ext cx="5134807" cy="764649"/>
          </a:xfrm>
          <a:prstGeom prst="rect">
            <a:avLst/>
          </a:prstGeom>
          <a:noFill/>
          <a:ln>
            <a:noFill/>
          </a:ln>
        </p:spPr>
        <p:txBody>
          <a:bodyPr anchorCtr="0" anchor="t" bIns="0" lIns="0" spcFirstLastPara="1" rIns="0" wrap="square" tIns="0">
            <a:spAutoFit/>
          </a:bodyPr>
          <a:lstStyle/>
          <a:p>
            <a:pPr indent="0" lvl="0" marL="0" marR="0" rtl="0" algn="l">
              <a:lnSpc>
                <a:spcPct val="160034"/>
              </a:lnSpc>
              <a:spcBef>
                <a:spcPts val="0"/>
              </a:spcBef>
              <a:spcAft>
                <a:spcPts val="0"/>
              </a:spcAft>
              <a:buNone/>
            </a:pPr>
            <a:r>
              <a:rPr b="0" i="0" lang="en-US" sz="4016" u="none" cap="none" strike="noStrike">
                <a:solidFill>
                  <a:srgbClr val="333333"/>
                </a:solidFill>
                <a:latin typeface="Poppins Medium"/>
                <a:ea typeface="Poppins Medium"/>
                <a:cs typeface="Poppins Medium"/>
                <a:sym typeface="Poppins Medium"/>
              </a:rPr>
              <a:t>Duration</a:t>
            </a:r>
            <a:endParaRPr/>
          </a:p>
        </p:txBody>
      </p:sp>
      <p:sp>
        <p:nvSpPr>
          <p:cNvPr id="146" name="Google Shape;146;p18"/>
          <p:cNvSpPr txBox="1"/>
          <p:nvPr/>
        </p:nvSpPr>
        <p:spPr>
          <a:xfrm>
            <a:off x="7340963" y="7319688"/>
            <a:ext cx="5328911" cy="672546"/>
          </a:xfrm>
          <a:prstGeom prst="rect">
            <a:avLst/>
          </a:prstGeom>
          <a:noFill/>
          <a:ln>
            <a:noFill/>
          </a:ln>
        </p:spPr>
        <p:txBody>
          <a:bodyPr anchorCtr="0" anchor="t" bIns="0" lIns="0" spcFirstLastPara="1" rIns="0" wrap="square" tIns="0">
            <a:spAutoFit/>
          </a:bodyPr>
          <a:lstStyle/>
          <a:p>
            <a:pPr indent="0" lvl="0" marL="0" marR="0" rtl="0" algn="l">
              <a:lnSpc>
                <a:spcPct val="180049"/>
              </a:lnSpc>
              <a:spcBef>
                <a:spcPts val="0"/>
              </a:spcBef>
              <a:spcAft>
                <a:spcPts val="0"/>
              </a:spcAft>
              <a:buNone/>
            </a:pPr>
            <a:r>
              <a:rPr b="0" i="0" lang="en-US" sz="3213" u="none" cap="none" strike="noStrike">
                <a:solidFill>
                  <a:srgbClr val="333333"/>
                </a:solidFill>
                <a:latin typeface="Poppins Light"/>
                <a:ea typeface="Poppins Light"/>
                <a:cs typeface="Poppins Light"/>
                <a:sym typeface="Poppins Light"/>
              </a:rPr>
              <a:t>20 completed survey</a:t>
            </a:r>
            <a:endParaRPr/>
          </a:p>
        </p:txBody>
      </p:sp>
      <p:sp>
        <p:nvSpPr>
          <p:cNvPr id="147" name="Google Shape;147;p18"/>
          <p:cNvSpPr txBox="1"/>
          <p:nvPr/>
        </p:nvSpPr>
        <p:spPr>
          <a:xfrm>
            <a:off x="7312402" y="5348580"/>
            <a:ext cx="5134807" cy="1580583"/>
          </a:xfrm>
          <a:prstGeom prst="rect">
            <a:avLst/>
          </a:prstGeom>
          <a:noFill/>
          <a:ln>
            <a:noFill/>
          </a:ln>
        </p:spPr>
        <p:txBody>
          <a:bodyPr anchorCtr="0" anchor="t" bIns="0" lIns="0" spcFirstLastPara="1" rIns="0" wrap="square" tIns="0">
            <a:spAutoFit/>
          </a:bodyPr>
          <a:lstStyle/>
          <a:p>
            <a:pPr indent="0" lvl="0" marL="0" marR="0" rtl="0" algn="l">
              <a:lnSpc>
                <a:spcPct val="160034"/>
              </a:lnSpc>
              <a:spcBef>
                <a:spcPts val="0"/>
              </a:spcBef>
              <a:spcAft>
                <a:spcPts val="0"/>
              </a:spcAft>
              <a:buNone/>
            </a:pPr>
            <a:r>
              <a:rPr b="0" i="0" lang="en-US" sz="4016" u="none" cap="none" strike="noStrike">
                <a:solidFill>
                  <a:srgbClr val="333333"/>
                </a:solidFill>
                <a:latin typeface="Poppins Medium"/>
                <a:ea typeface="Poppins Medium"/>
                <a:cs typeface="Poppins Medium"/>
                <a:sym typeface="Poppins Medium"/>
              </a:rPr>
              <a:t>Expected Collected Sample</a:t>
            </a:r>
            <a:endParaRPr/>
          </a:p>
        </p:txBody>
      </p:sp>
      <p:sp>
        <p:nvSpPr>
          <p:cNvPr id="148" name="Google Shape;148;p18"/>
          <p:cNvSpPr txBox="1"/>
          <p:nvPr/>
        </p:nvSpPr>
        <p:spPr>
          <a:xfrm>
            <a:off x="7832515" y="6426317"/>
            <a:ext cx="9426785" cy="502846"/>
          </a:xfrm>
          <a:prstGeom prst="rect">
            <a:avLst/>
          </a:prstGeom>
          <a:noFill/>
          <a:ln>
            <a:noFill/>
          </a:ln>
        </p:spPr>
        <p:txBody>
          <a:bodyPr anchorCtr="0" anchor="t" bIns="0" lIns="0" spcFirstLastPara="1" rIns="0" wrap="square" tIns="0">
            <a:spAutoFit/>
          </a:bodyPr>
          <a:lstStyle/>
          <a:p>
            <a:pPr indent="0" lvl="0" marL="0" marR="0" rtl="0" algn="l">
              <a:lnSpc>
                <a:spcPct val="240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52" name="Shape 152"/>
        <p:cNvGrpSpPr/>
        <p:nvPr/>
      </p:nvGrpSpPr>
      <p:grpSpPr>
        <a:xfrm>
          <a:off x="0" y="0"/>
          <a:ext cx="0" cy="0"/>
          <a:chOff x="0" y="0"/>
          <a:chExt cx="0" cy="0"/>
        </a:xfrm>
      </p:grpSpPr>
      <p:sp>
        <p:nvSpPr>
          <p:cNvPr id="153" name="Google Shape;153;p19"/>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pic>
        <p:nvPicPr>
          <p:cNvPr id="154" name="Google Shape;154;p19"/>
          <p:cNvPicPr preferRelativeResize="0"/>
          <p:nvPr/>
        </p:nvPicPr>
        <p:blipFill rotWithShape="1">
          <a:blip r:embed="rId3">
            <a:alphaModFix/>
          </a:blip>
          <a:srcRect b="0" l="0" r="0" t="0"/>
          <a:stretch/>
        </p:blipFill>
        <p:spPr>
          <a:xfrm>
            <a:off x="12582330" y="5143500"/>
            <a:ext cx="5503952" cy="5483938"/>
          </a:xfrm>
          <a:prstGeom prst="rect">
            <a:avLst/>
          </a:prstGeom>
          <a:noFill/>
          <a:ln>
            <a:noFill/>
          </a:ln>
        </p:spPr>
      </p:pic>
      <p:sp>
        <p:nvSpPr>
          <p:cNvPr id="155" name="Google Shape;155;p19"/>
          <p:cNvSpPr txBox="1"/>
          <p:nvPr/>
        </p:nvSpPr>
        <p:spPr>
          <a:xfrm>
            <a:off x="1028700" y="1028700"/>
            <a:ext cx="10592755" cy="599963"/>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0" i="0" lang="en-US" sz="3999" u="none" cap="none" strike="noStrike">
                <a:solidFill>
                  <a:srgbClr val="333333"/>
                </a:solidFill>
                <a:latin typeface="Poppins Medium"/>
                <a:ea typeface="Poppins Medium"/>
                <a:cs typeface="Poppins Medium"/>
                <a:sym typeface="Poppins Medium"/>
              </a:rPr>
              <a:t>WHAT QUESTIONS WILL WE ASK ?</a:t>
            </a:r>
            <a:endParaRPr/>
          </a:p>
        </p:txBody>
      </p:sp>
      <p:sp>
        <p:nvSpPr>
          <p:cNvPr id="156" name="Google Shape;156;p19"/>
          <p:cNvSpPr txBox="1"/>
          <p:nvPr/>
        </p:nvSpPr>
        <p:spPr>
          <a:xfrm>
            <a:off x="1028706" y="1628672"/>
            <a:ext cx="12349500" cy="8754300"/>
          </a:xfrm>
          <a:prstGeom prst="rect">
            <a:avLst/>
          </a:prstGeom>
          <a:noFill/>
          <a:ln>
            <a:noFill/>
          </a:ln>
        </p:spPr>
        <p:txBody>
          <a:bodyPr anchorCtr="0" anchor="t" bIns="0" lIns="0" spcFirstLastPara="1" rIns="0" wrap="square" tIns="0">
            <a:spAutoFit/>
          </a:bodyPr>
          <a:lstStyle/>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Gender</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Age </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I feel confident while using MS 365 </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I feel confident while using Moodle </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Technologies like MS 365 and MOO</a:t>
            </a:r>
            <a:r>
              <a:rPr lang="en-US" sz="3000">
                <a:solidFill>
                  <a:srgbClr val="333333"/>
                </a:solidFill>
                <a:latin typeface="Poppins Medium"/>
                <a:ea typeface="Poppins Medium"/>
                <a:cs typeface="Poppins Medium"/>
                <a:sym typeface="Poppins Medium"/>
              </a:rPr>
              <a:t>DLE </a:t>
            </a:r>
            <a:r>
              <a:rPr b="0" i="0" lang="en-US" sz="3000" u="none" cap="none" strike="noStrike">
                <a:solidFill>
                  <a:srgbClr val="333333"/>
                </a:solidFill>
                <a:latin typeface="Poppins Medium"/>
                <a:ea typeface="Poppins Medium"/>
                <a:cs typeface="Poppins Medium"/>
                <a:sym typeface="Poppins Medium"/>
              </a:rPr>
              <a:t>help to increase my productivity</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Technologies like MS </a:t>
            </a:r>
            <a:r>
              <a:rPr lang="en-US" sz="3000">
                <a:solidFill>
                  <a:srgbClr val="333333"/>
                </a:solidFill>
                <a:latin typeface="Poppins Medium"/>
                <a:ea typeface="Poppins Medium"/>
                <a:cs typeface="Poppins Medium"/>
                <a:sym typeface="Poppins Medium"/>
              </a:rPr>
              <a:t>365 and</a:t>
            </a:r>
            <a:r>
              <a:rPr b="0" i="0" lang="en-US" sz="3000" u="none" cap="none" strike="noStrike">
                <a:solidFill>
                  <a:srgbClr val="333333"/>
                </a:solidFill>
                <a:latin typeface="Poppins Medium"/>
                <a:ea typeface="Poppins Medium"/>
                <a:cs typeface="Poppins Medium"/>
                <a:sym typeface="Poppins Medium"/>
              </a:rPr>
              <a:t> MOO</a:t>
            </a:r>
            <a:r>
              <a:rPr lang="en-US" sz="3000">
                <a:solidFill>
                  <a:srgbClr val="333333"/>
                </a:solidFill>
                <a:latin typeface="Poppins Medium"/>
                <a:ea typeface="Poppins Medium"/>
                <a:cs typeface="Poppins Medium"/>
                <a:sym typeface="Poppins Medium"/>
              </a:rPr>
              <a:t>DLE </a:t>
            </a:r>
            <a:r>
              <a:rPr b="0" i="0" lang="en-US" sz="3000" u="none" cap="none" strike="noStrike">
                <a:solidFill>
                  <a:srgbClr val="333333"/>
                </a:solidFill>
                <a:latin typeface="Poppins Medium"/>
                <a:ea typeface="Poppins Medium"/>
                <a:cs typeface="Poppins Medium"/>
                <a:sym typeface="Poppins Medium"/>
              </a:rPr>
              <a:t>act as a great resource for students </a:t>
            </a:r>
            <a:endParaRPr/>
          </a:p>
          <a:p>
            <a:pPr indent="-323850" lvl="1" marL="647700" marR="0" rtl="0" algn="l">
              <a:lnSpc>
                <a:spcPct val="190000"/>
              </a:lnSpc>
              <a:spcBef>
                <a:spcPts val="0"/>
              </a:spcBef>
              <a:spcAft>
                <a:spcPts val="0"/>
              </a:spcAft>
              <a:buClr>
                <a:srgbClr val="333333"/>
              </a:buClr>
              <a:buSzPts val="3000"/>
              <a:buFont typeface="Arial"/>
              <a:buChar char="•"/>
            </a:pPr>
            <a:r>
              <a:rPr b="0" i="0" lang="en-US" sz="3000" u="none" cap="none" strike="noStrike">
                <a:solidFill>
                  <a:srgbClr val="333333"/>
                </a:solidFill>
                <a:latin typeface="Poppins Medium"/>
                <a:ea typeface="Poppins Medium"/>
                <a:cs typeface="Poppins Medium"/>
                <a:sym typeface="Poppins Medium"/>
              </a:rPr>
              <a:t> And the main question, “Are students confident in using technology to collaborate?”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60" name="Shape 160"/>
        <p:cNvGrpSpPr/>
        <p:nvPr/>
      </p:nvGrpSpPr>
      <p:grpSpPr>
        <a:xfrm>
          <a:off x="0" y="0"/>
          <a:ext cx="0" cy="0"/>
          <a:chOff x="0" y="0"/>
          <a:chExt cx="0" cy="0"/>
        </a:xfrm>
      </p:grpSpPr>
      <p:pic>
        <p:nvPicPr>
          <p:cNvPr id="161" name="Google Shape;161;p20"/>
          <p:cNvPicPr preferRelativeResize="0"/>
          <p:nvPr/>
        </p:nvPicPr>
        <p:blipFill rotWithShape="1">
          <a:blip r:embed="rId3">
            <a:alphaModFix/>
          </a:blip>
          <a:srcRect b="0" l="0" r="0" t="0"/>
          <a:stretch/>
        </p:blipFill>
        <p:spPr>
          <a:xfrm>
            <a:off x="1028700" y="1689178"/>
            <a:ext cx="7706775" cy="8597822"/>
          </a:xfrm>
          <a:prstGeom prst="rect">
            <a:avLst/>
          </a:prstGeom>
          <a:noFill/>
          <a:ln>
            <a:noFill/>
          </a:ln>
        </p:spPr>
      </p:pic>
      <p:sp>
        <p:nvSpPr>
          <p:cNvPr id="162" name="Google Shape;162;p20"/>
          <p:cNvSpPr txBox="1"/>
          <p:nvPr/>
        </p:nvSpPr>
        <p:spPr>
          <a:xfrm>
            <a:off x="9793397" y="1861072"/>
            <a:ext cx="7124750" cy="7168784"/>
          </a:xfrm>
          <a:prstGeom prst="rect">
            <a:avLst/>
          </a:prstGeom>
          <a:noFill/>
          <a:ln>
            <a:noFill/>
          </a:ln>
        </p:spPr>
        <p:txBody>
          <a:bodyPr anchorCtr="0" anchor="t" bIns="0" lIns="0" spcFirstLastPara="1" rIns="0" wrap="square" tIns="0">
            <a:spAutoFit/>
          </a:bodyPr>
          <a:lstStyle/>
          <a:p>
            <a:pPr indent="0" lvl="0" marL="0" marR="0" rtl="0" algn="l">
              <a:lnSpc>
                <a:spcPct val="180027"/>
              </a:lnSpc>
              <a:spcBef>
                <a:spcPts val="0"/>
              </a:spcBef>
              <a:spcAft>
                <a:spcPts val="0"/>
              </a:spcAft>
              <a:buNone/>
            </a:pPr>
            <a:r>
              <a:rPr b="1" i="0" lang="en-US" sz="2899" u="none" cap="none" strike="noStrike">
                <a:solidFill>
                  <a:srgbClr val="333333"/>
                </a:solidFill>
                <a:latin typeface="Poppins"/>
                <a:ea typeface="Poppins"/>
                <a:cs typeface="Poppins"/>
                <a:sym typeface="Poppins"/>
              </a:rPr>
              <a:t>As our research question is limited to the students of UWTSD, it will be easy to find reliable participants. To keep everything simply and convenient for participants, we will send our questionnaire in the form of ”Google form” through email and Wats app and the data was saved in an Excel document and examined using table and graphs (Jailobaev, 2021).</a:t>
            </a:r>
            <a:endParaRPr/>
          </a:p>
          <a:p>
            <a:pPr indent="0" lvl="0" marL="0" marR="0" rtl="0" algn="l">
              <a:lnSpc>
                <a:spcPct val="180027"/>
              </a:lnSpc>
              <a:spcBef>
                <a:spcPts val="0"/>
              </a:spcBef>
              <a:spcAft>
                <a:spcPts val="0"/>
              </a:spcAft>
              <a:buNone/>
            </a:pPr>
            <a:r>
              <a:t/>
            </a:r>
            <a:endParaRPr b="1" i="0" sz="2899" u="none" cap="none" strike="noStrike">
              <a:solidFill>
                <a:srgbClr val="333333"/>
              </a:solidFill>
              <a:latin typeface="Poppins"/>
              <a:ea typeface="Poppins"/>
              <a:cs typeface="Poppins"/>
              <a:sym typeface="Poppins"/>
            </a:endParaRPr>
          </a:p>
        </p:txBody>
      </p:sp>
      <p:sp>
        <p:nvSpPr>
          <p:cNvPr id="163" name="Google Shape;163;p20"/>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sp>
        <p:nvSpPr>
          <p:cNvPr id="164" name="Google Shape;164;p20"/>
          <p:cNvSpPr txBox="1"/>
          <p:nvPr/>
        </p:nvSpPr>
        <p:spPr>
          <a:xfrm>
            <a:off x="1393076" y="1028700"/>
            <a:ext cx="10592755" cy="599963"/>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1" i="0" lang="en-US" sz="3999" u="none" cap="none" strike="noStrike">
                <a:solidFill>
                  <a:srgbClr val="333333"/>
                </a:solidFill>
                <a:latin typeface="Poppins"/>
                <a:ea typeface="Poppins"/>
                <a:cs typeface="Poppins"/>
                <a:sym typeface="Poppins"/>
              </a:rPr>
              <a:t>How we will ask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68" name="Shape 168"/>
        <p:cNvGrpSpPr/>
        <p:nvPr/>
      </p:nvGrpSpPr>
      <p:grpSpPr>
        <a:xfrm>
          <a:off x="0" y="0"/>
          <a:ext cx="0" cy="0"/>
          <a:chOff x="0" y="0"/>
          <a:chExt cx="0" cy="0"/>
        </a:xfrm>
      </p:grpSpPr>
      <p:pic>
        <p:nvPicPr>
          <p:cNvPr id="169" name="Google Shape;169;p21"/>
          <p:cNvPicPr preferRelativeResize="0"/>
          <p:nvPr/>
        </p:nvPicPr>
        <p:blipFill rotWithShape="1">
          <a:blip r:embed="rId3">
            <a:alphaModFix/>
          </a:blip>
          <a:srcRect b="0" l="0" r="0" t="0"/>
          <a:stretch/>
        </p:blipFill>
        <p:spPr>
          <a:xfrm>
            <a:off x="1123950" y="2506839"/>
            <a:ext cx="4108794" cy="2920979"/>
          </a:xfrm>
          <a:prstGeom prst="rect">
            <a:avLst/>
          </a:prstGeom>
          <a:noFill/>
          <a:ln>
            <a:noFill/>
          </a:ln>
        </p:spPr>
      </p:pic>
      <p:pic>
        <p:nvPicPr>
          <p:cNvPr id="170" name="Google Shape;170;p21"/>
          <p:cNvPicPr preferRelativeResize="0"/>
          <p:nvPr/>
        </p:nvPicPr>
        <p:blipFill rotWithShape="1">
          <a:blip r:embed="rId4">
            <a:alphaModFix/>
          </a:blip>
          <a:srcRect b="0" l="0" r="0" t="0"/>
          <a:stretch/>
        </p:blipFill>
        <p:spPr>
          <a:xfrm>
            <a:off x="6819713" y="1808318"/>
            <a:ext cx="2829791" cy="3619500"/>
          </a:xfrm>
          <a:prstGeom prst="rect">
            <a:avLst/>
          </a:prstGeom>
          <a:noFill/>
          <a:ln>
            <a:noFill/>
          </a:ln>
        </p:spPr>
      </p:pic>
      <p:pic>
        <p:nvPicPr>
          <p:cNvPr id="171" name="Google Shape;171;p21"/>
          <p:cNvPicPr preferRelativeResize="0"/>
          <p:nvPr/>
        </p:nvPicPr>
        <p:blipFill rotWithShape="1">
          <a:blip r:embed="rId5">
            <a:alphaModFix/>
          </a:blip>
          <a:srcRect b="0" l="0" r="0" t="0"/>
          <a:stretch/>
        </p:blipFill>
        <p:spPr>
          <a:xfrm>
            <a:off x="12610726" y="2506839"/>
            <a:ext cx="4363942" cy="2920979"/>
          </a:xfrm>
          <a:prstGeom prst="rect">
            <a:avLst/>
          </a:prstGeom>
          <a:noFill/>
          <a:ln>
            <a:noFill/>
          </a:ln>
        </p:spPr>
      </p:pic>
      <p:sp>
        <p:nvSpPr>
          <p:cNvPr id="172" name="Google Shape;172;p21"/>
          <p:cNvSpPr txBox="1"/>
          <p:nvPr/>
        </p:nvSpPr>
        <p:spPr>
          <a:xfrm>
            <a:off x="6819713" y="6041201"/>
            <a:ext cx="9725308" cy="3217099"/>
          </a:xfrm>
          <a:prstGeom prst="rect">
            <a:avLst/>
          </a:prstGeom>
          <a:noFill/>
          <a:ln>
            <a:noFill/>
          </a:ln>
        </p:spPr>
        <p:txBody>
          <a:bodyPr anchorCtr="0" anchor="t" bIns="0" lIns="0" spcFirstLastPara="1" rIns="0" wrap="square" tIns="0">
            <a:spAutoFit/>
          </a:bodyPr>
          <a:lstStyle/>
          <a:p>
            <a:pPr indent="0" lvl="0" marL="0" marR="0" rtl="0" algn="l">
              <a:lnSpc>
                <a:spcPct val="180000"/>
              </a:lnSpc>
              <a:spcBef>
                <a:spcPts val="0"/>
              </a:spcBef>
              <a:spcAft>
                <a:spcPts val="0"/>
              </a:spcAft>
              <a:buNone/>
            </a:pPr>
            <a:r>
              <a:rPr b="0" i="0" lang="en-US" sz="2400" u="none" cap="none" strike="noStrike">
                <a:solidFill>
                  <a:srgbClr val="333333"/>
                </a:solidFill>
                <a:latin typeface="Poppins Light"/>
                <a:ea typeface="Poppins Light"/>
                <a:cs typeface="Poppins Light"/>
                <a:sym typeface="Poppins Light"/>
              </a:rPr>
              <a:t>The report will clearly show us the growing importance of digital skills across all industries, and workers who lack these skills will need to learn and adapt if they want to keep their jobs. As a result of the widespread use of technology, digital skills are the cornerstone of the workforce of the future and will soon be necessary for any company's survival.</a:t>
            </a:r>
            <a:endParaRPr/>
          </a:p>
        </p:txBody>
      </p:sp>
      <p:sp>
        <p:nvSpPr>
          <p:cNvPr id="173" name="Google Shape;173;p21"/>
          <p:cNvSpPr txBox="1"/>
          <p:nvPr/>
        </p:nvSpPr>
        <p:spPr>
          <a:xfrm>
            <a:off x="1123950" y="5894543"/>
            <a:ext cx="4648574" cy="580876"/>
          </a:xfrm>
          <a:prstGeom prst="rect">
            <a:avLst/>
          </a:prstGeom>
          <a:noFill/>
          <a:ln>
            <a:noFill/>
          </a:ln>
        </p:spPr>
        <p:txBody>
          <a:bodyPr anchorCtr="0" anchor="t" bIns="0" lIns="0" spcFirstLastPara="1" rIns="0" wrap="square" tIns="0">
            <a:spAutoFit/>
          </a:bodyPr>
          <a:lstStyle/>
          <a:p>
            <a:pPr indent="0" lvl="0" marL="0" marR="0" rtl="0" algn="l">
              <a:lnSpc>
                <a:spcPct val="160000"/>
              </a:lnSpc>
              <a:spcBef>
                <a:spcPts val="0"/>
              </a:spcBef>
              <a:spcAft>
                <a:spcPts val="0"/>
              </a:spcAft>
              <a:buNone/>
            </a:pPr>
            <a:r>
              <a:rPr b="0" i="0" lang="en-US" sz="3000" u="none" cap="none" strike="noStrike">
                <a:solidFill>
                  <a:srgbClr val="333333"/>
                </a:solidFill>
                <a:latin typeface="Poppins Medium"/>
                <a:ea typeface="Poppins Medium"/>
                <a:cs typeface="Poppins Medium"/>
                <a:sym typeface="Poppins Medium"/>
              </a:rPr>
              <a:t>HYPOTHESIS</a:t>
            </a:r>
            <a:endParaRPr/>
          </a:p>
        </p:txBody>
      </p:sp>
      <p:sp>
        <p:nvSpPr>
          <p:cNvPr id="174" name="Google Shape;174;p21"/>
          <p:cNvSpPr txBox="1"/>
          <p:nvPr/>
        </p:nvSpPr>
        <p:spPr>
          <a:xfrm>
            <a:off x="1123950" y="6583680"/>
            <a:ext cx="4648574" cy="1588547"/>
          </a:xfrm>
          <a:prstGeom prst="rect">
            <a:avLst/>
          </a:prstGeom>
          <a:noFill/>
          <a:ln>
            <a:noFill/>
          </a:ln>
        </p:spPr>
        <p:txBody>
          <a:bodyPr anchorCtr="0" anchor="t" bIns="0" lIns="0" spcFirstLastPara="1" rIns="0" wrap="square" tIns="0">
            <a:spAutoFit/>
          </a:bodyPr>
          <a:lstStyle/>
          <a:p>
            <a:pPr indent="0" lvl="0" marL="0" marR="0" rtl="0" algn="l">
              <a:lnSpc>
                <a:spcPct val="180000"/>
              </a:lnSpc>
              <a:spcBef>
                <a:spcPts val="0"/>
              </a:spcBef>
              <a:spcAft>
                <a:spcPts val="0"/>
              </a:spcAft>
              <a:buNone/>
            </a:pPr>
            <a:r>
              <a:rPr b="1" i="0" lang="en-US" sz="2400" u="none" cap="none" strike="noStrike">
                <a:solidFill>
                  <a:srgbClr val="333333"/>
                </a:solidFill>
                <a:latin typeface="Poppins"/>
                <a:ea typeface="Poppins"/>
                <a:cs typeface="Poppins"/>
                <a:sym typeface="Poppins"/>
              </a:rPr>
              <a:t>Students are confident in using technology to collaborate at UWTSD</a:t>
            </a:r>
            <a:endParaRPr/>
          </a:p>
        </p:txBody>
      </p:sp>
      <p:sp>
        <p:nvSpPr>
          <p:cNvPr id="175" name="Google Shape;175;p21"/>
          <p:cNvSpPr txBox="1"/>
          <p:nvPr/>
        </p:nvSpPr>
        <p:spPr>
          <a:xfrm>
            <a:off x="16918147" y="9134475"/>
            <a:ext cx="682307" cy="581025"/>
          </a:xfrm>
          <a:prstGeom prst="rect">
            <a:avLst/>
          </a:prstGeom>
          <a:noFill/>
          <a:ln>
            <a:noFill/>
          </a:ln>
        </p:spPr>
        <p:txBody>
          <a:bodyPr anchorCtr="0" anchor="t" bIns="0" lIns="0" spcFirstLastPara="1" rIns="0" wrap="square" tIns="0">
            <a:spAutoFit/>
          </a:bodyPr>
          <a:lstStyle/>
          <a:p>
            <a:pPr indent="0" lvl="0" marL="0" marR="0" rtl="0" algn="r">
              <a:lnSpc>
                <a:spcPct val="160000"/>
              </a:lnSpc>
              <a:spcBef>
                <a:spcPts val="0"/>
              </a:spcBef>
              <a:spcAft>
                <a:spcPts val="0"/>
              </a:spcAft>
              <a:buNone/>
            </a:pPr>
            <a:r>
              <a:rPr b="0" i="0" lang="en-US" sz="3000" u="none" cap="none" strike="noStrike">
                <a:solidFill>
                  <a:srgbClr val="333333"/>
                </a:solidFill>
                <a:latin typeface="Poppins Medium"/>
                <a:ea typeface="Poppins Medium"/>
                <a:cs typeface="Poppins Medium"/>
                <a:sym typeface="Poppins Medium"/>
              </a:rPr>
              <a:t>14</a:t>
            </a:r>
            <a:endParaRPr/>
          </a:p>
        </p:txBody>
      </p:sp>
      <p:sp>
        <p:nvSpPr>
          <p:cNvPr id="176" name="Google Shape;176;p21"/>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sp>
        <p:nvSpPr>
          <p:cNvPr id="177" name="Google Shape;177;p21"/>
          <p:cNvSpPr txBox="1"/>
          <p:nvPr/>
        </p:nvSpPr>
        <p:spPr>
          <a:xfrm>
            <a:off x="1053581" y="889510"/>
            <a:ext cx="8481782" cy="758826"/>
          </a:xfrm>
          <a:prstGeom prst="rect">
            <a:avLst/>
          </a:prstGeom>
          <a:noFill/>
          <a:ln>
            <a:noFill/>
          </a:ln>
        </p:spPr>
        <p:txBody>
          <a:bodyPr anchorCtr="0" anchor="t" bIns="0" lIns="0" spcFirstLastPara="1" rIns="0" wrap="square" tIns="0">
            <a:spAutoFit/>
          </a:bodyPr>
          <a:lstStyle/>
          <a:p>
            <a:pPr indent="0" lvl="0" marL="0" marR="0" rtl="0" algn="l">
              <a:lnSpc>
                <a:spcPct val="160015"/>
              </a:lnSpc>
              <a:spcBef>
                <a:spcPts val="0"/>
              </a:spcBef>
              <a:spcAft>
                <a:spcPts val="0"/>
              </a:spcAft>
              <a:buNone/>
            </a:pPr>
            <a:r>
              <a:rPr b="1" i="0" lang="en-US" sz="3999" u="none" cap="none" strike="noStrike">
                <a:solidFill>
                  <a:srgbClr val="333333"/>
                </a:solidFill>
                <a:latin typeface="Poppins"/>
                <a:ea typeface="Poppins"/>
                <a:cs typeface="Poppins"/>
                <a:sym typeface="Poppins"/>
              </a:rPr>
              <a:t>HYPOTHESIS DEVELOPMENT</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81" name="Shape 181"/>
        <p:cNvGrpSpPr/>
        <p:nvPr/>
      </p:nvGrpSpPr>
      <p:grpSpPr>
        <a:xfrm>
          <a:off x="0" y="0"/>
          <a:ext cx="0" cy="0"/>
          <a:chOff x="0" y="0"/>
          <a:chExt cx="0" cy="0"/>
        </a:xfrm>
      </p:grpSpPr>
      <p:sp>
        <p:nvSpPr>
          <p:cNvPr id="182" name="Google Shape;182;p22"/>
          <p:cNvSpPr txBox="1"/>
          <p:nvPr/>
        </p:nvSpPr>
        <p:spPr>
          <a:xfrm>
            <a:off x="1393076" y="1941460"/>
            <a:ext cx="16105256" cy="7713240"/>
          </a:xfrm>
          <a:prstGeom prst="rect">
            <a:avLst/>
          </a:prstGeom>
          <a:noFill/>
          <a:ln>
            <a:noFill/>
          </a:ln>
        </p:spPr>
        <p:txBody>
          <a:bodyPr anchorCtr="0" anchor="t" bIns="0" lIns="0" spcFirstLastPara="1" rIns="0" wrap="square" tIns="0">
            <a:spAutoFit/>
          </a:bodyPr>
          <a:lstStyle/>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Bhandari, P., 2022. Ethical Considerations in Research | Types &amp; Examples. [Online] </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Available at: https://www.scribbr.com/methodology/research-ethics/#:~:text=What%20are%20ethical%20considerations%20in,for%20harm%2C%20and%20results%20communication.</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[Accessed 1 8 2022].</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Digital Marketing Institute, 2021. 10 Digital Skills That Can Make Students Instantly Employable in 2022. [Online] </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Available at: https://digitalmarketinginstitute.com/blog/10-digital-skills-that-can-make-students-instantly-employable</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[Accessed 29 7 2022].</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Formplus, 2022. Primary vs Secondary Research Methods: 15 Key Differences. [Online] </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Available at: https://www.formpl.us/blog/primary-secondary-research#:~:text=Data%20gathered%20through%20primary%20research,that%20can%20be%20easily%20authenticated.</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 [Accessed 19 7 2022].</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Haan, E. L. J. D. A. D., 2017. The relation between 21st-century skills and digital skills: A systematic literature review. computers in human behavior, Volume 72, pp. 577-588.</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Handley, D. F. J. L., 2018. DEVELOPING DIGITAL SKILLS AND LITERACIES. PUBLICACIONES, 48(1), pp. 109- 206.</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Jailobaev, T., 2021. Watsapp groups in social research: new opportunitiesfor felwork communication and management. Sage journals, p. 354.</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Joshua A. Jackman, D. A. G. N.-J. C. &amp;. Y. P., 2021. Addressing the digital skills gap for future education. Nature human behavior, Issue 4, p. 425.</a:t>
            </a:r>
            <a:endParaRPr/>
          </a:p>
          <a:p>
            <a:pPr indent="0" lvl="0" marL="0" marR="0" rtl="0" algn="l">
              <a:lnSpc>
                <a:spcPct val="180000"/>
              </a:lnSpc>
              <a:spcBef>
                <a:spcPts val="0"/>
              </a:spcBef>
              <a:spcAft>
                <a:spcPts val="0"/>
              </a:spcAft>
              <a:buNone/>
            </a:pPr>
            <a:r>
              <a:rPr b="0" i="0" lang="en-US" sz="1800" u="none" cap="none" strike="noStrike">
                <a:solidFill>
                  <a:srgbClr val="333333"/>
                </a:solidFill>
                <a:latin typeface="Poppins Light"/>
                <a:ea typeface="Poppins Light"/>
                <a:cs typeface="Poppins Light"/>
                <a:sym typeface="Poppins Light"/>
              </a:rPr>
              <a:t>Serezhkina, A., 2021. Digital Skills of Teachers. Volume 61, pp. 223-199.</a:t>
            </a:r>
            <a:endParaRPr/>
          </a:p>
          <a:p>
            <a:pPr indent="0" lvl="0" marL="0" marR="0" rtl="0" algn="l">
              <a:lnSpc>
                <a:spcPct val="180000"/>
              </a:lnSpc>
              <a:spcBef>
                <a:spcPts val="0"/>
              </a:spcBef>
              <a:spcAft>
                <a:spcPts val="0"/>
              </a:spcAft>
              <a:buNone/>
            </a:pPr>
            <a:r>
              <a:t/>
            </a:r>
            <a:endParaRPr b="0" i="0" sz="1800" u="none" cap="none" strike="noStrike">
              <a:solidFill>
                <a:srgbClr val="333333"/>
              </a:solidFill>
              <a:latin typeface="Poppins Light"/>
              <a:ea typeface="Poppins Light"/>
              <a:cs typeface="Poppins Light"/>
              <a:sym typeface="Poppins Light"/>
            </a:endParaRPr>
          </a:p>
          <a:p>
            <a:pPr indent="0" lvl="0" marL="0" marR="0" rtl="0" algn="l">
              <a:lnSpc>
                <a:spcPct val="170000"/>
              </a:lnSpc>
              <a:spcBef>
                <a:spcPts val="0"/>
              </a:spcBef>
              <a:spcAft>
                <a:spcPts val="0"/>
              </a:spcAft>
              <a:buNone/>
            </a:pPr>
            <a:r>
              <a:t/>
            </a:r>
            <a:endParaRPr b="0" i="0" sz="1800" u="none" cap="none" strike="noStrike">
              <a:solidFill>
                <a:srgbClr val="333333"/>
              </a:solidFill>
              <a:latin typeface="Poppins Light"/>
              <a:ea typeface="Poppins Light"/>
              <a:cs typeface="Poppins Light"/>
              <a:sym typeface="Poppins Light"/>
            </a:endParaRPr>
          </a:p>
        </p:txBody>
      </p:sp>
      <p:sp>
        <p:nvSpPr>
          <p:cNvPr id="183" name="Google Shape;183;p22"/>
          <p:cNvSpPr/>
          <p:nvPr/>
        </p:nvSpPr>
        <p:spPr>
          <a:xfrm>
            <a:off x="0" y="0"/>
            <a:ext cx="18288000" cy="450526"/>
          </a:xfrm>
          <a:custGeom>
            <a:rect b="b" l="l" r="r" t="t"/>
            <a:pathLst>
              <a:path extrusionOk="0" h="152400" w="6186311">
                <a:moveTo>
                  <a:pt x="0" y="0"/>
                </a:moveTo>
                <a:lnTo>
                  <a:pt x="6186311" y="0"/>
                </a:lnTo>
                <a:lnTo>
                  <a:pt x="6186311" y="152400"/>
                </a:lnTo>
                <a:lnTo>
                  <a:pt x="0" y="152400"/>
                </a:lnTo>
                <a:close/>
              </a:path>
            </a:pathLst>
          </a:custGeom>
          <a:solidFill>
            <a:srgbClr val="00C49A"/>
          </a:solidFill>
          <a:ln>
            <a:noFill/>
          </a:ln>
        </p:spPr>
      </p:sp>
      <p:sp>
        <p:nvSpPr>
          <p:cNvPr id="184" name="Google Shape;184;p22"/>
          <p:cNvSpPr txBox="1"/>
          <p:nvPr/>
        </p:nvSpPr>
        <p:spPr>
          <a:xfrm>
            <a:off x="1393076" y="1028700"/>
            <a:ext cx="5591215" cy="599963"/>
          </a:xfrm>
          <a:prstGeom prst="rect">
            <a:avLst/>
          </a:prstGeom>
          <a:noFill/>
          <a:ln>
            <a:noFill/>
          </a:ln>
        </p:spPr>
        <p:txBody>
          <a:bodyPr anchorCtr="0" anchor="t" bIns="0" lIns="0" spcFirstLastPara="1" rIns="0" wrap="square" tIns="0">
            <a:spAutoFit/>
          </a:bodyPr>
          <a:lstStyle/>
          <a:p>
            <a:pPr indent="0" lvl="0" marL="0" marR="0" rtl="0" algn="l">
              <a:lnSpc>
                <a:spcPct val="120005"/>
              </a:lnSpc>
              <a:spcBef>
                <a:spcPts val="0"/>
              </a:spcBef>
              <a:spcAft>
                <a:spcPts val="0"/>
              </a:spcAft>
              <a:buNone/>
            </a:pPr>
            <a:r>
              <a:rPr b="1" i="0" lang="en-US" sz="3999" u="none" cap="none" strike="noStrike">
                <a:solidFill>
                  <a:srgbClr val="333333"/>
                </a:solidFill>
                <a:latin typeface="Poppins"/>
                <a:ea typeface="Poppins"/>
                <a:cs typeface="Poppins"/>
                <a:sym typeface="Poppins"/>
              </a:rPr>
              <a:t>REFERENCES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8F8"/>
        </a:solidFill>
      </p:bgPr>
    </p:bg>
    <p:spTree>
      <p:nvGrpSpPr>
        <p:cNvPr id="188" name="Shape 188"/>
        <p:cNvGrpSpPr/>
        <p:nvPr/>
      </p:nvGrpSpPr>
      <p:grpSpPr>
        <a:xfrm>
          <a:off x="0" y="0"/>
          <a:ext cx="0" cy="0"/>
          <a:chOff x="0" y="0"/>
          <a:chExt cx="0" cy="0"/>
        </a:xfrm>
      </p:grpSpPr>
      <p:sp>
        <p:nvSpPr>
          <p:cNvPr id="189" name="Google Shape;189;p23"/>
          <p:cNvSpPr/>
          <p:nvPr/>
        </p:nvSpPr>
        <p:spPr>
          <a:xfrm>
            <a:off x="716182" y="9836474"/>
            <a:ext cx="16855636" cy="450526"/>
          </a:xfrm>
          <a:custGeom>
            <a:rect b="b" l="l" r="r" t="t"/>
            <a:pathLst>
              <a:path extrusionOk="0" h="152400" w="5701783">
                <a:moveTo>
                  <a:pt x="0" y="0"/>
                </a:moveTo>
                <a:lnTo>
                  <a:pt x="5701783" y="0"/>
                </a:lnTo>
                <a:lnTo>
                  <a:pt x="5701783" y="152400"/>
                </a:lnTo>
                <a:lnTo>
                  <a:pt x="0" y="152400"/>
                </a:lnTo>
                <a:close/>
              </a:path>
            </a:pathLst>
          </a:custGeom>
          <a:solidFill>
            <a:srgbClr val="00C49A"/>
          </a:solidFill>
          <a:ln>
            <a:noFill/>
          </a:ln>
        </p:spPr>
      </p:sp>
      <p:sp>
        <p:nvSpPr>
          <p:cNvPr id="190" name="Google Shape;190;p23"/>
          <p:cNvSpPr txBox="1"/>
          <p:nvPr/>
        </p:nvSpPr>
        <p:spPr>
          <a:xfrm>
            <a:off x="1028700" y="3065796"/>
            <a:ext cx="9386462" cy="2447925"/>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8000" u="none" cap="none" strike="noStrike">
                <a:solidFill>
                  <a:srgbClr val="333333"/>
                </a:solidFill>
                <a:latin typeface="Poppins"/>
                <a:ea typeface="Poppins"/>
                <a:cs typeface="Poppins"/>
                <a:sym typeface="Poppins"/>
              </a:rPr>
              <a:t>Thank you</a:t>
            </a:r>
            <a:endParaRPr/>
          </a:p>
          <a:p>
            <a:pPr indent="0" lvl="0" marL="0" marR="0" rtl="0" algn="l">
              <a:lnSpc>
                <a:spcPct val="120000"/>
              </a:lnSpc>
              <a:spcBef>
                <a:spcPts val="0"/>
              </a:spcBef>
              <a:spcAft>
                <a:spcPts val="0"/>
              </a:spcAft>
              <a:buNone/>
            </a:pPr>
            <a:r>
              <a:rPr b="1" i="0" lang="en-US" sz="8000" u="none" cap="none" strike="noStrike">
                <a:solidFill>
                  <a:srgbClr val="333333"/>
                </a:solidFill>
                <a:latin typeface="Poppins"/>
                <a:ea typeface="Poppins"/>
                <a:cs typeface="Poppins"/>
                <a:sym typeface="Poppins"/>
              </a:rPr>
              <a:t>for listening!</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