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6E2BA4-CDB6-A844-BEEA-637218174E2D}" type="datetimeFigureOut">
              <a:rPr lang="en-US" smtClean="0"/>
              <a:t>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1F31E3-E2B1-CD45-AB85-D96A55D2B9FC}" type="slidenum">
              <a:rPr lang="en-US" smtClean="0"/>
              <a:t>‹#›</a:t>
            </a:fld>
            <a:endParaRPr lang="en-US"/>
          </a:p>
        </p:txBody>
      </p:sp>
    </p:spTree>
    <p:extLst>
      <p:ext uri="{BB962C8B-B14F-4D97-AF65-F5344CB8AC3E}">
        <p14:creationId xmlns:p14="http://schemas.microsoft.com/office/powerpoint/2010/main" val="1594616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Introduction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Better service can lead to a gain in revenue or a reduction in losses, but consistently high levels of customer satisfaction can create a more pleasant environment. The responsibility of a true host is to make their guests feel at home away from home. Consistently providing products and services that not only meet but exceed customers' expectations is an example of excellent customer service. They are dedicated to offering visitors once-in-a-lifetime hotel experiences. Marriott International, Inc. is a multinational firm based in the United States that manages, franchises, and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licences</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hotels, condominiums, and timeshares. Its main office is located in Bethesda, Maryland. J. Willard Marriott and Alice Marriott founded the company.</a:t>
            </a:r>
          </a:p>
          <a:p>
            <a:endParaRPr lang="en-US" dirty="0"/>
          </a:p>
        </p:txBody>
      </p:sp>
      <p:sp>
        <p:nvSpPr>
          <p:cNvPr id="4" name="Slide Number Placeholder 3"/>
          <p:cNvSpPr>
            <a:spLocks noGrp="1"/>
          </p:cNvSpPr>
          <p:nvPr>
            <p:ph type="sldNum" sz="quarter" idx="5"/>
          </p:nvPr>
        </p:nvSpPr>
        <p:spPr/>
        <p:txBody>
          <a:bodyPr/>
          <a:lstStyle/>
          <a:p>
            <a:fld id="{A31F31E3-E2B1-CD45-AB85-D96A55D2B9FC}" type="slidenum">
              <a:rPr lang="en-US" smtClean="0"/>
              <a:t>3</a:t>
            </a:fld>
            <a:endParaRPr lang="en-US"/>
          </a:p>
        </p:txBody>
      </p:sp>
    </p:spTree>
    <p:extLst>
      <p:ext uri="{BB962C8B-B14F-4D97-AF65-F5344CB8AC3E}">
        <p14:creationId xmlns:p14="http://schemas.microsoft.com/office/powerpoint/2010/main" val="704474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Main consumers </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Marriott International's JW Marriot is a high-end hotel chain aimed to attract customers seeking a peaceful and elegant stay (McDowell, 1997). Luxury (Ritz-Carlton, JW Marriott,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Bulgari</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Hotels &amp; Resorts), lifestyle compendium (Edition, Autograph Collection, Renaissance, AC Hotels), signature (Marriott), and choose service (Ritz-Carlton, JW Marriott,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Bulgari</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Hotels &amp; Resorts) are the alternative market segments proposed by the company's management (McDowell, 1995).</a:t>
            </a:r>
          </a:p>
          <a:p>
            <a:endParaRPr lang="en-US" dirty="0"/>
          </a:p>
        </p:txBody>
      </p:sp>
      <p:sp>
        <p:nvSpPr>
          <p:cNvPr id="4" name="Slide Number Placeholder 3"/>
          <p:cNvSpPr>
            <a:spLocks noGrp="1"/>
          </p:cNvSpPr>
          <p:nvPr>
            <p:ph type="sldNum" sz="quarter" idx="5"/>
          </p:nvPr>
        </p:nvSpPr>
        <p:spPr/>
        <p:txBody>
          <a:bodyPr/>
          <a:lstStyle/>
          <a:p>
            <a:fld id="{A31F31E3-E2B1-CD45-AB85-D96A55D2B9FC}" type="slidenum">
              <a:rPr lang="en-US" smtClean="0"/>
              <a:t>4</a:t>
            </a:fld>
            <a:endParaRPr lang="en-US"/>
          </a:p>
        </p:txBody>
      </p:sp>
    </p:spTree>
    <p:extLst>
      <p:ext uri="{BB962C8B-B14F-4D97-AF65-F5344CB8AC3E}">
        <p14:creationId xmlns:p14="http://schemas.microsoft.com/office/powerpoint/2010/main" val="1518235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The aim, scope, and design of the services and amenities supplied to guests, as well as their description.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Marichu</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Lato</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manager of the front desk, gave a presentation on how to provide excellent service to guests by following the G.U.E.S.T. model: "greet" the guest upon seeing them, "use" their names whenever possible, "establish" their needs, "show" interest in the guest at all times, and "thank" the guest afterward (Sanchez, 1997). Marriott offers hotel reservations, holiday packages comprising airfare and accommodations, and car rentals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Rosenwald</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2007). It administers several loyalty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programmes</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including Marriott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Bonvoy</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The Ritz-Carlton Rewards, Marriott Rewards, and Starwood Preferred Guest.</a:t>
            </a:r>
          </a:p>
          <a:p>
            <a:endParaRPr lang="en-US" dirty="0"/>
          </a:p>
        </p:txBody>
      </p:sp>
      <p:sp>
        <p:nvSpPr>
          <p:cNvPr id="4" name="Slide Number Placeholder 3"/>
          <p:cNvSpPr>
            <a:spLocks noGrp="1"/>
          </p:cNvSpPr>
          <p:nvPr>
            <p:ph type="sldNum" sz="quarter" idx="5"/>
          </p:nvPr>
        </p:nvSpPr>
        <p:spPr/>
        <p:txBody>
          <a:bodyPr/>
          <a:lstStyle/>
          <a:p>
            <a:fld id="{A31F31E3-E2B1-CD45-AB85-D96A55D2B9FC}" type="slidenum">
              <a:rPr lang="en-US" smtClean="0"/>
              <a:t>5</a:t>
            </a:fld>
            <a:endParaRPr lang="en-US"/>
          </a:p>
        </p:txBody>
      </p:sp>
    </p:spTree>
    <p:extLst>
      <p:ext uri="{BB962C8B-B14F-4D97-AF65-F5344CB8AC3E}">
        <p14:creationId xmlns:p14="http://schemas.microsoft.com/office/powerpoint/2010/main" val="3189104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Why guest services are necessary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Customer service technicians are primarily responsible for assisting visitors with check-in and check-out procedures, providing information about the hotel's amenities, and ensuring a comfortable stay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McQuaid</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1995). The relationship between your company and its clients will flourish if you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prioritise</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offering exceptional service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Clabaugh</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2016). In addition, satisfied guests will recommend your hotel to others and improve your hotel's recurring business. Improved service quality may result in increased revenue or fewer losses, but a more positive atmosphere can benefit all parties involved. In the hospitality industry, making customers feel at ease and comfortable is of utmost importance (Merle, 2002).</a:t>
            </a:r>
          </a:p>
          <a:p>
            <a:endParaRPr lang="en-US" dirty="0"/>
          </a:p>
        </p:txBody>
      </p:sp>
      <p:sp>
        <p:nvSpPr>
          <p:cNvPr id="4" name="Slide Number Placeholder 3"/>
          <p:cNvSpPr>
            <a:spLocks noGrp="1"/>
          </p:cNvSpPr>
          <p:nvPr>
            <p:ph type="sldNum" sz="quarter" idx="5"/>
          </p:nvPr>
        </p:nvSpPr>
        <p:spPr/>
        <p:txBody>
          <a:bodyPr/>
          <a:lstStyle/>
          <a:p>
            <a:fld id="{A31F31E3-E2B1-CD45-AB85-D96A55D2B9FC}" type="slidenum">
              <a:rPr lang="en-US" smtClean="0"/>
              <a:t>6</a:t>
            </a:fld>
            <a:endParaRPr lang="en-US"/>
          </a:p>
        </p:txBody>
      </p:sp>
    </p:spTree>
    <p:extLst>
      <p:ext uri="{BB962C8B-B14F-4D97-AF65-F5344CB8AC3E}">
        <p14:creationId xmlns:p14="http://schemas.microsoft.com/office/powerpoint/2010/main" val="11334560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Calibri" panose="020F0502020204030204" pitchFamily="34" charset="0"/>
                <a:ea typeface="Times New Roman" panose="02020603050405020304" pitchFamily="18" charset="0"/>
                <a:cs typeface="Times New Roman" panose="02020603050405020304" pitchFamily="18" charset="0"/>
              </a:rPr>
              <a:t>The significance of friendliness and how hotels can meet/exceed guest expectations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Consistent bookings throughout the year depend on a hotel meeting guests' expectations, but exceeding those expectations is the key to converting customers into brand advocates (Cooper, 2019).</a:t>
            </a:r>
          </a:p>
          <a:p>
            <a:endParaRPr lang="en-US" dirty="0"/>
          </a:p>
        </p:txBody>
      </p:sp>
      <p:sp>
        <p:nvSpPr>
          <p:cNvPr id="4" name="Slide Number Placeholder 3"/>
          <p:cNvSpPr>
            <a:spLocks noGrp="1"/>
          </p:cNvSpPr>
          <p:nvPr>
            <p:ph type="sldNum" sz="quarter" idx="5"/>
          </p:nvPr>
        </p:nvSpPr>
        <p:spPr/>
        <p:txBody>
          <a:bodyPr/>
          <a:lstStyle/>
          <a:p>
            <a:fld id="{A31F31E3-E2B1-CD45-AB85-D96A55D2B9FC}" type="slidenum">
              <a:rPr lang="en-US" smtClean="0"/>
              <a:t>7</a:t>
            </a:fld>
            <a:endParaRPr lang="en-US"/>
          </a:p>
        </p:txBody>
      </p:sp>
    </p:spTree>
    <p:extLst>
      <p:ext uri="{BB962C8B-B14F-4D97-AF65-F5344CB8AC3E}">
        <p14:creationId xmlns:p14="http://schemas.microsoft.com/office/powerpoint/2010/main" val="2412351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2/9/2023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2/9/2023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2/9/2023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38FCF-B223-BCE9-0046-D2E02DE6165B}"/>
              </a:ext>
            </a:extLst>
          </p:cNvPr>
          <p:cNvSpPr>
            <a:spLocks noGrp="1"/>
          </p:cNvSpPr>
          <p:nvPr>
            <p:ph type="ctrTitle"/>
          </p:nvPr>
        </p:nvSpPr>
        <p:spPr/>
        <p:txBody>
          <a:bodyPr/>
          <a:lstStyle/>
          <a:p>
            <a:r>
              <a:rPr lang="en-US"/>
              <a:t>Marriott International</a:t>
            </a:r>
          </a:p>
        </p:txBody>
      </p:sp>
      <p:sp>
        <p:nvSpPr>
          <p:cNvPr id="3" name="Subtitle 2">
            <a:extLst>
              <a:ext uri="{FF2B5EF4-FFF2-40B4-BE49-F238E27FC236}">
                <a16:creationId xmlns:a16="http://schemas.microsoft.com/office/drawing/2014/main" id="{C82E8870-06E5-9E51-902B-27A286868525}"/>
              </a:ext>
            </a:extLst>
          </p:cNvPr>
          <p:cNvSpPr>
            <a:spLocks noGrp="1"/>
          </p:cNvSpPr>
          <p:nvPr>
            <p:ph type="subTitle" idx="1"/>
          </p:nvPr>
        </p:nvSpPr>
        <p:spPr/>
        <p:txBody>
          <a:bodyPr/>
          <a:lstStyle/>
          <a:p>
            <a:r>
              <a:rPr lang="en-US" dirty="0"/>
              <a:t>The role and importance of quality service, </a:t>
            </a:r>
          </a:p>
          <a:p>
            <a:r>
              <a:rPr lang="en-US" dirty="0"/>
              <a:t>hospitality and guest services in the hospitality industry</a:t>
            </a:r>
          </a:p>
        </p:txBody>
      </p:sp>
    </p:spTree>
    <p:extLst>
      <p:ext uri="{BB962C8B-B14F-4D97-AF65-F5344CB8AC3E}">
        <p14:creationId xmlns:p14="http://schemas.microsoft.com/office/powerpoint/2010/main" val="7847189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8D84C-FDB9-789A-610B-CCB3AA8F3C82}"/>
              </a:ext>
            </a:extLst>
          </p:cNvPr>
          <p:cNvSpPr>
            <a:spLocks noGrp="1"/>
          </p:cNvSpPr>
          <p:nvPr>
            <p:ph type="title"/>
          </p:nvPr>
        </p:nvSpPr>
        <p:spPr/>
        <p:txBody>
          <a:bodyPr/>
          <a:lstStyle/>
          <a:p>
            <a:r>
              <a:rPr lang="en-US" dirty="0"/>
              <a:t>Table of content</a:t>
            </a:r>
          </a:p>
        </p:txBody>
      </p:sp>
      <p:sp>
        <p:nvSpPr>
          <p:cNvPr id="3" name="Content Placeholder 2">
            <a:extLst>
              <a:ext uri="{FF2B5EF4-FFF2-40B4-BE49-F238E27FC236}">
                <a16:creationId xmlns:a16="http://schemas.microsoft.com/office/drawing/2014/main" id="{7C42118B-90C2-100B-8995-356642D454FF}"/>
              </a:ext>
            </a:extLst>
          </p:cNvPr>
          <p:cNvSpPr>
            <a:spLocks noGrp="1"/>
          </p:cNvSpPr>
          <p:nvPr>
            <p:ph idx="1"/>
          </p:nvPr>
        </p:nvSpPr>
        <p:spPr/>
        <p:txBody>
          <a:bodyPr/>
          <a:lstStyle/>
          <a:p>
            <a:r>
              <a:rPr lang="en-US" dirty="0"/>
              <a:t>Introduction </a:t>
            </a:r>
          </a:p>
          <a:p>
            <a:r>
              <a:rPr lang="en-US" dirty="0"/>
              <a:t>Main consumers </a:t>
            </a:r>
          </a:p>
          <a:p>
            <a:r>
              <a:rPr lang="en-US" dirty="0"/>
              <a:t>The aim, scope, and design of the services and amenities supplied to guests, as well as their description</a:t>
            </a:r>
          </a:p>
          <a:p>
            <a:r>
              <a:rPr lang="en-US" dirty="0"/>
              <a:t>Why guest services are necessary</a:t>
            </a:r>
          </a:p>
          <a:p>
            <a:r>
              <a:rPr lang="en-US" dirty="0"/>
              <a:t>The significance of friendliness and how hotels can meet/exceed guest expectations</a:t>
            </a:r>
          </a:p>
          <a:p>
            <a:r>
              <a:rPr lang="en-US" dirty="0"/>
              <a:t>Conclusion</a:t>
            </a:r>
          </a:p>
          <a:p>
            <a:r>
              <a:rPr lang="en-US" dirty="0"/>
              <a:t>References</a:t>
            </a:r>
          </a:p>
        </p:txBody>
      </p:sp>
    </p:spTree>
    <p:extLst>
      <p:ext uri="{BB962C8B-B14F-4D97-AF65-F5344CB8AC3E}">
        <p14:creationId xmlns:p14="http://schemas.microsoft.com/office/powerpoint/2010/main" val="2725810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D143-C3CC-552E-7FF0-756D04625062}"/>
              </a:ext>
            </a:extLst>
          </p:cNvPr>
          <p:cNvSpPr>
            <a:spLocks noGrp="1"/>
          </p:cNvSpPr>
          <p:nvPr>
            <p:ph type="title"/>
          </p:nvPr>
        </p:nvSpPr>
        <p:spPr/>
        <p:txBody>
          <a:bodyPr>
            <a:normAutofit/>
          </a:bodyPr>
          <a:lstStyle/>
          <a:p>
            <a:r>
              <a:rPr lang="en-US" sz="3200" b="1">
                <a:effectLst/>
                <a:latin typeface="Calibri" panose="020F0502020204030204" pitchFamily="34" charset="0"/>
                <a:ea typeface="Times New Roman" panose="02020603050405020304" pitchFamily="18" charset="0"/>
                <a:cs typeface="Times New Roman" panose="02020603050405020304" pitchFamily="18" charset="0"/>
              </a:rPr>
              <a:t>Introduction</a:t>
            </a:r>
            <a:endParaRPr lang="en-US" sz="3200"/>
          </a:p>
        </p:txBody>
      </p:sp>
      <p:sp>
        <p:nvSpPr>
          <p:cNvPr id="3" name="Content Placeholder 2">
            <a:extLst>
              <a:ext uri="{FF2B5EF4-FFF2-40B4-BE49-F238E27FC236}">
                <a16:creationId xmlns:a16="http://schemas.microsoft.com/office/drawing/2014/main" id="{1F3CE5A8-FA2C-614B-8051-D0C6E8EBEB4F}"/>
              </a:ext>
            </a:extLst>
          </p:cNvPr>
          <p:cNvSpPr>
            <a:spLocks noGrp="1"/>
          </p:cNvSpPr>
          <p:nvPr>
            <p:ph idx="1"/>
          </p:nvPr>
        </p:nvSpPr>
        <p:spPr/>
        <p:txBody>
          <a:bodyP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Marriott International, Inc. is a multinational firm based in the United States that manages, franchises, and licences hotels, condominiums, and timeshares. Its main office is located in Bethesda, Maryland. J. Willard Marriott and Alice Marriott founded the company.</a:t>
            </a:r>
          </a:p>
        </p:txBody>
      </p:sp>
    </p:spTree>
    <p:extLst>
      <p:ext uri="{BB962C8B-B14F-4D97-AF65-F5344CB8AC3E}">
        <p14:creationId xmlns:p14="http://schemas.microsoft.com/office/powerpoint/2010/main" val="3220168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72F7E-9669-0AA0-884B-2DDB354B5C32}"/>
              </a:ext>
            </a:extLst>
          </p:cNvPr>
          <p:cNvSpPr>
            <a:spLocks noGrp="1"/>
          </p:cNvSpPr>
          <p:nvPr>
            <p:ph type="title"/>
          </p:nvPr>
        </p:nvSpPr>
        <p:spPr/>
        <p:txBody>
          <a:bodyPr>
            <a:normAutofit/>
          </a:bodyPr>
          <a:lstStyle/>
          <a:p>
            <a:r>
              <a:rPr lang="en-US" b="1">
                <a:effectLst/>
                <a:latin typeface="Calibri" panose="020F0502020204030204" pitchFamily="34" charset="0"/>
                <a:ea typeface="Times New Roman" panose="02020603050405020304" pitchFamily="18" charset="0"/>
                <a:cs typeface="Times New Roman" panose="02020603050405020304" pitchFamily="18" charset="0"/>
              </a:rPr>
              <a:t>Main consumers </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2BDDC34-ED6F-B872-CA8E-A24A5A0A99FF}"/>
              </a:ext>
            </a:extLst>
          </p:cNvPr>
          <p:cNvSpPr>
            <a:spLocks noGrp="1"/>
          </p:cNvSpPr>
          <p:nvPr>
            <p:ph idx="1"/>
          </p:nvPr>
        </p:nvSpPr>
        <p:spPr/>
        <p:txBody>
          <a:bodyPr/>
          <a:lstStyle/>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Marriott International's JW Marriot is a high-end hotel chain aimed to attract customers seeking a peaceful and elegant stay (McDowell, 1997). </a:t>
            </a: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Luxury (Ritz-Carlton, JW Marriott,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Bulgari</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Hotels &amp; Resorts),</a:t>
            </a: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Lifestyle compendium (Edition, Autograph Collection, Renaissance, AC Hotels), </a:t>
            </a:r>
          </a:p>
          <a:p>
            <a:r>
              <a:rPr lang="en-US" sz="1800" dirty="0">
                <a:effectLst/>
                <a:latin typeface="Calibri" panose="020F0502020204030204" pitchFamily="34" charset="0"/>
                <a:ea typeface="Times New Roman" panose="02020603050405020304" pitchFamily="18" charset="0"/>
                <a:cs typeface="Times New Roman" panose="02020603050405020304" pitchFamily="18" charset="0"/>
              </a:rPr>
              <a:t>Signature (Marriott), and choose service (Ritz-Carlton, JW Marriott, </a:t>
            </a:r>
            <a:r>
              <a:rPr lang="en-US" sz="1800" dirty="0" err="1">
                <a:effectLst/>
                <a:latin typeface="Calibri" panose="020F0502020204030204" pitchFamily="34" charset="0"/>
                <a:ea typeface="Times New Roman" panose="02020603050405020304" pitchFamily="18" charset="0"/>
                <a:cs typeface="Times New Roman" panose="02020603050405020304" pitchFamily="18" charset="0"/>
              </a:rPr>
              <a:t>Bulgari</a:t>
            </a:r>
            <a:r>
              <a:rPr lang="en-US" sz="1800" dirty="0">
                <a:effectLst/>
                <a:latin typeface="Calibri" panose="020F0502020204030204" pitchFamily="34" charset="0"/>
                <a:ea typeface="Times New Roman" panose="02020603050405020304" pitchFamily="18" charset="0"/>
                <a:cs typeface="Times New Roman" panose="02020603050405020304" pitchFamily="18" charset="0"/>
              </a:rPr>
              <a:t> Hotels &amp; Resorts) are the alternative market segments proposed by the company's management (McDowell, 1995).</a:t>
            </a:r>
          </a:p>
        </p:txBody>
      </p:sp>
    </p:spTree>
    <p:extLst>
      <p:ext uri="{BB962C8B-B14F-4D97-AF65-F5344CB8AC3E}">
        <p14:creationId xmlns:p14="http://schemas.microsoft.com/office/powerpoint/2010/main" val="28489973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D5845-10C2-CE9D-8D25-1FCD61F8ABBB}"/>
              </a:ext>
            </a:extLst>
          </p:cNvPr>
          <p:cNvSpPr>
            <a:spLocks noGrp="1"/>
          </p:cNvSpPr>
          <p:nvPr>
            <p:ph type="title"/>
          </p:nvPr>
        </p:nvSpPr>
        <p:spPr/>
        <p:txBody>
          <a:bodyPr>
            <a:noAutofit/>
          </a:bodyPr>
          <a:lstStyle/>
          <a:p>
            <a:r>
              <a:rPr lang="en-US" sz="2400" b="1">
                <a:effectLst/>
                <a:latin typeface="Calibri" panose="020F0502020204030204" pitchFamily="34" charset="0"/>
                <a:ea typeface="Times New Roman" panose="02020603050405020304" pitchFamily="18" charset="0"/>
                <a:cs typeface="Times New Roman" panose="02020603050405020304" pitchFamily="18" charset="0"/>
              </a:rPr>
              <a:t>The aim, scope, and design of the services and amenities supplied to guests, as well as their description.</a:t>
            </a:r>
            <a:endParaRPr lang="en-US" sz="24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E574CF3-85B9-16A0-1C07-CA83272F9DBF}"/>
              </a:ext>
            </a:extLst>
          </p:cNvPr>
          <p:cNvSpPr>
            <a:spLocks noGrp="1"/>
          </p:cNvSpPr>
          <p:nvPr>
            <p:ph idx="1"/>
          </p:nvPr>
        </p:nvSpPr>
        <p:spPr/>
        <p:txBody>
          <a:bodyP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Marichu Lato, manager of the front desk, gave a presentation on how to provide excellent service to guests by following the G.U.E.S.T. model: "greet" the guest upon seeing them, "use" their names whenever possible, "establish" their needs, "show" interest in the guest at all times, and "thank" the guest afterward (Sanchez, 1997). Marriott offers hotel reservations, holiday packages comprising airfare and accommodations, and car rentals (Rosenwald, 2007). It administers several loyalty programmes, including Marriott Bonvoy, The Ritz-Carlton Rewards, Marriott Rewards, and Starwood Preferred Guest.</a:t>
            </a:r>
          </a:p>
        </p:txBody>
      </p:sp>
    </p:spTree>
    <p:extLst>
      <p:ext uri="{BB962C8B-B14F-4D97-AF65-F5344CB8AC3E}">
        <p14:creationId xmlns:p14="http://schemas.microsoft.com/office/powerpoint/2010/main" val="3039643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17EEA-71F7-4AD7-02A7-1FEE154FA38D}"/>
              </a:ext>
            </a:extLst>
          </p:cNvPr>
          <p:cNvSpPr>
            <a:spLocks noGrp="1"/>
          </p:cNvSpPr>
          <p:nvPr>
            <p:ph type="title"/>
          </p:nvPr>
        </p:nvSpPr>
        <p:spPr/>
        <p:txBody>
          <a:bodyPr>
            <a:normAutofit/>
          </a:bodyPr>
          <a:lstStyle/>
          <a:p>
            <a:r>
              <a:rPr lang="en-US" sz="3200" b="1">
                <a:effectLst/>
                <a:latin typeface="Calibri" panose="020F0502020204030204" pitchFamily="34" charset="0"/>
                <a:ea typeface="Times New Roman" panose="02020603050405020304" pitchFamily="18" charset="0"/>
                <a:cs typeface="Times New Roman" panose="02020603050405020304" pitchFamily="18" charset="0"/>
              </a:rPr>
              <a:t>Why guest services are necessary</a:t>
            </a:r>
            <a:endParaRPr lang="en-US" sz="32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3B0951-38D6-426E-35CC-A85B8654BCE2}"/>
              </a:ext>
            </a:extLst>
          </p:cNvPr>
          <p:cNvSpPr>
            <a:spLocks noGrp="1"/>
          </p:cNvSpPr>
          <p:nvPr>
            <p:ph idx="1"/>
          </p:nvPr>
        </p:nvSpPr>
        <p:spPr/>
        <p:txBody>
          <a:bodyP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Customer service technicians are primarily responsible for assisting visitors with check-in and check-out procedures, providing information about the hotel's amenities, and ensuring a comfortable stay (McQuaid, 1995). </a:t>
            </a:r>
            <a:endParaRPr lang="en-US"/>
          </a:p>
        </p:txBody>
      </p:sp>
    </p:spTree>
    <p:extLst>
      <p:ext uri="{BB962C8B-B14F-4D97-AF65-F5344CB8AC3E}">
        <p14:creationId xmlns:p14="http://schemas.microsoft.com/office/powerpoint/2010/main" val="1906133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56A3E-BD6C-7854-2B29-10108A78D36C}"/>
              </a:ext>
            </a:extLst>
          </p:cNvPr>
          <p:cNvSpPr>
            <a:spLocks noGrp="1"/>
          </p:cNvSpPr>
          <p:nvPr>
            <p:ph type="title"/>
          </p:nvPr>
        </p:nvSpPr>
        <p:spPr/>
        <p:txBody>
          <a:bodyPr>
            <a:noAutofit/>
          </a:bodyPr>
          <a:lstStyle/>
          <a:p>
            <a:r>
              <a:rPr lang="en-US" sz="3200" b="1">
                <a:effectLst/>
                <a:latin typeface="Calibri" panose="020F0502020204030204" pitchFamily="34" charset="0"/>
                <a:ea typeface="Times New Roman" panose="02020603050405020304" pitchFamily="18" charset="0"/>
                <a:cs typeface="Times New Roman" panose="02020603050405020304" pitchFamily="18" charset="0"/>
              </a:rPr>
              <a:t>The significance of friendliness and how hotels can meet/exceed guest expectations</a:t>
            </a:r>
            <a:endParaRPr lang="en-US" sz="32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F0C58E6-82D9-FC73-EEB1-B78EDA9C08E7}"/>
              </a:ext>
            </a:extLst>
          </p:cNvPr>
          <p:cNvSpPr>
            <a:spLocks noGrp="1"/>
          </p:cNvSpPr>
          <p:nvPr>
            <p:ph idx="1"/>
          </p:nvPr>
        </p:nvSpPr>
        <p:spPr/>
        <p:txBody>
          <a:bodyP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Consistent bookings throughout the year depend on a hotel meeting guests' expectations, but exceeding those expectations is the key to converting customers into brand advocates (Cooper, 2019).</a:t>
            </a:r>
          </a:p>
        </p:txBody>
      </p:sp>
    </p:spTree>
    <p:extLst>
      <p:ext uri="{BB962C8B-B14F-4D97-AF65-F5344CB8AC3E}">
        <p14:creationId xmlns:p14="http://schemas.microsoft.com/office/powerpoint/2010/main" val="21207425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89110-FD80-2A8B-EB23-6EF53C58D40B}"/>
              </a:ext>
            </a:extLst>
          </p:cNvPr>
          <p:cNvSpPr>
            <a:spLocks noGrp="1"/>
          </p:cNvSpPr>
          <p:nvPr>
            <p:ph type="title"/>
          </p:nvPr>
        </p:nvSpPr>
        <p:spPr/>
        <p:txBody>
          <a:bodyPr>
            <a:normAutofit/>
          </a:bodyPr>
          <a:lstStyle/>
          <a:p>
            <a:r>
              <a:rPr lang="en-US" sz="3600" b="1">
                <a:effectLst/>
                <a:latin typeface="Calibri" panose="020F0502020204030204" pitchFamily="34" charset="0"/>
                <a:ea typeface="Times New Roman" panose="02020603050405020304" pitchFamily="18" charset="0"/>
                <a:cs typeface="Times New Roman" panose="02020603050405020304" pitchFamily="18" charset="0"/>
              </a:rPr>
              <a:t>Conclusion</a:t>
            </a:r>
            <a:endParaRPr lang="en-US" sz="360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AC3C758-CEED-21BA-2BD9-189C4D6707B0}"/>
              </a:ext>
            </a:extLst>
          </p:cNvPr>
          <p:cNvSpPr>
            <a:spLocks noGrp="1"/>
          </p:cNvSpPr>
          <p:nvPr>
            <p:ph idx="1"/>
          </p:nvPr>
        </p:nvSpPr>
        <p:spPr/>
        <p:txBody>
          <a:bodyPr/>
          <a:lstStyle/>
          <a:p>
            <a:r>
              <a:rPr lang="en-US" sz="1800">
                <a:effectLst/>
                <a:latin typeface="Calibri" panose="020F0502020204030204" pitchFamily="34" charset="0"/>
                <a:ea typeface="Times New Roman" panose="02020603050405020304" pitchFamily="18" charset="0"/>
                <a:cs typeface="Times New Roman" panose="02020603050405020304" pitchFamily="18" charset="0"/>
              </a:rPr>
              <a:t>Tourism and hospitality is the world's largest and fastest-growing sector. A unique component of this industry is the variety of jobs it encompasses (Marriott, 2007). Despite the diversity of businesses that comprise the hospitality sector, there are a few essential elements that all hotels must master in order to exceed their guests' expectations (Draznin, 2017). The key to a pleasant welcome is aiding guests in every way possible.</a:t>
            </a:r>
          </a:p>
        </p:txBody>
      </p:sp>
    </p:spTree>
    <p:extLst>
      <p:ext uri="{BB962C8B-B14F-4D97-AF65-F5344CB8AC3E}">
        <p14:creationId xmlns:p14="http://schemas.microsoft.com/office/powerpoint/2010/main" val="12722221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AE0B3-1242-94F6-9264-5FCE77499922}"/>
              </a:ext>
            </a:extLst>
          </p:cNvPr>
          <p:cNvSpPr>
            <a:spLocks noGrp="1"/>
          </p:cNvSpPr>
          <p:nvPr>
            <p:ph type="title"/>
          </p:nvPr>
        </p:nvSpPr>
        <p:spPr/>
        <p:txBody>
          <a:bodyPr>
            <a:normAutofit/>
          </a:bodyPr>
          <a:lstStyle/>
          <a:p>
            <a:r>
              <a:rPr lang="en-US" b="1">
                <a:effectLst/>
                <a:latin typeface="Calibri" panose="020F0502020204030204" pitchFamily="34" charset="0"/>
                <a:ea typeface="Times New Roman" panose="02020603050405020304" pitchFamily="18" charset="0"/>
                <a:cs typeface="Times New Roman" panose="02020603050405020304" pitchFamily="18" charset="0"/>
              </a:rPr>
              <a:t>References</a:t>
            </a:r>
            <a:endParaRPr lang="en-US">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3F0E893-89C4-6B88-982D-FAFE79EF56B6}"/>
              </a:ext>
            </a:extLst>
          </p:cNvPr>
          <p:cNvSpPr>
            <a:spLocks noGrp="1"/>
          </p:cNvSpPr>
          <p:nvPr>
            <p:ph idx="1"/>
          </p:nvPr>
        </p:nvSpPr>
        <p:spPr/>
        <p:txBody>
          <a:bodyPr>
            <a:normAutofit fontScale="85000" lnSpcReduction="20000"/>
          </a:bodyPr>
          <a:lstStyle/>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Clabaugh, J., 2016.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"Key Bridge Marriott's future is uncertain"</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WTOP.</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Cooper, R., 2019.</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 "The oldest Marriott hotel in existence is ready for a new look". </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American City Business Journals.</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Draznin, H., 2017.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"The Marriott family American Dream: From "Hot Shoppes" to hotels"</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CNN.</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Marriott, B., 2007.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"Remembrances of Mom – Marriott on the Move"</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Marriott International.</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McDowell, E., 1995.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Bible Now Shares Hotel Rooms With Some Other Good Books". </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The New York Times.</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McDowell, E., 1997.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"Marriott Aims Overseas With Acquisition"</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The New York Times.</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McQuaid, K. L., 1995.</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 "Marriott gets 49% of Ritz-Carlton"</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The Baltimore Sun.</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Merle, R., 2002.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"Ritz-Carlton to Be Based in Md</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The Washington Post.</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Rosenwald, M., 2007.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"Root Beer Roots"</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The Washington Post.</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p>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Sanchez, J., 1997. </a:t>
            </a:r>
            <a:r>
              <a:rPr lang="en-US" sz="1800" i="1">
                <a:effectLst/>
                <a:latin typeface="Times New Roman" panose="02020603050405020304" pitchFamily="18" charset="0"/>
                <a:ea typeface="Times New Roman" panose="02020603050405020304" pitchFamily="18" charset="0"/>
                <a:cs typeface="Times New Roman" panose="02020603050405020304" pitchFamily="18" charset="0"/>
              </a:rPr>
              <a:t>"Marriott to Buy Renaissance for $1 Billion".</a:t>
            </a:r>
            <a:r>
              <a:rPr lang="en-US" sz="1800">
                <a:effectLst/>
                <a:latin typeface="Times New Roman" panose="02020603050405020304" pitchFamily="18" charset="0"/>
                <a:ea typeface="Times New Roman" panose="02020603050405020304" pitchFamily="18" charset="0"/>
                <a:cs typeface="Times New Roman" panose="02020603050405020304" pitchFamily="18" charset="0"/>
              </a:rPr>
              <a:t> Los Angeles Times.</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49442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880A1-971E-A198-B4C9-75139ECF2ACF}"/>
              </a:ext>
            </a:extLst>
          </p:cNvPr>
          <p:cNvSpPr>
            <a:spLocks noGrp="1"/>
          </p:cNvSpPr>
          <p:nvPr>
            <p:ph type="ctrTitle"/>
          </p:nvPr>
        </p:nvSpPr>
        <p:spPr/>
        <p:txBody>
          <a:bodyPr/>
          <a:lstStyle/>
          <a:p>
            <a:r>
              <a:rPr lang="en-US" dirty="0"/>
              <a:t>Thank You </a:t>
            </a:r>
          </a:p>
        </p:txBody>
      </p:sp>
      <p:sp>
        <p:nvSpPr>
          <p:cNvPr id="3" name="Content Placeholder 2">
            <a:extLst>
              <a:ext uri="{FF2B5EF4-FFF2-40B4-BE49-F238E27FC236}">
                <a16:creationId xmlns:a16="http://schemas.microsoft.com/office/drawing/2014/main" id="{CA7F25C0-AB32-0BE3-4EC7-6CF4765C1EFF}"/>
              </a:ext>
            </a:extLst>
          </p:cNvPr>
          <p:cNvSpPr>
            <a:spLocks noGrp="1"/>
          </p:cNvSpPr>
          <p:nvPr>
            <p:ph type="subTitle" idx="1"/>
          </p:nvPr>
        </p:nvSpPr>
        <p:spPr/>
        <p:txBody>
          <a:bodyPr/>
          <a:lstStyle/>
          <a:p>
            <a:r>
              <a:rPr lang="en-US"/>
              <a:t>Any questions? </a:t>
            </a:r>
          </a:p>
        </p:txBody>
      </p:sp>
    </p:spTree>
    <p:extLst>
      <p:ext uri="{BB962C8B-B14F-4D97-AF65-F5344CB8AC3E}">
        <p14:creationId xmlns:p14="http://schemas.microsoft.com/office/powerpoint/2010/main" val="3647852947"/>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1236</Words>
  <Application>Microsoft Office PowerPoint</Application>
  <PresentationFormat>Widescreen</PresentationFormat>
  <Paragraphs>54</Paragraphs>
  <Slides>10</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Calibri Light</vt:lpstr>
      <vt:lpstr>Rockwell</vt:lpstr>
      <vt:lpstr>Times New Roman</vt:lpstr>
      <vt:lpstr>Wingdings</vt:lpstr>
      <vt:lpstr>Atlas</vt:lpstr>
      <vt:lpstr>Marriott International</vt:lpstr>
      <vt:lpstr>Table of content</vt:lpstr>
      <vt:lpstr>Introduction</vt:lpstr>
      <vt:lpstr>Main consumers </vt:lpstr>
      <vt:lpstr>The aim, scope, and design of the services and amenities supplied to guests, as well as their description.</vt:lpstr>
      <vt:lpstr>Why guest services are necessary</vt:lpstr>
      <vt:lpstr>The significance of friendliness and how hotels can meet/exceed guest expectations</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International</dc:title>
  <dc:creator>abdus samad</dc:creator>
  <cp:lastModifiedBy>abdus samad</cp:lastModifiedBy>
  <cp:revision>2</cp:revision>
  <dcterms:created xsi:type="dcterms:W3CDTF">2023-02-07T16:42:48Z</dcterms:created>
  <dcterms:modified xsi:type="dcterms:W3CDTF">2023-02-09T17:06:30Z</dcterms:modified>
</cp:coreProperties>
</file>