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8288000" cy="10287000"/>
  <p:notesSz cx="6858000" cy="9144000"/>
  <p:embeddedFontLst>
    <p:embeddedFont>
      <p:font typeface="Agrandir Wide Bold" panose="020B0604020202020204" charset="0"/>
      <p:regular r:id="rId14"/>
    </p:embeddedFont>
    <p:embeddedFont>
      <p:font typeface="Nunito" pitchFamily="2" charset="0"/>
      <p:regular r:id="rId15"/>
      <p:bold r:id="rId16"/>
      <p:italic r:id="rId17"/>
      <p:boldItalic r:id="rId18"/>
    </p:embeddedFont>
    <p:embeddedFont>
      <p:font typeface="Nunito Bold" charset="0"/>
      <p:regular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58" d="100"/>
          <a:sy n="58" d="100"/>
        </p:scale>
        <p:origin x="250" y="10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4EDE2"/>
        </a:solidFill>
        <a:effectLst/>
      </p:bgPr>
    </p:bg>
    <p:spTree>
      <p:nvGrpSpPr>
        <p:cNvPr id="1" name=""/>
        <p:cNvGrpSpPr/>
        <p:nvPr/>
      </p:nvGrpSpPr>
      <p:grpSpPr>
        <a:xfrm>
          <a:off x="0" y="0"/>
          <a:ext cx="0" cy="0"/>
          <a:chOff x="0" y="0"/>
          <a:chExt cx="0" cy="0"/>
        </a:xfrm>
      </p:grpSpPr>
      <p:grpSp>
        <p:nvGrpSpPr>
          <p:cNvPr id="2" name="Group 2"/>
          <p:cNvGrpSpPr/>
          <p:nvPr/>
        </p:nvGrpSpPr>
        <p:grpSpPr>
          <a:xfrm>
            <a:off x="17259300" y="0"/>
            <a:ext cx="3086100" cy="10287000"/>
            <a:chOff x="0" y="0"/>
            <a:chExt cx="812800" cy="2709333"/>
          </a:xfrm>
        </p:grpSpPr>
        <p:sp>
          <p:nvSpPr>
            <p:cNvPr id="3" name="Freeform 3"/>
            <p:cNvSpPr/>
            <p:nvPr/>
          </p:nvSpPr>
          <p:spPr>
            <a:xfrm>
              <a:off x="0" y="0"/>
              <a:ext cx="812800" cy="2709333"/>
            </a:xfrm>
            <a:custGeom>
              <a:avLst/>
              <a:gdLst/>
              <a:ahLst/>
              <a:cxnLst/>
              <a:rect l="l" t="t" r="r" b="b"/>
              <a:pathLst>
                <a:path w="812800" h="2709333">
                  <a:moveTo>
                    <a:pt x="90311" y="0"/>
                  </a:moveTo>
                  <a:lnTo>
                    <a:pt x="722489" y="0"/>
                  </a:lnTo>
                  <a:cubicBezTo>
                    <a:pt x="746441" y="0"/>
                    <a:pt x="769412" y="9515"/>
                    <a:pt x="786348" y="26452"/>
                  </a:cubicBezTo>
                  <a:cubicBezTo>
                    <a:pt x="803285" y="43388"/>
                    <a:pt x="812800" y="66359"/>
                    <a:pt x="812800" y="90311"/>
                  </a:cubicBezTo>
                  <a:lnTo>
                    <a:pt x="812800" y="2619022"/>
                  </a:lnTo>
                  <a:cubicBezTo>
                    <a:pt x="812800" y="2642974"/>
                    <a:pt x="803285" y="2665945"/>
                    <a:pt x="786348" y="2682882"/>
                  </a:cubicBezTo>
                  <a:cubicBezTo>
                    <a:pt x="769412" y="2699818"/>
                    <a:pt x="746441" y="2709333"/>
                    <a:pt x="722489" y="2709333"/>
                  </a:cubicBezTo>
                  <a:lnTo>
                    <a:pt x="90311" y="2709333"/>
                  </a:lnTo>
                  <a:cubicBezTo>
                    <a:pt x="40434" y="2709333"/>
                    <a:pt x="0" y="2668900"/>
                    <a:pt x="0" y="2619022"/>
                  </a:cubicBezTo>
                  <a:lnTo>
                    <a:pt x="0" y="90311"/>
                  </a:lnTo>
                  <a:cubicBezTo>
                    <a:pt x="0" y="66359"/>
                    <a:pt x="9515" y="43388"/>
                    <a:pt x="26452" y="26452"/>
                  </a:cubicBezTo>
                  <a:cubicBezTo>
                    <a:pt x="43388" y="9515"/>
                    <a:pt x="66359" y="0"/>
                    <a:pt x="90311" y="0"/>
                  </a:cubicBezTo>
                  <a:close/>
                </a:path>
              </a:pathLst>
            </a:custGeom>
            <a:solidFill>
              <a:srgbClr val="303870"/>
            </a:solidFill>
          </p:spPr>
          <p:txBody>
            <a:bodyPr/>
            <a:lstStyle/>
            <a:p>
              <a:endParaRPr lang="en-GB"/>
            </a:p>
          </p:txBody>
        </p:sp>
        <p:sp>
          <p:nvSpPr>
            <p:cNvPr id="4" name="TextBox 4"/>
            <p:cNvSpPr txBox="1"/>
            <p:nvPr/>
          </p:nvSpPr>
          <p:spPr>
            <a:xfrm>
              <a:off x="0" y="-95250"/>
              <a:ext cx="812800" cy="2804583"/>
            </a:xfrm>
            <a:prstGeom prst="rect">
              <a:avLst/>
            </a:prstGeom>
          </p:spPr>
          <p:txBody>
            <a:bodyPr lIns="50800" tIns="50800" rIns="50800" bIns="50800" rtlCol="0" anchor="ctr"/>
            <a:lstStyle/>
            <a:p>
              <a:pPr algn="ctr">
                <a:lnSpc>
                  <a:spcPts val="3287"/>
                </a:lnSpc>
              </a:pPr>
              <a:endParaRPr/>
            </a:p>
          </p:txBody>
        </p:sp>
      </p:grpSp>
      <p:sp>
        <p:nvSpPr>
          <p:cNvPr id="5" name="TextBox 5"/>
          <p:cNvSpPr txBox="1"/>
          <p:nvPr/>
        </p:nvSpPr>
        <p:spPr>
          <a:xfrm>
            <a:off x="1028700" y="2952955"/>
            <a:ext cx="12584433" cy="2078694"/>
          </a:xfrm>
          <a:prstGeom prst="rect">
            <a:avLst/>
          </a:prstGeom>
        </p:spPr>
        <p:txBody>
          <a:bodyPr lIns="0" tIns="0" rIns="0" bIns="0" rtlCol="0" anchor="t">
            <a:spAutoFit/>
          </a:bodyPr>
          <a:lstStyle/>
          <a:p>
            <a:pPr algn="l">
              <a:lnSpc>
                <a:spcPts val="7460"/>
              </a:lnSpc>
            </a:pPr>
            <a:r>
              <a:rPr lang="en-US" sz="6544" b="1">
                <a:solidFill>
                  <a:srgbClr val="303870"/>
                </a:solidFill>
                <a:latin typeface="Agrandir Wide Bold"/>
                <a:ea typeface="Agrandir Wide Bold"/>
                <a:cs typeface="Agrandir Wide Bold"/>
                <a:sym typeface="Agrandir Wide Bold"/>
              </a:rPr>
              <a:t>PROBLEM SOLVING AND DECISION MAKING</a:t>
            </a:r>
          </a:p>
        </p:txBody>
      </p:sp>
      <p:grpSp>
        <p:nvGrpSpPr>
          <p:cNvPr id="6" name="Group 6"/>
          <p:cNvGrpSpPr/>
          <p:nvPr/>
        </p:nvGrpSpPr>
        <p:grpSpPr>
          <a:xfrm>
            <a:off x="1028700" y="5924395"/>
            <a:ext cx="7264894" cy="838151"/>
            <a:chOff x="0" y="0"/>
            <a:chExt cx="1913388" cy="220747"/>
          </a:xfrm>
        </p:grpSpPr>
        <p:sp>
          <p:nvSpPr>
            <p:cNvPr id="7" name="Freeform 7"/>
            <p:cNvSpPr/>
            <p:nvPr/>
          </p:nvSpPr>
          <p:spPr>
            <a:xfrm>
              <a:off x="0" y="0"/>
              <a:ext cx="1913388" cy="220747"/>
            </a:xfrm>
            <a:custGeom>
              <a:avLst/>
              <a:gdLst/>
              <a:ahLst/>
              <a:cxnLst/>
              <a:rect l="l" t="t" r="r" b="b"/>
              <a:pathLst>
                <a:path w="1913388" h="220747">
                  <a:moveTo>
                    <a:pt x="106566" y="0"/>
                  </a:moveTo>
                  <a:lnTo>
                    <a:pt x="1806822" y="0"/>
                  </a:lnTo>
                  <a:cubicBezTo>
                    <a:pt x="1835085" y="0"/>
                    <a:pt x="1862190" y="11227"/>
                    <a:pt x="1882175" y="31213"/>
                  </a:cubicBezTo>
                  <a:cubicBezTo>
                    <a:pt x="1902160" y="51198"/>
                    <a:pt x="1913388" y="78303"/>
                    <a:pt x="1913388" y="106566"/>
                  </a:cubicBezTo>
                  <a:lnTo>
                    <a:pt x="1913388" y="114181"/>
                  </a:lnTo>
                  <a:cubicBezTo>
                    <a:pt x="1913388" y="173036"/>
                    <a:pt x="1865677" y="220747"/>
                    <a:pt x="1806822" y="220747"/>
                  </a:cubicBezTo>
                  <a:lnTo>
                    <a:pt x="106566" y="220747"/>
                  </a:lnTo>
                  <a:cubicBezTo>
                    <a:pt x="47711" y="220747"/>
                    <a:pt x="0" y="173036"/>
                    <a:pt x="0" y="114181"/>
                  </a:cubicBezTo>
                  <a:lnTo>
                    <a:pt x="0" y="106566"/>
                  </a:lnTo>
                  <a:cubicBezTo>
                    <a:pt x="0" y="47711"/>
                    <a:pt x="47711" y="0"/>
                    <a:pt x="106566" y="0"/>
                  </a:cubicBezTo>
                  <a:close/>
                </a:path>
              </a:pathLst>
            </a:custGeom>
            <a:ln w="38100" cap="rnd">
              <a:solidFill>
                <a:srgbClr val="303870"/>
              </a:solidFill>
              <a:prstDash val="solid"/>
              <a:round/>
            </a:ln>
          </p:spPr>
          <p:txBody>
            <a:bodyPr/>
            <a:lstStyle/>
            <a:p>
              <a:endParaRPr lang="en-GB"/>
            </a:p>
          </p:txBody>
        </p:sp>
        <p:sp>
          <p:nvSpPr>
            <p:cNvPr id="8" name="TextBox 8"/>
            <p:cNvSpPr txBox="1"/>
            <p:nvPr/>
          </p:nvSpPr>
          <p:spPr>
            <a:xfrm>
              <a:off x="0" y="-95250"/>
              <a:ext cx="1913388" cy="315997"/>
            </a:xfrm>
            <a:prstGeom prst="rect">
              <a:avLst/>
            </a:prstGeom>
          </p:spPr>
          <p:txBody>
            <a:bodyPr lIns="50800" tIns="50800" rIns="50800" bIns="50800" rtlCol="0" anchor="ctr"/>
            <a:lstStyle/>
            <a:p>
              <a:pPr algn="ctr">
                <a:lnSpc>
                  <a:spcPts val="3287"/>
                </a:lnSpc>
              </a:pPr>
              <a:endParaRPr/>
            </a:p>
          </p:txBody>
        </p:sp>
      </p:grpSp>
      <p:sp>
        <p:nvSpPr>
          <p:cNvPr id="9" name="TextBox 9"/>
          <p:cNvSpPr txBox="1"/>
          <p:nvPr/>
        </p:nvSpPr>
        <p:spPr>
          <a:xfrm>
            <a:off x="1363969" y="6031237"/>
            <a:ext cx="6594356" cy="556115"/>
          </a:xfrm>
          <a:prstGeom prst="rect">
            <a:avLst/>
          </a:prstGeom>
        </p:spPr>
        <p:txBody>
          <a:bodyPr lIns="0" tIns="0" rIns="0" bIns="0" rtlCol="0" anchor="t">
            <a:spAutoFit/>
          </a:bodyPr>
          <a:lstStyle/>
          <a:p>
            <a:pPr algn="ctr">
              <a:lnSpc>
                <a:spcPts val="4522"/>
              </a:lnSpc>
            </a:pPr>
            <a:r>
              <a:rPr lang="en-US" sz="3230" b="1">
                <a:solidFill>
                  <a:srgbClr val="303870"/>
                </a:solidFill>
                <a:latin typeface="Nunito Bold"/>
                <a:ea typeface="Nunito Bold"/>
                <a:cs typeface="Nunito Bold"/>
                <a:sym typeface="Nunito Bold"/>
              </a:rPr>
              <a:t>Module Code: </a:t>
            </a:r>
            <a:r>
              <a:rPr lang="en-US" sz="3230">
                <a:solidFill>
                  <a:srgbClr val="303870"/>
                </a:solidFill>
                <a:latin typeface="Nunito"/>
                <a:ea typeface="Nunito"/>
                <a:cs typeface="Nunito"/>
                <a:sym typeface="Nunito"/>
              </a:rPr>
              <a:t>LCLM4004</a:t>
            </a:r>
          </a:p>
        </p:txBody>
      </p:sp>
      <p:sp>
        <p:nvSpPr>
          <p:cNvPr id="10" name="TextBox 10"/>
          <p:cNvSpPr txBox="1"/>
          <p:nvPr/>
        </p:nvSpPr>
        <p:spPr>
          <a:xfrm>
            <a:off x="1028700" y="962025"/>
            <a:ext cx="2948357" cy="555879"/>
          </a:xfrm>
          <a:prstGeom prst="rect">
            <a:avLst/>
          </a:prstGeom>
        </p:spPr>
        <p:txBody>
          <a:bodyPr lIns="0" tIns="0" rIns="0" bIns="0" rtlCol="0" anchor="t">
            <a:spAutoFit/>
          </a:bodyPr>
          <a:lstStyle/>
          <a:p>
            <a:pPr algn="l">
              <a:lnSpc>
                <a:spcPts val="4536"/>
              </a:lnSpc>
            </a:pPr>
            <a:r>
              <a:rPr lang="en-US" sz="3240">
                <a:solidFill>
                  <a:srgbClr val="303870"/>
                </a:solidFill>
                <a:latin typeface="Nunito"/>
                <a:ea typeface="Nunito"/>
                <a:cs typeface="Nunito"/>
                <a:sym typeface="Nunito"/>
              </a:rPr>
              <a:t>July 2026</a:t>
            </a:r>
          </a:p>
        </p:txBody>
      </p:sp>
      <p:sp>
        <p:nvSpPr>
          <p:cNvPr id="11" name="TextBox 11"/>
          <p:cNvSpPr txBox="1"/>
          <p:nvPr/>
        </p:nvSpPr>
        <p:spPr>
          <a:xfrm>
            <a:off x="1028700" y="8746624"/>
            <a:ext cx="6680614" cy="431800"/>
          </a:xfrm>
          <a:prstGeom prst="rect">
            <a:avLst/>
          </a:prstGeom>
        </p:spPr>
        <p:txBody>
          <a:bodyPr lIns="0" tIns="0" rIns="0" bIns="0" rtlCol="0" anchor="t">
            <a:spAutoFit/>
          </a:bodyPr>
          <a:lstStyle/>
          <a:p>
            <a:pPr algn="l">
              <a:lnSpc>
                <a:spcPts val="3500"/>
              </a:lnSpc>
            </a:pPr>
            <a:r>
              <a:rPr lang="en-US" sz="2500" b="1">
                <a:solidFill>
                  <a:srgbClr val="303870"/>
                </a:solidFill>
                <a:latin typeface="Nunito Bold"/>
                <a:ea typeface="Nunito Bold"/>
                <a:cs typeface="Nunito Bold"/>
                <a:sym typeface="Nunito Bold"/>
              </a:rPr>
              <a:t>Presented by:</a:t>
            </a:r>
            <a:r>
              <a:rPr lang="en-US" sz="2500">
                <a:solidFill>
                  <a:srgbClr val="303870"/>
                </a:solidFill>
                <a:latin typeface="Nunito"/>
                <a:ea typeface="Nunito"/>
                <a:cs typeface="Nunito"/>
                <a:sym typeface="Nunito"/>
              </a:rPr>
              <a:t> Oscar Kofi Ayisa</a:t>
            </a:r>
          </a:p>
        </p:txBody>
      </p:sp>
      <p:sp>
        <p:nvSpPr>
          <p:cNvPr id="12" name="TextBox 12"/>
          <p:cNvSpPr txBox="1"/>
          <p:nvPr/>
        </p:nvSpPr>
        <p:spPr>
          <a:xfrm>
            <a:off x="1028700" y="9321886"/>
            <a:ext cx="6680614" cy="422275"/>
          </a:xfrm>
          <a:prstGeom prst="rect">
            <a:avLst/>
          </a:prstGeom>
        </p:spPr>
        <p:txBody>
          <a:bodyPr lIns="0" tIns="0" rIns="0" bIns="0" rtlCol="0" anchor="t">
            <a:spAutoFit/>
          </a:bodyPr>
          <a:lstStyle/>
          <a:p>
            <a:pPr algn="l">
              <a:lnSpc>
                <a:spcPts val="3499"/>
              </a:lnSpc>
            </a:pPr>
            <a:r>
              <a:rPr lang="en-US" sz="2499" b="1">
                <a:solidFill>
                  <a:srgbClr val="303870"/>
                </a:solidFill>
                <a:latin typeface="Nunito Bold"/>
                <a:ea typeface="Nunito Bold"/>
                <a:cs typeface="Nunito Bold"/>
                <a:sym typeface="Nunito Bold"/>
              </a:rPr>
              <a:t>Student ID: </a:t>
            </a:r>
            <a:r>
              <a:rPr lang="en-US" sz="2499">
                <a:solidFill>
                  <a:srgbClr val="303870"/>
                </a:solidFill>
                <a:latin typeface="Nunito"/>
                <a:ea typeface="Nunito"/>
                <a:cs typeface="Nunito"/>
                <a:sym typeface="Nunito"/>
              </a:rPr>
              <a:t>2527165</a:t>
            </a:r>
          </a:p>
        </p:txBody>
      </p:sp>
      <p:sp>
        <p:nvSpPr>
          <p:cNvPr id="13" name="TextBox 13"/>
          <p:cNvSpPr txBox="1"/>
          <p:nvPr/>
        </p:nvSpPr>
        <p:spPr>
          <a:xfrm>
            <a:off x="1028700" y="7306913"/>
            <a:ext cx="6680614" cy="496736"/>
          </a:xfrm>
          <a:prstGeom prst="rect">
            <a:avLst/>
          </a:prstGeom>
        </p:spPr>
        <p:txBody>
          <a:bodyPr lIns="0" tIns="0" rIns="0" bIns="0" rtlCol="0" anchor="t">
            <a:spAutoFit/>
          </a:bodyPr>
          <a:lstStyle/>
          <a:p>
            <a:pPr algn="l">
              <a:lnSpc>
                <a:spcPts val="4120"/>
              </a:lnSpc>
            </a:pPr>
            <a:r>
              <a:rPr lang="en-US" sz="2943" b="1">
                <a:solidFill>
                  <a:srgbClr val="303870"/>
                </a:solidFill>
                <a:latin typeface="Nunito Bold"/>
                <a:ea typeface="Nunito Bold"/>
                <a:cs typeface="Nunito Bold"/>
                <a:sym typeface="Nunito Bold"/>
              </a:rPr>
              <a:t>Lecturer:</a:t>
            </a:r>
            <a:r>
              <a:rPr lang="en-US" sz="2943">
                <a:solidFill>
                  <a:srgbClr val="303870"/>
                </a:solidFill>
                <a:latin typeface="Nunito"/>
                <a:ea typeface="Nunito"/>
                <a:cs typeface="Nunito"/>
                <a:sym typeface="Nunito"/>
              </a:rPr>
              <a:t> Charles Obinwa</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4EDE2"/>
        </a:solidFill>
        <a:effectLst/>
      </p:bgPr>
    </p:bg>
    <p:spTree>
      <p:nvGrpSpPr>
        <p:cNvPr id="1" name=""/>
        <p:cNvGrpSpPr/>
        <p:nvPr/>
      </p:nvGrpSpPr>
      <p:grpSpPr>
        <a:xfrm>
          <a:off x="0" y="0"/>
          <a:ext cx="0" cy="0"/>
          <a:chOff x="0" y="0"/>
          <a:chExt cx="0" cy="0"/>
        </a:xfrm>
      </p:grpSpPr>
      <p:grpSp>
        <p:nvGrpSpPr>
          <p:cNvPr id="2" name="Group 2"/>
          <p:cNvGrpSpPr/>
          <p:nvPr/>
        </p:nvGrpSpPr>
        <p:grpSpPr>
          <a:xfrm>
            <a:off x="17259300" y="0"/>
            <a:ext cx="3086100" cy="10287000"/>
            <a:chOff x="0" y="0"/>
            <a:chExt cx="812800" cy="2709333"/>
          </a:xfrm>
        </p:grpSpPr>
        <p:sp>
          <p:nvSpPr>
            <p:cNvPr id="3" name="Freeform 3"/>
            <p:cNvSpPr/>
            <p:nvPr/>
          </p:nvSpPr>
          <p:spPr>
            <a:xfrm>
              <a:off x="0" y="0"/>
              <a:ext cx="812800" cy="2709333"/>
            </a:xfrm>
            <a:custGeom>
              <a:avLst/>
              <a:gdLst/>
              <a:ahLst/>
              <a:cxnLst/>
              <a:rect l="l" t="t" r="r" b="b"/>
              <a:pathLst>
                <a:path w="812800" h="2709333">
                  <a:moveTo>
                    <a:pt x="90311" y="0"/>
                  </a:moveTo>
                  <a:lnTo>
                    <a:pt x="722489" y="0"/>
                  </a:lnTo>
                  <a:cubicBezTo>
                    <a:pt x="746441" y="0"/>
                    <a:pt x="769412" y="9515"/>
                    <a:pt x="786348" y="26452"/>
                  </a:cubicBezTo>
                  <a:cubicBezTo>
                    <a:pt x="803285" y="43388"/>
                    <a:pt x="812800" y="66359"/>
                    <a:pt x="812800" y="90311"/>
                  </a:cubicBezTo>
                  <a:lnTo>
                    <a:pt x="812800" y="2619022"/>
                  </a:lnTo>
                  <a:cubicBezTo>
                    <a:pt x="812800" y="2642974"/>
                    <a:pt x="803285" y="2665945"/>
                    <a:pt x="786348" y="2682882"/>
                  </a:cubicBezTo>
                  <a:cubicBezTo>
                    <a:pt x="769412" y="2699818"/>
                    <a:pt x="746441" y="2709333"/>
                    <a:pt x="722489" y="2709333"/>
                  </a:cubicBezTo>
                  <a:lnTo>
                    <a:pt x="90311" y="2709333"/>
                  </a:lnTo>
                  <a:cubicBezTo>
                    <a:pt x="40434" y="2709333"/>
                    <a:pt x="0" y="2668900"/>
                    <a:pt x="0" y="2619022"/>
                  </a:cubicBezTo>
                  <a:lnTo>
                    <a:pt x="0" y="90311"/>
                  </a:lnTo>
                  <a:cubicBezTo>
                    <a:pt x="0" y="66359"/>
                    <a:pt x="9515" y="43388"/>
                    <a:pt x="26452" y="26452"/>
                  </a:cubicBezTo>
                  <a:cubicBezTo>
                    <a:pt x="43388" y="9515"/>
                    <a:pt x="66359" y="0"/>
                    <a:pt x="90311" y="0"/>
                  </a:cubicBezTo>
                  <a:close/>
                </a:path>
              </a:pathLst>
            </a:custGeom>
            <a:solidFill>
              <a:srgbClr val="303870"/>
            </a:solidFill>
          </p:spPr>
          <p:txBody>
            <a:bodyPr/>
            <a:lstStyle/>
            <a:p>
              <a:endParaRPr lang="en-GB"/>
            </a:p>
          </p:txBody>
        </p:sp>
        <p:sp>
          <p:nvSpPr>
            <p:cNvPr id="4" name="TextBox 4"/>
            <p:cNvSpPr txBox="1"/>
            <p:nvPr/>
          </p:nvSpPr>
          <p:spPr>
            <a:xfrm>
              <a:off x="0" y="-95250"/>
              <a:ext cx="812800" cy="2804583"/>
            </a:xfrm>
            <a:prstGeom prst="rect">
              <a:avLst/>
            </a:prstGeom>
          </p:spPr>
          <p:txBody>
            <a:bodyPr lIns="50800" tIns="50800" rIns="50800" bIns="50800" rtlCol="0" anchor="ctr"/>
            <a:lstStyle/>
            <a:p>
              <a:pPr algn="ctr">
                <a:lnSpc>
                  <a:spcPts val="3287"/>
                </a:lnSpc>
              </a:pPr>
              <a:endParaRPr/>
            </a:p>
          </p:txBody>
        </p:sp>
      </p:grpSp>
      <p:sp>
        <p:nvSpPr>
          <p:cNvPr id="5" name="TextBox 5"/>
          <p:cNvSpPr txBox="1"/>
          <p:nvPr/>
        </p:nvSpPr>
        <p:spPr>
          <a:xfrm>
            <a:off x="1028700" y="1375895"/>
            <a:ext cx="10422463" cy="1369582"/>
          </a:xfrm>
          <a:prstGeom prst="rect">
            <a:avLst/>
          </a:prstGeom>
        </p:spPr>
        <p:txBody>
          <a:bodyPr lIns="0" tIns="0" rIns="0" bIns="0" rtlCol="0" anchor="t">
            <a:spAutoFit/>
          </a:bodyPr>
          <a:lstStyle/>
          <a:p>
            <a:pPr algn="l">
              <a:lnSpc>
                <a:spcPts val="8974"/>
              </a:lnSpc>
            </a:pPr>
            <a:r>
              <a:rPr lang="en-US" sz="7872" b="1">
                <a:solidFill>
                  <a:srgbClr val="303870"/>
                </a:solidFill>
                <a:latin typeface="Agrandir Wide Bold"/>
                <a:ea typeface="Agrandir Wide Bold"/>
                <a:cs typeface="Agrandir Wide Bold"/>
                <a:sym typeface="Agrandir Wide Bold"/>
              </a:rPr>
              <a:t>CONTENTS:</a:t>
            </a:r>
          </a:p>
        </p:txBody>
      </p:sp>
      <p:grpSp>
        <p:nvGrpSpPr>
          <p:cNvPr id="6" name="Group 6"/>
          <p:cNvGrpSpPr/>
          <p:nvPr/>
        </p:nvGrpSpPr>
        <p:grpSpPr>
          <a:xfrm>
            <a:off x="2524125" y="3217151"/>
            <a:ext cx="5567160" cy="838151"/>
            <a:chOff x="0" y="0"/>
            <a:chExt cx="1466248" cy="220747"/>
          </a:xfrm>
        </p:grpSpPr>
        <p:sp>
          <p:nvSpPr>
            <p:cNvPr id="7" name="Freeform 7"/>
            <p:cNvSpPr/>
            <p:nvPr/>
          </p:nvSpPr>
          <p:spPr>
            <a:xfrm>
              <a:off x="0" y="0"/>
              <a:ext cx="1466248" cy="220747"/>
            </a:xfrm>
            <a:custGeom>
              <a:avLst/>
              <a:gdLst/>
              <a:ahLst/>
              <a:cxnLst/>
              <a:rect l="l" t="t" r="r" b="b"/>
              <a:pathLst>
                <a:path w="1466248" h="220747">
                  <a:moveTo>
                    <a:pt x="110374" y="0"/>
                  </a:moveTo>
                  <a:lnTo>
                    <a:pt x="1355874" y="0"/>
                  </a:lnTo>
                  <a:cubicBezTo>
                    <a:pt x="1385147" y="0"/>
                    <a:pt x="1413221" y="11629"/>
                    <a:pt x="1433920" y="32328"/>
                  </a:cubicBezTo>
                  <a:cubicBezTo>
                    <a:pt x="1454619" y="53027"/>
                    <a:pt x="1466248" y="81101"/>
                    <a:pt x="1466248" y="110374"/>
                  </a:cubicBezTo>
                  <a:lnTo>
                    <a:pt x="1466248" y="110374"/>
                  </a:lnTo>
                  <a:cubicBezTo>
                    <a:pt x="1466248" y="139647"/>
                    <a:pt x="1454619" y="167721"/>
                    <a:pt x="1433920" y="188420"/>
                  </a:cubicBezTo>
                  <a:cubicBezTo>
                    <a:pt x="1413221" y="209119"/>
                    <a:pt x="1385147" y="220747"/>
                    <a:pt x="1355874" y="220747"/>
                  </a:cubicBezTo>
                  <a:lnTo>
                    <a:pt x="110374" y="220747"/>
                  </a:lnTo>
                  <a:cubicBezTo>
                    <a:pt x="81101" y="220747"/>
                    <a:pt x="53027" y="209119"/>
                    <a:pt x="32328" y="188420"/>
                  </a:cubicBezTo>
                  <a:cubicBezTo>
                    <a:pt x="11629" y="167721"/>
                    <a:pt x="0" y="139647"/>
                    <a:pt x="0" y="110374"/>
                  </a:cubicBezTo>
                  <a:lnTo>
                    <a:pt x="0" y="110374"/>
                  </a:lnTo>
                  <a:cubicBezTo>
                    <a:pt x="0" y="81101"/>
                    <a:pt x="11629" y="53027"/>
                    <a:pt x="32328" y="32328"/>
                  </a:cubicBezTo>
                  <a:cubicBezTo>
                    <a:pt x="53027" y="11629"/>
                    <a:pt x="81101" y="0"/>
                    <a:pt x="110374" y="0"/>
                  </a:cubicBezTo>
                  <a:close/>
                </a:path>
              </a:pathLst>
            </a:custGeom>
            <a:ln w="38100" cap="rnd">
              <a:solidFill>
                <a:srgbClr val="303870"/>
              </a:solidFill>
              <a:prstDash val="solid"/>
              <a:round/>
            </a:ln>
          </p:spPr>
          <p:txBody>
            <a:bodyPr/>
            <a:lstStyle/>
            <a:p>
              <a:endParaRPr lang="en-GB"/>
            </a:p>
          </p:txBody>
        </p:sp>
        <p:sp>
          <p:nvSpPr>
            <p:cNvPr id="8" name="TextBox 8"/>
            <p:cNvSpPr txBox="1"/>
            <p:nvPr/>
          </p:nvSpPr>
          <p:spPr>
            <a:xfrm>
              <a:off x="0" y="-95250"/>
              <a:ext cx="1466248" cy="315997"/>
            </a:xfrm>
            <a:prstGeom prst="rect">
              <a:avLst/>
            </a:prstGeom>
          </p:spPr>
          <p:txBody>
            <a:bodyPr lIns="50800" tIns="50800" rIns="50800" bIns="50800" rtlCol="0" anchor="ctr"/>
            <a:lstStyle/>
            <a:p>
              <a:pPr algn="ctr">
                <a:lnSpc>
                  <a:spcPts val="3287"/>
                </a:lnSpc>
              </a:pPr>
              <a:endParaRPr/>
            </a:p>
          </p:txBody>
        </p:sp>
      </p:grpSp>
      <p:grpSp>
        <p:nvGrpSpPr>
          <p:cNvPr id="9" name="Group 9"/>
          <p:cNvGrpSpPr/>
          <p:nvPr/>
        </p:nvGrpSpPr>
        <p:grpSpPr>
          <a:xfrm>
            <a:off x="8571901" y="3217151"/>
            <a:ext cx="5567160" cy="838151"/>
            <a:chOff x="0" y="0"/>
            <a:chExt cx="1466248" cy="220747"/>
          </a:xfrm>
        </p:grpSpPr>
        <p:sp>
          <p:nvSpPr>
            <p:cNvPr id="10" name="Freeform 10"/>
            <p:cNvSpPr/>
            <p:nvPr/>
          </p:nvSpPr>
          <p:spPr>
            <a:xfrm>
              <a:off x="0" y="0"/>
              <a:ext cx="1466248" cy="220747"/>
            </a:xfrm>
            <a:custGeom>
              <a:avLst/>
              <a:gdLst/>
              <a:ahLst/>
              <a:cxnLst/>
              <a:rect l="l" t="t" r="r" b="b"/>
              <a:pathLst>
                <a:path w="1466248" h="220747">
                  <a:moveTo>
                    <a:pt x="110374" y="0"/>
                  </a:moveTo>
                  <a:lnTo>
                    <a:pt x="1355874" y="0"/>
                  </a:lnTo>
                  <a:cubicBezTo>
                    <a:pt x="1385147" y="0"/>
                    <a:pt x="1413221" y="11629"/>
                    <a:pt x="1433920" y="32328"/>
                  </a:cubicBezTo>
                  <a:cubicBezTo>
                    <a:pt x="1454619" y="53027"/>
                    <a:pt x="1466248" y="81101"/>
                    <a:pt x="1466248" y="110374"/>
                  </a:cubicBezTo>
                  <a:lnTo>
                    <a:pt x="1466248" y="110374"/>
                  </a:lnTo>
                  <a:cubicBezTo>
                    <a:pt x="1466248" y="139647"/>
                    <a:pt x="1454619" y="167721"/>
                    <a:pt x="1433920" y="188420"/>
                  </a:cubicBezTo>
                  <a:cubicBezTo>
                    <a:pt x="1413221" y="209119"/>
                    <a:pt x="1385147" y="220747"/>
                    <a:pt x="1355874" y="220747"/>
                  </a:cubicBezTo>
                  <a:lnTo>
                    <a:pt x="110374" y="220747"/>
                  </a:lnTo>
                  <a:cubicBezTo>
                    <a:pt x="81101" y="220747"/>
                    <a:pt x="53027" y="209119"/>
                    <a:pt x="32328" y="188420"/>
                  </a:cubicBezTo>
                  <a:cubicBezTo>
                    <a:pt x="11629" y="167721"/>
                    <a:pt x="0" y="139647"/>
                    <a:pt x="0" y="110374"/>
                  </a:cubicBezTo>
                  <a:lnTo>
                    <a:pt x="0" y="110374"/>
                  </a:lnTo>
                  <a:cubicBezTo>
                    <a:pt x="0" y="81101"/>
                    <a:pt x="11629" y="53027"/>
                    <a:pt x="32328" y="32328"/>
                  </a:cubicBezTo>
                  <a:cubicBezTo>
                    <a:pt x="53027" y="11629"/>
                    <a:pt x="81101" y="0"/>
                    <a:pt x="110374" y="0"/>
                  </a:cubicBezTo>
                  <a:close/>
                </a:path>
              </a:pathLst>
            </a:custGeom>
            <a:ln w="38100" cap="rnd">
              <a:solidFill>
                <a:srgbClr val="303870"/>
              </a:solidFill>
              <a:prstDash val="solid"/>
              <a:round/>
            </a:ln>
          </p:spPr>
          <p:txBody>
            <a:bodyPr/>
            <a:lstStyle/>
            <a:p>
              <a:endParaRPr lang="en-GB"/>
            </a:p>
          </p:txBody>
        </p:sp>
        <p:sp>
          <p:nvSpPr>
            <p:cNvPr id="11" name="TextBox 11"/>
            <p:cNvSpPr txBox="1"/>
            <p:nvPr/>
          </p:nvSpPr>
          <p:spPr>
            <a:xfrm>
              <a:off x="0" y="-95250"/>
              <a:ext cx="1466248" cy="315997"/>
            </a:xfrm>
            <a:prstGeom prst="rect">
              <a:avLst/>
            </a:prstGeom>
          </p:spPr>
          <p:txBody>
            <a:bodyPr lIns="50800" tIns="50800" rIns="50800" bIns="50800" rtlCol="0" anchor="ctr"/>
            <a:lstStyle/>
            <a:p>
              <a:pPr algn="ctr">
                <a:lnSpc>
                  <a:spcPts val="3287"/>
                </a:lnSpc>
              </a:pPr>
              <a:endParaRPr/>
            </a:p>
          </p:txBody>
        </p:sp>
      </p:grpSp>
      <p:grpSp>
        <p:nvGrpSpPr>
          <p:cNvPr id="12" name="Group 12"/>
          <p:cNvGrpSpPr/>
          <p:nvPr/>
        </p:nvGrpSpPr>
        <p:grpSpPr>
          <a:xfrm>
            <a:off x="2524125" y="4386927"/>
            <a:ext cx="5567160" cy="838151"/>
            <a:chOff x="0" y="0"/>
            <a:chExt cx="1466248" cy="220747"/>
          </a:xfrm>
        </p:grpSpPr>
        <p:sp>
          <p:nvSpPr>
            <p:cNvPr id="13" name="Freeform 13"/>
            <p:cNvSpPr/>
            <p:nvPr/>
          </p:nvSpPr>
          <p:spPr>
            <a:xfrm>
              <a:off x="0" y="0"/>
              <a:ext cx="1466248" cy="220747"/>
            </a:xfrm>
            <a:custGeom>
              <a:avLst/>
              <a:gdLst/>
              <a:ahLst/>
              <a:cxnLst/>
              <a:rect l="l" t="t" r="r" b="b"/>
              <a:pathLst>
                <a:path w="1466248" h="220747">
                  <a:moveTo>
                    <a:pt x="110374" y="0"/>
                  </a:moveTo>
                  <a:lnTo>
                    <a:pt x="1355874" y="0"/>
                  </a:lnTo>
                  <a:cubicBezTo>
                    <a:pt x="1385147" y="0"/>
                    <a:pt x="1413221" y="11629"/>
                    <a:pt x="1433920" y="32328"/>
                  </a:cubicBezTo>
                  <a:cubicBezTo>
                    <a:pt x="1454619" y="53027"/>
                    <a:pt x="1466248" y="81101"/>
                    <a:pt x="1466248" y="110374"/>
                  </a:cubicBezTo>
                  <a:lnTo>
                    <a:pt x="1466248" y="110374"/>
                  </a:lnTo>
                  <a:cubicBezTo>
                    <a:pt x="1466248" y="139647"/>
                    <a:pt x="1454619" y="167721"/>
                    <a:pt x="1433920" y="188420"/>
                  </a:cubicBezTo>
                  <a:cubicBezTo>
                    <a:pt x="1413221" y="209119"/>
                    <a:pt x="1385147" y="220747"/>
                    <a:pt x="1355874" y="220747"/>
                  </a:cubicBezTo>
                  <a:lnTo>
                    <a:pt x="110374" y="220747"/>
                  </a:lnTo>
                  <a:cubicBezTo>
                    <a:pt x="81101" y="220747"/>
                    <a:pt x="53027" y="209119"/>
                    <a:pt x="32328" y="188420"/>
                  </a:cubicBezTo>
                  <a:cubicBezTo>
                    <a:pt x="11629" y="167721"/>
                    <a:pt x="0" y="139647"/>
                    <a:pt x="0" y="110374"/>
                  </a:cubicBezTo>
                  <a:lnTo>
                    <a:pt x="0" y="110374"/>
                  </a:lnTo>
                  <a:cubicBezTo>
                    <a:pt x="0" y="81101"/>
                    <a:pt x="11629" y="53027"/>
                    <a:pt x="32328" y="32328"/>
                  </a:cubicBezTo>
                  <a:cubicBezTo>
                    <a:pt x="53027" y="11629"/>
                    <a:pt x="81101" y="0"/>
                    <a:pt x="110374" y="0"/>
                  </a:cubicBezTo>
                  <a:close/>
                </a:path>
              </a:pathLst>
            </a:custGeom>
            <a:ln w="38100" cap="rnd">
              <a:solidFill>
                <a:srgbClr val="303870"/>
              </a:solidFill>
              <a:prstDash val="solid"/>
              <a:round/>
            </a:ln>
          </p:spPr>
          <p:txBody>
            <a:bodyPr/>
            <a:lstStyle/>
            <a:p>
              <a:endParaRPr lang="en-GB"/>
            </a:p>
          </p:txBody>
        </p:sp>
        <p:sp>
          <p:nvSpPr>
            <p:cNvPr id="14" name="TextBox 14"/>
            <p:cNvSpPr txBox="1"/>
            <p:nvPr/>
          </p:nvSpPr>
          <p:spPr>
            <a:xfrm>
              <a:off x="0" y="-95250"/>
              <a:ext cx="1466248" cy="315997"/>
            </a:xfrm>
            <a:prstGeom prst="rect">
              <a:avLst/>
            </a:prstGeom>
          </p:spPr>
          <p:txBody>
            <a:bodyPr lIns="50800" tIns="50800" rIns="50800" bIns="50800" rtlCol="0" anchor="ctr"/>
            <a:lstStyle/>
            <a:p>
              <a:pPr algn="ctr">
                <a:lnSpc>
                  <a:spcPts val="3287"/>
                </a:lnSpc>
              </a:pPr>
              <a:endParaRPr/>
            </a:p>
          </p:txBody>
        </p:sp>
      </p:grpSp>
      <p:grpSp>
        <p:nvGrpSpPr>
          <p:cNvPr id="15" name="Group 15"/>
          <p:cNvGrpSpPr/>
          <p:nvPr/>
        </p:nvGrpSpPr>
        <p:grpSpPr>
          <a:xfrm>
            <a:off x="8571901" y="4386927"/>
            <a:ext cx="5567160" cy="838151"/>
            <a:chOff x="0" y="0"/>
            <a:chExt cx="1466248" cy="220747"/>
          </a:xfrm>
        </p:grpSpPr>
        <p:sp>
          <p:nvSpPr>
            <p:cNvPr id="16" name="Freeform 16"/>
            <p:cNvSpPr/>
            <p:nvPr/>
          </p:nvSpPr>
          <p:spPr>
            <a:xfrm>
              <a:off x="0" y="0"/>
              <a:ext cx="1466248" cy="220747"/>
            </a:xfrm>
            <a:custGeom>
              <a:avLst/>
              <a:gdLst/>
              <a:ahLst/>
              <a:cxnLst/>
              <a:rect l="l" t="t" r="r" b="b"/>
              <a:pathLst>
                <a:path w="1466248" h="220747">
                  <a:moveTo>
                    <a:pt x="110374" y="0"/>
                  </a:moveTo>
                  <a:lnTo>
                    <a:pt x="1355874" y="0"/>
                  </a:lnTo>
                  <a:cubicBezTo>
                    <a:pt x="1385147" y="0"/>
                    <a:pt x="1413221" y="11629"/>
                    <a:pt x="1433920" y="32328"/>
                  </a:cubicBezTo>
                  <a:cubicBezTo>
                    <a:pt x="1454619" y="53027"/>
                    <a:pt x="1466248" y="81101"/>
                    <a:pt x="1466248" y="110374"/>
                  </a:cubicBezTo>
                  <a:lnTo>
                    <a:pt x="1466248" y="110374"/>
                  </a:lnTo>
                  <a:cubicBezTo>
                    <a:pt x="1466248" y="139647"/>
                    <a:pt x="1454619" y="167721"/>
                    <a:pt x="1433920" y="188420"/>
                  </a:cubicBezTo>
                  <a:cubicBezTo>
                    <a:pt x="1413221" y="209119"/>
                    <a:pt x="1385147" y="220747"/>
                    <a:pt x="1355874" y="220747"/>
                  </a:cubicBezTo>
                  <a:lnTo>
                    <a:pt x="110374" y="220747"/>
                  </a:lnTo>
                  <a:cubicBezTo>
                    <a:pt x="81101" y="220747"/>
                    <a:pt x="53027" y="209119"/>
                    <a:pt x="32328" y="188420"/>
                  </a:cubicBezTo>
                  <a:cubicBezTo>
                    <a:pt x="11629" y="167721"/>
                    <a:pt x="0" y="139647"/>
                    <a:pt x="0" y="110374"/>
                  </a:cubicBezTo>
                  <a:lnTo>
                    <a:pt x="0" y="110374"/>
                  </a:lnTo>
                  <a:cubicBezTo>
                    <a:pt x="0" y="81101"/>
                    <a:pt x="11629" y="53027"/>
                    <a:pt x="32328" y="32328"/>
                  </a:cubicBezTo>
                  <a:cubicBezTo>
                    <a:pt x="53027" y="11629"/>
                    <a:pt x="81101" y="0"/>
                    <a:pt x="110374" y="0"/>
                  </a:cubicBezTo>
                  <a:close/>
                </a:path>
              </a:pathLst>
            </a:custGeom>
            <a:ln w="38100" cap="rnd">
              <a:solidFill>
                <a:srgbClr val="303870"/>
              </a:solidFill>
              <a:prstDash val="solid"/>
              <a:round/>
            </a:ln>
          </p:spPr>
          <p:txBody>
            <a:bodyPr/>
            <a:lstStyle/>
            <a:p>
              <a:endParaRPr lang="en-GB"/>
            </a:p>
          </p:txBody>
        </p:sp>
        <p:sp>
          <p:nvSpPr>
            <p:cNvPr id="17" name="TextBox 17"/>
            <p:cNvSpPr txBox="1"/>
            <p:nvPr/>
          </p:nvSpPr>
          <p:spPr>
            <a:xfrm>
              <a:off x="0" y="-95250"/>
              <a:ext cx="1466248" cy="315997"/>
            </a:xfrm>
            <a:prstGeom prst="rect">
              <a:avLst/>
            </a:prstGeom>
          </p:spPr>
          <p:txBody>
            <a:bodyPr lIns="50800" tIns="50800" rIns="50800" bIns="50800" rtlCol="0" anchor="ctr"/>
            <a:lstStyle/>
            <a:p>
              <a:pPr algn="ctr">
                <a:lnSpc>
                  <a:spcPts val="3287"/>
                </a:lnSpc>
              </a:pPr>
              <a:endParaRPr/>
            </a:p>
          </p:txBody>
        </p:sp>
      </p:grpSp>
      <p:grpSp>
        <p:nvGrpSpPr>
          <p:cNvPr id="18" name="Group 18"/>
          <p:cNvGrpSpPr/>
          <p:nvPr/>
        </p:nvGrpSpPr>
        <p:grpSpPr>
          <a:xfrm>
            <a:off x="2524125" y="5558453"/>
            <a:ext cx="5567160" cy="838151"/>
            <a:chOff x="0" y="0"/>
            <a:chExt cx="1466248" cy="220747"/>
          </a:xfrm>
        </p:grpSpPr>
        <p:sp>
          <p:nvSpPr>
            <p:cNvPr id="19" name="Freeform 19"/>
            <p:cNvSpPr/>
            <p:nvPr/>
          </p:nvSpPr>
          <p:spPr>
            <a:xfrm>
              <a:off x="0" y="0"/>
              <a:ext cx="1466248" cy="220747"/>
            </a:xfrm>
            <a:custGeom>
              <a:avLst/>
              <a:gdLst/>
              <a:ahLst/>
              <a:cxnLst/>
              <a:rect l="l" t="t" r="r" b="b"/>
              <a:pathLst>
                <a:path w="1466248" h="220747">
                  <a:moveTo>
                    <a:pt x="110374" y="0"/>
                  </a:moveTo>
                  <a:lnTo>
                    <a:pt x="1355874" y="0"/>
                  </a:lnTo>
                  <a:cubicBezTo>
                    <a:pt x="1385147" y="0"/>
                    <a:pt x="1413221" y="11629"/>
                    <a:pt x="1433920" y="32328"/>
                  </a:cubicBezTo>
                  <a:cubicBezTo>
                    <a:pt x="1454619" y="53027"/>
                    <a:pt x="1466248" y="81101"/>
                    <a:pt x="1466248" y="110374"/>
                  </a:cubicBezTo>
                  <a:lnTo>
                    <a:pt x="1466248" y="110374"/>
                  </a:lnTo>
                  <a:cubicBezTo>
                    <a:pt x="1466248" y="139647"/>
                    <a:pt x="1454619" y="167721"/>
                    <a:pt x="1433920" y="188420"/>
                  </a:cubicBezTo>
                  <a:cubicBezTo>
                    <a:pt x="1413221" y="209119"/>
                    <a:pt x="1385147" y="220747"/>
                    <a:pt x="1355874" y="220747"/>
                  </a:cubicBezTo>
                  <a:lnTo>
                    <a:pt x="110374" y="220747"/>
                  </a:lnTo>
                  <a:cubicBezTo>
                    <a:pt x="81101" y="220747"/>
                    <a:pt x="53027" y="209119"/>
                    <a:pt x="32328" y="188420"/>
                  </a:cubicBezTo>
                  <a:cubicBezTo>
                    <a:pt x="11629" y="167721"/>
                    <a:pt x="0" y="139647"/>
                    <a:pt x="0" y="110374"/>
                  </a:cubicBezTo>
                  <a:lnTo>
                    <a:pt x="0" y="110374"/>
                  </a:lnTo>
                  <a:cubicBezTo>
                    <a:pt x="0" y="81101"/>
                    <a:pt x="11629" y="53027"/>
                    <a:pt x="32328" y="32328"/>
                  </a:cubicBezTo>
                  <a:cubicBezTo>
                    <a:pt x="53027" y="11629"/>
                    <a:pt x="81101" y="0"/>
                    <a:pt x="110374" y="0"/>
                  </a:cubicBezTo>
                  <a:close/>
                </a:path>
              </a:pathLst>
            </a:custGeom>
            <a:ln w="38100" cap="rnd">
              <a:solidFill>
                <a:srgbClr val="303870"/>
              </a:solidFill>
              <a:prstDash val="solid"/>
              <a:round/>
            </a:ln>
          </p:spPr>
          <p:txBody>
            <a:bodyPr/>
            <a:lstStyle/>
            <a:p>
              <a:endParaRPr lang="en-GB"/>
            </a:p>
          </p:txBody>
        </p:sp>
        <p:sp>
          <p:nvSpPr>
            <p:cNvPr id="20" name="TextBox 20"/>
            <p:cNvSpPr txBox="1"/>
            <p:nvPr/>
          </p:nvSpPr>
          <p:spPr>
            <a:xfrm>
              <a:off x="0" y="-95250"/>
              <a:ext cx="1466248" cy="315997"/>
            </a:xfrm>
            <a:prstGeom prst="rect">
              <a:avLst/>
            </a:prstGeom>
          </p:spPr>
          <p:txBody>
            <a:bodyPr lIns="50800" tIns="50800" rIns="50800" bIns="50800" rtlCol="0" anchor="ctr"/>
            <a:lstStyle/>
            <a:p>
              <a:pPr algn="ctr">
                <a:lnSpc>
                  <a:spcPts val="3287"/>
                </a:lnSpc>
              </a:pPr>
              <a:endParaRPr/>
            </a:p>
          </p:txBody>
        </p:sp>
      </p:grpSp>
      <p:grpSp>
        <p:nvGrpSpPr>
          <p:cNvPr id="21" name="Group 21"/>
          <p:cNvGrpSpPr/>
          <p:nvPr/>
        </p:nvGrpSpPr>
        <p:grpSpPr>
          <a:xfrm>
            <a:off x="8571901" y="5558453"/>
            <a:ext cx="5567160" cy="838151"/>
            <a:chOff x="0" y="0"/>
            <a:chExt cx="1466248" cy="220747"/>
          </a:xfrm>
        </p:grpSpPr>
        <p:sp>
          <p:nvSpPr>
            <p:cNvPr id="22" name="Freeform 22"/>
            <p:cNvSpPr/>
            <p:nvPr/>
          </p:nvSpPr>
          <p:spPr>
            <a:xfrm>
              <a:off x="0" y="0"/>
              <a:ext cx="1466248" cy="220747"/>
            </a:xfrm>
            <a:custGeom>
              <a:avLst/>
              <a:gdLst/>
              <a:ahLst/>
              <a:cxnLst/>
              <a:rect l="l" t="t" r="r" b="b"/>
              <a:pathLst>
                <a:path w="1466248" h="220747">
                  <a:moveTo>
                    <a:pt x="110374" y="0"/>
                  </a:moveTo>
                  <a:lnTo>
                    <a:pt x="1355874" y="0"/>
                  </a:lnTo>
                  <a:cubicBezTo>
                    <a:pt x="1385147" y="0"/>
                    <a:pt x="1413221" y="11629"/>
                    <a:pt x="1433920" y="32328"/>
                  </a:cubicBezTo>
                  <a:cubicBezTo>
                    <a:pt x="1454619" y="53027"/>
                    <a:pt x="1466248" y="81101"/>
                    <a:pt x="1466248" y="110374"/>
                  </a:cubicBezTo>
                  <a:lnTo>
                    <a:pt x="1466248" y="110374"/>
                  </a:lnTo>
                  <a:cubicBezTo>
                    <a:pt x="1466248" y="139647"/>
                    <a:pt x="1454619" y="167721"/>
                    <a:pt x="1433920" y="188420"/>
                  </a:cubicBezTo>
                  <a:cubicBezTo>
                    <a:pt x="1413221" y="209119"/>
                    <a:pt x="1385147" y="220747"/>
                    <a:pt x="1355874" y="220747"/>
                  </a:cubicBezTo>
                  <a:lnTo>
                    <a:pt x="110374" y="220747"/>
                  </a:lnTo>
                  <a:cubicBezTo>
                    <a:pt x="81101" y="220747"/>
                    <a:pt x="53027" y="209119"/>
                    <a:pt x="32328" y="188420"/>
                  </a:cubicBezTo>
                  <a:cubicBezTo>
                    <a:pt x="11629" y="167721"/>
                    <a:pt x="0" y="139647"/>
                    <a:pt x="0" y="110374"/>
                  </a:cubicBezTo>
                  <a:lnTo>
                    <a:pt x="0" y="110374"/>
                  </a:lnTo>
                  <a:cubicBezTo>
                    <a:pt x="0" y="81101"/>
                    <a:pt x="11629" y="53027"/>
                    <a:pt x="32328" y="32328"/>
                  </a:cubicBezTo>
                  <a:cubicBezTo>
                    <a:pt x="53027" y="11629"/>
                    <a:pt x="81101" y="0"/>
                    <a:pt x="110374" y="0"/>
                  </a:cubicBezTo>
                  <a:close/>
                </a:path>
              </a:pathLst>
            </a:custGeom>
            <a:ln w="38100" cap="rnd">
              <a:solidFill>
                <a:srgbClr val="303870"/>
              </a:solidFill>
              <a:prstDash val="solid"/>
              <a:round/>
            </a:ln>
          </p:spPr>
          <p:txBody>
            <a:bodyPr/>
            <a:lstStyle/>
            <a:p>
              <a:endParaRPr lang="en-GB"/>
            </a:p>
          </p:txBody>
        </p:sp>
        <p:sp>
          <p:nvSpPr>
            <p:cNvPr id="23" name="TextBox 23"/>
            <p:cNvSpPr txBox="1"/>
            <p:nvPr/>
          </p:nvSpPr>
          <p:spPr>
            <a:xfrm>
              <a:off x="0" y="-95250"/>
              <a:ext cx="1466248" cy="315997"/>
            </a:xfrm>
            <a:prstGeom prst="rect">
              <a:avLst/>
            </a:prstGeom>
          </p:spPr>
          <p:txBody>
            <a:bodyPr lIns="50800" tIns="50800" rIns="50800" bIns="50800" rtlCol="0" anchor="ctr"/>
            <a:lstStyle/>
            <a:p>
              <a:pPr algn="ctr">
                <a:lnSpc>
                  <a:spcPts val="3287"/>
                </a:lnSpc>
              </a:pPr>
              <a:endParaRPr/>
            </a:p>
          </p:txBody>
        </p:sp>
      </p:grpSp>
      <p:grpSp>
        <p:nvGrpSpPr>
          <p:cNvPr id="24" name="Group 24"/>
          <p:cNvGrpSpPr/>
          <p:nvPr/>
        </p:nvGrpSpPr>
        <p:grpSpPr>
          <a:xfrm>
            <a:off x="2524125" y="6729979"/>
            <a:ext cx="5567160" cy="838151"/>
            <a:chOff x="0" y="0"/>
            <a:chExt cx="1466248" cy="220747"/>
          </a:xfrm>
        </p:grpSpPr>
        <p:sp>
          <p:nvSpPr>
            <p:cNvPr id="25" name="Freeform 25"/>
            <p:cNvSpPr/>
            <p:nvPr/>
          </p:nvSpPr>
          <p:spPr>
            <a:xfrm>
              <a:off x="0" y="0"/>
              <a:ext cx="1466248" cy="220747"/>
            </a:xfrm>
            <a:custGeom>
              <a:avLst/>
              <a:gdLst/>
              <a:ahLst/>
              <a:cxnLst/>
              <a:rect l="l" t="t" r="r" b="b"/>
              <a:pathLst>
                <a:path w="1466248" h="220747">
                  <a:moveTo>
                    <a:pt x="110374" y="0"/>
                  </a:moveTo>
                  <a:lnTo>
                    <a:pt x="1355874" y="0"/>
                  </a:lnTo>
                  <a:cubicBezTo>
                    <a:pt x="1385147" y="0"/>
                    <a:pt x="1413221" y="11629"/>
                    <a:pt x="1433920" y="32328"/>
                  </a:cubicBezTo>
                  <a:cubicBezTo>
                    <a:pt x="1454619" y="53027"/>
                    <a:pt x="1466248" y="81101"/>
                    <a:pt x="1466248" y="110374"/>
                  </a:cubicBezTo>
                  <a:lnTo>
                    <a:pt x="1466248" y="110374"/>
                  </a:lnTo>
                  <a:cubicBezTo>
                    <a:pt x="1466248" y="139647"/>
                    <a:pt x="1454619" y="167721"/>
                    <a:pt x="1433920" y="188420"/>
                  </a:cubicBezTo>
                  <a:cubicBezTo>
                    <a:pt x="1413221" y="209119"/>
                    <a:pt x="1385147" y="220747"/>
                    <a:pt x="1355874" y="220747"/>
                  </a:cubicBezTo>
                  <a:lnTo>
                    <a:pt x="110374" y="220747"/>
                  </a:lnTo>
                  <a:cubicBezTo>
                    <a:pt x="81101" y="220747"/>
                    <a:pt x="53027" y="209119"/>
                    <a:pt x="32328" y="188420"/>
                  </a:cubicBezTo>
                  <a:cubicBezTo>
                    <a:pt x="11629" y="167721"/>
                    <a:pt x="0" y="139647"/>
                    <a:pt x="0" y="110374"/>
                  </a:cubicBezTo>
                  <a:lnTo>
                    <a:pt x="0" y="110374"/>
                  </a:lnTo>
                  <a:cubicBezTo>
                    <a:pt x="0" y="81101"/>
                    <a:pt x="11629" y="53027"/>
                    <a:pt x="32328" y="32328"/>
                  </a:cubicBezTo>
                  <a:cubicBezTo>
                    <a:pt x="53027" y="11629"/>
                    <a:pt x="81101" y="0"/>
                    <a:pt x="110374" y="0"/>
                  </a:cubicBezTo>
                  <a:close/>
                </a:path>
              </a:pathLst>
            </a:custGeom>
            <a:ln w="38100" cap="rnd">
              <a:solidFill>
                <a:srgbClr val="303870"/>
              </a:solidFill>
              <a:prstDash val="solid"/>
              <a:round/>
            </a:ln>
          </p:spPr>
          <p:txBody>
            <a:bodyPr/>
            <a:lstStyle/>
            <a:p>
              <a:endParaRPr lang="en-GB"/>
            </a:p>
          </p:txBody>
        </p:sp>
        <p:sp>
          <p:nvSpPr>
            <p:cNvPr id="26" name="TextBox 26"/>
            <p:cNvSpPr txBox="1"/>
            <p:nvPr/>
          </p:nvSpPr>
          <p:spPr>
            <a:xfrm>
              <a:off x="0" y="-95250"/>
              <a:ext cx="1466248" cy="315997"/>
            </a:xfrm>
            <a:prstGeom prst="rect">
              <a:avLst/>
            </a:prstGeom>
          </p:spPr>
          <p:txBody>
            <a:bodyPr lIns="50800" tIns="50800" rIns="50800" bIns="50800" rtlCol="0" anchor="ctr"/>
            <a:lstStyle/>
            <a:p>
              <a:pPr algn="ctr">
                <a:lnSpc>
                  <a:spcPts val="3287"/>
                </a:lnSpc>
              </a:pPr>
              <a:endParaRPr/>
            </a:p>
          </p:txBody>
        </p:sp>
      </p:grpSp>
      <p:grpSp>
        <p:nvGrpSpPr>
          <p:cNvPr id="27" name="Group 27"/>
          <p:cNvGrpSpPr/>
          <p:nvPr/>
        </p:nvGrpSpPr>
        <p:grpSpPr>
          <a:xfrm>
            <a:off x="8571901" y="6729979"/>
            <a:ext cx="5567160" cy="838151"/>
            <a:chOff x="0" y="0"/>
            <a:chExt cx="1466248" cy="220747"/>
          </a:xfrm>
        </p:grpSpPr>
        <p:sp>
          <p:nvSpPr>
            <p:cNvPr id="28" name="Freeform 28"/>
            <p:cNvSpPr/>
            <p:nvPr/>
          </p:nvSpPr>
          <p:spPr>
            <a:xfrm>
              <a:off x="0" y="0"/>
              <a:ext cx="1466248" cy="220747"/>
            </a:xfrm>
            <a:custGeom>
              <a:avLst/>
              <a:gdLst/>
              <a:ahLst/>
              <a:cxnLst/>
              <a:rect l="l" t="t" r="r" b="b"/>
              <a:pathLst>
                <a:path w="1466248" h="220747">
                  <a:moveTo>
                    <a:pt x="110374" y="0"/>
                  </a:moveTo>
                  <a:lnTo>
                    <a:pt x="1355874" y="0"/>
                  </a:lnTo>
                  <a:cubicBezTo>
                    <a:pt x="1385147" y="0"/>
                    <a:pt x="1413221" y="11629"/>
                    <a:pt x="1433920" y="32328"/>
                  </a:cubicBezTo>
                  <a:cubicBezTo>
                    <a:pt x="1454619" y="53027"/>
                    <a:pt x="1466248" y="81101"/>
                    <a:pt x="1466248" y="110374"/>
                  </a:cubicBezTo>
                  <a:lnTo>
                    <a:pt x="1466248" y="110374"/>
                  </a:lnTo>
                  <a:cubicBezTo>
                    <a:pt x="1466248" y="139647"/>
                    <a:pt x="1454619" y="167721"/>
                    <a:pt x="1433920" y="188420"/>
                  </a:cubicBezTo>
                  <a:cubicBezTo>
                    <a:pt x="1413221" y="209119"/>
                    <a:pt x="1385147" y="220747"/>
                    <a:pt x="1355874" y="220747"/>
                  </a:cubicBezTo>
                  <a:lnTo>
                    <a:pt x="110374" y="220747"/>
                  </a:lnTo>
                  <a:cubicBezTo>
                    <a:pt x="81101" y="220747"/>
                    <a:pt x="53027" y="209119"/>
                    <a:pt x="32328" y="188420"/>
                  </a:cubicBezTo>
                  <a:cubicBezTo>
                    <a:pt x="11629" y="167721"/>
                    <a:pt x="0" y="139647"/>
                    <a:pt x="0" y="110374"/>
                  </a:cubicBezTo>
                  <a:lnTo>
                    <a:pt x="0" y="110374"/>
                  </a:lnTo>
                  <a:cubicBezTo>
                    <a:pt x="0" y="81101"/>
                    <a:pt x="11629" y="53027"/>
                    <a:pt x="32328" y="32328"/>
                  </a:cubicBezTo>
                  <a:cubicBezTo>
                    <a:pt x="53027" y="11629"/>
                    <a:pt x="81101" y="0"/>
                    <a:pt x="110374" y="0"/>
                  </a:cubicBezTo>
                  <a:close/>
                </a:path>
              </a:pathLst>
            </a:custGeom>
            <a:ln w="38100" cap="rnd">
              <a:solidFill>
                <a:srgbClr val="303870"/>
              </a:solidFill>
              <a:prstDash val="solid"/>
              <a:round/>
            </a:ln>
          </p:spPr>
          <p:txBody>
            <a:bodyPr/>
            <a:lstStyle/>
            <a:p>
              <a:endParaRPr lang="en-GB"/>
            </a:p>
          </p:txBody>
        </p:sp>
        <p:sp>
          <p:nvSpPr>
            <p:cNvPr id="29" name="TextBox 29"/>
            <p:cNvSpPr txBox="1"/>
            <p:nvPr/>
          </p:nvSpPr>
          <p:spPr>
            <a:xfrm>
              <a:off x="0" y="-95250"/>
              <a:ext cx="1466248" cy="315997"/>
            </a:xfrm>
            <a:prstGeom prst="rect">
              <a:avLst/>
            </a:prstGeom>
          </p:spPr>
          <p:txBody>
            <a:bodyPr lIns="50800" tIns="50800" rIns="50800" bIns="50800" rtlCol="0" anchor="ctr"/>
            <a:lstStyle/>
            <a:p>
              <a:pPr algn="ctr">
                <a:lnSpc>
                  <a:spcPts val="3287"/>
                </a:lnSpc>
              </a:pPr>
              <a:endParaRPr/>
            </a:p>
          </p:txBody>
        </p:sp>
      </p:grpSp>
      <p:grpSp>
        <p:nvGrpSpPr>
          <p:cNvPr id="30" name="Group 30"/>
          <p:cNvGrpSpPr/>
          <p:nvPr/>
        </p:nvGrpSpPr>
        <p:grpSpPr>
          <a:xfrm>
            <a:off x="2524125" y="7901504"/>
            <a:ext cx="5567160" cy="838151"/>
            <a:chOff x="0" y="0"/>
            <a:chExt cx="1466248" cy="220747"/>
          </a:xfrm>
        </p:grpSpPr>
        <p:sp>
          <p:nvSpPr>
            <p:cNvPr id="31" name="Freeform 31"/>
            <p:cNvSpPr/>
            <p:nvPr/>
          </p:nvSpPr>
          <p:spPr>
            <a:xfrm>
              <a:off x="0" y="0"/>
              <a:ext cx="1466248" cy="220747"/>
            </a:xfrm>
            <a:custGeom>
              <a:avLst/>
              <a:gdLst/>
              <a:ahLst/>
              <a:cxnLst/>
              <a:rect l="l" t="t" r="r" b="b"/>
              <a:pathLst>
                <a:path w="1466248" h="220747">
                  <a:moveTo>
                    <a:pt x="110374" y="0"/>
                  </a:moveTo>
                  <a:lnTo>
                    <a:pt x="1355874" y="0"/>
                  </a:lnTo>
                  <a:cubicBezTo>
                    <a:pt x="1385147" y="0"/>
                    <a:pt x="1413221" y="11629"/>
                    <a:pt x="1433920" y="32328"/>
                  </a:cubicBezTo>
                  <a:cubicBezTo>
                    <a:pt x="1454619" y="53027"/>
                    <a:pt x="1466248" y="81101"/>
                    <a:pt x="1466248" y="110374"/>
                  </a:cubicBezTo>
                  <a:lnTo>
                    <a:pt x="1466248" y="110374"/>
                  </a:lnTo>
                  <a:cubicBezTo>
                    <a:pt x="1466248" y="139647"/>
                    <a:pt x="1454619" y="167721"/>
                    <a:pt x="1433920" y="188420"/>
                  </a:cubicBezTo>
                  <a:cubicBezTo>
                    <a:pt x="1413221" y="209119"/>
                    <a:pt x="1385147" y="220747"/>
                    <a:pt x="1355874" y="220747"/>
                  </a:cubicBezTo>
                  <a:lnTo>
                    <a:pt x="110374" y="220747"/>
                  </a:lnTo>
                  <a:cubicBezTo>
                    <a:pt x="81101" y="220747"/>
                    <a:pt x="53027" y="209119"/>
                    <a:pt x="32328" y="188420"/>
                  </a:cubicBezTo>
                  <a:cubicBezTo>
                    <a:pt x="11629" y="167721"/>
                    <a:pt x="0" y="139647"/>
                    <a:pt x="0" y="110374"/>
                  </a:cubicBezTo>
                  <a:lnTo>
                    <a:pt x="0" y="110374"/>
                  </a:lnTo>
                  <a:cubicBezTo>
                    <a:pt x="0" y="81101"/>
                    <a:pt x="11629" y="53027"/>
                    <a:pt x="32328" y="32328"/>
                  </a:cubicBezTo>
                  <a:cubicBezTo>
                    <a:pt x="53027" y="11629"/>
                    <a:pt x="81101" y="0"/>
                    <a:pt x="110374" y="0"/>
                  </a:cubicBezTo>
                  <a:close/>
                </a:path>
              </a:pathLst>
            </a:custGeom>
            <a:ln w="38100" cap="rnd">
              <a:solidFill>
                <a:srgbClr val="303870"/>
              </a:solidFill>
              <a:prstDash val="solid"/>
              <a:round/>
            </a:ln>
          </p:spPr>
          <p:txBody>
            <a:bodyPr/>
            <a:lstStyle/>
            <a:p>
              <a:endParaRPr lang="en-GB"/>
            </a:p>
          </p:txBody>
        </p:sp>
        <p:sp>
          <p:nvSpPr>
            <p:cNvPr id="32" name="TextBox 32"/>
            <p:cNvSpPr txBox="1"/>
            <p:nvPr/>
          </p:nvSpPr>
          <p:spPr>
            <a:xfrm>
              <a:off x="0" y="-95250"/>
              <a:ext cx="1466248" cy="315997"/>
            </a:xfrm>
            <a:prstGeom prst="rect">
              <a:avLst/>
            </a:prstGeom>
          </p:spPr>
          <p:txBody>
            <a:bodyPr lIns="50800" tIns="50800" rIns="50800" bIns="50800" rtlCol="0" anchor="ctr"/>
            <a:lstStyle/>
            <a:p>
              <a:pPr algn="ctr">
                <a:lnSpc>
                  <a:spcPts val="3287"/>
                </a:lnSpc>
              </a:pPr>
              <a:endParaRPr/>
            </a:p>
          </p:txBody>
        </p:sp>
      </p:grpSp>
      <p:grpSp>
        <p:nvGrpSpPr>
          <p:cNvPr id="33" name="Group 33"/>
          <p:cNvGrpSpPr/>
          <p:nvPr/>
        </p:nvGrpSpPr>
        <p:grpSpPr>
          <a:xfrm>
            <a:off x="8571901" y="7901504"/>
            <a:ext cx="5567160" cy="838151"/>
            <a:chOff x="0" y="0"/>
            <a:chExt cx="1466248" cy="220747"/>
          </a:xfrm>
        </p:grpSpPr>
        <p:sp>
          <p:nvSpPr>
            <p:cNvPr id="34" name="Freeform 34"/>
            <p:cNvSpPr/>
            <p:nvPr/>
          </p:nvSpPr>
          <p:spPr>
            <a:xfrm>
              <a:off x="0" y="0"/>
              <a:ext cx="1466248" cy="220747"/>
            </a:xfrm>
            <a:custGeom>
              <a:avLst/>
              <a:gdLst/>
              <a:ahLst/>
              <a:cxnLst/>
              <a:rect l="l" t="t" r="r" b="b"/>
              <a:pathLst>
                <a:path w="1466248" h="220747">
                  <a:moveTo>
                    <a:pt x="110374" y="0"/>
                  </a:moveTo>
                  <a:lnTo>
                    <a:pt x="1355874" y="0"/>
                  </a:lnTo>
                  <a:cubicBezTo>
                    <a:pt x="1385147" y="0"/>
                    <a:pt x="1413221" y="11629"/>
                    <a:pt x="1433920" y="32328"/>
                  </a:cubicBezTo>
                  <a:cubicBezTo>
                    <a:pt x="1454619" y="53027"/>
                    <a:pt x="1466248" y="81101"/>
                    <a:pt x="1466248" y="110374"/>
                  </a:cubicBezTo>
                  <a:lnTo>
                    <a:pt x="1466248" y="110374"/>
                  </a:lnTo>
                  <a:cubicBezTo>
                    <a:pt x="1466248" y="139647"/>
                    <a:pt x="1454619" y="167721"/>
                    <a:pt x="1433920" y="188420"/>
                  </a:cubicBezTo>
                  <a:cubicBezTo>
                    <a:pt x="1413221" y="209119"/>
                    <a:pt x="1385147" y="220747"/>
                    <a:pt x="1355874" y="220747"/>
                  </a:cubicBezTo>
                  <a:lnTo>
                    <a:pt x="110374" y="220747"/>
                  </a:lnTo>
                  <a:cubicBezTo>
                    <a:pt x="81101" y="220747"/>
                    <a:pt x="53027" y="209119"/>
                    <a:pt x="32328" y="188420"/>
                  </a:cubicBezTo>
                  <a:cubicBezTo>
                    <a:pt x="11629" y="167721"/>
                    <a:pt x="0" y="139647"/>
                    <a:pt x="0" y="110374"/>
                  </a:cubicBezTo>
                  <a:lnTo>
                    <a:pt x="0" y="110374"/>
                  </a:lnTo>
                  <a:cubicBezTo>
                    <a:pt x="0" y="81101"/>
                    <a:pt x="11629" y="53027"/>
                    <a:pt x="32328" y="32328"/>
                  </a:cubicBezTo>
                  <a:cubicBezTo>
                    <a:pt x="53027" y="11629"/>
                    <a:pt x="81101" y="0"/>
                    <a:pt x="110374" y="0"/>
                  </a:cubicBezTo>
                  <a:close/>
                </a:path>
              </a:pathLst>
            </a:custGeom>
            <a:ln w="38100" cap="rnd">
              <a:solidFill>
                <a:srgbClr val="303870"/>
              </a:solidFill>
              <a:prstDash val="solid"/>
              <a:round/>
            </a:ln>
          </p:spPr>
          <p:txBody>
            <a:bodyPr/>
            <a:lstStyle/>
            <a:p>
              <a:endParaRPr lang="en-GB"/>
            </a:p>
          </p:txBody>
        </p:sp>
        <p:sp>
          <p:nvSpPr>
            <p:cNvPr id="35" name="TextBox 35"/>
            <p:cNvSpPr txBox="1"/>
            <p:nvPr/>
          </p:nvSpPr>
          <p:spPr>
            <a:xfrm>
              <a:off x="0" y="-95250"/>
              <a:ext cx="1466248" cy="315997"/>
            </a:xfrm>
            <a:prstGeom prst="rect">
              <a:avLst/>
            </a:prstGeom>
          </p:spPr>
          <p:txBody>
            <a:bodyPr lIns="50800" tIns="50800" rIns="50800" bIns="50800" rtlCol="0" anchor="ctr"/>
            <a:lstStyle/>
            <a:p>
              <a:pPr algn="ctr">
                <a:lnSpc>
                  <a:spcPts val="3287"/>
                </a:lnSpc>
              </a:pPr>
              <a:endParaRPr/>
            </a:p>
          </p:txBody>
        </p:sp>
      </p:grpSp>
      <p:sp>
        <p:nvSpPr>
          <p:cNvPr id="36" name="TextBox 36"/>
          <p:cNvSpPr txBox="1"/>
          <p:nvPr/>
        </p:nvSpPr>
        <p:spPr>
          <a:xfrm>
            <a:off x="2781045" y="3345266"/>
            <a:ext cx="5053319" cy="514350"/>
          </a:xfrm>
          <a:prstGeom prst="rect">
            <a:avLst/>
          </a:prstGeom>
        </p:spPr>
        <p:txBody>
          <a:bodyPr lIns="0" tIns="0" rIns="0" bIns="0" rtlCol="0" anchor="t">
            <a:spAutoFit/>
          </a:bodyPr>
          <a:lstStyle/>
          <a:p>
            <a:pPr algn="l">
              <a:lnSpc>
                <a:spcPts val="4200"/>
              </a:lnSpc>
            </a:pPr>
            <a:r>
              <a:rPr lang="en-US" sz="2400" b="1" dirty="0">
                <a:solidFill>
                  <a:srgbClr val="303870"/>
                </a:solidFill>
                <a:latin typeface="Nunito Bold"/>
                <a:ea typeface="Nunito Bold"/>
                <a:cs typeface="Nunito Bold"/>
                <a:sym typeface="Nunito Bold"/>
              </a:rPr>
              <a:t>01. Introduction</a:t>
            </a:r>
          </a:p>
        </p:txBody>
      </p:sp>
      <p:sp>
        <p:nvSpPr>
          <p:cNvPr id="37" name="TextBox 37"/>
          <p:cNvSpPr txBox="1"/>
          <p:nvPr/>
        </p:nvSpPr>
        <p:spPr>
          <a:xfrm>
            <a:off x="8763000" y="3422101"/>
            <a:ext cx="5310240" cy="400110"/>
          </a:xfrm>
          <a:prstGeom prst="rect">
            <a:avLst/>
          </a:prstGeom>
        </p:spPr>
        <p:txBody>
          <a:bodyPr wrap="square" lIns="0" tIns="0" rIns="0" bIns="0" rtlCol="0" anchor="t">
            <a:spAutoFit/>
          </a:bodyPr>
          <a:lstStyle/>
          <a:p>
            <a:pPr algn="l">
              <a:lnSpc>
                <a:spcPts val="3220"/>
              </a:lnSpc>
            </a:pPr>
            <a:r>
              <a:rPr lang="en-US" sz="2400" b="1" dirty="0">
                <a:solidFill>
                  <a:srgbClr val="303870"/>
                </a:solidFill>
                <a:latin typeface="Nunito Bold"/>
                <a:ea typeface="Nunito Bold"/>
                <a:cs typeface="Nunito Bold"/>
                <a:sym typeface="Nunito Bold"/>
              </a:rPr>
              <a:t>06. Cause &amp; Effect Fishbone Diagram</a:t>
            </a:r>
          </a:p>
        </p:txBody>
      </p:sp>
      <p:sp>
        <p:nvSpPr>
          <p:cNvPr id="38" name="TextBox 38"/>
          <p:cNvSpPr txBox="1"/>
          <p:nvPr/>
        </p:nvSpPr>
        <p:spPr>
          <a:xfrm>
            <a:off x="2781045" y="4503294"/>
            <a:ext cx="5053319" cy="514350"/>
          </a:xfrm>
          <a:prstGeom prst="rect">
            <a:avLst/>
          </a:prstGeom>
        </p:spPr>
        <p:txBody>
          <a:bodyPr lIns="0" tIns="0" rIns="0" bIns="0" rtlCol="0" anchor="t">
            <a:spAutoFit/>
          </a:bodyPr>
          <a:lstStyle/>
          <a:p>
            <a:pPr algn="l">
              <a:lnSpc>
                <a:spcPts val="4200"/>
              </a:lnSpc>
            </a:pPr>
            <a:r>
              <a:rPr lang="en-US" sz="2400" b="1" dirty="0">
                <a:solidFill>
                  <a:srgbClr val="303870"/>
                </a:solidFill>
                <a:latin typeface="Nunito Bold"/>
                <a:ea typeface="Nunito Bold"/>
                <a:cs typeface="Nunito Bold"/>
                <a:sym typeface="Nunito Bold"/>
              </a:rPr>
              <a:t>02. Overview</a:t>
            </a:r>
          </a:p>
        </p:txBody>
      </p:sp>
      <p:sp>
        <p:nvSpPr>
          <p:cNvPr id="39" name="TextBox 39"/>
          <p:cNvSpPr txBox="1"/>
          <p:nvPr/>
        </p:nvSpPr>
        <p:spPr>
          <a:xfrm>
            <a:off x="8828821" y="4559810"/>
            <a:ext cx="5053319" cy="488315"/>
          </a:xfrm>
          <a:prstGeom prst="rect">
            <a:avLst/>
          </a:prstGeom>
        </p:spPr>
        <p:txBody>
          <a:bodyPr lIns="0" tIns="0" rIns="0" bIns="0" rtlCol="0" anchor="t">
            <a:spAutoFit/>
          </a:bodyPr>
          <a:lstStyle/>
          <a:p>
            <a:pPr algn="l">
              <a:lnSpc>
                <a:spcPts val="4060"/>
              </a:lnSpc>
            </a:pPr>
            <a:r>
              <a:rPr lang="en-US" sz="2400" b="1" dirty="0">
                <a:solidFill>
                  <a:srgbClr val="303870"/>
                </a:solidFill>
                <a:latin typeface="Nunito Bold"/>
                <a:ea typeface="Nunito Bold"/>
                <a:cs typeface="Nunito Bold"/>
                <a:sym typeface="Nunito Bold"/>
              </a:rPr>
              <a:t>07. Summary of Key Findings</a:t>
            </a:r>
          </a:p>
        </p:txBody>
      </p:sp>
      <p:sp>
        <p:nvSpPr>
          <p:cNvPr id="40" name="TextBox 40"/>
          <p:cNvSpPr txBox="1"/>
          <p:nvPr/>
        </p:nvSpPr>
        <p:spPr>
          <a:xfrm>
            <a:off x="2781045" y="5684345"/>
            <a:ext cx="5053319" cy="488315"/>
          </a:xfrm>
          <a:prstGeom prst="rect">
            <a:avLst/>
          </a:prstGeom>
        </p:spPr>
        <p:txBody>
          <a:bodyPr lIns="0" tIns="0" rIns="0" bIns="0" rtlCol="0" anchor="t">
            <a:spAutoFit/>
          </a:bodyPr>
          <a:lstStyle/>
          <a:p>
            <a:pPr algn="l">
              <a:lnSpc>
                <a:spcPts val="4060"/>
              </a:lnSpc>
            </a:pPr>
            <a:r>
              <a:rPr lang="en-US" sz="2400" b="1" dirty="0">
                <a:solidFill>
                  <a:srgbClr val="303870"/>
                </a:solidFill>
                <a:latin typeface="Nunito Bold"/>
                <a:ea typeface="Nunito Bold"/>
                <a:cs typeface="Nunito Bold"/>
                <a:sym typeface="Nunito Bold"/>
              </a:rPr>
              <a:t>03. Problem: Nature &amp; Scope</a:t>
            </a:r>
          </a:p>
        </p:txBody>
      </p:sp>
      <p:sp>
        <p:nvSpPr>
          <p:cNvPr id="41" name="TextBox 41"/>
          <p:cNvSpPr txBox="1"/>
          <p:nvPr/>
        </p:nvSpPr>
        <p:spPr>
          <a:xfrm>
            <a:off x="8828821" y="5674820"/>
            <a:ext cx="5053319" cy="514350"/>
          </a:xfrm>
          <a:prstGeom prst="rect">
            <a:avLst/>
          </a:prstGeom>
        </p:spPr>
        <p:txBody>
          <a:bodyPr lIns="0" tIns="0" rIns="0" bIns="0" rtlCol="0" anchor="t">
            <a:spAutoFit/>
          </a:bodyPr>
          <a:lstStyle/>
          <a:p>
            <a:pPr algn="l">
              <a:lnSpc>
                <a:spcPts val="4200"/>
              </a:lnSpc>
            </a:pPr>
            <a:r>
              <a:rPr lang="en-US" sz="2400" b="1" dirty="0">
                <a:solidFill>
                  <a:srgbClr val="303870"/>
                </a:solidFill>
                <a:latin typeface="Nunito Bold"/>
                <a:ea typeface="Nunito Bold"/>
                <a:cs typeface="Nunito Bold"/>
                <a:sym typeface="Nunito Bold"/>
              </a:rPr>
              <a:t>08. Conclusion</a:t>
            </a:r>
          </a:p>
        </p:txBody>
      </p:sp>
      <p:sp>
        <p:nvSpPr>
          <p:cNvPr id="42" name="TextBox 42"/>
          <p:cNvSpPr txBox="1"/>
          <p:nvPr/>
        </p:nvSpPr>
        <p:spPr>
          <a:xfrm>
            <a:off x="2781045" y="6913021"/>
            <a:ext cx="5310240" cy="400110"/>
          </a:xfrm>
          <a:prstGeom prst="rect">
            <a:avLst/>
          </a:prstGeom>
        </p:spPr>
        <p:txBody>
          <a:bodyPr wrap="square" lIns="0" tIns="0" rIns="0" bIns="0" rtlCol="0" anchor="t">
            <a:spAutoFit/>
          </a:bodyPr>
          <a:lstStyle/>
          <a:p>
            <a:pPr algn="l">
              <a:lnSpc>
                <a:spcPts val="3220"/>
              </a:lnSpc>
            </a:pPr>
            <a:r>
              <a:rPr lang="en-US" sz="2400" b="1" dirty="0">
                <a:solidFill>
                  <a:srgbClr val="303870"/>
                </a:solidFill>
                <a:latin typeface="Nunito Bold"/>
                <a:ea typeface="Nunito Bold"/>
                <a:cs typeface="Nunito Bold"/>
                <a:sym typeface="Nunito Bold"/>
              </a:rPr>
              <a:t>04. PESTEL Analysis of Basil Bakery</a:t>
            </a:r>
          </a:p>
        </p:txBody>
      </p:sp>
      <p:sp>
        <p:nvSpPr>
          <p:cNvPr id="43" name="TextBox 43"/>
          <p:cNvSpPr txBox="1"/>
          <p:nvPr/>
        </p:nvSpPr>
        <p:spPr>
          <a:xfrm>
            <a:off x="8828820" y="8063404"/>
            <a:ext cx="5053319" cy="514350"/>
          </a:xfrm>
          <a:prstGeom prst="rect">
            <a:avLst/>
          </a:prstGeom>
        </p:spPr>
        <p:txBody>
          <a:bodyPr lIns="0" tIns="0" rIns="0" bIns="0" rtlCol="0" anchor="t">
            <a:spAutoFit/>
          </a:bodyPr>
          <a:lstStyle/>
          <a:p>
            <a:pPr algn="l">
              <a:lnSpc>
                <a:spcPts val="4200"/>
              </a:lnSpc>
            </a:pPr>
            <a:r>
              <a:rPr lang="en-US" sz="2400" b="1" dirty="0">
                <a:solidFill>
                  <a:srgbClr val="303870"/>
                </a:solidFill>
                <a:latin typeface="Nunito Bold"/>
                <a:ea typeface="Nunito Bold"/>
                <a:cs typeface="Nunito Bold"/>
                <a:sym typeface="Nunito Bold"/>
              </a:rPr>
              <a:t>10. References</a:t>
            </a:r>
          </a:p>
        </p:txBody>
      </p:sp>
      <p:sp>
        <p:nvSpPr>
          <p:cNvPr id="44" name="TextBox 44"/>
          <p:cNvSpPr txBox="1"/>
          <p:nvPr/>
        </p:nvSpPr>
        <p:spPr>
          <a:xfrm>
            <a:off x="2781045" y="8128607"/>
            <a:ext cx="5310240" cy="400110"/>
          </a:xfrm>
          <a:prstGeom prst="rect">
            <a:avLst/>
          </a:prstGeom>
        </p:spPr>
        <p:txBody>
          <a:bodyPr wrap="square" lIns="0" tIns="0" rIns="0" bIns="0" rtlCol="0" anchor="t">
            <a:spAutoFit/>
          </a:bodyPr>
          <a:lstStyle/>
          <a:p>
            <a:pPr algn="l">
              <a:lnSpc>
                <a:spcPts val="3220"/>
              </a:lnSpc>
            </a:pPr>
            <a:r>
              <a:rPr lang="en-US" sz="2400" b="1" dirty="0">
                <a:solidFill>
                  <a:srgbClr val="303870"/>
                </a:solidFill>
                <a:latin typeface="Nunito Bold"/>
                <a:ea typeface="Nunito Bold"/>
                <a:cs typeface="Nunito Bold"/>
                <a:sym typeface="Nunito Bold"/>
              </a:rPr>
              <a:t>05. 5W2H Model for the Case Study</a:t>
            </a:r>
          </a:p>
        </p:txBody>
      </p:sp>
      <p:sp>
        <p:nvSpPr>
          <p:cNvPr id="45" name="TextBox 45"/>
          <p:cNvSpPr txBox="1"/>
          <p:nvPr/>
        </p:nvSpPr>
        <p:spPr>
          <a:xfrm>
            <a:off x="8828821" y="6902537"/>
            <a:ext cx="5053319" cy="514350"/>
          </a:xfrm>
          <a:prstGeom prst="rect">
            <a:avLst/>
          </a:prstGeom>
        </p:spPr>
        <p:txBody>
          <a:bodyPr lIns="0" tIns="0" rIns="0" bIns="0" rtlCol="0" anchor="t">
            <a:spAutoFit/>
          </a:bodyPr>
          <a:lstStyle/>
          <a:p>
            <a:pPr algn="l">
              <a:lnSpc>
                <a:spcPts val="4200"/>
              </a:lnSpc>
            </a:pPr>
            <a:r>
              <a:rPr lang="en-US" sz="2400" b="1" dirty="0">
                <a:solidFill>
                  <a:srgbClr val="303870"/>
                </a:solidFill>
                <a:latin typeface="Nunito Bold"/>
                <a:ea typeface="Nunito Bold"/>
                <a:cs typeface="Nunito Bold"/>
                <a:sym typeface="Nunito Bold"/>
              </a:rPr>
              <a:t>09. Questions &amp; Answers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4EDE2"/>
        </a:solidFill>
        <a:effectLst/>
      </p:bgPr>
    </p:bg>
    <p:spTree>
      <p:nvGrpSpPr>
        <p:cNvPr id="1" name=""/>
        <p:cNvGrpSpPr/>
        <p:nvPr/>
      </p:nvGrpSpPr>
      <p:grpSpPr>
        <a:xfrm>
          <a:off x="0" y="0"/>
          <a:ext cx="0" cy="0"/>
          <a:chOff x="0" y="0"/>
          <a:chExt cx="0" cy="0"/>
        </a:xfrm>
      </p:grpSpPr>
      <p:grpSp>
        <p:nvGrpSpPr>
          <p:cNvPr id="2" name="Group 2"/>
          <p:cNvGrpSpPr/>
          <p:nvPr/>
        </p:nvGrpSpPr>
        <p:grpSpPr>
          <a:xfrm>
            <a:off x="17259300" y="0"/>
            <a:ext cx="3086100" cy="10287000"/>
            <a:chOff x="0" y="0"/>
            <a:chExt cx="812800" cy="2709333"/>
          </a:xfrm>
        </p:grpSpPr>
        <p:sp>
          <p:nvSpPr>
            <p:cNvPr id="3" name="Freeform 3"/>
            <p:cNvSpPr/>
            <p:nvPr/>
          </p:nvSpPr>
          <p:spPr>
            <a:xfrm>
              <a:off x="0" y="0"/>
              <a:ext cx="812800" cy="2709333"/>
            </a:xfrm>
            <a:custGeom>
              <a:avLst/>
              <a:gdLst/>
              <a:ahLst/>
              <a:cxnLst/>
              <a:rect l="l" t="t" r="r" b="b"/>
              <a:pathLst>
                <a:path w="812800" h="2709333">
                  <a:moveTo>
                    <a:pt x="90311" y="0"/>
                  </a:moveTo>
                  <a:lnTo>
                    <a:pt x="722489" y="0"/>
                  </a:lnTo>
                  <a:cubicBezTo>
                    <a:pt x="746441" y="0"/>
                    <a:pt x="769412" y="9515"/>
                    <a:pt x="786348" y="26452"/>
                  </a:cubicBezTo>
                  <a:cubicBezTo>
                    <a:pt x="803285" y="43388"/>
                    <a:pt x="812800" y="66359"/>
                    <a:pt x="812800" y="90311"/>
                  </a:cubicBezTo>
                  <a:lnTo>
                    <a:pt x="812800" y="2619022"/>
                  </a:lnTo>
                  <a:cubicBezTo>
                    <a:pt x="812800" y="2642974"/>
                    <a:pt x="803285" y="2665945"/>
                    <a:pt x="786348" y="2682882"/>
                  </a:cubicBezTo>
                  <a:cubicBezTo>
                    <a:pt x="769412" y="2699818"/>
                    <a:pt x="746441" y="2709333"/>
                    <a:pt x="722489" y="2709333"/>
                  </a:cubicBezTo>
                  <a:lnTo>
                    <a:pt x="90311" y="2709333"/>
                  </a:lnTo>
                  <a:cubicBezTo>
                    <a:pt x="40434" y="2709333"/>
                    <a:pt x="0" y="2668900"/>
                    <a:pt x="0" y="2619022"/>
                  </a:cubicBezTo>
                  <a:lnTo>
                    <a:pt x="0" y="90311"/>
                  </a:lnTo>
                  <a:cubicBezTo>
                    <a:pt x="0" y="66359"/>
                    <a:pt x="9515" y="43388"/>
                    <a:pt x="26452" y="26452"/>
                  </a:cubicBezTo>
                  <a:cubicBezTo>
                    <a:pt x="43388" y="9515"/>
                    <a:pt x="66359" y="0"/>
                    <a:pt x="90311" y="0"/>
                  </a:cubicBezTo>
                  <a:close/>
                </a:path>
              </a:pathLst>
            </a:custGeom>
            <a:solidFill>
              <a:srgbClr val="303870"/>
            </a:solidFill>
          </p:spPr>
          <p:txBody>
            <a:bodyPr/>
            <a:lstStyle/>
            <a:p>
              <a:endParaRPr lang="en-GB"/>
            </a:p>
          </p:txBody>
        </p:sp>
        <p:sp>
          <p:nvSpPr>
            <p:cNvPr id="4" name="TextBox 4"/>
            <p:cNvSpPr txBox="1"/>
            <p:nvPr/>
          </p:nvSpPr>
          <p:spPr>
            <a:xfrm>
              <a:off x="0" y="-95250"/>
              <a:ext cx="812800" cy="2804583"/>
            </a:xfrm>
            <a:prstGeom prst="rect">
              <a:avLst/>
            </a:prstGeom>
          </p:spPr>
          <p:txBody>
            <a:bodyPr lIns="50800" tIns="50800" rIns="50800" bIns="50800" rtlCol="0" anchor="ctr"/>
            <a:lstStyle/>
            <a:p>
              <a:pPr algn="ctr">
                <a:lnSpc>
                  <a:spcPts val="3287"/>
                </a:lnSpc>
              </a:pPr>
              <a:endParaRPr/>
            </a:p>
          </p:txBody>
        </p:sp>
      </p:grpSp>
      <p:sp>
        <p:nvSpPr>
          <p:cNvPr id="5" name="TextBox 5"/>
          <p:cNvSpPr txBox="1"/>
          <p:nvPr/>
        </p:nvSpPr>
        <p:spPr>
          <a:xfrm>
            <a:off x="3724666" y="3044021"/>
            <a:ext cx="9809969" cy="1364913"/>
          </a:xfrm>
          <a:prstGeom prst="rect">
            <a:avLst/>
          </a:prstGeom>
        </p:spPr>
        <p:txBody>
          <a:bodyPr lIns="0" tIns="0" rIns="0" bIns="0" rtlCol="0" anchor="t">
            <a:spAutoFit/>
          </a:bodyPr>
          <a:lstStyle/>
          <a:p>
            <a:pPr algn="ctr">
              <a:lnSpc>
                <a:spcPts val="8974"/>
              </a:lnSpc>
            </a:pPr>
            <a:r>
              <a:rPr lang="en-US" sz="7872" b="1">
                <a:solidFill>
                  <a:srgbClr val="303870"/>
                </a:solidFill>
                <a:latin typeface="Agrandir Wide Bold"/>
                <a:ea typeface="Agrandir Wide Bold"/>
                <a:cs typeface="Agrandir Wide Bold"/>
                <a:sym typeface="Agrandir Wide Bold"/>
              </a:rPr>
              <a:t>INTRODUCTION</a:t>
            </a:r>
          </a:p>
        </p:txBody>
      </p:sp>
      <p:sp>
        <p:nvSpPr>
          <p:cNvPr id="6" name="TextBox 6"/>
          <p:cNvSpPr txBox="1"/>
          <p:nvPr/>
        </p:nvSpPr>
        <p:spPr>
          <a:xfrm>
            <a:off x="4572000" y="4518144"/>
            <a:ext cx="8115300" cy="1860125"/>
          </a:xfrm>
          <a:prstGeom prst="rect">
            <a:avLst/>
          </a:prstGeom>
        </p:spPr>
        <p:txBody>
          <a:bodyPr lIns="0" tIns="0" rIns="0" bIns="0" rtlCol="0" anchor="t">
            <a:spAutoFit/>
          </a:bodyPr>
          <a:lstStyle/>
          <a:p>
            <a:pPr algn="ctr">
              <a:lnSpc>
                <a:spcPts val="3696"/>
              </a:lnSpc>
            </a:pPr>
            <a:r>
              <a:rPr lang="en-US" sz="2100">
                <a:solidFill>
                  <a:srgbClr val="303870"/>
                </a:solidFill>
                <a:latin typeface="Nunito"/>
                <a:ea typeface="Nunito"/>
                <a:cs typeface="Nunito"/>
                <a:sym typeface="Nunito"/>
              </a:rPr>
              <a:t>Basil Bakery is a small Sole Trader business producing organic bread, cakes and other pastries in Coventry City retail park, UK. </a:t>
            </a:r>
            <a:r>
              <a:rPr lang="en-US" sz="2100" dirty="0">
                <a:solidFill>
                  <a:srgbClr val="303870"/>
                </a:solidFill>
                <a:latin typeface="Nunito"/>
                <a:ea typeface="Nunito"/>
                <a:cs typeface="Nunito"/>
                <a:sym typeface="Nunito"/>
              </a:rPr>
              <a:t>It was opened in the year 2015 and has been growing steadily since its operation until the COVID-19 pandemic.</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4EDE2"/>
        </a:solidFill>
        <a:effectLst/>
      </p:bgPr>
    </p:bg>
    <p:spTree>
      <p:nvGrpSpPr>
        <p:cNvPr id="1" name=""/>
        <p:cNvGrpSpPr/>
        <p:nvPr/>
      </p:nvGrpSpPr>
      <p:grpSpPr>
        <a:xfrm>
          <a:off x="0" y="0"/>
          <a:ext cx="0" cy="0"/>
          <a:chOff x="0" y="0"/>
          <a:chExt cx="0" cy="0"/>
        </a:xfrm>
      </p:grpSpPr>
      <p:grpSp>
        <p:nvGrpSpPr>
          <p:cNvPr id="2" name="Group 2"/>
          <p:cNvGrpSpPr/>
          <p:nvPr/>
        </p:nvGrpSpPr>
        <p:grpSpPr>
          <a:xfrm>
            <a:off x="17259300" y="0"/>
            <a:ext cx="3086100" cy="10287000"/>
            <a:chOff x="0" y="0"/>
            <a:chExt cx="812800" cy="2709333"/>
          </a:xfrm>
        </p:grpSpPr>
        <p:sp>
          <p:nvSpPr>
            <p:cNvPr id="3" name="Freeform 3"/>
            <p:cNvSpPr/>
            <p:nvPr/>
          </p:nvSpPr>
          <p:spPr>
            <a:xfrm>
              <a:off x="0" y="0"/>
              <a:ext cx="812800" cy="2709333"/>
            </a:xfrm>
            <a:custGeom>
              <a:avLst/>
              <a:gdLst/>
              <a:ahLst/>
              <a:cxnLst/>
              <a:rect l="l" t="t" r="r" b="b"/>
              <a:pathLst>
                <a:path w="812800" h="2709333">
                  <a:moveTo>
                    <a:pt x="90311" y="0"/>
                  </a:moveTo>
                  <a:lnTo>
                    <a:pt x="722489" y="0"/>
                  </a:lnTo>
                  <a:cubicBezTo>
                    <a:pt x="746441" y="0"/>
                    <a:pt x="769412" y="9515"/>
                    <a:pt x="786348" y="26452"/>
                  </a:cubicBezTo>
                  <a:cubicBezTo>
                    <a:pt x="803285" y="43388"/>
                    <a:pt x="812800" y="66359"/>
                    <a:pt x="812800" y="90311"/>
                  </a:cubicBezTo>
                  <a:lnTo>
                    <a:pt x="812800" y="2619022"/>
                  </a:lnTo>
                  <a:cubicBezTo>
                    <a:pt x="812800" y="2642974"/>
                    <a:pt x="803285" y="2665945"/>
                    <a:pt x="786348" y="2682882"/>
                  </a:cubicBezTo>
                  <a:cubicBezTo>
                    <a:pt x="769412" y="2699818"/>
                    <a:pt x="746441" y="2709333"/>
                    <a:pt x="722489" y="2709333"/>
                  </a:cubicBezTo>
                  <a:lnTo>
                    <a:pt x="90311" y="2709333"/>
                  </a:lnTo>
                  <a:cubicBezTo>
                    <a:pt x="40434" y="2709333"/>
                    <a:pt x="0" y="2668900"/>
                    <a:pt x="0" y="2619022"/>
                  </a:cubicBezTo>
                  <a:lnTo>
                    <a:pt x="0" y="90311"/>
                  </a:lnTo>
                  <a:cubicBezTo>
                    <a:pt x="0" y="66359"/>
                    <a:pt x="9515" y="43388"/>
                    <a:pt x="26452" y="26452"/>
                  </a:cubicBezTo>
                  <a:cubicBezTo>
                    <a:pt x="43388" y="9515"/>
                    <a:pt x="66359" y="0"/>
                    <a:pt x="90311" y="0"/>
                  </a:cubicBezTo>
                  <a:close/>
                </a:path>
              </a:pathLst>
            </a:custGeom>
            <a:solidFill>
              <a:srgbClr val="303870"/>
            </a:solidFill>
          </p:spPr>
          <p:txBody>
            <a:bodyPr/>
            <a:lstStyle/>
            <a:p>
              <a:endParaRPr lang="en-GB"/>
            </a:p>
          </p:txBody>
        </p:sp>
        <p:sp>
          <p:nvSpPr>
            <p:cNvPr id="4" name="TextBox 4"/>
            <p:cNvSpPr txBox="1"/>
            <p:nvPr/>
          </p:nvSpPr>
          <p:spPr>
            <a:xfrm>
              <a:off x="0" y="-95250"/>
              <a:ext cx="812800" cy="2804583"/>
            </a:xfrm>
            <a:prstGeom prst="rect">
              <a:avLst/>
            </a:prstGeom>
          </p:spPr>
          <p:txBody>
            <a:bodyPr lIns="50800" tIns="50800" rIns="50800" bIns="50800" rtlCol="0" anchor="ctr"/>
            <a:lstStyle/>
            <a:p>
              <a:pPr algn="ctr">
                <a:lnSpc>
                  <a:spcPts val="3287"/>
                </a:lnSpc>
              </a:pPr>
              <a:endParaRPr/>
            </a:p>
          </p:txBody>
        </p:sp>
      </p:grpSp>
      <p:sp>
        <p:nvSpPr>
          <p:cNvPr id="5" name="TextBox 5"/>
          <p:cNvSpPr txBox="1"/>
          <p:nvPr/>
        </p:nvSpPr>
        <p:spPr>
          <a:xfrm>
            <a:off x="3724666" y="3044021"/>
            <a:ext cx="9809969" cy="1364913"/>
          </a:xfrm>
          <a:prstGeom prst="rect">
            <a:avLst/>
          </a:prstGeom>
        </p:spPr>
        <p:txBody>
          <a:bodyPr lIns="0" tIns="0" rIns="0" bIns="0" rtlCol="0" anchor="t">
            <a:spAutoFit/>
          </a:bodyPr>
          <a:lstStyle/>
          <a:p>
            <a:pPr algn="ctr">
              <a:lnSpc>
                <a:spcPts val="8974"/>
              </a:lnSpc>
            </a:pPr>
            <a:r>
              <a:rPr lang="en-US" sz="7872" b="1">
                <a:solidFill>
                  <a:srgbClr val="303870"/>
                </a:solidFill>
                <a:latin typeface="Agrandir Wide Bold"/>
                <a:ea typeface="Agrandir Wide Bold"/>
                <a:cs typeface="Agrandir Wide Bold"/>
                <a:sym typeface="Agrandir Wide Bold"/>
              </a:rPr>
              <a:t>OVERVIEW</a:t>
            </a:r>
          </a:p>
        </p:txBody>
      </p:sp>
      <p:sp>
        <p:nvSpPr>
          <p:cNvPr id="6" name="TextBox 6"/>
          <p:cNvSpPr txBox="1"/>
          <p:nvPr/>
        </p:nvSpPr>
        <p:spPr>
          <a:xfrm>
            <a:off x="4572000" y="4518144"/>
            <a:ext cx="8115300" cy="2334613"/>
          </a:xfrm>
          <a:prstGeom prst="rect">
            <a:avLst/>
          </a:prstGeom>
        </p:spPr>
        <p:txBody>
          <a:bodyPr lIns="0" tIns="0" rIns="0" bIns="0" rtlCol="0" anchor="t">
            <a:spAutoFit/>
          </a:bodyPr>
          <a:lstStyle/>
          <a:p>
            <a:pPr algn="ctr">
              <a:lnSpc>
                <a:spcPts val="3696"/>
              </a:lnSpc>
            </a:pPr>
            <a:r>
              <a:rPr lang="en-US" sz="2100" dirty="0">
                <a:solidFill>
                  <a:srgbClr val="303870"/>
                </a:solidFill>
                <a:latin typeface="Nunito"/>
                <a:ea typeface="Nunito"/>
                <a:cs typeface="Nunito"/>
                <a:sym typeface="Nunito"/>
              </a:rPr>
              <a:t>The business initially saw a steady growth because of the quality  service they provide to their customers. The COVID-19 pandemic brought a stagnation to the business and Basil Bakery started experiencing a decline in sales due to the government lockdown in 2020.</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4EDE2"/>
        </a:solidFill>
        <a:effectLst/>
      </p:bgPr>
    </p:bg>
    <p:spTree>
      <p:nvGrpSpPr>
        <p:cNvPr id="1" name=""/>
        <p:cNvGrpSpPr/>
        <p:nvPr/>
      </p:nvGrpSpPr>
      <p:grpSpPr>
        <a:xfrm>
          <a:off x="0" y="0"/>
          <a:ext cx="0" cy="0"/>
          <a:chOff x="0" y="0"/>
          <a:chExt cx="0" cy="0"/>
        </a:xfrm>
      </p:grpSpPr>
      <p:grpSp>
        <p:nvGrpSpPr>
          <p:cNvPr id="2" name="Group 2"/>
          <p:cNvGrpSpPr/>
          <p:nvPr/>
        </p:nvGrpSpPr>
        <p:grpSpPr>
          <a:xfrm>
            <a:off x="17259300" y="0"/>
            <a:ext cx="3086100" cy="10287000"/>
            <a:chOff x="0" y="0"/>
            <a:chExt cx="812800" cy="2709333"/>
          </a:xfrm>
        </p:grpSpPr>
        <p:sp>
          <p:nvSpPr>
            <p:cNvPr id="3" name="Freeform 3"/>
            <p:cNvSpPr/>
            <p:nvPr/>
          </p:nvSpPr>
          <p:spPr>
            <a:xfrm>
              <a:off x="0" y="0"/>
              <a:ext cx="812800" cy="2709333"/>
            </a:xfrm>
            <a:custGeom>
              <a:avLst/>
              <a:gdLst/>
              <a:ahLst/>
              <a:cxnLst/>
              <a:rect l="l" t="t" r="r" b="b"/>
              <a:pathLst>
                <a:path w="812800" h="2709333">
                  <a:moveTo>
                    <a:pt x="90311" y="0"/>
                  </a:moveTo>
                  <a:lnTo>
                    <a:pt x="722489" y="0"/>
                  </a:lnTo>
                  <a:cubicBezTo>
                    <a:pt x="746441" y="0"/>
                    <a:pt x="769412" y="9515"/>
                    <a:pt x="786348" y="26452"/>
                  </a:cubicBezTo>
                  <a:cubicBezTo>
                    <a:pt x="803285" y="43388"/>
                    <a:pt x="812800" y="66359"/>
                    <a:pt x="812800" y="90311"/>
                  </a:cubicBezTo>
                  <a:lnTo>
                    <a:pt x="812800" y="2619022"/>
                  </a:lnTo>
                  <a:cubicBezTo>
                    <a:pt x="812800" y="2642974"/>
                    <a:pt x="803285" y="2665945"/>
                    <a:pt x="786348" y="2682882"/>
                  </a:cubicBezTo>
                  <a:cubicBezTo>
                    <a:pt x="769412" y="2699818"/>
                    <a:pt x="746441" y="2709333"/>
                    <a:pt x="722489" y="2709333"/>
                  </a:cubicBezTo>
                  <a:lnTo>
                    <a:pt x="90311" y="2709333"/>
                  </a:lnTo>
                  <a:cubicBezTo>
                    <a:pt x="40434" y="2709333"/>
                    <a:pt x="0" y="2668900"/>
                    <a:pt x="0" y="2619022"/>
                  </a:cubicBezTo>
                  <a:lnTo>
                    <a:pt x="0" y="90311"/>
                  </a:lnTo>
                  <a:cubicBezTo>
                    <a:pt x="0" y="66359"/>
                    <a:pt x="9515" y="43388"/>
                    <a:pt x="26452" y="26452"/>
                  </a:cubicBezTo>
                  <a:cubicBezTo>
                    <a:pt x="43388" y="9515"/>
                    <a:pt x="66359" y="0"/>
                    <a:pt x="90311" y="0"/>
                  </a:cubicBezTo>
                  <a:close/>
                </a:path>
              </a:pathLst>
            </a:custGeom>
            <a:solidFill>
              <a:srgbClr val="303870"/>
            </a:solidFill>
          </p:spPr>
          <p:txBody>
            <a:bodyPr/>
            <a:lstStyle/>
            <a:p>
              <a:endParaRPr lang="en-GB"/>
            </a:p>
          </p:txBody>
        </p:sp>
        <p:sp>
          <p:nvSpPr>
            <p:cNvPr id="4" name="TextBox 4"/>
            <p:cNvSpPr txBox="1"/>
            <p:nvPr/>
          </p:nvSpPr>
          <p:spPr>
            <a:xfrm>
              <a:off x="0" y="-95250"/>
              <a:ext cx="812800" cy="2804583"/>
            </a:xfrm>
            <a:prstGeom prst="rect">
              <a:avLst/>
            </a:prstGeom>
          </p:spPr>
          <p:txBody>
            <a:bodyPr lIns="50800" tIns="50800" rIns="50800" bIns="50800" rtlCol="0" anchor="ctr"/>
            <a:lstStyle/>
            <a:p>
              <a:pPr algn="ctr">
                <a:lnSpc>
                  <a:spcPts val="3287"/>
                </a:lnSpc>
              </a:pPr>
              <a:endParaRPr/>
            </a:p>
          </p:txBody>
        </p:sp>
      </p:grpSp>
      <p:sp>
        <p:nvSpPr>
          <p:cNvPr id="5" name="TextBox 5"/>
          <p:cNvSpPr txBox="1"/>
          <p:nvPr/>
        </p:nvSpPr>
        <p:spPr>
          <a:xfrm>
            <a:off x="835874" y="726410"/>
            <a:ext cx="12110647" cy="1661993"/>
          </a:xfrm>
          <a:prstGeom prst="rect">
            <a:avLst/>
          </a:prstGeom>
        </p:spPr>
        <p:txBody>
          <a:bodyPr lIns="0" tIns="0" rIns="0" bIns="0" rtlCol="0" anchor="t">
            <a:spAutoFit/>
          </a:bodyPr>
          <a:lstStyle/>
          <a:p>
            <a:pPr algn="l"/>
            <a:r>
              <a:rPr lang="en-US" sz="5400" b="1" dirty="0">
                <a:solidFill>
                  <a:srgbClr val="303870"/>
                </a:solidFill>
                <a:latin typeface="Agrandir Wide Bold"/>
                <a:ea typeface="Agrandir Wide Bold"/>
                <a:cs typeface="Agrandir Wide Bold"/>
                <a:sym typeface="Agrandir Wide Bold"/>
              </a:rPr>
              <a:t>PROBLEM: </a:t>
            </a:r>
          </a:p>
          <a:p>
            <a:pPr algn="l"/>
            <a:r>
              <a:rPr lang="en-US" sz="5400" b="1" dirty="0">
                <a:solidFill>
                  <a:srgbClr val="303870"/>
                </a:solidFill>
                <a:latin typeface="Agrandir Wide Bold"/>
                <a:ea typeface="Agrandir Wide Bold"/>
                <a:cs typeface="Agrandir Wide Bold"/>
                <a:sym typeface="Agrandir Wide Bold"/>
              </a:rPr>
              <a:t>NATURE AND SCOPE</a:t>
            </a:r>
          </a:p>
        </p:txBody>
      </p:sp>
      <p:sp>
        <p:nvSpPr>
          <p:cNvPr id="6" name="TextBox 6"/>
          <p:cNvSpPr txBox="1"/>
          <p:nvPr/>
        </p:nvSpPr>
        <p:spPr>
          <a:xfrm>
            <a:off x="1801418" y="3099172"/>
            <a:ext cx="5894782" cy="1385636"/>
          </a:xfrm>
          <a:prstGeom prst="rect">
            <a:avLst/>
          </a:prstGeom>
        </p:spPr>
        <p:txBody>
          <a:bodyPr wrap="square" lIns="0" tIns="0" rIns="0" bIns="0" rtlCol="0" anchor="t">
            <a:spAutoFit/>
          </a:bodyPr>
          <a:lstStyle/>
          <a:p>
            <a:pPr algn="l">
              <a:lnSpc>
                <a:spcPts val="3696"/>
              </a:lnSpc>
            </a:pPr>
            <a:r>
              <a:rPr lang="en-US" sz="2100" b="1" dirty="0">
                <a:solidFill>
                  <a:srgbClr val="303870"/>
                </a:solidFill>
                <a:latin typeface="Nunito Bold"/>
                <a:ea typeface="Nunito Bold"/>
                <a:cs typeface="Nunito Bold"/>
                <a:sym typeface="Nunito Bold"/>
              </a:rPr>
              <a:t>Reduction in customer footfall:</a:t>
            </a:r>
          </a:p>
          <a:p>
            <a:pPr algn="l">
              <a:lnSpc>
                <a:spcPts val="3696"/>
              </a:lnSpc>
            </a:pPr>
            <a:r>
              <a:rPr lang="en-US" sz="2100" dirty="0">
                <a:solidFill>
                  <a:srgbClr val="303870"/>
                </a:solidFill>
                <a:latin typeface="Nunito"/>
                <a:ea typeface="Nunito"/>
                <a:cs typeface="Nunito"/>
                <a:sym typeface="Nunito"/>
              </a:rPr>
              <a:t>This is a big problem, because Basil Bakery relies heavily on their loyal customer's patronage.</a:t>
            </a:r>
          </a:p>
        </p:txBody>
      </p:sp>
      <p:sp>
        <p:nvSpPr>
          <p:cNvPr id="7" name="TextBox 7"/>
          <p:cNvSpPr txBox="1"/>
          <p:nvPr/>
        </p:nvSpPr>
        <p:spPr>
          <a:xfrm>
            <a:off x="1794527" y="5076825"/>
            <a:ext cx="6103868" cy="2289048"/>
          </a:xfrm>
          <a:prstGeom prst="rect">
            <a:avLst/>
          </a:prstGeom>
        </p:spPr>
        <p:txBody>
          <a:bodyPr lIns="0" tIns="0" rIns="0" bIns="0" rtlCol="0" anchor="t">
            <a:spAutoFit/>
          </a:bodyPr>
          <a:lstStyle/>
          <a:p>
            <a:pPr algn="l">
              <a:lnSpc>
                <a:spcPts val="3696"/>
              </a:lnSpc>
            </a:pPr>
            <a:r>
              <a:rPr lang="en-US" sz="2100" b="1" dirty="0">
                <a:solidFill>
                  <a:srgbClr val="303870"/>
                </a:solidFill>
                <a:latin typeface="Nunito Bold"/>
                <a:ea typeface="Nunito Bold"/>
                <a:cs typeface="Nunito Bold"/>
                <a:sym typeface="Nunito Bold"/>
              </a:rPr>
              <a:t>Different style of customer working pattern:</a:t>
            </a:r>
          </a:p>
          <a:p>
            <a:pPr algn="l">
              <a:lnSpc>
                <a:spcPts val="3696"/>
              </a:lnSpc>
            </a:pPr>
            <a:r>
              <a:rPr lang="en-US" sz="2100" dirty="0">
                <a:solidFill>
                  <a:srgbClr val="303870"/>
                </a:solidFill>
                <a:latin typeface="Nunito"/>
                <a:ea typeface="Nunito"/>
                <a:cs typeface="Nunito"/>
                <a:sym typeface="Nunito"/>
              </a:rPr>
              <a:t>Regular customers now work from home due to the COVID-19 pandemic lockdown measures imposed by the government, making it difficult to attain the previous sales figures.</a:t>
            </a:r>
          </a:p>
        </p:txBody>
      </p:sp>
      <p:sp>
        <p:nvSpPr>
          <p:cNvPr id="8" name="TextBox 8"/>
          <p:cNvSpPr txBox="1"/>
          <p:nvPr/>
        </p:nvSpPr>
        <p:spPr>
          <a:xfrm>
            <a:off x="1801418" y="7899890"/>
            <a:ext cx="7324173" cy="1860125"/>
          </a:xfrm>
          <a:prstGeom prst="rect">
            <a:avLst/>
          </a:prstGeom>
        </p:spPr>
        <p:txBody>
          <a:bodyPr lIns="0" tIns="0" rIns="0" bIns="0" rtlCol="0" anchor="t">
            <a:spAutoFit/>
          </a:bodyPr>
          <a:lstStyle/>
          <a:p>
            <a:pPr algn="l">
              <a:lnSpc>
                <a:spcPts val="3696"/>
              </a:lnSpc>
            </a:pPr>
            <a:r>
              <a:rPr lang="en-US" sz="2100" b="1" dirty="0">
                <a:solidFill>
                  <a:srgbClr val="303870"/>
                </a:solidFill>
                <a:latin typeface="Nunito Bold"/>
                <a:ea typeface="Nunito Bold"/>
                <a:cs typeface="Nunito Bold"/>
                <a:sym typeface="Nunito Bold"/>
              </a:rPr>
              <a:t>Systems are not in place for online delivery of service:</a:t>
            </a:r>
          </a:p>
          <a:p>
            <a:pPr algn="l">
              <a:lnSpc>
                <a:spcPts val="3696"/>
              </a:lnSpc>
            </a:pPr>
            <a:r>
              <a:rPr lang="en-US" sz="2100" dirty="0">
                <a:solidFill>
                  <a:srgbClr val="303870"/>
                </a:solidFill>
                <a:latin typeface="Nunito"/>
                <a:ea typeface="Nunito"/>
                <a:cs typeface="Nunito"/>
                <a:sym typeface="Nunito"/>
              </a:rPr>
              <a:t>Customers are now demanding delivery services to be provided however, Basil Bakery does not have delivery systems in place to adhere to this request.</a:t>
            </a:r>
          </a:p>
        </p:txBody>
      </p:sp>
      <p:sp>
        <p:nvSpPr>
          <p:cNvPr id="9" name="TextBox 9"/>
          <p:cNvSpPr txBox="1"/>
          <p:nvPr/>
        </p:nvSpPr>
        <p:spPr>
          <a:xfrm>
            <a:off x="9909827" y="3810617"/>
            <a:ext cx="6103868" cy="1822323"/>
          </a:xfrm>
          <a:prstGeom prst="rect">
            <a:avLst/>
          </a:prstGeom>
        </p:spPr>
        <p:txBody>
          <a:bodyPr lIns="0" tIns="0" rIns="0" bIns="0" rtlCol="0" anchor="t">
            <a:spAutoFit/>
          </a:bodyPr>
          <a:lstStyle/>
          <a:p>
            <a:pPr algn="l">
              <a:lnSpc>
                <a:spcPts val="3696"/>
              </a:lnSpc>
            </a:pPr>
            <a:r>
              <a:rPr lang="en-US" sz="2100" b="1">
                <a:solidFill>
                  <a:srgbClr val="303870"/>
                </a:solidFill>
                <a:latin typeface="Nunito Bold"/>
                <a:ea typeface="Nunito Bold"/>
                <a:cs typeface="Nunito Bold"/>
                <a:sym typeface="Nunito Bold"/>
              </a:rPr>
              <a:t>Insufficient staff:</a:t>
            </a:r>
          </a:p>
          <a:p>
            <a:pPr algn="l">
              <a:lnSpc>
                <a:spcPts val="3696"/>
              </a:lnSpc>
            </a:pPr>
            <a:r>
              <a:rPr lang="en-US" sz="2100">
                <a:solidFill>
                  <a:srgbClr val="303870"/>
                </a:solidFill>
                <a:latin typeface="Nunito"/>
                <a:ea typeface="Nunito"/>
                <a:cs typeface="Nunito"/>
                <a:sym typeface="Nunito"/>
              </a:rPr>
              <a:t>Customers of Basil Bakery are dissatisfied with the service provided due to unanswered phone calls, missed orders, and poor communication</a:t>
            </a:r>
          </a:p>
        </p:txBody>
      </p:sp>
      <p:sp>
        <p:nvSpPr>
          <p:cNvPr id="10" name="TextBox 10"/>
          <p:cNvSpPr txBox="1"/>
          <p:nvPr/>
        </p:nvSpPr>
        <p:spPr>
          <a:xfrm>
            <a:off x="1028700" y="3137272"/>
            <a:ext cx="594122" cy="556115"/>
          </a:xfrm>
          <a:prstGeom prst="rect">
            <a:avLst/>
          </a:prstGeom>
        </p:spPr>
        <p:txBody>
          <a:bodyPr lIns="0" tIns="0" rIns="0" bIns="0" rtlCol="0" anchor="t">
            <a:spAutoFit/>
          </a:bodyPr>
          <a:lstStyle/>
          <a:p>
            <a:pPr algn="ctr">
              <a:lnSpc>
                <a:spcPts val="4522"/>
              </a:lnSpc>
              <a:spcBef>
                <a:spcPct val="0"/>
              </a:spcBef>
            </a:pPr>
            <a:r>
              <a:rPr lang="en-US" sz="3230" b="1">
                <a:solidFill>
                  <a:srgbClr val="303870"/>
                </a:solidFill>
                <a:latin typeface="Nunito Bold"/>
                <a:ea typeface="Nunito Bold"/>
                <a:cs typeface="Nunito Bold"/>
                <a:sym typeface="Nunito Bold"/>
              </a:rPr>
              <a:t>01.</a:t>
            </a:r>
          </a:p>
        </p:txBody>
      </p:sp>
      <p:sp>
        <p:nvSpPr>
          <p:cNvPr id="11" name="TextBox 11"/>
          <p:cNvSpPr txBox="1"/>
          <p:nvPr/>
        </p:nvSpPr>
        <p:spPr>
          <a:xfrm>
            <a:off x="1028700" y="5114925"/>
            <a:ext cx="594122" cy="556115"/>
          </a:xfrm>
          <a:prstGeom prst="rect">
            <a:avLst/>
          </a:prstGeom>
        </p:spPr>
        <p:txBody>
          <a:bodyPr lIns="0" tIns="0" rIns="0" bIns="0" rtlCol="0" anchor="t">
            <a:spAutoFit/>
          </a:bodyPr>
          <a:lstStyle/>
          <a:p>
            <a:pPr algn="ctr">
              <a:lnSpc>
                <a:spcPts val="4522"/>
              </a:lnSpc>
              <a:spcBef>
                <a:spcPct val="0"/>
              </a:spcBef>
            </a:pPr>
            <a:r>
              <a:rPr lang="en-US" sz="3230" b="1">
                <a:solidFill>
                  <a:srgbClr val="303870"/>
                </a:solidFill>
                <a:latin typeface="Nunito Bold"/>
                <a:ea typeface="Nunito Bold"/>
                <a:cs typeface="Nunito Bold"/>
                <a:sym typeface="Nunito Bold"/>
              </a:rPr>
              <a:t>02.</a:t>
            </a:r>
          </a:p>
        </p:txBody>
      </p:sp>
      <p:sp>
        <p:nvSpPr>
          <p:cNvPr id="12" name="TextBox 12"/>
          <p:cNvSpPr txBox="1"/>
          <p:nvPr/>
        </p:nvSpPr>
        <p:spPr>
          <a:xfrm>
            <a:off x="1028700" y="7937990"/>
            <a:ext cx="594122" cy="556115"/>
          </a:xfrm>
          <a:prstGeom prst="rect">
            <a:avLst/>
          </a:prstGeom>
        </p:spPr>
        <p:txBody>
          <a:bodyPr lIns="0" tIns="0" rIns="0" bIns="0" rtlCol="0" anchor="t">
            <a:spAutoFit/>
          </a:bodyPr>
          <a:lstStyle/>
          <a:p>
            <a:pPr algn="ctr">
              <a:lnSpc>
                <a:spcPts val="4522"/>
              </a:lnSpc>
              <a:spcBef>
                <a:spcPct val="0"/>
              </a:spcBef>
            </a:pPr>
            <a:r>
              <a:rPr lang="en-US" sz="3230" b="1">
                <a:solidFill>
                  <a:srgbClr val="303870"/>
                </a:solidFill>
                <a:latin typeface="Nunito Bold"/>
                <a:ea typeface="Nunito Bold"/>
                <a:cs typeface="Nunito Bold"/>
                <a:sym typeface="Nunito Bold"/>
              </a:rPr>
              <a:t>03.</a:t>
            </a:r>
          </a:p>
        </p:txBody>
      </p:sp>
      <p:sp>
        <p:nvSpPr>
          <p:cNvPr id="13" name="TextBox 13"/>
          <p:cNvSpPr txBox="1"/>
          <p:nvPr/>
        </p:nvSpPr>
        <p:spPr>
          <a:xfrm>
            <a:off x="9144000" y="3848717"/>
            <a:ext cx="594122" cy="556115"/>
          </a:xfrm>
          <a:prstGeom prst="rect">
            <a:avLst/>
          </a:prstGeom>
        </p:spPr>
        <p:txBody>
          <a:bodyPr lIns="0" tIns="0" rIns="0" bIns="0" rtlCol="0" anchor="t">
            <a:spAutoFit/>
          </a:bodyPr>
          <a:lstStyle/>
          <a:p>
            <a:pPr algn="ctr">
              <a:lnSpc>
                <a:spcPts val="4522"/>
              </a:lnSpc>
              <a:spcBef>
                <a:spcPct val="0"/>
              </a:spcBef>
            </a:pPr>
            <a:r>
              <a:rPr lang="en-US" sz="3230" b="1">
                <a:solidFill>
                  <a:srgbClr val="303870"/>
                </a:solidFill>
                <a:latin typeface="Nunito Bold"/>
                <a:ea typeface="Nunito Bold"/>
                <a:cs typeface="Nunito Bold"/>
                <a:sym typeface="Nunito Bold"/>
              </a:rPr>
              <a:t>04.</a:t>
            </a:r>
          </a:p>
        </p:txBody>
      </p:sp>
      <p:sp>
        <p:nvSpPr>
          <p:cNvPr id="14" name="TextBox 14"/>
          <p:cNvSpPr txBox="1"/>
          <p:nvPr/>
        </p:nvSpPr>
        <p:spPr>
          <a:xfrm>
            <a:off x="9144000" y="6771658"/>
            <a:ext cx="594122" cy="556115"/>
          </a:xfrm>
          <a:prstGeom prst="rect">
            <a:avLst/>
          </a:prstGeom>
        </p:spPr>
        <p:txBody>
          <a:bodyPr lIns="0" tIns="0" rIns="0" bIns="0" rtlCol="0" anchor="t">
            <a:spAutoFit/>
          </a:bodyPr>
          <a:lstStyle/>
          <a:p>
            <a:pPr algn="ctr">
              <a:lnSpc>
                <a:spcPts val="4522"/>
              </a:lnSpc>
              <a:spcBef>
                <a:spcPct val="0"/>
              </a:spcBef>
            </a:pPr>
            <a:r>
              <a:rPr lang="en-US" sz="3230" b="1">
                <a:solidFill>
                  <a:srgbClr val="303870"/>
                </a:solidFill>
                <a:latin typeface="Nunito Bold"/>
                <a:ea typeface="Nunito Bold"/>
                <a:cs typeface="Nunito Bold"/>
                <a:sym typeface="Nunito Bold"/>
              </a:rPr>
              <a:t>05.</a:t>
            </a:r>
          </a:p>
        </p:txBody>
      </p:sp>
      <p:sp>
        <p:nvSpPr>
          <p:cNvPr id="15" name="TextBox 15"/>
          <p:cNvSpPr txBox="1"/>
          <p:nvPr/>
        </p:nvSpPr>
        <p:spPr>
          <a:xfrm>
            <a:off x="9919097" y="6733558"/>
            <a:ext cx="6103868" cy="2755773"/>
          </a:xfrm>
          <a:prstGeom prst="rect">
            <a:avLst/>
          </a:prstGeom>
        </p:spPr>
        <p:txBody>
          <a:bodyPr lIns="0" tIns="0" rIns="0" bIns="0" rtlCol="0" anchor="t">
            <a:spAutoFit/>
          </a:bodyPr>
          <a:lstStyle/>
          <a:p>
            <a:pPr algn="l">
              <a:lnSpc>
                <a:spcPts val="3696"/>
              </a:lnSpc>
            </a:pPr>
            <a:r>
              <a:rPr lang="en-US" sz="2100" b="1">
                <a:solidFill>
                  <a:srgbClr val="303870"/>
                </a:solidFill>
                <a:latin typeface="Nunito Bold"/>
                <a:ea typeface="Nunito Bold"/>
                <a:cs typeface="Nunito Bold"/>
                <a:sym typeface="Nunito Bold"/>
              </a:rPr>
              <a:t>Rising Operating Cost:</a:t>
            </a:r>
          </a:p>
          <a:p>
            <a:pPr algn="l">
              <a:lnSpc>
                <a:spcPts val="3696"/>
              </a:lnSpc>
            </a:pPr>
            <a:r>
              <a:rPr lang="en-US" sz="2100">
                <a:solidFill>
                  <a:srgbClr val="303870"/>
                </a:solidFill>
                <a:latin typeface="Nunito"/>
                <a:ea typeface="Nunito"/>
                <a:cs typeface="Nunito"/>
                <a:sym typeface="Nunito"/>
              </a:rPr>
              <a:t>Basil Bakery has experienced higher, overhead cost including higher rent, increased business rates, higher insurance premium, and expensive organic ingredients which has resulted in the decline in profit.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4EDE2"/>
        </a:solidFill>
        <a:effectLst/>
      </p:bgPr>
    </p:bg>
    <p:spTree>
      <p:nvGrpSpPr>
        <p:cNvPr id="1" name=""/>
        <p:cNvGrpSpPr/>
        <p:nvPr/>
      </p:nvGrpSpPr>
      <p:grpSpPr>
        <a:xfrm>
          <a:off x="0" y="0"/>
          <a:ext cx="0" cy="0"/>
          <a:chOff x="0" y="0"/>
          <a:chExt cx="0" cy="0"/>
        </a:xfrm>
      </p:grpSpPr>
      <p:grpSp>
        <p:nvGrpSpPr>
          <p:cNvPr id="2" name="Group 2"/>
          <p:cNvGrpSpPr/>
          <p:nvPr/>
        </p:nvGrpSpPr>
        <p:grpSpPr>
          <a:xfrm>
            <a:off x="17259300" y="0"/>
            <a:ext cx="3086100" cy="10287000"/>
            <a:chOff x="0" y="0"/>
            <a:chExt cx="812800" cy="2709333"/>
          </a:xfrm>
        </p:grpSpPr>
        <p:sp>
          <p:nvSpPr>
            <p:cNvPr id="3" name="Freeform 3"/>
            <p:cNvSpPr/>
            <p:nvPr/>
          </p:nvSpPr>
          <p:spPr>
            <a:xfrm>
              <a:off x="0" y="0"/>
              <a:ext cx="812800" cy="2709333"/>
            </a:xfrm>
            <a:custGeom>
              <a:avLst/>
              <a:gdLst/>
              <a:ahLst/>
              <a:cxnLst/>
              <a:rect l="l" t="t" r="r" b="b"/>
              <a:pathLst>
                <a:path w="812800" h="2709333">
                  <a:moveTo>
                    <a:pt x="90311" y="0"/>
                  </a:moveTo>
                  <a:lnTo>
                    <a:pt x="722489" y="0"/>
                  </a:lnTo>
                  <a:cubicBezTo>
                    <a:pt x="746441" y="0"/>
                    <a:pt x="769412" y="9515"/>
                    <a:pt x="786348" y="26452"/>
                  </a:cubicBezTo>
                  <a:cubicBezTo>
                    <a:pt x="803285" y="43388"/>
                    <a:pt x="812800" y="66359"/>
                    <a:pt x="812800" y="90311"/>
                  </a:cubicBezTo>
                  <a:lnTo>
                    <a:pt x="812800" y="2619022"/>
                  </a:lnTo>
                  <a:cubicBezTo>
                    <a:pt x="812800" y="2642974"/>
                    <a:pt x="803285" y="2665945"/>
                    <a:pt x="786348" y="2682882"/>
                  </a:cubicBezTo>
                  <a:cubicBezTo>
                    <a:pt x="769412" y="2699818"/>
                    <a:pt x="746441" y="2709333"/>
                    <a:pt x="722489" y="2709333"/>
                  </a:cubicBezTo>
                  <a:lnTo>
                    <a:pt x="90311" y="2709333"/>
                  </a:lnTo>
                  <a:cubicBezTo>
                    <a:pt x="40434" y="2709333"/>
                    <a:pt x="0" y="2668900"/>
                    <a:pt x="0" y="2619022"/>
                  </a:cubicBezTo>
                  <a:lnTo>
                    <a:pt x="0" y="90311"/>
                  </a:lnTo>
                  <a:cubicBezTo>
                    <a:pt x="0" y="66359"/>
                    <a:pt x="9515" y="43388"/>
                    <a:pt x="26452" y="26452"/>
                  </a:cubicBezTo>
                  <a:cubicBezTo>
                    <a:pt x="43388" y="9515"/>
                    <a:pt x="66359" y="0"/>
                    <a:pt x="90311" y="0"/>
                  </a:cubicBezTo>
                  <a:close/>
                </a:path>
              </a:pathLst>
            </a:custGeom>
            <a:solidFill>
              <a:srgbClr val="303870"/>
            </a:solidFill>
          </p:spPr>
          <p:txBody>
            <a:bodyPr/>
            <a:lstStyle/>
            <a:p>
              <a:endParaRPr lang="en-GB"/>
            </a:p>
          </p:txBody>
        </p:sp>
        <p:sp>
          <p:nvSpPr>
            <p:cNvPr id="4" name="TextBox 4"/>
            <p:cNvSpPr txBox="1"/>
            <p:nvPr/>
          </p:nvSpPr>
          <p:spPr>
            <a:xfrm>
              <a:off x="0" y="-95250"/>
              <a:ext cx="812800" cy="2804583"/>
            </a:xfrm>
            <a:prstGeom prst="rect">
              <a:avLst/>
            </a:prstGeom>
          </p:spPr>
          <p:txBody>
            <a:bodyPr lIns="50800" tIns="50800" rIns="50800" bIns="50800" rtlCol="0" anchor="ctr"/>
            <a:lstStyle/>
            <a:p>
              <a:pPr algn="ctr">
                <a:lnSpc>
                  <a:spcPts val="3287"/>
                </a:lnSpc>
              </a:pPr>
              <a:endParaRPr/>
            </a:p>
          </p:txBody>
        </p:sp>
      </p:grpSp>
      <p:sp>
        <p:nvSpPr>
          <p:cNvPr id="5" name="TextBox 5"/>
          <p:cNvSpPr txBox="1"/>
          <p:nvPr/>
        </p:nvSpPr>
        <p:spPr>
          <a:xfrm>
            <a:off x="774119" y="342900"/>
            <a:ext cx="16033036" cy="2192908"/>
          </a:xfrm>
          <a:prstGeom prst="rect">
            <a:avLst/>
          </a:prstGeom>
        </p:spPr>
        <p:txBody>
          <a:bodyPr lIns="0" tIns="0" rIns="0" bIns="0" rtlCol="0" anchor="t">
            <a:spAutoFit/>
          </a:bodyPr>
          <a:lstStyle/>
          <a:p>
            <a:pPr algn="ctr">
              <a:lnSpc>
                <a:spcPts val="5700"/>
              </a:lnSpc>
            </a:pPr>
            <a:r>
              <a:rPr lang="en-US" sz="4800" b="1" dirty="0">
                <a:solidFill>
                  <a:srgbClr val="303870"/>
                </a:solidFill>
                <a:latin typeface="Agrandir Wide Bold"/>
                <a:ea typeface="Agrandir Wide Bold"/>
                <a:cs typeface="Agrandir Wide Bold"/>
                <a:sym typeface="Agrandir Wide Bold"/>
              </a:rPr>
              <a:t>PESTEL: </a:t>
            </a:r>
          </a:p>
          <a:p>
            <a:pPr algn="ctr">
              <a:lnSpc>
                <a:spcPts val="5700"/>
              </a:lnSpc>
            </a:pPr>
            <a:r>
              <a:rPr lang="en-US" sz="4800" b="1" dirty="0">
                <a:solidFill>
                  <a:srgbClr val="303870"/>
                </a:solidFill>
                <a:latin typeface="Agrandir Wide Bold"/>
                <a:ea typeface="Agrandir Wide Bold"/>
                <a:cs typeface="Agrandir Wide Bold"/>
                <a:sym typeface="Agrandir Wide Bold"/>
              </a:rPr>
              <a:t>ANALYSIS OF BASIL BAKERY</a:t>
            </a:r>
          </a:p>
          <a:p>
            <a:pPr algn="ctr">
              <a:lnSpc>
                <a:spcPts val="5700"/>
              </a:lnSpc>
            </a:pPr>
            <a:endParaRPr lang="en-US" sz="4800" b="1" dirty="0">
              <a:solidFill>
                <a:srgbClr val="303870"/>
              </a:solidFill>
              <a:latin typeface="Agrandir Wide Bold"/>
              <a:ea typeface="Agrandir Wide Bold"/>
              <a:cs typeface="Agrandir Wide Bold"/>
              <a:sym typeface="Agrandir Wide Bold"/>
            </a:endParaRPr>
          </a:p>
        </p:txBody>
      </p:sp>
      <p:sp>
        <p:nvSpPr>
          <p:cNvPr id="6" name="TextBox 6"/>
          <p:cNvSpPr txBox="1"/>
          <p:nvPr/>
        </p:nvSpPr>
        <p:spPr>
          <a:xfrm>
            <a:off x="5184077" y="3018982"/>
            <a:ext cx="8879026" cy="1351652"/>
          </a:xfrm>
          <a:prstGeom prst="rect">
            <a:avLst/>
          </a:prstGeom>
        </p:spPr>
        <p:txBody>
          <a:bodyPr lIns="0" tIns="0" rIns="0" bIns="0" rtlCol="0" anchor="t">
            <a:spAutoFit/>
          </a:bodyPr>
          <a:lstStyle/>
          <a:p>
            <a:pPr algn="l">
              <a:lnSpc>
                <a:spcPts val="3648"/>
              </a:lnSpc>
              <a:spcBef>
                <a:spcPct val="0"/>
              </a:spcBef>
            </a:pPr>
            <a:r>
              <a:rPr lang="en-US" sz="2133" spc="117" dirty="0">
                <a:solidFill>
                  <a:srgbClr val="303870"/>
                </a:solidFill>
                <a:latin typeface="Nunito"/>
                <a:ea typeface="Nunito"/>
                <a:cs typeface="Nunito"/>
                <a:sym typeface="Nunito"/>
              </a:rPr>
              <a:t>Government Policy e.g. Lockdown.</a:t>
            </a:r>
          </a:p>
          <a:p>
            <a:pPr algn="l">
              <a:lnSpc>
                <a:spcPts val="3648"/>
              </a:lnSpc>
              <a:spcBef>
                <a:spcPct val="0"/>
              </a:spcBef>
            </a:pPr>
            <a:r>
              <a:rPr lang="en-US" sz="2133" spc="117" dirty="0">
                <a:solidFill>
                  <a:srgbClr val="303870"/>
                </a:solidFill>
                <a:latin typeface="Nunito"/>
                <a:ea typeface="Nunito"/>
                <a:cs typeface="Nunito"/>
                <a:sym typeface="Nunito"/>
              </a:rPr>
              <a:t>Change in </a:t>
            </a:r>
            <a:r>
              <a:rPr lang="en-US" sz="2133" spc="117" dirty="0" err="1">
                <a:solidFill>
                  <a:srgbClr val="303870"/>
                </a:solidFill>
                <a:latin typeface="Nunito"/>
                <a:ea typeface="Nunito"/>
                <a:cs typeface="Nunito"/>
                <a:sym typeface="Nunito"/>
              </a:rPr>
              <a:t>Labour</a:t>
            </a:r>
            <a:r>
              <a:rPr lang="en-US" sz="2133" spc="117">
                <a:solidFill>
                  <a:srgbClr val="303870"/>
                </a:solidFill>
                <a:latin typeface="Nunito"/>
                <a:ea typeface="Nunito"/>
                <a:cs typeface="Nunito"/>
                <a:sym typeface="Nunito"/>
              </a:rPr>
              <a:t> laws</a:t>
            </a:r>
            <a:endParaRPr lang="en-US" sz="2133" spc="117" dirty="0">
              <a:solidFill>
                <a:srgbClr val="303870"/>
              </a:solidFill>
              <a:latin typeface="Nunito"/>
              <a:ea typeface="Nunito"/>
              <a:cs typeface="Nunito"/>
              <a:sym typeface="Nunito"/>
            </a:endParaRPr>
          </a:p>
          <a:p>
            <a:pPr algn="l">
              <a:lnSpc>
                <a:spcPts val="3648"/>
              </a:lnSpc>
              <a:spcBef>
                <a:spcPct val="0"/>
              </a:spcBef>
            </a:pPr>
            <a:endParaRPr lang="en-US" sz="2133" spc="117" dirty="0">
              <a:solidFill>
                <a:srgbClr val="303870"/>
              </a:solidFill>
              <a:latin typeface="Nunito"/>
              <a:ea typeface="Nunito"/>
              <a:cs typeface="Nunito"/>
              <a:sym typeface="Nunito"/>
            </a:endParaRPr>
          </a:p>
        </p:txBody>
      </p:sp>
      <p:sp>
        <p:nvSpPr>
          <p:cNvPr id="7" name="TextBox 7"/>
          <p:cNvSpPr txBox="1"/>
          <p:nvPr/>
        </p:nvSpPr>
        <p:spPr>
          <a:xfrm>
            <a:off x="5184077" y="4242858"/>
            <a:ext cx="8879026" cy="2274982"/>
          </a:xfrm>
          <a:prstGeom prst="rect">
            <a:avLst/>
          </a:prstGeom>
        </p:spPr>
        <p:txBody>
          <a:bodyPr lIns="0" tIns="0" rIns="0" bIns="0" rtlCol="0" anchor="t">
            <a:spAutoFit/>
          </a:bodyPr>
          <a:lstStyle/>
          <a:p>
            <a:pPr algn="l">
              <a:lnSpc>
                <a:spcPts val="3648"/>
              </a:lnSpc>
            </a:pPr>
            <a:r>
              <a:rPr lang="en-US" sz="2133" spc="117" dirty="0">
                <a:solidFill>
                  <a:srgbClr val="303870"/>
                </a:solidFill>
                <a:latin typeface="Nunito"/>
                <a:ea typeface="Nunito"/>
                <a:cs typeface="Nunito"/>
                <a:sym typeface="Nunito"/>
              </a:rPr>
              <a:t>High Inflation Rate</a:t>
            </a:r>
          </a:p>
          <a:p>
            <a:pPr algn="l">
              <a:lnSpc>
                <a:spcPts val="3648"/>
              </a:lnSpc>
            </a:pPr>
            <a:r>
              <a:rPr lang="en-US" sz="2133" spc="117" dirty="0">
                <a:solidFill>
                  <a:srgbClr val="303870"/>
                </a:solidFill>
                <a:latin typeface="Nunito"/>
                <a:ea typeface="Nunito"/>
                <a:cs typeface="Nunito"/>
                <a:sym typeface="Nunito"/>
              </a:rPr>
              <a:t>High Interest Rate</a:t>
            </a:r>
          </a:p>
          <a:p>
            <a:pPr algn="l">
              <a:lnSpc>
                <a:spcPts val="3648"/>
              </a:lnSpc>
              <a:spcBef>
                <a:spcPct val="0"/>
              </a:spcBef>
            </a:pPr>
            <a:endParaRPr lang="en-US" sz="2133" spc="117" dirty="0">
              <a:solidFill>
                <a:srgbClr val="303870"/>
              </a:solidFill>
              <a:latin typeface="Nunito"/>
              <a:ea typeface="Nunito"/>
              <a:cs typeface="Nunito"/>
              <a:sym typeface="Nunito"/>
            </a:endParaRPr>
          </a:p>
          <a:p>
            <a:pPr algn="l">
              <a:lnSpc>
                <a:spcPts val="3648"/>
              </a:lnSpc>
              <a:spcBef>
                <a:spcPct val="0"/>
              </a:spcBef>
            </a:pPr>
            <a:r>
              <a:rPr lang="en-US" sz="2133" spc="117" dirty="0">
                <a:solidFill>
                  <a:srgbClr val="303870"/>
                </a:solidFill>
                <a:latin typeface="Nunito"/>
                <a:ea typeface="Nunito"/>
                <a:cs typeface="Nunito"/>
                <a:sym typeface="Nunito"/>
              </a:rPr>
              <a:t>Lifestyle attitudes.</a:t>
            </a:r>
          </a:p>
          <a:p>
            <a:pPr algn="l">
              <a:lnSpc>
                <a:spcPts val="3648"/>
              </a:lnSpc>
              <a:spcBef>
                <a:spcPct val="0"/>
              </a:spcBef>
            </a:pPr>
            <a:r>
              <a:rPr lang="en-US" sz="2133" spc="117" dirty="0">
                <a:solidFill>
                  <a:srgbClr val="303870"/>
                </a:solidFill>
                <a:latin typeface="Nunito"/>
                <a:ea typeface="Nunito"/>
                <a:cs typeface="Nunito"/>
                <a:sym typeface="Nunito"/>
              </a:rPr>
              <a:t>Change in working habits.</a:t>
            </a:r>
          </a:p>
        </p:txBody>
      </p:sp>
      <p:sp>
        <p:nvSpPr>
          <p:cNvPr id="9" name="TextBox 9"/>
          <p:cNvSpPr txBox="1"/>
          <p:nvPr/>
        </p:nvSpPr>
        <p:spPr>
          <a:xfrm>
            <a:off x="5184077" y="6529723"/>
            <a:ext cx="8879026" cy="889987"/>
          </a:xfrm>
          <a:prstGeom prst="rect">
            <a:avLst/>
          </a:prstGeom>
        </p:spPr>
        <p:txBody>
          <a:bodyPr lIns="0" tIns="0" rIns="0" bIns="0" rtlCol="0" anchor="t">
            <a:spAutoFit/>
          </a:bodyPr>
          <a:lstStyle/>
          <a:p>
            <a:pPr algn="l">
              <a:lnSpc>
                <a:spcPts val="3648"/>
              </a:lnSpc>
            </a:pPr>
            <a:r>
              <a:rPr lang="en-US" sz="2133" spc="117" dirty="0">
                <a:solidFill>
                  <a:srgbClr val="303870"/>
                </a:solidFill>
                <a:latin typeface="Nunito"/>
                <a:ea typeface="Nunito"/>
                <a:cs typeface="Nunito"/>
                <a:sym typeface="Nunito"/>
              </a:rPr>
              <a:t>Lack of Online ordering systems.</a:t>
            </a:r>
          </a:p>
          <a:p>
            <a:pPr algn="l">
              <a:lnSpc>
                <a:spcPts val="3648"/>
              </a:lnSpc>
              <a:spcBef>
                <a:spcPct val="0"/>
              </a:spcBef>
            </a:pPr>
            <a:r>
              <a:rPr lang="en-US" sz="2133" spc="117" dirty="0">
                <a:solidFill>
                  <a:srgbClr val="303870"/>
                </a:solidFill>
                <a:latin typeface="Nunito"/>
                <a:ea typeface="Nunito"/>
                <a:cs typeface="Nunito"/>
                <a:sym typeface="Nunito"/>
              </a:rPr>
              <a:t>Poor communication platforms </a:t>
            </a:r>
          </a:p>
        </p:txBody>
      </p:sp>
      <p:sp>
        <p:nvSpPr>
          <p:cNvPr id="10" name="TextBox 10"/>
          <p:cNvSpPr txBox="1"/>
          <p:nvPr/>
        </p:nvSpPr>
        <p:spPr>
          <a:xfrm>
            <a:off x="5184077" y="7753599"/>
            <a:ext cx="8879026" cy="889987"/>
          </a:xfrm>
          <a:prstGeom prst="rect">
            <a:avLst/>
          </a:prstGeom>
        </p:spPr>
        <p:txBody>
          <a:bodyPr lIns="0" tIns="0" rIns="0" bIns="0" rtlCol="0" anchor="t">
            <a:spAutoFit/>
          </a:bodyPr>
          <a:lstStyle/>
          <a:p>
            <a:pPr algn="l">
              <a:lnSpc>
                <a:spcPts val="3648"/>
              </a:lnSpc>
              <a:spcBef>
                <a:spcPct val="0"/>
              </a:spcBef>
            </a:pPr>
            <a:r>
              <a:rPr lang="en-US" sz="2133" spc="117" dirty="0">
                <a:solidFill>
                  <a:srgbClr val="303870"/>
                </a:solidFill>
                <a:latin typeface="Nunito"/>
                <a:ea typeface="Nunito"/>
                <a:cs typeface="Nunito"/>
                <a:sym typeface="Nunito"/>
              </a:rPr>
              <a:t>Government regulations on food hygiene.</a:t>
            </a:r>
          </a:p>
          <a:p>
            <a:pPr algn="l">
              <a:lnSpc>
                <a:spcPts val="3648"/>
              </a:lnSpc>
              <a:spcBef>
                <a:spcPct val="0"/>
              </a:spcBef>
            </a:pPr>
            <a:r>
              <a:rPr lang="en-US" sz="2133" spc="117" dirty="0">
                <a:solidFill>
                  <a:srgbClr val="303870"/>
                </a:solidFill>
                <a:latin typeface="Nunito"/>
                <a:ea typeface="Nunito"/>
                <a:cs typeface="Nunito"/>
                <a:sym typeface="Nunito"/>
              </a:rPr>
              <a:t>Change in employment laws</a:t>
            </a:r>
          </a:p>
        </p:txBody>
      </p:sp>
      <p:sp>
        <p:nvSpPr>
          <p:cNvPr id="11" name="TextBox 11"/>
          <p:cNvSpPr txBox="1"/>
          <p:nvPr/>
        </p:nvSpPr>
        <p:spPr>
          <a:xfrm>
            <a:off x="5184077" y="8977474"/>
            <a:ext cx="8879026" cy="880975"/>
          </a:xfrm>
          <a:prstGeom prst="rect">
            <a:avLst/>
          </a:prstGeom>
        </p:spPr>
        <p:txBody>
          <a:bodyPr lIns="0" tIns="0" rIns="0" bIns="0" rtlCol="0" anchor="t">
            <a:spAutoFit/>
          </a:bodyPr>
          <a:lstStyle/>
          <a:p>
            <a:pPr algn="l">
              <a:lnSpc>
                <a:spcPts val="3648"/>
              </a:lnSpc>
            </a:pPr>
            <a:r>
              <a:rPr lang="en-US" sz="2133" spc="117">
                <a:solidFill>
                  <a:srgbClr val="303870"/>
                </a:solidFill>
                <a:latin typeface="Nunito"/>
                <a:ea typeface="Nunito"/>
                <a:cs typeface="Nunito"/>
                <a:sym typeface="Nunito"/>
              </a:rPr>
              <a:t>Unfavourable weather conditions.</a:t>
            </a:r>
          </a:p>
          <a:p>
            <a:pPr algn="l">
              <a:lnSpc>
                <a:spcPts val="3648"/>
              </a:lnSpc>
              <a:spcBef>
                <a:spcPct val="0"/>
              </a:spcBef>
            </a:pPr>
            <a:r>
              <a:rPr lang="en-US" sz="2133" spc="117">
                <a:solidFill>
                  <a:srgbClr val="303870"/>
                </a:solidFill>
                <a:latin typeface="Nunito"/>
                <a:ea typeface="Nunito"/>
                <a:cs typeface="Nunito"/>
                <a:sym typeface="Nunito"/>
              </a:rPr>
              <a:t>Unforseen wars among neighbouring countries. </a:t>
            </a:r>
          </a:p>
        </p:txBody>
      </p:sp>
      <p:sp>
        <p:nvSpPr>
          <p:cNvPr id="12" name="TextBox 12"/>
          <p:cNvSpPr txBox="1"/>
          <p:nvPr/>
        </p:nvSpPr>
        <p:spPr>
          <a:xfrm>
            <a:off x="1521321" y="3169823"/>
            <a:ext cx="1831479" cy="605935"/>
          </a:xfrm>
          <a:prstGeom prst="rect">
            <a:avLst/>
          </a:prstGeom>
        </p:spPr>
        <p:txBody>
          <a:bodyPr wrap="square" lIns="0" tIns="0" rIns="0" bIns="0" rtlCol="0" anchor="t">
            <a:spAutoFit/>
          </a:bodyPr>
          <a:lstStyle/>
          <a:p>
            <a:pPr algn="ctr">
              <a:lnSpc>
                <a:spcPts val="5130"/>
              </a:lnSpc>
              <a:spcBef>
                <a:spcPct val="0"/>
              </a:spcBef>
            </a:pPr>
            <a:r>
              <a:rPr lang="en-US" sz="3000" b="1" spc="165" dirty="0">
                <a:solidFill>
                  <a:srgbClr val="303870"/>
                </a:solidFill>
                <a:latin typeface="Nunito Bold"/>
                <a:ea typeface="Nunito Bold"/>
                <a:cs typeface="Nunito Bold"/>
                <a:sym typeface="Nunito Bold"/>
              </a:rPr>
              <a:t>Political:</a:t>
            </a:r>
          </a:p>
        </p:txBody>
      </p:sp>
      <p:sp>
        <p:nvSpPr>
          <p:cNvPr id="13" name="TextBox 13"/>
          <p:cNvSpPr txBox="1"/>
          <p:nvPr/>
        </p:nvSpPr>
        <p:spPr>
          <a:xfrm>
            <a:off x="1521321" y="4366163"/>
            <a:ext cx="2060079" cy="605935"/>
          </a:xfrm>
          <a:prstGeom prst="rect">
            <a:avLst/>
          </a:prstGeom>
        </p:spPr>
        <p:txBody>
          <a:bodyPr wrap="square" lIns="0" tIns="0" rIns="0" bIns="0" rtlCol="0" anchor="t">
            <a:spAutoFit/>
          </a:bodyPr>
          <a:lstStyle/>
          <a:p>
            <a:pPr algn="ctr">
              <a:lnSpc>
                <a:spcPts val="5130"/>
              </a:lnSpc>
              <a:spcBef>
                <a:spcPct val="0"/>
              </a:spcBef>
            </a:pPr>
            <a:r>
              <a:rPr lang="en-US" sz="3000" b="1" spc="165" dirty="0">
                <a:solidFill>
                  <a:srgbClr val="303870"/>
                </a:solidFill>
                <a:latin typeface="Nunito Bold"/>
                <a:ea typeface="Nunito Bold"/>
                <a:cs typeface="Nunito Bold"/>
                <a:sym typeface="Nunito Bold"/>
              </a:rPr>
              <a:t>Economic:</a:t>
            </a:r>
          </a:p>
        </p:txBody>
      </p:sp>
      <p:sp>
        <p:nvSpPr>
          <p:cNvPr id="14" name="TextBox 14"/>
          <p:cNvSpPr txBox="1"/>
          <p:nvPr/>
        </p:nvSpPr>
        <p:spPr>
          <a:xfrm>
            <a:off x="1521321" y="5429153"/>
            <a:ext cx="1450479" cy="605935"/>
          </a:xfrm>
          <a:prstGeom prst="rect">
            <a:avLst/>
          </a:prstGeom>
        </p:spPr>
        <p:txBody>
          <a:bodyPr wrap="square" lIns="0" tIns="0" rIns="0" bIns="0" rtlCol="0" anchor="t">
            <a:spAutoFit/>
          </a:bodyPr>
          <a:lstStyle/>
          <a:p>
            <a:pPr algn="ctr">
              <a:lnSpc>
                <a:spcPts val="5130"/>
              </a:lnSpc>
              <a:spcBef>
                <a:spcPct val="0"/>
              </a:spcBef>
            </a:pPr>
            <a:r>
              <a:rPr lang="en-US" sz="3000" b="1" spc="165" dirty="0">
                <a:solidFill>
                  <a:srgbClr val="303870"/>
                </a:solidFill>
                <a:latin typeface="Nunito Bold"/>
                <a:ea typeface="Nunito Bold"/>
                <a:cs typeface="Nunito Bold"/>
                <a:sym typeface="Nunito Bold"/>
              </a:rPr>
              <a:t>Social:</a:t>
            </a:r>
          </a:p>
        </p:txBody>
      </p:sp>
      <p:sp>
        <p:nvSpPr>
          <p:cNvPr id="15" name="TextBox 15"/>
          <p:cNvSpPr txBox="1"/>
          <p:nvPr/>
        </p:nvSpPr>
        <p:spPr>
          <a:xfrm>
            <a:off x="1521321" y="6632939"/>
            <a:ext cx="2962751" cy="605935"/>
          </a:xfrm>
          <a:prstGeom prst="rect">
            <a:avLst/>
          </a:prstGeom>
        </p:spPr>
        <p:txBody>
          <a:bodyPr wrap="square" lIns="0" tIns="0" rIns="0" bIns="0" rtlCol="0" anchor="t">
            <a:spAutoFit/>
          </a:bodyPr>
          <a:lstStyle/>
          <a:p>
            <a:pPr algn="ctr">
              <a:lnSpc>
                <a:spcPts val="5130"/>
              </a:lnSpc>
              <a:spcBef>
                <a:spcPct val="0"/>
              </a:spcBef>
            </a:pPr>
            <a:r>
              <a:rPr lang="en-US" sz="3000" b="1" spc="165" dirty="0">
                <a:solidFill>
                  <a:srgbClr val="303870"/>
                </a:solidFill>
                <a:latin typeface="Nunito Bold"/>
                <a:ea typeface="Nunito Bold"/>
                <a:cs typeface="Nunito Bold"/>
                <a:sym typeface="Nunito Bold"/>
              </a:rPr>
              <a:t>Technological:</a:t>
            </a:r>
          </a:p>
        </p:txBody>
      </p:sp>
      <p:sp>
        <p:nvSpPr>
          <p:cNvPr id="16" name="TextBox 16"/>
          <p:cNvSpPr txBox="1"/>
          <p:nvPr/>
        </p:nvSpPr>
        <p:spPr>
          <a:xfrm>
            <a:off x="1521320" y="7876904"/>
            <a:ext cx="1298079" cy="605935"/>
          </a:xfrm>
          <a:prstGeom prst="rect">
            <a:avLst/>
          </a:prstGeom>
        </p:spPr>
        <p:txBody>
          <a:bodyPr wrap="square" lIns="0" tIns="0" rIns="0" bIns="0" rtlCol="0" anchor="t">
            <a:spAutoFit/>
          </a:bodyPr>
          <a:lstStyle/>
          <a:p>
            <a:pPr algn="ctr">
              <a:lnSpc>
                <a:spcPts val="5130"/>
              </a:lnSpc>
              <a:spcBef>
                <a:spcPct val="0"/>
              </a:spcBef>
            </a:pPr>
            <a:r>
              <a:rPr lang="en-US" sz="3000" b="1" spc="165" dirty="0">
                <a:solidFill>
                  <a:srgbClr val="303870"/>
                </a:solidFill>
                <a:latin typeface="Nunito Bold"/>
                <a:ea typeface="Nunito Bold"/>
                <a:cs typeface="Nunito Bold"/>
                <a:sym typeface="Nunito Bold"/>
              </a:rPr>
              <a:t>Legal:</a:t>
            </a:r>
          </a:p>
        </p:txBody>
      </p:sp>
      <p:sp>
        <p:nvSpPr>
          <p:cNvPr id="17" name="TextBox 17"/>
          <p:cNvSpPr txBox="1"/>
          <p:nvPr/>
        </p:nvSpPr>
        <p:spPr>
          <a:xfrm>
            <a:off x="1521321" y="9100779"/>
            <a:ext cx="3050679" cy="605935"/>
          </a:xfrm>
          <a:prstGeom prst="rect">
            <a:avLst/>
          </a:prstGeom>
        </p:spPr>
        <p:txBody>
          <a:bodyPr wrap="square" lIns="0" tIns="0" rIns="0" bIns="0" rtlCol="0" anchor="t">
            <a:spAutoFit/>
          </a:bodyPr>
          <a:lstStyle/>
          <a:p>
            <a:pPr algn="ctr">
              <a:lnSpc>
                <a:spcPts val="5130"/>
              </a:lnSpc>
              <a:spcBef>
                <a:spcPct val="0"/>
              </a:spcBef>
            </a:pPr>
            <a:r>
              <a:rPr lang="en-US" sz="3000" b="1" spc="165" dirty="0">
                <a:solidFill>
                  <a:srgbClr val="303870"/>
                </a:solidFill>
                <a:latin typeface="Nunito Bold"/>
                <a:ea typeface="Nunito Bold"/>
                <a:cs typeface="Nunito Bold"/>
                <a:sym typeface="Nunito Bold"/>
              </a:rPr>
              <a:t>Environmental:</a:t>
            </a:r>
          </a:p>
        </p:txBody>
      </p:sp>
      <p:sp>
        <p:nvSpPr>
          <p:cNvPr id="18" name="TextBox 18"/>
          <p:cNvSpPr txBox="1"/>
          <p:nvPr/>
        </p:nvSpPr>
        <p:spPr>
          <a:xfrm>
            <a:off x="5184076" y="2161905"/>
            <a:ext cx="2435923" cy="711733"/>
          </a:xfrm>
          <a:prstGeom prst="rect">
            <a:avLst/>
          </a:prstGeom>
        </p:spPr>
        <p:txBody>
          <a:bodyPr wrap="square" lIns="0" tIns="0" rIns="0" bIns="0" rtlCol="0" anchor="t">
            <a:spAutoFit/>
          </a:bodyPr>
          <a:lstStyle/>
          <a:p>
            <a:pPr algn="ctr">
              <a:lnSpc>
                <a:spcPts val="5984"/>
              </a:lnSpc>
              <a:spcBef>
                <a:spcPct val="0"/>
              </a:spcBef>
            </a:pPr>
            <a:r>
              <a:rPr lang="en-US" sz="3499" b="1" spc="192" dirty="0">
                <a:solidFill>
                  <a:srgbClr val="303870"/>
                </a:solidFill>
                <a:latin typeface="Nunito Bold"/>
                <a:ea typeface="Nunito Bold"/>
                <a:cs typeface="Nunito Bold"/>
                <a:sym typeface="Nunito Bold"/>
              </a:rPr>
              <a:t>ANALYSIS</a:t>
            </a:r>
          </a:p>
        </p:txBody>
      </p:sp>
      <p:sp>
        <p:nvSpPr>
          <p:cNvPr id="19" name="TextBox 19"/>
          <p:cNvSpPr txBox="1"/>
          <p:nvPr/>
        </p:nvSpPr>
        <p:spPr>
          <a:xfrm>
            <a:off x="1521321" y="2161905"/>
            <a:ext cx="1960245" cy="711733"/>
          </a:xfrm>
          <a:prstGeom prst="rect">
            <a:avLst/>
          </a:prstGeom>
        </p:spPr>
        <p:txBody>
          <a:bodyPr wrap="square" lIns="0" tIns="0" rIns="0" bIns="0" rtlCol="0" anchor="t">
            <a:spAutoFit/>
          </a:bodyPr>
          <a:lstStyle/>
          <a:p>
            <a:pPr algn="ctr">
              <a:lnSpc>
                <a:spcPts val="5984"/>
              </a:lnSpc>
              <a:spcBef>
                <a:spcPct val="0"/>
              </a:spcBef>
            </a:pPr>
            <a:r>
              <a:rPr lang="en-US" sz="3499" b="1" spc="192" dirty="0">
                <a:solidFill>
                  <a:srgbClr val="303870"/>
                </a:solidFill>
                <a:latin typeface="Nunito Bold"/>
                <a:ea typeface="Nunito Bold"/>
                <a:cs typeface="Nunito Bold"/>
                <a:sym typeface="Nunito Bold"/>
              </a:rPr>
              <a:t>FACTOR</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4EDE2"/>
        </a:solidFill>
        <a:effectLst/>
      </p:bgPr>
    </p:bg>
    <p:spTree>
      <p:nvGrpSpPr>
        <p:cNvPr id="1" name=""/>
        <p:cNvGrpSpPr/>
        <p:nvPr/>
      </p:nvGrpSpPr>
      <p:grpSpPr>
        <a:xfrm>
          <a:off x="0" y="0"/>
          <a:ext cx="0" cy="0"/>
          <a:chOff x="0" y="0"/>
          <a:chExt cx="0" cy="0"/>
        </a:xfrm>
      </p:grpSpPr>
      <p:grpSp>
        <p:nvGrpSpPr>
          <p:cNvPr id="2" name="Group 2"/>
          <p:cNvGrpSpPr/>
          <p:nvPr/>
        </p:nvGrpSpPr>
        <p:grpSpPr>
          <a:xfrm>
            <a:off x="17259300" y="0"/>
            <a:ext cx="3086100" cy="10287000"/>
            <a:chOff x="0" y="0"/>
            <a:chExt cx="812800" cy="2709333"/>
          </a:xfrm>
        </p:grpSpPr>
        <p:sp>
          <p:nvSpPr>
            <p:cNvPr id="3" name="Freeform 3"/>
            <p:cNvSpPr/>
            <p:nvPr/>
          </p:nvSpPr>
          <p:spPr>
            <a:xfrm>
              <a:off x="0" y="0"/>
              <a:ext cx="812800" cy="2709333"/>
            </a:xfrm>
            <a:custGeom>
              <a:avLst/>
              <a:gdLst/>
              <a:ahLst/>
              <a:cxnLst/>
              <a:rect l="l" t="t" r="r" b="b"/>
              <a:pathLst>
                <a:path w="812800" h="2709333">
                  <a:moveTo>
                    <a:pt x="90311" y="0"/>
                  </a:moveTo>
                  <a:lnTo>
                    <a:pt x="722489" y="0"/>
                  </a:lnTo>
                  <a:cubicBezTo>
                    <a:pt x="746441" y="0"/>
                    <a:pt x="769412" y="9515"/>
                    <a:pt x="786348" y="26452"/>
                  </a:cubicBezTo>
                  <a:cubicBezTo>
                    <a:pt x="803285" y="43388"/>
                    <a:pt x="812800" y="66359"/>
                    <a:pt x="812800" y="90311"/>
                  </a:cubicBezTo>
                  <a:lnTo>
                    <a:pt x="812800" y="2619022"/>
                  </a:lnTo>
                  <a:cubicBezTo>
                    <a:pt x="812800" y="2642974"/>
                    <a:pt x="803285" y="2665945"/>
                    <a:pt x="786348" y="2682882"/>
                  </a:cubicBezTo>
                  <a:cubicBezTo>
                    <a:pt x="769412" y="2699818"/>
                    <a:pt x="746441" y="2709333"/>
                    <a:pt x="722489" y="2709333"/>
                  </a:cubicBezTo>
                  <a:lnTo>
                    <a:pt x="90311" y="2709333"/>
                  </a:lnTo>
                  <a:cubicBezTo>
                    <a:pt x="40434" y="2709333"/>
                    <a:pt x="0" y="2668900"/>
                    <a:pt x="0" y="2619022"/>
                  </a:cubicBezTo>
                  <a:lnTo>
                    <a:pt x="0" y="90311"/>
                  </a:lnTo>
                  <a:cubicBezTo>
                    <a:pt x="0" y="66359"/>
                    <a:pt x="9515" y="43388"/>
                    <a:pt x="26452" y="26452"/>
                  </a:cubicBezTo>
                  <a:cubicBezTo>
                    <a:pt x="43388" y="9515"/>
                    <a:pt x="66359" y="0"/>
                    <a:pt x="90311" y="0"/>
                  </a:cubicBezTo>
                  <a:close/>
                </a:path>
              </a:pathLst>
            </a:custGeom>
            <a:solidFill>
              <a:srgbClr val="303870"/>
            </a:solidFill>
          </p:spPr>
          <p:txBody>
            <a:bodyPr/>
            <a:lstStyle/>
            <a:p>
              <a:endParaRPr lang="en-GB"/>
            </a:p>
          </p:txBody>
        </p:sp>
        <p:sp>
          <p:nvSpPr>
            <p:cNvPr id="4" name="TextBox 4"/>
            <p:cNvSpPr txBox="1"/>
            <p:nvPr/>
          </p:nvSpPr>
          <p:spPr>
            <a:xfrm>
              <a:off x="0" y="-95250"/>
              <a:ext cx="812800" cy="2804583"/>
            </a:xfrm>
            <a:prstGeom prst="rect">
              <a:avLst/>
            </a:prstGeom>
          </p:spPr>
          <p:txBody>
            <a:bodyPr lIns="50800" tIns="50800" rIns="50800" bIns="50800" rtlCol="0" anchor="ctr"/>
            <a:lstStyle/>
            <a:p>
              <a:pPr algn="ctr">
                <a:lnSpc>
                  <a:spcPts val="3287"/>
                </a:lnSpc>
              </a:pPr>
              <a:endParaRPr/>
            </a:p>
          </p:txBody>
        </p:sp>
      </p:grpSp>
      <p:sp>
        <p:nvSpPr>
          <p:cNvPr id="5" name="TextBox 5"/>
          <p:cNvSpPr txBox="1"/>
          <p:nvPr/>
        </p:nvSpPr>
        <p:spPr>
          <a:xfrm>
            <a:off x="2108077" y="500529"/>
            <a:ext cx="12954568" cy="680571"/>
          </a:xfrm>
          <a:prstGeom prst="rect">
            <a:avLst/>
          </a:prstGeom>
        </p:spPr>
        <p:txBody>
          <a:bodyPr lIns="0" tIns="0" rIns="0" bIns="0" rtlCol="0" anchor="t">
            <a:spAutoFit/>
          </a:bodyPr>
          <a:lstStyle/>
          <a:p>
            <a:pPr algn="ctr">
              <a:lnSpc>
                <a:spcPts val="5472"/>
              </a:lnSpc>
            </a:pPr>
            <a:r>
              <a:rPr lang="en-US" sz="4400" b="1" dirty="0">
                <a:solidFill>
                  <a:srgbClr val="303870"/>
                </a:solidFill>
                <a:latin typeface="Agrandir Wide Bold"/>
                <a:ea typeface="Agrandir Wide Bold"/>
                <a:cs typeface="Agrandir Wide Bold"/>
                <a:sym typeface="Agrandir Wide Bold"/>
              </a:rPr>
              <a:t>5W2H MODEL FOR THE CASE STUDY</a:t>
            </a:r>
          </a:p>
        </p:txBody>
      </p:sp>
      <p:sp>
        <p:nvSpPr>
          <p:cNvPr id="6" name="TextBox 6"/>
          <p:cNvSpPr txBox="1"/>
          <p:nvPr/>
        </p:nvSpPr>
        <p:spPr>
          <a:xfrm>
            <a:off x="1743297" y="1718882"/>
            <a:ext cx="13948465" cy="8506431"/>
          </a:xfrm>
          <a:prstGeom prst="rect">
            <a:avLst/>
          </a:prstGeom>
        </p:spPr>
        <p:txBody>
          <a:bodyPr lIns="0" tIns="0" rIns="0" bIns="0" rtlCol="0" anchor="t">
            <a:spAutoFit/>
          </a:bodyPr>
          <a:lstStyle/>
          <a:p>
            <a:pPr algn="ctr">
              <a:lnSpc>
                <a:spcPts val="2522"/>
              </a:lnSpc>
            </a:pPr>
            <a:r>
              <a:rPr lang="en-US" sz="2522" b="1" spc="138" dirty="0">
                <a:solidFill>
                  <a:srgbClr val="303870"/>
                </a:solidFill>
                <a:latin typeface="Nunito Bold"/>
                <a:ea typeface="Nunito Bold"/>
                <a:cs typeface="Nunito Bold"/>
                <a:sym typeface="Nunito Bold"/>
              </a:rPr>
              <a:t>WHAT:</a:t>
            </a:r>
            <a:r>
              <a:rPr lang="en-US" sz="2522" spc="138" dirty="0">
                <a:solidFill>
                  <a:srgbClr val="303870"/>
                </a:solidFill>
                <a:latin typeface="Nunito"/>
                <a:ea typeface="Nunito"/>
                <a:cs typeface="Nunito"/>
                <a:sym typeface="Nunito"/>
              </a:rPr>
              <a:t> Revenue remained stagnant due to higher overhead cost and expensive organic ingredients.</a:t>
            </a:r>
          </a:p>
          <a:p>
            <a:pPr algn="ctr">
              <a:lnSpc>
                <a:spcPts val="2522"/>
              </a:lnSpc>
            </a:pPr>
            <a:endParaRPr lang="en-US" sz="2522" spc="138" dirty="0">
              <a:solidFill>
                <a:srgbClr val="303870"/>
              </a:solidFill>
              <a:latin typeface="Nunito"/>
              <a:ea typeface="Nunito"/>
              <a:cs typeface="Nunito"/>
              <a:sym typeface="Nunito"/>
            </a:endParaRPr>
          </a:p>
          <a:p>
            <a:pPr algn="ctr">
              <a:lnSpc>
                <a:spcPts val="2522"/>
              </a:lnSpc>
            </a:pPr>
            <a:endParaRPr lang="en-US" sz="2522" spc="138" dirty="0">
              <a:solidFill>
                <a:srgbClr val="303870"/>
              </a:solidFill>
              <a:latin typeface="Nunito"/>
              <a:ea typeface="Nunito"/>
              <a:cs typeface="Nunito"/>
              <a:sym typeface="Nunito"/>
            </a:endParaRPr>
          </a:p>
          <a:p>
            <a:pPr algn="ctr">
              <a:lnSpc>
                <a:spcPts val="2522"/>
              </a:lnSpc>
            </a:pPr>
            <a:r>
              <a:rPr lang="en-US" sz="2522" b="1" spc="138" dirty="0">
                <a:solidFill>
                  <a:srgbClr val="303870"/>
                </a:solidFill>
                <a:latin typeface="Nunito Bold"/>
                <a:ea typeface="Nunito Bold"/>
                <a:cs typeface="Nunito Bold"/>
                <a:sym typeface="Nunito Bold"/>
              </a:rPr>
              <a:t>WHY:</a:t>
            </a:r>
            <a:r>
              <a:rPr lang="en-US" sz="2522" spc="138" dirty="0">
                <a:solidFill>
                  <a:srgbClr val="303870"/>
                </a:solidFill>
                <a:latin typeface="Nunito"/>
                <a:ea typeface="Nunito"/>
                <a:cs typeface="Nunito"/>
                <a:sym typeface="Nunito"/>
              </a:rPr>
              <a:t> Reduced footfall due to Lockdown, rising cost of rent, higher interest rate, rising organic ingredients, poor weather condition.</a:t>
            </a:r>
          </a:p>
          <a:p>
            <a:pPr algn="ctr">
              <a:lnSpc>
                <a:spcPts val="2522"/>
              </a:lnSpc>
            </a:pPr>
            <a:endParaRPr lang="en-US" sz="2522" spc="138" dirty="0">
              <a:solidFill>
                <a:srgbClr val="303870"/>
              </a:solidFill>
              <a:latin typeface="Nunito"/>
              <a:ea typeface="Nunito"/>
              <a:cs typeface="Nunito"/>
              <a:sym typeface="Nunito"/>
            </a:endParaRPr>
          </a:p>
          <a:p>
            <a:pPr algn="ctr">
              <a:lnSpc>
                <a:spcPts val="2522"/>
              </a:lnSpc>
            </a:pPr>
            <a:endParaRPr lang="en-US" sz="2522" spc="138" dirty="0">
              <a:solidFill>
                <a:srgbClr val="303870"/>
              </a:solidFill>
              <a:latin typeface="Nunito"/>
              <a:ea typeface="Nunito"/>
              <a:cs typeface="Nunito"/>
              <a:sym typeface="Nunito"/>
            </a:endParaRPr>
          </a:p>
          <a:p>
            <a:pPr algn="ctr">
              <a:lnSpc>
                <a:spcPts val="2522"/>
              </a:lnSpc>
            </a:pPr>
            <a:r>
              <a:rPr lang="en-US" sz="2522" b="1" spc="138" dirty="0">
                <a:solidFill>
                  <a:srgbClr val="303870"/>
                </a:solidFill>
                <a:latin typeface="Nunito Bold"/>
                <a:ea typeface="Nunito Bold"/>
                <a:cs typeface="Nunito Bold"/>
                <a:sym typeface="Nunito Bold"/>
              </a:rPr>
              <a:t>WHERE:</a:t>
            </a:r>
            <a:r>
              <a:rPr lang="en-US" sz="2522" spc="138" dirty="0">
                <a:solidFill>
                  <a:srgbClr val="303870"/>
                </a:solidFill>
                <a:latin typeface="Nunito"/>
                <a:ea typeface="Nunito"/>
                <a:cs typeface="Nunito"/>
                <a:sym typeface="Nunito"/>
              </a:rPr>
              <a:t> Basil’s Bakery is in Coventry City retail park, UK.</a:t>
            </a:r>
          </a:p>
          <a:p>
            <a:pPr algn="ctr">
              <a:lnSpc>
                <a:spcPts val="2522"/>
              </a:lnSpc>
            </a:pPr>
            <a:endParaRPr lang="en-US" sz="2522" spc="138" dirty="0">
              <a:solidFill>
                <a:srgbClr val="303870"/>
              </a:solidFill>
              <a:latin typeface="Nunito"/>
              <a:ea typeface="Nunito"/>
              <a:cs typeface="Nunito"/>
              <a:sym typeface="Nunito"/>
            </a:endParaRPr>
          </a:p>
          <a:p>
            <a:pPr algn="ctr">
              <a:lnSpc>
                <a:spcPts val="2522"/>
              </a:lnSpc>
            </a:pPr>
            <a:endParaRPr lang="en-US" sz="2522" spc="138" dirty="0">
              <a:solidFill>
                <a:srgbClr val="303870"/>
              </a:solidFill>
              <a:latin typeface="Nunito"/>
              <a:ea typeface="Nunito"/>
              <a:cs typeface="Nunito"/>
              <a:sym typeface="Nunito"/>
            </a:endParaRPr>
          </a:p>
          <a:p>
            <a:pPr algn="ctr">
              <a:lnSpc>
                <a:spcPts val="2522"/>
              </a:lnSpc>
            </a:pPr>
            <a:r>
              <a:rPr lang="en-US" sz="2522" b="1" spc="138" dirty="0">
                <a:solidFill>
                  <a:srgbClr val="303870"/>
                </a:solidFill>
                <a:latin typeface="Nunito Bold"/>
                <a:ea typeface="Nunito Bold"/>
                <a:cs typeface="Nunito Bold"/>
                <a:sym typeface="Nunito Bold"/>
              </a:rPr>
              <a:t>WHEN:</a:t>
            </a:r>
            <a:r>
              <a:rPr lang="en-US" sz="2522" spc="138" dirty="0">
                <a:solidFill>
                  <a:srgbClr val="303870"/>
                </a:solidFill>
                <a:latin typeface="Nunito"/>
                <a:ea typeface="Nunito"/>
                <a:cs typeface="Nunito"/>
                <a:sym typeface="Nunito"/>
              </a:rPr>
              <a:t> Basil’s Bakery experienced a reduction in sales during the COVID -19 pandemic between 2022 to 2025.</a:t>
            </a:r>
          </a:p>
          <a:p>
            <a:pPr algn="ctr">
              <a:lnSpc>
                <a:spcPts val="2522"/>
              </a:lnSpc>
            </a:pPr>
            <a:endParaRPr lang="en-US" sz="2522" spc="138" dirty="0">
              <a:solidFill>
                <a:srgbClr val="303870"/>
              </a:solidFill>
              <a:latin typeface="Nunito"/>
              <a:ea typeface="Nunito"/>
              <a:cs typeface="Nunito"/>
              <a:sym typeface="Nunito"/>
            </a:endParaRPr>
          </a:p>
          <a:p>
            <a:pPr algn="ctr">
              <a:lnSpc>
                <a:spcPts val="2522"/>
              </a:lnSpc>
            </a:pPr>
            <a:endParaRPr lang="en-US" sz="2522" spc="138" dirty="0">
              <a:solidFill>
                <a:srgbClr val="303870"/>
              </a:solidFill>
              <a:latin typeface="Nunito"/>
              <a:ea typeface="Nunito"/>
              <a:cs typeface="Nunito"/>
              <a:sym typeface="Nunito"/>
            </a:endParaRPr>
          </a:p>
          <a:p>
            <a:pPr algn="ctr">
              <a:lnSpc>
                <a:spcPts val="2522"/>
              </a:lnSpc>
            </a:pPr>
            <a:r>
              <a:rPr lang="en-US" sz="2522" b="1" spc="138" dirty="0">
                <a:solidFill>
                  <a:srgbClr val="303870"/>
                </a:solidFill>
                <a:latin typeface="Nunito Bold"/>
                <a:ea typeface="Nunito Bold"/>
                <a:cs typeface="Nunito Bold"/>
                <a:sym typeface="Nunito Bold"/>
              </a:rPr>
              <a:t>WHO:</a:t>
            </a:r>
            <a:r>
              <a:rPr lang="en-US" sz="2522" spc="138" dirty="0">
                <a:solidFill>
                  <a:srgbClr val="303870"/>
                </a:solidFill>
                <a:latin typeface="Nunito"/>
                <a:ea typeface="Nunito"/>
                <a:cs typeface="Nunito"/>
                <a:sym typeface="Nunito"/>
              </a:rPr>
              <a:t> The COVID-19 pandemic affected the owner, employees, loyal customers and their suppliers.</a:t>
            </a:r>
          </a:p>
          <a:p>
            <a:pPr algn="ctr">
              <a:lnSpc>
                <a:spcPts val="2522"/>
              </a:lnSpc>
            </a:pPr>
            <a:endParaRPr lang="en-US" sz="2522" spc="138" dirty="0">
              <a:solidFill>
                <a:srgbClr val="303870"/>
              </a:solidFill>
              <a:latin typeface="Nunito"/>
              <a:ea typeface="Nunito"/>
              <a:cs typeface="Nunito"/>
              <a:sym typeface="Nunito"/>
            </a:endParaRPr>
          </a:p>
          <a:p>
            <a:pPr algn="ctr">
              <a:lnSpc>
                <a:spcPts val="2522"/>
              </a:lnSpc>
            </a:pPr>
            <a:endParaRPr lang="en-US" sz="2522" spc="138" dirty="0">
              <a:solidFill>
                <a:srgbClr val="303870"/>
              </a:solidFill>
              <a:latin typeface="Nunito"/>
              <a:ea typeface="Nunito"/>
              <a:cs typeface="Nunito"/>
              <a:sym typeface="Nunito"/>
            </a:endParaRPr>
          </a:p>
          <a:p>
            <a:pPr algn="ctr">
              <a:lnSpc>
                <a:spcPts val="2522"/>
              </a:lnSpc>
            </a:pPr>
            <a:r>
              <a:rPr lang="en-US" sz="2522" b="1" spc="138" dirty="0">
                <a:solidFill>
                  <a:srgbClr val="303870"/>
                </a:solidFill>
                <a:latin typeface="Nunito Bold"/>
                <a:ea typeface="Nunito Bold"/>
                <a:cs typeface="Nunito Bold"/>
                <a:sym typeface="Nunito Bold"/>
              </a:rPr>
              <a:t>HOW:</a:t>
            </a:r>
            <a:r>
              <a:rPr lang="en-US" sz="2522" spc="138" dirty="0">
                <a:solidFill>
                  <a:srgbClr val="303870"/>
                </a:solidFill>
                <a:latin typeface="Nunito"/>
                <a:ea typeface="Nunito"/>
                <a:cs typeface="Nunito"/>
                <a:sym typeface="Nunito"/>
              </a:rPr>
              <a:t> Stagnation occurred due to poor communication, non-existed delivery services and increased in overhead cost.</a:t>
            </a:r>
          </a:p>
          <a:p>
            <a:pPr algn="ctr">
              <a:lnSpc>
                <a:spcPts val="2522"/>
              </a:lnSpc>
            </a:pPr>
            <a:endParaRPr lang="en-US" sz="2522" spc="138" dirty="0">
              <a:solidFill>
                <a:srgbClr val="303870"/>
              </a:solidFill>
              <a:latin typeface="Nunito"/>
              <a:ea typeface="Nunito"/>
              <a:cs typeface="Nunito"/>
              <a:sym typeface="Nunito"/>
            </a:endParaRPr>
          </a:p>
          <a:p>
            <a:pPr algn="ctr">
              <a:lnSpc>
                <a:spcPts val="2522"/>
              </a:lnSpc>
            </a:pPr>
            <a:endParaRPr lang="en-US" sz="2522" spc="138" dirty="0">
              <a:solidFill>
                <a:srgbClr val="303870"/>
              </a:solidFill>
              <a:latin typeface="Nunito"/>
              <a:ea typeface="Nunito"/>
              <a:cs typeface="Nunito"/>
              <a:sym typeface="Nunito"/>
            </a:endParaRPr>
          </a:p>
          <a:p>
            <a:pPr algn="ctr">
              <a:lnSpc>
                <a:spcPts val="2522"/>
              </a:lnSpc>
            </a:pPr>
            <a:r>
              <a:rPr lang="en-US" sz="2522" b="1" spc="138" dirty="0">
                <a:solidFill>
                  <a:srgbClr val="303870"/>
                </a:solidFill>
                <a:latin typeface="Nunito Bold"/>
                <a:ea typeface="Nunito Bold"/>
                <a:cs typeface="Nunito Bold"/>
                <a:sym typeface="Nunito Bold"/>
              </a:rPr>
              <a:t>HOW MUCH:</a:t>
            </a:r>
            <a:r>
              <a:rPr lang="en-US" sz="2522" spc="138" dirty="0">
                <a:solidFill>
                  <a:srgbClr val="303870"/>
                </a:solidFill>
                <a:latin typeface="Nunito"/>
                <a:ea typeface="Nunito"/>
                <a:cs typeface="Nunito"/>
                <a:sym typeface="Nunito"/>
              </a:rPr>
              <a:t> Sale reduced by 25% than 2019 and increase in business rates, rising rent, higher insurance cost and expensive organic ingredients for production.</a:t>
            </a:r>
          </a:p>
          <a:p>
            <a:pPr algn="ctr">
              <a:lnSpc>
                <a:spcPts val="4142"/>
              </a:lnSpc>
              <a:spcBef>
                <a:spcPct val="0"/>
              </a:spcBef>
            </a:pPr>
            <a:endParaRPr lang="en-US" sz="2522" spc="138" dirty="0">
              <a:solidFill>
                <a:srgbClr val="303870"/>
              </a:solidFill>
              <a:latin typeface="Nunito"/>
              <a:ea typeface="Nunito"/>
              <a:cs typeface="Nunito"/>
              <a:sym typeface="Nunito"/>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4EDE2"/>
        </a:solidFill>
        <a:effectLst/>
      </p:bgPr>
    </p:bg>
    <p:spTree>
      <p:nvGrpSpPr>
        <p:cNvPr id="1" name=""/>
        <p:cNvGrpSpPr/>
        <p:nvPr/>
      </p:nvGrpSpPr>
      <p:grpSpPr>
        <a:xfrm>
          <a:off x="0" y="0"/>
          <a:ext cx="0" cy="0"/>
          <a:chOff x="0" y="0"/>
          <a:chExt cx="0" cy="0"/>
        </a:xfrm>
      </p:grpSpPr>
      <p:grpSp>
        <p:nvGrpSpPr>
          <p:cNvPr id="2" name="Group 2"/>
          <p:cNvGrpSpPr/>
          <p:nvPr/>
        </p:nvGrpSpPr>
        <p:grpSpPr>
          <a:xfrm>
            <a:off x="17259300" y="0"/>
            <a:ext cx="3086100" cy="10287000"/>
            <a:chOff x="0" y="0"/>
            <a:chExt cx="812800" cy="2709333"/>
          </a:xfrm>
        </p:grpSpPr>
        <p:sp>
          <p:nvSpPr>
            <p:cNvPr id="3" name="Freeform 3"/>
            <p:cNvSpPr/>
            <p:nvPr/>
          </p:nvSpPr>
          <p:spPr>
            <a:xfrm>
              <a:off x="0" y="0"/>
              <a:ext cx="812800" cy="2709333"/>
            </a:xfrm>
            <a:custGeom>
              <a:avLst/>
              <a:gdLst/>
              <a:ahLst/>
              <a:cxnLst/>
              <a:rect l="l" t="t" r="r" b="b"/>
              <a:pathLst>
                <a:path w="812800" h="2709333">
                  <a:moveTo>
                    <a:pt x="90311" y="0"/>
                  </a:moveTo>
                  <a:lnTo>
                    <a:pt x="722489" y="0"/>
                  </a:lnTo>
                  <a:cubicBezTo>
                    <a:pt x="746441" y="0"/>
                    <a:pt x="769412" y="9515"/>
                    <a:pt x="786348" y="26452"/>
                  </a:cubicBezTo>
                  <a:cubicBezTo>
                    <a:pt x="803285" y="43388"/>
                    <a:pt x="812800" y="66359"/>
                    <a:pt x="812800" y="90311"/>
                  </a:cubicBezTo>
                  <a:lnTo>
                    <a:pt x="812800" y="2619022"/>
                  </a:lnTo>
                  <a:cubicBezTo>
                    <a:pt x="812800" y="2642974"/>
                    <a:pt x="803285" y="2665945"/>
                    <a:pt x="786348" y="2682882"/>
                  </a:cubicBezTo>
                  <a:cubicBezTo>
                    <a:pt x="769412" y="2699818"/>
                    <a:pt x="746441" y="2709333"/>
                    <a:pt x="722489" y="2709333"/>
                  </a:cubicBezTo>
                  <a:lnTo>
                    <a:pt x="90311" y="2709333"/>
                  </a:lnTo>
                  <a:cubicBezTo>
                    <a:pt x="40434" y="2709333"/>
                    <a:pt x="0" y="2668900"/>
                    <a:pt x="0" y="2619022"/>
                  </a:cubicBezTo>
                  <a:lnTo>
                    <a:pt x="0" y="90311"/>
                  </a:lnTo>
                  <a:cubicBezTo>
                    <a:pt x="0" y="66359"/>
                    <a:pt x="9515" y="43388"/>
                    <a:pt x="26452" y="26452"/>
                  </a:cubicBezTo>
                  <a:cubicBezTo>
                    <a:pt x="43388" y="9515"/>
                    <a:pt x="66359" y="0"/>
                    <a:pt x="90311" y="0"/>
                  </a:cubicBezTo>
                  <a:close/>
                </a:path>
              </a:pathLst>
            </a:custGeom>
            <a:solidFill>
              <a:srgbClr val="303870"/>
            </a:solidFill>
          </p:spPr>
          <p:txBody>
            <a:bodyPr/>
            <a:lstStyle/>
            <a:p>
              <a:endParaRPr lang="en-GB"/>
            </a:p>
          </p:txBody>
        </p:sp>
        <p:sp>
          <p:nvSpPr>
            <p:cNvPr id="4" name="TextBox 4"/>
            <p:cNvSpPr txBox="1"/>
            <p:nvPr/>
          </p:nvSpPr>
          <p:spPr>
            <a:xfrm>
              <a:off x="0" y="-95250"/>
              <a:ext cx="812800" cy="2804583"/>
            </a:xfrm>
            <a:prstGeom prst="rect">
              <a:avLst/>
            </a:prstGeom>
          </p:spPr>
          <p:txBody>
            <a:bodyPr lIns="50800" tIns="50800" rIns="50800" bIns="50800" rtlCol="0" anchor="ctr"/>
            <a:lstStyle/>
            <a:p>
              <a:pPr algn="ctr">
                <a:lnSpc>
                  <a:spcPts val="3287"/>
                </a:lnSpc>
              </a:pPr>
              <a:endParaRPr/>
            </a:p>
          </p:txBody>
        </p:sp>
      </p:grpSp>
      <p:sp>
        <p:nvSpPr>
          <p:cNvPr id="5" name="Freeform 5"/>
          <p:cNvSpPr/>
          <p:nvPr/>
        </p:nvSpPr>
        <p:spPr>
          <a:xfrm>
            <a:off x="486263" y="1703070"/>
            <a:ext cx="16412357" cy="8229828"/>
          </a:xfrm>
          <a:custGeom>
            <a:avLst/>
            <a:gdLst/>
            <a:ahLst/>
            <a:cxnLst/>
            <a:rect l="l" t="t" r="r" b="b"/>
            <a:pathLst>
              <a:path w="16412357" h="8229828">
                <a:moveTo>
                  <a:pt x="0" y="0"/>
                </a:moveTo>
                <a:lnTo>
                  <a:pt x="16412357" y="0"/>
                </a:lnTo>
                <a:lnTo>
                  <a:pt x="16412357" y="8229828"/>
                </a:lnTo>
                <a:lnTo>
                  <a:pt x="0" y="8229828"/>
                </a:lnTo>
                <a:lnTo>
                  <a:pt x="0" y="0"/>
                </a:lnTo>
                <a:close/>
              </a:path>
            </a:pathLst>
          </a:custGeom>
          <a:blipFill>
            <a:blip r:embed="rId2"/>
            <a:stretch>
              <a:fillRect/>
            </a:stretch>
          </a:blipFill>
        </p:spPr>
        <p:txBody>
          <a:bodyPr/>
          <a:lstStyle/>
          <a:p>
            <a:endParaRPr lang="en-GB"/>
          </a:p>
        </p:txBody>
      </p:sp>
      <p:sp>
        <p:nvSpPr>
          <p:cNvPr id="6" name="TextBox 6"/>
          <p:cNvSpPr txBox="1"/>
          <p:nvPr/>
        </p:nvSpPr>
        <p:spPr>
          <a:xfrm>
            <a:off x="1897040" y="526331"/>
            <a:ext cx="14493919" cy="730969"/>
          </a:xfrm>
          <a:prstGeom prst="rect">
            <a:avLst/>
          </a:prstGeom>
        </p:spPr>
        <p:txBody>
          <a:bodyPr lIns="0" tIns="0" rIns="0" bIns="0" rtlCol="0" anchor="t">
            <a:spAutoFit/>
          </a:bodyPr>
          <a:lstStyle/>
          <a:p>
            <a:pPr algn="ctr">
              <a:lnSpc>
                <a:spcPts val="5700"/>
              </a:lnSpc>
            </a:pPr>
            <a:r>
              <a:rPr lang="en-US" sz="4800" b="1" dirty="0">
                <a:solidFill>
                  <a:srgbClr val="303870"/>
                </a:solidFill>
                <a:latin typeface="Agrandir Wide Bold"/>
                <a:ea typeface="Agrandir Wide Bold"/>
                <a:cs typeface="Agrandir Wide Bold"/>
                <a:sym typeface="Agrandir Wide Bold"/>
              </a:rPr>
              <a:t>CAUSE AND EFFECT FISHBONE DIAGRAM</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4EDE2"/>
        </a:solidFill>
        <a:effectLst/>
      </p:bgPr>
    </p:bg>
    <p:spTree>
      <p:nvGrpSpPr>
        <p:cNvPr id="1" name=""/>
        <p:cNvGrpSpPr/>
        <p:nvPr/>
      </p:nvGrpSpPr>
      <p:grpSpPr>
        <a:xfrm>
          <a:off x="0" y="0"/>
          <a:ext cx="0" cy="0"/>
          <a:chOff x="0" y="0"/>
          <a:chExt cx="0" cy="0"/>
        </a:xfrm>
      </p:grpSpPr>
      <p:grpSp>
        <p:nvGrpSpPr>
          <p:cNvPr id="2" name="Group 2"/>
          <p:cNvGrpSpPr/>
          <p:nvPr/>
        </p:nvGrpSpPr>
        <p:grpSpPr>
          <a:xfrm>
            <a:off x="17602200" y="1714500"/>
            <a:ext cx="3086100" cy="10287000"/>
            <a:chOff x="0" y="0"/>
            <a:chExt cx="812800" cy="2709333"/>
          </a:xfrm>
        </p:grpSpPr>
        <p:sp>
          <p:nvSpPr>
            <p:cNvPr id="3" name="Freeform 3"/>
            <p:cNvSpPr/>
            <p:nvPr/>
          </p:nvSpPr>
          <p:spPr>
            <a:xfrm>
              <a:off x="0" y="0"/>
              <a:ext cx="812800" cy="2709333"/>
            </a:xfrm>
            <a:custGeom>
              <a:avLst/>
              <a:gdLst/>
              <a:ahLst/>
              <a:cxnLst/>
              <a:rect l="l" t="t" r="r" b="b"/>
              <a:pathLst>
                <a:path w="812800" h="2709333">
                  <a:moveTo>
                    <a:pt x="90311" y="0"/>
                  </a:moveTo>
                  <a:lnTo>
                    <a:pt x="722489" y="0"/>
                  </a:lnTo>
                  <a:cubicBezTo>
                    <a:pt x="746441" y="0"/>
                    <a:pt x="769412" y="9515"/>
                    <a:pt x="786348" y="26452"/>
                  </a:cubicBezTo>
                  <a:cubicBezTo>
                    <a:pt x="803285" y="43388"/>
                    <a:pt x="812800" y="66359"/>
                    <a:pt x="812800" y="90311"/>
                  </a:cubicBezTo>
                  <a:lnTo>
                    <a:pt x="812800" y="2619022"/>
                  </a:lnTo>
                  <a:cubicBezTo>
                    <a:pt x="812800" y="2642974"/>
                    <a:pt x="803285" y="2665945"/>
                    <a:pt x="786348" y="2682882"/>
                  </a:cubicBezTo>
                  <a:cubicBezTo>
                    <a:pt x="769412" y="2699818"/>
                    <a:pt x="746441" y="2709333"/>
                    <a:pt x="722489" y="2709333"/>
                  </a:cubicBezTo>
                  <a:lnTo>
                    <a:pt x="90311" y="2709333"/>
                  </a:lnTo>
                  <a:cubicBezTo>
                    <a:pt x="40434" y="2709333"/>
                    <a:pt x="0" y="2668900"/>
                    <a:pt x="0" y="2619022"/>
                  </a:cubicBezTo>
                  <a:lnTo>
                    <a:pt x="0" y="90311"/>
                  </a:lnTo>
                  <a:cubicBezTo>
                    <a:pt x="0" y="66359"/>
                    <a:pt x="9515" y="43388"/>
                    <a:pt x="26452" y="26452"/>
                  </a:cubicBezTo>
                  <a:cubicBezTo>
                    <a:pt x="43388" y="9515"/>
                    <a:pt x="66359" y="0"/>
                    <a:pt x="90311" y="0"/>
                  </a:cubicBezTo>
                  <a:close/>
                </a:path>
              </a:pathLst>
            </a:custGeom>
            <a:solidFill>
              <a:srgbClr val="303870"/>
            </a:solidFill>
          </p:spPr>
          <p:txBody>
            <a:bodyPr/>
            <a:lstStyle/>
            <a:p>
              <a:endParaRPr lang="en-GB"/>
            </a:p>
          </p:txBody>
        </p:sp>
        <p:sp>
          <p:nvSpPr>
            <p:cNvPr id="4" name="TextBox 4"/>
            <p:cNvSpPr txBox="1"/>
            <p:nvPr/>
          </p:nvSpPr>
          <p:spPr>
            <a:xfrm>
              <a:off x="0" y="-95250"/>
              <a:ext cx="812800" cy="2804583"/>
            </a:xfrm>
            <a:prstGeom prst="rect">
              <a:avLst/>
            </a:prstGeom>
          </p:spPr>
          <p:txBody>
            <a:bodyPr lIns="50800" tIns="50800" rIns="50800" bIns="50800" rtlCol="0" anchor="ctr"/>
            <a:lstStyle/>
            <a:p>
              <a:pPr algn="ctr">
                <a:lnSpc>
                  <a:spcPts val="3287"/>
                </a:lnSpc>
              </a:pPr>
              <a:endParaRPr/>
            </a:p>
          </p:txBody>
        </p:sp>
      </p:grpSp>
      <p:sp>
        <p:nvSpPr>
          <p:cNvPr id="5" name="AutoShape 5"/>
          <p:cNvSpPr/>
          <p:nvPr/>
        </p:nvSpPr>
        <p:spPr>
          <a:xfrm flipV="1">
            <a:off x="7970455" y="3630619"/>
            <a:ext cx="0" cy="4941945"/>
          </a:xfrm>
          <a:prstGeom prst="line">
            <a:avLst/>
          </a:prstGeom>
          <a:ln w="38100" cap="flat">
            <a:solidFill>
              <a:srgbClr val="303870"/>
            </a:solidFill>
            <a:prstDash val="solid"/>
            <a:headEnd type="none" w="sm" len="sm"/>
            <a:tailEnd type="none" w="sm" len="sm"/>
          </a:ln>
        </p:spPr>
        <p:txBody>
          <a:bodyPr/>
          <a:lstStyle/>
          <a:p>
            <a:endParaRPr lang="en-GB"/>
          </a:p>
        </p:txBody>
      </p:sp>
      <p:grpSp>
        <p:nvGrpSpPr>
          <p:cNvPr id="6" name="Group 6"/>
          <p:cNvGrpSpPr/>
          <p:nvPr/>
        </p:nvGrpSpPr>
        <p:grpSpPr>
          <a:xfrm>
            <a:off x="7848095" y="3508259"/>
            <a:ext cx="244720" cy="244720"/>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03870"/>
            </a:solidFill>
          </p:spPr>
          <p:txBody>
            <a:bodyPr/>
            <a:lstStyle/>
            <a:p>
              <a:endParaRPr lang="en-GB"/>
            </a:p>
          </p:txBody>
        </p:sp>
        <p:sp>
          <p:nvSpPr>
            <p:cNvPr id="8" name="TextBox 8"/>
            <p:cNvSpPr txBox="1"/>
            <p:nvPr/>
          </p:nvSpPr>
          <p:spPr>
            <a:xfrm>
              <a:off x="76200" y="-19050"/>
              <a:ext cx="660400" cy="755650"/>
            </a:xfrm>
            <a:prstGeom prst="rect">
              <a:avLst/>
            </a:prstGeom>
          </p:spPr>
          <p:txBody>
            <a:bodyPr lIns="50800" tIns="50800" rIns="50800" bIns="50800" rtlCol="0" anchor="ctr"/>
            <a:lstStyle/>
            <a:p>
              <a:pPr algn="ctr">
                <a:lnSpc>
                  <a:spcPts val="3287"/>
                </a:lnSpc>
              </a:pPr>
              <a:endParaRPr/>
            </a:p>
          </p:txBody>
        </p:sp>
      </p:grpSp>
      <p:sp>
        <p:nvSpPr>
          <p:cNvPr id="9" name="TextBox 9"/>
          <p:cNvSpPr txBox="1"/>
          <p:nvPr/>
        </p:nvSpPr>
        <p:spPr>
          <a:xfrm>
            <a:off x="3657613" y="1181814"/>
            <a:ext cx="9615185" cy="1746885"/>
          </a:xfrm>
          <a:prstGeom prst="rect">
            <a:avLst/>
          </a:prstGeom>
        </p:spPr>
        <p:txBody>
          <a:bodyPr lIns="0" tIns="0" rIns="0" bIns="0" rtlCol="0" anchor="t">
            <a:spAutoFit/>
          </a:bodyPr>
          <a:lstStyle/>
          <a:p>
            <a:pPr algn="ctr">
              <a:lnSpc>
                <a:spcPts val="6269"/>
              </a:lnSpc>
            </a:pPr>
            <a:r>
              <a:rPr lang="en-US" sz="5499" b="1" dirty="0">
                <a:solidFill>
                  <a:srgbClr val="303870"/>
                </a:solidFill>
                <a:latin typeface="Agrandir Wide Bold"/>
                <a:ea typeface="Agrandir Wide Bold"/>
                <a:cs typeface="Agrandir Wide Bold"/>
                <a:sym typeface="Agrandir Wide Bold"/>
              </a:rPr>
              <a:t>SUMMARY OF KEY FINDINGS</a:t>
            </a:r>
          </a:p>
        </p:txBody>
      </p:sp>
      <p:sp>
        <p:nvSpPr>
          <p:cNvPr id="10" name="TextBox 10"/>
          <p:cNvSpPr txBox="1"/>
          <p:nvPr/>
        </p:nvSpPr>
        <p:spPr>
          <a:xfrm>
            <a:off x="1723688" y="3441584"/>
            <a:ext cx="5912494" cy="556115"/>
          </a:xfrm>
          <a:prstGeom prst="rect">
            <a:avLst/>
          </a:prstGeom>
        </p:spPr>
        <p:txBody>
          <a:bodyPr lIns="0" tIns="0" rIns="0" bIns="0" rtlCol="0" anchor="t">
            <a:spAutoFit/>
          </a:bodyPr>
          <a:lstStyle/>
          <a:p>
            <a:pPr algn="r">
              <a:lnSpc>
                <a:spcPts val="4522"/>
              </a:lnSpc>
            </a:pPr>
            <a:r>
              <a:rPr lang="en-US" sz="3230" b="1">
                <a:solidFill>
                  <a:srgbClr val="303870"/>
                </a:solidFill>
                <a:latin typeface="Nunito Bold"/>
                <a:ea typeface="Nunito Bold"/>
                <a:cs typeface="Nunito Bold"/>
                <a:sym typeface="Nunito Bold"/>
              </a:rPr>
              <a:t>Limited marketing strategy.</a:t>
            </a:r>
          </a:p>
        </p:txBody>
      </p:sp>
      <p:sp>
        <p:nvSpPr>
          <p:cNvPr id="11" name="TextBox 11"/>
          <p:cNvSpPr txBox="1"/>
          <p:nvPr/>
        </p:nvSpPr>
        <p:spPr>
          <a:xfrm>
            <a:off x="8465206" y="4278860"/>
            <a:ext cx="7715107" cy="556115"/>
          </a:xfrm>
          <a:prstGeom prst="rect">
            <a:avLst/>
          </a:prstGeom>
        </p:spPr>
        <p:txBody>
          <a:bodyPr lIns="0" tIns="0" rIns="0" bIns="0" rtlCol="0" anchor="t">
            <a:spAutoFit/>
          </a:bodyPr>
          <a:lstStyle/>
          <a:p>
            <a:pPr algn="l">
              <a:lnSpc>
                <a:spcPts val="4522"/>
              </a:lnSpc>
            </a:pPr>
            <a:r>
              <a:rPr lang="en-US" sz="3230" b="1">
                <a:solidFill>
                  <a:srgbClr val="303870"/>
                </a:solidFill>
                <a:latin typeface="Nunito Bold"/>
                <a:ea typeface="Nunito Bold"/>
                <a:cs typeface="Nunito Bold"/>
                <a:sym typeface="Nunito Bold"/>
              </a:rPr>
              <a:t>Lack of online digital ordering system.</a:t>
            </a:r>
          </a:p>
        </p:txBody>
      </p:sp>
      <p:sp>
        <p:nvSpPr>
          <p:cNvPr id="12" name="TextBox 12"/>
          <p:cNvSpPr txBox="1"/>
          <p:nvPr/>
        </p:nvSpPr>
        <p:spPr>
          <a:xfrm>
            <a:off x="1723688" y="5238497"/>
            <a:ext cx="5912494" cy="556115"/>
          </a:xfrm>
          <a:prstGeom prst="rect">
            <a:avLst/>
          </a:prstGeom>
        </p:spPr>
        <p:txBody>
          <a:bodyPr lIns="0" tIns="0" rIns="0" bIns="0" rtlCol="0" anchor="t">
            <a:spAutoFit/>
          </a:bodyPr>
          <a:lstStyle/>
          <a:p>
            <a:pPr algn="r">
              <a:lnSpc>
                <a:spcPts val="4522"/>
              </a:lnSpc>
            </a:pPr>
            <a:r>
              <a:rPr lang="en-US" sz="3230" b="1">
                <a:solidFill>
                  <a:srgbClr val="303870"/>
                </a:solidFill>
                <a:latin typeface="Nunito Bold"/>
                <a:ea typeface="Nunito Bold"/>
                <a:cs typeface="Nunito Bold"/>
                <a:sym typeface="Nunito Bold"/>
              </a:rPr>
              <a:t>Expensive organic ingredients.</a:t>
            </a:r>
          </a:p>
        </p:txBody>
      </p:sp>
      <p:sp>
        <p:nvSpPr>
          <p:cNvPr id="13" name="TextBox 13"/>
          <p:cNvSpPr txBox="1"/>
          <p:nvPr/>
        </p:nvSpPr>
        <p:spPr>
          <a:xfrm>
            <a:off x="8465206" y="6199057"/>
            <a:ext cx="7228572" cy="556115"/>
          </a:xfrm>
          <a:prstGeom prst="rect">
            <a:avLst/>
          </a:prstGeom>
        </p:spPr>
        <p:txBody>
          <a:bodyPr lIns="0" tIns="0" rIns="0" bIns="0" rtlCol="0" anchor="t">
            <a:spAutoFit/>
          </a:bodyPr>
          <a:lstStyle/>
          <a:p>
            <a:pPr algn="l">
              <a:lnSpc>
                <a:spcPts val="4522"/>
              </a:lnSpc>
            </a:pPr>
            <a:r>
              <a:rPr lang="en-US" sz="3230" b="1">
                <a:solidFill>
                  <a:srgbClr val="303870"/>
                </a:solidFill>
                <a:latin typeface="Nunito Bold"/>
                <a:ea typeface="Nunito Bold"/>
                <a:cs typeface="Nunito Bold"/>
                <a:sym typeface="Nunito Bold"/>
              </a:rPr>
              <a:t>Change in customer shopping habits.</a:t>
            </a:r>
          </a:p>
        </p:txBody>
      </p:sp>
      <p:sp>
        <p:nvSpPr>
          <p:cNvPr id="14" name="TextBox 14"/>
          <p:cNvSpPr txBox="1"/>
          <p:nvPr/>
        </p:nvSpPr>
        <p:spPr>
          <a:xfrm>
            <a:off x="161027" y="7163438"/>
            <a:ext cx="7475155" cy="556115"/>
          </a:xfrm>
          <a:prstGeom prst="rect">
            <a:avLst/>
          </a:prstGeom>
        </p:spPr>
        <p:txBody>
          <a:bodyPr lIns="0" tIns="0" rIns="0" bIns="0" rtlCol="0" anchor="t">
            <a:spAutoFit/>
          </a:bodyPr>
          <a:lstStyle/>
          <a:p>
            <a:pPr algn="r">
              <a:lnSpc>
                <a:spcPts val="4522"/>
              </a:lnSpc>
            </a:pPr>
            <a:r>
              <a:rPr lang="en-US" sz="3230" b="1">
                <a:solidFill>
                  <a:srgbClr val="303870"/>
                </a:solidFill>
                <a:latin typeface="Nunito Bold"/>
                <a:ea typeface="Nunito Bold"/>
                <a:cs typeface="Nunito Bold"/>
                <a:sym typeface="Nunito Bold"/>
              </a:rPr>
              <a:t>Lockdown due to COVID-19 pandemic.</a:t>
            </a:r>
          </a:p>
        </p:txBody>
      </p:sp>
      <p:sp>
        <p:nvSpPr>
          <p:cNvPr id="15" name="TextBox 15"/>
          <p:cNvSpPr txBox="1"/>
          <p:nvPr/>
        </p:nvSpPr>
        <p:spPr>
          <a:xfrm>
            <a:off x="8465206" y="8107722"/>
            <a:ext cx="7228572" cy="556115"/>
          </a:xfrm>
          <a:prstGeom prst="rect">
            <a:avLst/>
          </a:prstGeom>
        </p:spPr>
        <p:txBody>
          <a:bodyPr lIns="0" tIns="0" rIns="0" bIns="0" rtlCol="0" anchor="t">
            <a:spAutoFit/>
          </a:bodyPr>
          <a:lstStyle/>
          <a:p>
            <a:pPr algn="l">
              <a:lnSpc>
                <a:spcPts val="4522"/>
              </a:lnSpc>
            </a:pPr>
            <a:r>
              <a:rPr lang="en-US" sz="3230" b="1">
                <a:solidFill>
                  <a:srgbClr val="303870"/>
                </a:solidFill>
                <a:latin typeface="Nunito Bold"/>
                <a:ea typeface="Nunito Bold"/>
                <a:cs typeface="Nunito Bold"/>
                <a:sym typeface="Nunito Bold"/>
              </a:rPr>
              <a:t>Rising operating cost.</a:t>
            </a:r>
          </a:p>
        </p:txBody>
      </p:sp>
      <p:grpSp>
        <p:nvGrpSpPr>
          <p:cNvPr id="16" name="Group 16"/>
          <p:cNvGrpSpPr/>
          <p:nvPr/>
        </p:nvGrpSpPr>
        <p:grpSpPr>
          <a:xfrm>
            <a:off x="7848095" y="4477962"/>
            <a:ext cx="244720" cy="244720"/>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03870"/>
            </a:solidFill>
          </p:spPr>
          <p:txBody>
            <a:bodyPr/>
            <a:lstStyle/>
            <a:p>
              <a:endParaRPr lang="en-GB"/>
            </a:p>
          </p:txBody>
        </p:sp>
        <p:sp>
          <p:nvSpPr>
            <p:cNvPr id="18" name="TextBox 18"/>
            <p:cNvSpPr txBox="1"/>
            <p:nvPr/>
          </p:nvSpPr>
          <p:spPr>
            <a:xfrm>
              <a:off x="76200" y="-19050"/>
              <a:ext cx="660400" cy="755650"/>
            </a:xfrm>
            <a:prstGeom prst="rect">
              <a:avLst/>
            </a:prstGeom>
          </p:spPr>
          <p:txBody>
            <a:bodyPr lIns="50800" tIns="50800" rIns="50800" bIns="50800" rtlCol="0" anchor="ctr"/>
            <a:lstStyle/>
            <a:p>
              <a:pPr algn="ctr">
                <a:lnSpc>
                  <a:spcPts val="3287"/>
                </a:lnSpc>
              </a:pPr>
              <a:endParaRPr/>
            </a:p>
          </p:txBody>
        </p:sp>
      </p:grpSp>
      <p:grpSp>
        <p:nvGrpSpPr>
          <p:cNvPr id="19" name="Group 19"/>
          <p:cNvGrpSpPr/>
          <p:nvPr/>
        </p:nvGrpSpPr>
        <p:grpSpPr>
          <a:xfrm>
            <a:off x="7848553" y="5427532"/>
            <a:ext cx="244720" cy="244720"/>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03870"/>
            </a:solidFill>
          </p:spPr>
          <p:txBody>
            <a:bodyPr/>
            <a:lstStyle/>
            <a:p>
              <a:endParaRPr lang="en-GB"/>
            </a:p>
          </p:txBody>
        </p:sp>
        <p:sp>
          <p:nvSpPr>
            <p:cNvPr id="21" name="TextBox 21"/>
            <p:cNvSpPr txBox="1"/>
            <p:nvPr/>
          </p:nvSpPr>
          <p:spPr>
            <a:xfrm>
              <a:off x="76200" y="-19050"/>
              <a:ext cx="660400" cy="755650"/>
            </a:xfrm>
            <a:prstGeom prst="rect">
              <a:avLst/>
            </a:prstGeom>
          </p:spPr>
          <p:txBody>
            <a:bodyPr lIns="50800" tIns="50800" rIns="50800" bIns="50800" rtlCol="0" anchor="ctr"/>
            <a:lstStyle/>
            <a:p>
              <a:pPr algn="ctr">
                <a:lnSpc>
                  <a:spcPts val="3287"/>
                </a:lnSpc>
              </a:pPr>
              <a:endParaRPr/>
            </a:p>
          </p:txBody>
        </p:sp>
      </p:grpSp>
      <p:grpSp>
        <p:nvGrpSpPr>
          <p:cNvPr id="22" name="Group 22"/>
          <p:cNvGrpSpPr/>
          <p:nvPr/>
        </p:nvGrpSpPr>
        <p:grpSpPr>
          <a:xfrm>
            <a:off x="7848095" y="6377102"/>
            <a:ext cx="244720" cy="244720"/>
            <a:chOff x="0" y="0"/>
            <a:chExt cx="812800" cy="812800"/>
          </a:xfrm>
        </p:grpSpPr>
        <p:sp>
          <p:nvSpPr>
            <p:cNvPr id="23" name="Freeform 2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03870"/>
            </a:solidFill>
          </p:spPr>
          <p:txBody>
            <a:bodyPr/>
            <a:lstStyle/>
            <a:p>
              <a:endParaRPr lang="en-GB"/>
            </a:p>
          </p:txBody>
        </p:sp>
        <p:sp>
          <p:nvSpPr>
            <p:cNvPr id="24" name="TextBox 24"/>
            <p:cNvSpPr txBox="1"/>
            <p:nvPr/>
          </p:nvSpPr>
          <p:spPr>
            <a:xfrm>
              <a:off x="76200" y="-19050"/>
              <a:ext cx="660400" cy="755650"/>
            </a:xfrm>
            <a:prstGeom prst="rect">
              <a:avLst/>
            </a:prstGeom>
          </p:spPr>
          <p:txBody>
            <a:bodyPr lIns="50800" tIns="50800" rIns="50800" bIns="50800" rtlCol="0" anchor="ctr"/>
            <a:lstStyle/>
            <a:p>
              <a:pPr algn="ctr">
                <a:lnSpc>
                  <a:spcPts val="3287"/>
                </a:lnSpc>
              </a:pPr>
              <a:endParaRPr/>
            </a:p>
          </p:txBody>
        </p:sp>
      </p:grpSp>
      <p:grpSp>
        <p:nvGrpSpPr>
          <p:cNvPr id="25" name="Group 25"/>
          <p:cNvGrpSpPr/>
          <p:nvPr/>
        </p:nvGrpSpPr>
        <p:grpSpPr>
          <a:xfrm>
            <a:off x="7848095" y="8327844"/>
            <a:ext cx="244720" cy="244720"/>
            <a:chOff x="0" y="0"/>
            <a:chExt cx="812800" cy="812800"/>
          </a:xfrm>
        </p:grpSpPr>
        <p:sp>
          <p:nvSpPr>
            <p:cNvPr id="26" name="Freeform 2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03870"/>
            </a:solidFill>
          </p:spPr>
          <p:txBody>
            <a:bodyPr/>
            <a:lstStyle/>
            <a:p>
              <a:endParaRPr lang="en-GB"/>
            </a:p>
          </p:txBody>
        </p:sp>
        <p:sp>
          <p:nvSpPr>
            <p:cNvPr id="27" name="TextBox 27"/>
            <p:cNvSpPr txBox="1"/>
            <p:nvPr/>
          </p:nvSpPr>
          <p:spPr>
            <a:xfrm>
              <a:off x="76200" y="-19050"/>
              <a:ext cx="660400" cy="755650"/>
            </a:xfrm>
            <a:prstGeom prst="rect">
              <a:avLst/>
            </a:prstGeom>
          </p:spPr>
          <p:txBody>
            <a:bodyPr lIns="50800" tIns="50800" rIns="50800" bIns="50800" rtlCol="0" anchor="ctr"/>
            <a:lstStyle/>
            <a:p>
              <a:pPr algn="ctr">
                <a:lnSpc>
                  <a:spcPts val="3287"/>
                </a:lnSpc>
              </a:pPr>
              <a:endParaRPr/>
            </a:p>
          </p:txBody>
        </p:sp>
      </p:grpSp>
      <p:grpSp>
        <p:nvGrpSpPr>
          <p:cNvPr id="28" name="Group 28"/>
          <p:cNvGrpSpPr/>
          <p:nvPr/>
        </p:nvGrpSpPr>
        <p:grpSpPr>
          <a:xfrm>
            <a:off x="7848095" y="7352473"/>
            <a:ext cx="244720" cy="244720"/>
            <a:chOff x="0" y="0"/>
            <a:chExt cx="812800" cy="812800"/>
          </a:xfrm>
        </p:grpSpPr>
        <p:sp>
          <p:nvSpPr>
            <p:cNvPr id="29" name="Freeform 2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03870"/>
            </a:solidFill>
          </p:spPr>
          <p:txBody>
            <a:bodyPr/>
            <a:lstStyle/>
            <a:p>
              <a:endParaRPr lang="en-GB"/>
            </a:p>
          </p:txBody>
        </p:sp>
        <p:sp>
          <p:nvSpPr>
            <p:cNvPr id="30" name="TextBox 30"/>
            <p:cNvSpPr txBox="1"/>
            <p:nvPr/>
          </p:nvSpPr>
          <p:spPr>
            <a:xfrm>
              <a:off x="76200" y="-19050"/>
              <a:ext cx="660400" cy="755650"/>
            </a:xfrm>
            <a:prstGeom prst="rect">
              <a:avLst/>
            </a:prstGeom>
          </p:spPr>
          <p:txBody>
            <a:bodyPr lIns="50800" tIns="50800" rIns="50800" bIns="50800" rtlCol="0" anchor="ctr"/>
            <a:lstStyle/>
            <a:p>
              <a:pPr algn="ctr">
                <a:lnSpc>
                  <a:spcPts val="3287"/>
                </a:lnSpc>
              </a:pPr>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4EDE2"/>
        </a:solidFill>
        <a:effectLst/>
      </p:bgPr>
    </p:bg>
    <p:spTree>
      <p:nvGrpSpPr>
        <p:cNvPr id="1" name=""/>
        <p:cNvGrpSpPr/>
        <p:nvPr/>
      </p:nvGrpSpPr>
      <p:grpSpPr>
        <a:xfrm>
          <a:off x="0" y="0"/>
          <a:ext cx="0" cy="0"/>
          <a:chOff x="0" y="0"/>
          <a:chExt cx="0" cy="0"/>
        </a:xfrm>
      </p:grpSpPr>
      <p:grpSp>
        <p:nvGrpSpPr>
          <p:cNvPr id="2" name="Group 2"/>
          <p:cNvGrpSpPr/>
          <p:nvPr/>
        </p:nvGrpSpPr>
        <p:grpSpPr>
          <a:xfrm>
            <a:off x="17259300" y="0"/>
            <a:ext cx="3086100" cy="10287000"/>
            <a:chOff x="0" y="0"/>
            <a:chExt cx="812800" cy="2709333"/>
          </a:xfrm>
        </p:grpSpPr>
        <p:sp>
          <p:nvSpPr>
            <p:cNvPr id="3" name="Freeform 3"/>
            <p:cNvSpPr/>
            <p:nvPr/>
          </p:nvSpPr>
          <p:spPr>
            <a:xfrm>
              <a:off x="0" y="0"/>
              <a:ext cx="812800" cy="2709333"/>
            </a:xfrm>
            <a:custGeom>
              <a:avLst/>
              <a:gdLst/>
              <a:ahLst/>
              <a:cxnLst/>
              <a:rect l="l" t="t" r="r" b="b"/>
              <a:pathLst>
                <a:path w="812800" h="2709333">
                  <a:moveTo>
                    <a:pt x="90311" y="0"/>
                  </a:moveTo>
                  <a:lnTo>
                    <a:pt x="722489" y="0"/>
                  </a:lnTo>
                  <a:cubicBezTo>
                    <a:pt x="746441" y="0"/>
                    <a:pt x="769412" y="9515"/>
                    <a:pt x="786348" y="26452"/>
                  </a:cubicBezTo>
                  <a:cubicBezTo>
                    <a:pt x="803285" y="43388"/>
                    <a:pt x="812800" y="66359"/>
                    <a:pt x="812800" y="90311"/>
                  </a:cubicBezTo>
                  <a:lnTo>
                    <a:pt x="812800" y="2619022"/>
                  </a:lnTo>
                  <a:cubicBezTo>
                    <a:pt x="812800" y="2642974"/>
                    <a:pt x="803285" y="2665945"/>
                    <a:pt x="786348" y="2682882"/>
                  </a:cubicBezTo>
                  <a:cubicBezTo>
                    <a:pt x="769412" y="2699818"/>
                    <a:pt x="746441" y="2709333"/>
                    <a:pt x="722489" y="2709333"/>
                  </a:cubicBezTo>
                  <a:lnTo>
                    <a:pt x="90311" y="2709333"/>
                  </a:lnTo>
                  <a:cubicBezTo>
                    <a:pt x="40434" y="2709333"/>
                    <a:pt x="0" y="2668900"/>
                    <a:pt x="0" y="2619022"/>
                  </a:cubicBezTo>
                  <a:lnTo>
                    <a:pt x="0" y="90311"/>
                  </a:lnTo>
                  <a:cubicBezTo>
                    <a:pt x="0" y="66359"/>
                    <a:pt x="9515" y="43388"/>
                    <a:pt x="26452" y="26452"/>
                  </a:cubicBezTo>
                  <a:cubicBezTo>
                    <a:pt x="43388" y="9515"/>
                    <a:pt x="66359" y="0"/>
                    <a:pt x="90311" y="0"/>
                  </a:cubicBezTo>
                  <a:close/>
                </a:path>
              </a:pathLst>
            </a:custGeom>
            <a:solidFill>
              <a:srgbClr val="303870"/>
            </a:solidFill>
          </p:spPr>
          <p:txBody>
            <a:bodyPr/>
            <a:lstStyle/>
            <a:p>
              <a:endParaRPr lang="en-GB"/>
            </a:p>
          </p:txBody>
        </p:sp>
        <p:sp>
          <p:nvSpPr>
            <p:cNvPr id="4" name="TextBox 4"/>
            <p:cNvSpPr txBox="1"/>
            <p:nvPr/>
          </p:nvSpPr>
          <p:spPr>
            <a:xfrm>
              <a:off x="0" y="-95250"/>
              <a:ext cx="812800" cy="2804583"/>
            </a:xfrm>
            <a:prstGeom prst="rect">
              <a:avLst/>
            </a:prstGeom>
          </p:spPr>
          <p:txBody>
            <a:bodyPr lIns="50800" tIns="50800" rIns="50800" bIns="50800" rtlCol="0" anchor="ctr"/>
            <a:lstStyle/>
            <a:p>
              <a:pPr algn="ctr">
                <a:lnSpc>
                  <a:spcPts val="3287"/>
                </a:lnSpc>
              </a:pPr>
              <a:endParaRPr/>
            </a:p>
          </p:txBody>
        </p:sp>
      </p:grpSp>
      <p:sp>
        <p:nvSpPr>
          <p:cNvPr id="5" name="TextBox 5"/>
          <p:cNvSpPr txBox="1"/>
          <p:nvPr/>
        </p:nvSpPr>
        <p:spPr>
          <a:xfrm>
            <a:off x="4317033" y="2172865"/>
            <a:ext cx="8891934" cy="1364913"/>
          </a:xfrm>
          <a:prstGeom prst="rect">
            <a:avLst/>
          </a:prstGeom>
        </p:spPr>
        <p:txBody>
          <a:bodyPr lIns="0" tIns="0" rIns="0" bIns="0" rtlCol="0" anchor="t">
            <a:spAutoFit/>
          </a:bodyPr>
          <a:lstStyle/>
          <a:p>
            <a:pPr algn="l">
              <a:lnSpc>
                <a:spcPts val="8974"/>
              </a:lnSpc>
            </a:pPr>
            <a:r>
              <a:rPr lang="en-US" sz="7872" b="1">
                <a:solidFill>
                  <a:srgbClr val="303870"/>
                </a:solidFill>
                <a:latin typeface="Agrandir Wide Bold"/>
                <a:ea typeface="Agrandir Wide Bold"/>
                <a:cs typeface="Agrandir Wide Bold"/>
                <a:sym typeface="Agrandir Wide Bold"/>
              </a:rPr>
              <a:t>CONCLUSION</a:t>
            </a:r>
          </a:p>
        </p:txBody>
      </p:sp>
      <p:sp>
        <p:nvSpPr>
          <p:cNvPr id="6" name="TextBox 6"/>
          <p:cNvSpPr txBox="1"/>
          <p:nvPr/>
        </p:nvSpPr>
        <p:spPr>
          <a:xfrm>
            <a:off x="2482367" y="3720070"/>
            <a:ext cx="12561267" cy="4232569"/>
          </a:xfrm>
          <a:prstGeom prst="rect">
            <a:avLst/>
          </a:prstGeom>
        </p:spPr>
        <p:txBody>
          <a:bodyPr lIns="0" tIns="0" rIns="0" bIns="0" rtlCol="0" anchor="t">
            <a:spAutoFit/>
          </a:bodyPr>
          <a:lstStyle/>
          <a:p>
            <a:pPr algn="ctr">
              <a:lnSpc>
                <a:spcPts val="3696"/>
              </a:lnSpc>
            </a:pPr>
            <a:r>
              <a:rPr lang="en-US" sz="2100" dirty="0">
                <a:solidFill>
                  <a:srgbClr val="303870"/>
                </a:solidFill>
                <a:latin typeface="Nunito"/>
                <a:ea typeface="Nunito"/>
                <a:cs typeface="Nunito"/>
                <a:sym typeface="Nunito"/>
              </a:rPr>
              <a:t>Basil Bakery has been able to build a small but strong reputable bakery business which people in the City of Coventry customers patronize due to their high quality of products they provide. But in the year 2020, they were hit by COVID-19 pandemic and started experiencing external factors which made their sales figure drop by 25%. External factors such as high inflation, increase in business rate, high rent, lockdown regulations, employment laws and expensive organic ingredients made it impossible to breakeven.</a:t>
            </a:r>
          </a:p>
          <a:p>
            <a:pPr algn="ctr">
              <a:lnSpc>
                <a:spcPts val="3696"/>
              </a:lnSpc>
            </a:pPr>
            <a:endParaRPr lang="en-US" sz="2100" dirty="0">
              <a:solidFill>
                <a:srgbClr val="303870"/>
              </a:solidFill>
              <a:latin typeface="Nunito"/>
              <a:ea typeface="Nunito"/>
              <a:cs typeface="Nunito"/>
              <a:sym typeface="Nunito"/>
            </a:endParaRPr>
          </a:p>
          <a:p>
            <a:pPr algn="ctr">
              <a:lnSpc>
                <a:spcPts val="3696"/>
              </a:lnSpc>
            </a:pPr>
            <a:r>
              <a:rPr lang="en-US" sz="2100" dirty="0">
                <a:solidFill>
                  <a:srgbClr val="303870"/>
                </a:solidFill>
                <a:latin typeface="Nunito"/>
                <a:ea typeface="Nunito"/>
                <a:cs typeface="Nunito"/>
                <a:sym typeface="Nunito"/>
              </a:rPr>
              <a:t>To ensure business continuity, Basil Bakery should put in place online  ordering system, optional supply of ingredient and adopt strategies that will improve efficiency to strengthen marketing.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4EDE2"/>
        </a:solidFill>
        <a:effectLst/>
      </p:bgPr>
    </p:bg>
    <p:spTree>
      <p:nvGrpSpPr>
        <p:cNvPr id="1" name=""/>
        <p:cNvGrpSpPr/>
        <p:nvPr/>
      </p:nvGrpSpPr>
      <p:grpSpPr>
        <a:xfrm>
          <a:off x="0" y="0"/>
          <a:ext cx="0" cy="0"/>
          <a:chOff x="0" y="0"/>
          <a:chExt cx="0" cy="0"/>
        </a:xfrm>
      </p:grpSpPr>
      <p:grpSp>
        <p:nvGrpSpPr>
          <p:cNvPr id="2" name="Group 2"/>
          <p:cNvGrpSpPr/>
          <p:nvPr/>
        </p:nvGrpSpPr>
        <p:grpSpPr>
          <a:xfrm>
            <a:off x="17259300" y="0"/>
            <a:ext cx="3086100" cy="10287000"/>
            <a:chOff x="0" y="0"/>
            <a:chExt cx="812800" cy="2709333"/>
          </a:xfrm>
        </p:grpSpPr>
        <p:sp>
          <p:nvSpPr>
            <p:cNvPr id="3" name="Freeform 3"/>
            <p:cNvSpPr/>
            <p:nvPr/>
          </p:nvSpPr>
          <p:spPr>
            <a:xfrm>
              <a:off x="0" y="0"/>
              <a:ext cx="812800" cy="2709333"/>
            </a:xfrm>
            <a:custGeom>
              <a:avLst/>
              <a:gdLst/>
              <a:ahLst/>
              <a:cxnLst/>
              <a:rect l="l" t="t" r="r" b="b"/>
              <a:pathLst>
                <a:path w="812800" h="2709333">
                  <a:moveTo>
                    <a:pt x="90311" y="0"/>
                  </a:moveTo>
                  <a:lnTo>
                    <a:pt x="722489" y="0"/>
                  </a:lnTo>
                  <a:cubicBezTo>
                    <a:pt x="746441" y="0"/>
                    <a:pt x="769412" y="9515"/>
                    <a:pt x="786348" y="26452"/>
                  </a:cubicBezTo>
                  <a:cubicBezTo>
                    <a:pt x="803285" y="43388"/>
                    <a:pt x="812800" y="66359"/>
                    <a:pt x="812800" y="90311"/>
                  </a:cubicBezTo>
                  <a:lnTo>
                    <a:pt x="812800" y="2619022"/>
                  </a:lnTo>
                  <a:cubicBezTo>
                    <a:pt x="812800" y="2642974"/>
                    <a:pt x="803285" y="2665945"/>
                    <a:pt x="786348" y="2682882"/>
                  </a:cubicBezTo>
                  <a:cubicBezTo>
                    <a:pt x="769412" y="2699818"/>
                    <a:pt x="746441" y="2709333"/>
                    <a:pt x="722489" y="2709333"/>
                  </a:cubicBezTo>
                  <a:lnTo>
                    <a:pt x="90311" y="2709333"/>
                  </a:lnTo>
                  <a:cubicBezTo>
                    <a:pt x="40434" y="2709333"/>
                    <a:pt x="0" y="2668900"/>
                    <a:pt x="0" y="2619022"/>
                  </a:cubicBezTo>
                  <a:lnTo>
                    <a:pt x="0" y="90311"/>
                  </a:lnTo>
                  <a:cubicBezTo>
                    <a:pt x="0" y="66359"/>
                    <a:pt x="9515" y="43388"/>
                    <a:pt x="26452" y="26452"/>
                  </a:cubicBezTo>
                  <a:cubicBezTo>
                    <a:pt x="43388" y="9515"/>
                    <a:pt x="66359" y="0"/>
                    <a:pt x="90311" y="0"/>
                  </a:cubicBezTo>
                  <a:close/>
                </a:path>
              </a:pathLst>
            </a:custGeom>
            <a:solidFill>
              <a:srgbClr val="303870"/>
            </a:solidFill>
          </p:spPr>
          <p:txBody>
            <a:bodyPr/>
            <a:lstStyle/>
            <a:p>
              <a:endParaRPr lang="en-GB"/>
            </a:p>
          </p:txBody>
        </p:sp>
        <p:sp>
          <p:nvSpPr>
            <p:cNvPr id="4" name="TextBox 4"/>
            <p:cNvSpPr txBox="1"/>
            <p:nvPr/>
          </p:nvSpPr>
          <p:spPr>
            <a:xfrm>
              <a:off x="0" y="-95250"/>
              <a:ext cx="812800" cy="2804583"/>
            </a:xfrm>
            <a:prstGeom prst="rect">
              <a:avLst/>
            </a:prstGeom>
          </p:spPr>
          <p:txBody>
            <a:bodyPr lIns="50800" tIns="50800" rIns="50800" bIns="50800" rtlCol="0" anchor="ctr"/>
            <a:lstStyle/>
            <a:p>
              <a:pPr algn="ctr">
                <a:lnSpc>
                  <a:spcPts val="3287"/>
                </a:lnSpc>
              </a:pPr>
              <a:endParaRPr/>
            </a:p>
          </p:txBody>
        </p:sp>
      </p:grpSp>
      <p:sp>
        <p:nvSpPr>
          <p:cNvPr id="5" name="TextBox 5"/>
          <p:cNvSpPr txBox="1"/>
          <p:nvPr/>
        </p:nvSpPr>
        <p:spPr>
          <a:xfrm>
            <a:off x="1028700" y="3534337"/>
            <a:ext cx="10208996" cy="3307795"/>
          </a:xfrm>
          <a:prstGeom prst="rect">
            <a:avLst/>
          </a:prstGeom>
        </p:spPr>
        <p:txBody>
          <a:bodyPr lIns="0" tIns="0" rIns="0" bIns="0" rtlCol="0" anchor="t">
            <a:spAutoFit/>
          </a:bodyPr>
          <a:lstStyle/>
          <a:p>
            <a:pPr algn="l">
              <a:lnSpc>
                <a:spcPts val="11791"/>
              </a:lnSpc>
            </a:pPr>
            <a:r>
              <a:rPr lang="en-US" sz="10343" b="1">
                <a:solidFill>
                  <a:srgbClr val="303870"/>
                </a:solidFill>
                <a:latin typeface="Agrandir Wide Bold"/>
                <a:ea typeface="Agrandir Wide Bold"/>
                <a:cs typeface="Agrandir Wide Bold"/>
                <a:sym typeface="Agrandir Wide Bold"/>
              </a:rPr>
              <a:t>QUESTIONS &amp; ANSWERS</a:t>
            </a:r>
          </a:p>
        </p:txBody>
      </p:sp>
      <p:sp>
        <p:nvSpPr>
          <p:cNvPr id="6" name="TextBox 6"/>
          <p:cNvSpPr txBox="1"/>
          <p:nvPr/>
        </p:nvSpPr>
        <p:spPr>
          <a:xfrm>
            <a:off x="1028700" y="962025"/>
            <a:ext cx="2948357" cy="555879"/>
          </a:xfrm>
          <a:prstGeom prst="rect">
            <a:avLst/>
          </a:prstGeom>
        </p:spPr>
        <p:txBody>
          <a:bodyPr lIns="0" tIns="0" rIns="0" bIns="0" rtlCol="0" anchor="t">
            <a:spAutoFit/>
          </a:bodyPr>
          <a:lstStyle/>
          <a:p>
            <a:pPr algn="l">
              <a:lnSpc>
                <a:spcPts val="4536"/>
              </a:lnSpc>
            </a:pPr>
            <a:r>
              <a:rPr lang="en-US" sz="3240">
                <a:solidFill>
                  <a:srgbClr val="303870"/>
                </a:solidFill>
                <a:latin typeface="Nunito"/>
                <a:ea typeface="Nunito"/>
                <a:cs typeface="Nunito"/>
                <a:sym typeface="Nunito"/>
              </a:rPr>
              <a:t>July 2026</a:t>
            </a:r>
          </a:p>
        </p:txBody>
      </p:sp>
      <p:sp>
        <p:nvSpPr>
          <p:cNvPr id="7" name="TextBox 7"/>
          <p:cNvSpPr txBox="1"/>
          <p:nvPr/>
        </p:nvSpPr>
        <p:spPr>
          <a:xfrm>
            <a:off x="1028700" y="8699209"/>
            <a:ext cx="6680614" cy="559091"/>
          </a:xfrm>
          <a:prstGeom prst="rect">
            <a:avLst/>
          </a:prstGeom>
        </p:spPr>
        <p:txBody>
          <a:bodyPr lIns="0" tIns="0" rIns="0" bIns="0" rtlCol="0" anchor="t">
            <a:spAutoFit/>
          </a:bodyPr>
          <a:lstStyle/>
          <a:p>
            <a:pPr algn="l">
              <a:lnSpc>
                <a:spcPts val="4540"/>
              </a:lnSpc>
            </a:pPr>
            <a:r>
              <a:rPr lang="en-US" sz="3243">
                <a:solidFill>
                  <a:srgbClr val="303870"/>
                </a:solidFill>
                <a:latin typeface="Nunito"/>
                <a:ea typeface="Nunito"/>
                <a:cs typeface="Nunito"/>
                <a:sym typeface="Nunito"/>
              </a:rPr>
              <a:t>Presented by Oscar Kofi Ayisa</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4EDE2"/>
        </a:solidFill>
        <a:effectLst/>
      </p:bgPr>
    </p:bg>
    <p:spTree>
      <p:nvGrpSpPr>
        <p:cNvPr id="1" name=""/>
        <p:cNvGrpSpPr/>
        <p:nvPr/>
      </p:nvGrpSpPr>
      <p:grpSpPr>
        <a:xfrm>
          <a:off x="0" y="0"/>
          <a:ext cx="0" cy="0"/>
          <a:chOff x="0" y="0"/>
          <a:chExt cx="0" cy="0"/>
        </a:xfrm>
      </p:grpSpPr>
      <p:grpSp>
        <p:nvGrpSpPr>
          <p:cNvPr id="2" name="Group 2"/>
          <p:cNvGrpSpPr/>
          <p:nvPr/>
        </p:nvGrpSpPr>
        <p:grpSpPr>
          <a:xfrm>
            <a:off x="17259300" y="0"/>
            <a:ext cx="3086100" cy="10287000"/>
            <a:chOff x="0" y="0"/>
            <a:chExt cx="812800" cy="2709333"/>
          </a:xfrm>
        </p:grpSpPr>
        <p:sp>
          <p:nvSpPr>
            <p:cNvPr id="3" name="Freeform 3"/>
            <p:cNvSpPr/>
            <p:nvPr/>
          </p:nvSpPr>
          <p:spPr>
            <a:xfrm>
              <a:off x="0" y="0"/>
              <a:ext cx="812800" cy="2709333"/>
            </a:xfrm>
            <a:custGeom>
              <a:avLst/>
              <a:gdLst/>
              <a:ahLst/>
              <a:cxnLst/>
              <a:rect l="l" t="t" r="r" b="b"/>
              <a:pathLst>
                <a:path w="812800" h="2709333">
                  <a:moveTo>
                    <a:pt x="90311" y="0"/>
                  </a:moveTo>
                  <a:lnTo>
                    <a:pt x="722489" y="0"/>
                  </a:lnTo>
                  <a:cubicBezTo>
                    <a:pt x="746441" y="0"/>
                    <a:pt x="769412" y="9515"/>
                    <a:pt x="786348" y="26452"/>
                  </a:cubicBezTo>
                  <a:cubicBezTo>
                    <a:pt x="803285" y="43388"/>
                    <a:pt x="812800" y="66359"/>
                    <a:pt x="812800" y="90311"/>
                  </a:cubicBezTo>
                  <a:lnTo>
                    <a:pt x="812800" y="2619022"/>
                  </a:lnTo>
                  <a:cubicBezTo>
                    <a:pt x="812800" y="2642974"/>
                    <a:pt x="803285" y="2665945"/>
                    <a:pt x="786348" y="2682882"/>
                  </a:cubicBezTo>
                  <a:cubicBezTo>
                    <a:pt x="769412" y="2699818"/>
                    <a:pt x="746441" y="2709333"/>
                    <a:pt x="722489" y="2709333"/>
                  </a:cubicBezTo>
                  <a:lnTo>
                    <a:pt x="90311" y="2709333"/>
                  </a:lnTo>
                  <a:cubicBezTo>
                    <a:pt x="40434" y="2709333"/>
                    <a:pt x="0" y="2668900"/>
                    <a:pt x="0" y="2619022"/>
                  </a:cubicBezTo>
                  <a:lnTo>
                    <a:pt x="0" y="90311"/>
                  </a:lnTo>
                  <a:cubicBezTo>
                    <a:pt x="0" y="66359"/>
                    <a:pt x="9515" y="43388"/>
                    <a:pt x="26452" y="26452"/>
                  </a:cubicBezTo>
                  <a:cubicBezTo>
                    <a:pt x="43388" y="9515"/>
                    <a:pt x="66359" y="0"/>
                    <a:pt x="90311" y="0"/>
                  </a:cubicBezTo>
                  <a:close/>
                </a:path>
              </a:pathLst>
            </a:custGeom>
            <a:solidFill>
              <a:srgbClr val="303870"/>
            </a:solidFill>
          </p:spPr>
          <p:txBody>
            <a:bodyPr/>
            <a:lstStyle/>
            <a:p>
              <a:endParaRPr lang="en-GB"/>
            </a:p>
          </p:txBody>
        </p:sp>
        <p:sp>
          <p:nvSpPr>
            <p:cNvPr id="4" name="TextBox 4"/>
            <p:cNvSpPr txBox="1"/>
            <p:nvPr/>
          </p:nvSpPr>
          <p:spPr>
            <a:xfrm>
              <a:off x="0" y="-95250"/>
              <a:ext cx="812800" cy="2804583"/>
            </a:xfrm>
            <a:prstGeom prst="rect">
              <a:avLst/>
            </a:prstGeom>
          </p:spPr>
          <p:txBody>
            <a:bodyPr lIns="50800" tIns="50800" rIns="50800" bIns="50800" rtlCol="0" anchor="ctr"/>
            <a:lstStyle/>
            <a:p>
              <a:pPr algn="ctr">
                <a:lnSpc>
                  <a:spcPts val="3287"/>
                </a:lnSpc>
              </a:pPr>
              <a:endParaRPr/>
            </a:p>
          </p:txBody>
        </p:sp>
      </p:grpSp>
      <p:sp>
        <p:nvSpPr>
          <p:cNvPr id="5" name="TextBox 5"/>
          <p:cNvSpPr txBox="1"/>
          <p:nvPr/>
        </p:nvSpPr>
        <p:spPr>
          <a:xfrm>
            <a:off x="1028700" y="857250"/>
            <a:ext cx="8891934" cy="1364913"/>
          </a:xfrm>
          <a:prstGeom prst="rect">
            <a:avLst/>
          </a:prstGeom>
        </p:spPr>
        <p:txBody>
          <a:bodyPr lIns="0" tIns="0" rIns="0" bIns="0" rtlCol="0" anchor="t">
            <a:spAutoFit/>
          </a:bodyPr>
          <a:lstStyle/>
          <a:p>
            <a:pPr algn="l">
              <a:lnSpc>
                <a:spcPts val="8974"/>
              </a:lnSpc>
            </a:pPr>
            <a:r>
              <a:rPr lang="en-US" sz="7872" b="1">
                <a:solidFill>
                  <a:srgbClr val="303870"/>
                </a:solidFill>
                <a:latin typeface="Agrandir Wide Bold"/>
                <a:ea typeface="Agrandir Wide Bold"/>
                <a:cs typeface="Agrandir Wide Bold"/>
                <a:sym typeface="Agrandir Wide Bold"/>
              </a:rPr>
              <a:t>REFERENCES</a:t>
            </a:r>
          </a:p>
        </p:txBody>
      </p:sp>
      <p:sp>
        <p:nvSpPr>
          <p:cNvPr id="6" name="TextBox 6"/>
          <p:cNvSpPr txBox="1"/>
          <p:nvPr/>
        </p:nvSpPr>
        <p:spPr>
          <a:xfrm>
            <a:off x="1028700" y="2527707"/>
            <a:ext cx="13220700" cy="3266920"/>
          </a:xfrm>
          <a:prstGeom prst="rect">
            <a:avLst/>
          </a:prstGeom>
        </p:spPr>
        <p:txBody>
          <a:bodyPr wrap="square" lIns="0" tIns="0" rIns="0" bIns="0" rtlCol="0" anchor="t">
            <a:spAutoFit/>
          </a:bodyPr>
          <a:lstStyle/>
          <a:p>
            <a:pPr marL="539749" lvl="1" indent="-269875" algn="l">
              <a:lnSpc>
                <a:spcPts val="4274"/>
              </a:lnSpc>
              <a:buFont typeface="Arial"/>
              <a:buChar char="•"/>
            </a:pPr>
            <a:r>
              <a:rPr lang="en-US" sz="2499" spc="137" dirty="0">
                <a:solidFill>
                  <a:srgbClr val="303870"/>
                </a:solidFill>
                <a:latin typeface="Nunito"/>
                <a:ea typeface="Nunito"/>
                <a:cs typeface="Nunito"/>
                <a:sym typeface="Nunito"/>
              </a:rPr>
              <a:t>PESTLE - (Johnson, Scholes and Whittington, 2020)</a:t>
            </a:r>
          </a:p>
          <a:p>
            <a:pPr marL="539749" lvl="1" indent="-269875" algn="l">
              <a:lnSpc>
                <a:spcPts val="4274"/>
              </a:lnSpc>
              <a:buFont typeface="Arial"/>
              <a:buChar char="•"/>
            </a:pPr>
            <a:r>
              <a:rPr lang="en-US" sz="2499" spc="137" dirty="0">
                <a:solidFill>
                  <a:srgbClr val="303870"/>
                </a:solidFill>
                <a:latin typeface="Nunito"/>
                <a:ea typeface="Nunito"/>
                <a:cs typeface="Nunito"/>
                <a:sym typeface="Nunito"/>
              </a:rPr>
              <a:t>PESTEL - [Tesco, 2025; office for National Statistics, 2025).</a:t>
            </a:r>
          </a:p>
          <a:p>
            <a:pPr marL="539749" lvl="1" indent="-269875" algn="l">
              <a:lnSpc>
                <a:spcPts val="4274"/>
              </a:lnSpc>
              <a:buFont typeface="Arial"/>
              <a:buChar char="•"/>
            </a:pPr>
            <a:r>
              <a:rPr lang="en-US" sz="2499" spc="137" dirty="0">
                <a:solidFill>
                  <a:srgbClr val="303870"/>
                </a:solidFill>
                <a:latin typeface="Nunito"/>
                <a:ea typeface="Nunito"/>
                <a:cs typeface="Nunito"/>
                <a:sym typeface="Nunito"/>
              </a:rPr>
              <a:t>5W2H – (Slack, Brandon-Jones and burgess, 2022).</a:t>
            </a:r>
          </a:p>
          <a:p>
            <a:pPr marL="539749" lvl="1" indent="-269875" algn="l">
              <a:lnSpc>
                <a:spcPts val="4274"/>
              </a:lnSpc>
              <a:buFont typeface="Arial"/>
              <a:buChar char="•"/>
            </a:pPr>
            <a:r>
              <a:rPr lang="en-US" sz="2499" spc="137" dirty="0">
                <a:solidFill>
                  <a:srgbClr val="303870"/>
                </a:solidFill>
                <a:latin typeface="Nunito"/>
                <a:ea typeface="Nunito"/>
                <a:cs typeface="Nunito"/>
                <a:sym typeface="Nunito"/>
              </a:rPr>
              <a:t>Machado Joao, B.F (2023).</a:t>
            </a:r>
          </a:p>
          <a:p>
            <a:pPr marL="539749" lvl="1" indent="-269875" algn="l">
              <a:lnSpc>
                <a:spcPts val="4274"/>
              </a:lnSpc>
              <a:buFont typeface="Arial"/>
              <a:buChar char="•"/>
            </a:pPr>
            <a:r>
              <a:rPr lang="en-US" sz="2499" spc="137" dirty="0">
                <a:solidFill>
                  <a:srgbClr val="303870"/>
                </a:solidFill>
                <a:latin typeface="Nunito"/>
                <a:ea typeface="Nunito"/>
                <a:cs typeface="Nunito"/>
                <a:sym typeface="Nunito"/>
              </a:rPr>
              <a:t>Fishbone Diagram – Ishikawa, K. (1986) Guide to Quality Control. 2nd rev. </a:t>
            </a:r>
            <a:r>
              <a:rPr lang="en-US" sz="2499" spc="137" dirty="0" err="1">
                <a:solidFill>
                  <a:srgbClr val="303870"/>
                </a:solidFill>
                <a:latin typeface="Nunito"/>
                <a:ea typeface="Nunito"/>
                <a:cs typeface="Nunito"/>
                <a:sym typeface="Nunito"/>
              </a:rPr>
              <a:t>edn</a:t>
            </a:r>
            <a:r>
              <a:rPr lang="en-US" sz="2499" spc="137" dirty="0">
                <a:solidFill>
                  <a:srgbClr val="303870"/>
                </a:solidFill>
                <a:latin typeface="Nunito"/>
                <a:ea typeface="Nunito"/>
                <a:cs typeface="Nunito"/>
                <a:sym typeface="Nunito"/>
              </a:rPr>
              <a:t>.</a:t>
            </a:r>
          </a:p>
          <a:p>
            <a:pPr marL="269874" lvl="1" algn="l">
              <a:lnSpc>
                <a:spcPts val="4274"/>
              </a:lnSpc>
            </a:pPr>
            <a:endParaRPr lang="en-US" sz="2499" spc="137" dirty="0">
              <a:solidFill>
                <a:srgbClr val="303870"/>
              </a:solidFill>
              <a:latin typeface="Nunito"/>
              <a:ea typeface="Nunito"/>
              <a:cs typeface="Nunito"/>
              <a:sym typeface="Nunito"/>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188</TotalTime>
  <Words>794</Words>
  <Application>Microsoft Office PowerPoint</Application>
  <PresentationFormat>Custom</PresentationFormat>
  <Paragraphs>102</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Nunito</vt:lpstr>
      <vt:lpstr>Nunito Bold</vt:lpstr>
      <vt:lpstr>Calibri</vt:lpstr>
      <vt:lpstr>Arial</vt:lpstr>
      <vt:lpstr>Agrandir Wide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 Presentation</dc:title>
  <dc:creator>oscar ayisa</dc:creator>
  <cp:lastModifiedBy>Oscar Kofi Ayisa (2527165)</cp:lastModifiedBy>
  <cp:revision>2</cp:revision>
  <dcterms:created xsi:type="dcterms:W3CDTF">2006-08-16T00:00:00Z</dcterms:created>
  <dcterms:modified xsi:type="dcterms:W3CDTF">2026-07-14T11:31:22Z</dcterms:modified>
  <dc:identifier>DAHPGHYI9kY</dc:identifier>
</cp:coreProperties>
</file>