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2" r:id="rId4"/>
  </p:sldMasterIdLst>
  <p:sldIdLst>
    <p:sldId id="256" r:id="rId5"/>
    <p:sldId id="257" r:id="rId6"/>
    <p:sldId id="264" r:id="rId7"/>
    <p:sldId id="258" r:id="rId8"/>
    <p:sldId id="259" r:id="rId9"/>
    <p:sldId id="265" r:id="rId10"/>
    <p:sldId id="266" r:id="rId11"/>
    <p:sldId id="269" r:id="rId12"/>
    <p:sldId id="268" r:id="rId13"/>
    <p:sldId id="261" r:id="rId14"/>
    <p:sldId id="262" r:id="rId15"/>
    <p:sldId id="26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9FD54E-B92A-4224-8F5C-BCE62BE8A54B}" v="19" dt="2020-05-15T17:06:41.4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Hough" userId="a071e5a6a39522ba" providerId="LiveId" clId="{DD9FD54E-B92A-4224-8F5C-BCE62BE8A54B}"/>
    <pc:docChg chg="undo custSel mod addSld delSld modSld">
      <pc:chgData name="Rebecca Hough" userId="a071e5a6a39522ba" providerId="LiveId" clId="{DD9FD54E-B92A-4224-8F5C-BCE62BE8A54B}" dt="2020-05-16T10:32:56.040" v="399" actId="20577"/>
      <pc:docMkLst>
        <pc:docMk/>
      </pc:docMkLst>
      <pc:sldChg chg="modSp mod">
        <pc:chgData name="Rebecca Hough" userId="a071e5a6a39522ba" providerId="LiveId" clId="{DD9FD54E-B92A-4224-8F5C-BCE62BE8A54B}" dt="2020-05-15T16:29:09.353" v="36" actId="20577"/>
        <pc:sldMkLst>
          <pc:docMk/>
          <pc:sldMk cId="1478262373" sldId="259"/>
        </pc:sldMkLst>
        <pc:spChg chg="mod">
          <ac:chgData name="Rebecca Hough" userId="a071e5a6a39522ba" providerId="LiveId" clId="{DD9FD54E-B92A-4224-8F5C-BCE62BE8A54B}" dt="2020-05-15T16:29:09.353" v="36" actId="20577"/>
          <ac:spMkLst>
            <pc:docMk/>
            <pc:sldMk cId="1478262373" sldId="259"/>
            <ac:spMk id="3" creationId="{ED1146CD-D0BC-4433-A6B9-C27DD5BE6E0C}"/>
          </ac:spMkLst>
        </pc:spChg>
      </pc:sldChg>
      <pc:sldChg chg="addSp modSp del mod">
        <pc:chgData name="Rebecca Hough" userId="a071e5a6a39522ba" providerId="LiveId" clId="{DD9FD54E-B92A-4224-8F5C-BCE62BE8A54B}" dt="2020-05-15T17:12:27.115" v="350" actId="2696"/>
        <pc:sldMkLst>
          <pc:docMk/>
          <pc:sldMk cId="3457997433" sldId="260"/>
        </pc:sldMkLst>
        <pc:spChg chg="mod">
          <ac:chgData name="Rebecca Hough" userId="a071e5a6a39522ba" providerId="LiveId" clId="{DD9FD54E-B92A-4224-8F5C-BCE62BE8A54B}" dt="2020-05-15T16:57:06.405" v="37" actId="26606"/>
          <ac:spMkLst>
            <pc:docMk/>
            <pc:sldMk cId="3457997433" sldId="260"/>
            <ac:spMk id="2" creationId="{EE13C032-3C27-47EE-9312-87B7B8B1D7D1}"/>
          </ac:spMkLst>
        </pc:spChg>
        <pc:graphicFrameChg chg="add mod modGraphic">
          <ac:chgData name="Rebecca Hough" userId="a071e5a6a39522ba" providerId="LiveId" clId="{DD9FD54E-B92A-4224-8F5C-BCE62BE8A54B}" dt="2020-05-15T16:59:35.319" v="60" actId="14100"/>
          <ac:graphicFrameMkLst>
            <pc:docMk/>
            <pc:sldMk cId="3457997433" sldId="260"/>
            <ac:graphicFrameMk id="3" creationId="{758D6242-CB98-4D92-8E81-C10B08C7AE42}"/>
          </ac:graphicFrameMkLst>
        </pc:graphicFrameChg>
        <pc:graphicFrameChg chg="mod modGraphic">
          <ac:chgData name="Rebecca Hough" userId="a071e5a6a39522ba" providerId="LiveId" clId="{DD9FD54E-B92A-4224-8F5C-BCE62BE8A54B}" dt="2020-05-15T16:58:25.280" v="53" actId="1076"/>
          <ac:graphicFrameMkLst>
            <pc:docMk/>
            <pc:sldMk cId="3457997433" sldId="260"/>
            <ac:graphicFrameMk id="13" creationId="{56134A2C-C6B4-471E-8344-FE9FB9B9258A}"/>
          </ac:graphicFrameMkLst>
        </pc:graphicFrameChg>
      </pc:sldChg>
      <pc:sldChg chg="addSp delSp modSp new mod">
        <pc:chgData name="Rebecca Hough" userId="a071e5a6a39522ba" providerId="LiveId" clId="{DD9FD54E-B92A-4224-8F5C-BCE62BE8A54B}" dt="2020-05-16T10:32:56.040" v="399" actId="20577"/>
        <pc:sldMkLst>
          <pc:docMk/>
          <pc:sldMk cId="627825629" sldId="269"/>
        </pc:sldMkLst>
        <pc:spChg chg="mod">
          <ac:chgData name="Rebecca Hough" userId="a071e5a6a39522ba" providerId="LiveId" clId="{DD9FD54E-B92A-4224-8F5C-BCE62BE8A54B}" dt="2020-05-15T17:07:08.152" v="333" actId="1076"/>
          <ac:spMkLst>
            <pc:docMk/>
            <pc:sldMk cId="627825629" sldId="269"/>
            <ac:spMk id="2" creationId="{D772022E-B10D-483B-8328-CFED473761E4}"/>
          </ac:spMkLst>
        </pc:spChg>
        <pc:spChg chg="del">
          <ac:chgData name="Rebecca Hough" userId="a071e5a6a39522ba" providerId="LiveId" clId="{DD9FD54E-B92A-4224-8F5C-BCE62BE8A54B}" dt="2020-05-15T17:00:45.203" v="69" actId="3680"/>
          <ac:spMkLst>
            <pc:docMk/>
            <pc:sldMk cId="627825629" sldId="269"/>
            <ac:spMk id="3" creationId="{837D93FE-1237-4737-95EC-20E764E28C75}"/>
          </ac:spMkLst>
        </pc:spChg>
        <pc:spChg chg="del">
          <ac:chgData name="Rebecca Hough" userId="a071e5a6a39522ba" providerId="LiveId" clId="{DD9FD54E-B92A-4224-8F5C-BCE62BE8A54B}" dt="2020-05-15T17:02:26.952" v="102"/>
          <ac:spMkLst>
            <pc:docMk/>
            <pc:sldMk cId="627825629" sldId="269"/>
            <ac:spMk id="4" creationId="{B110C662-8BF4-41D0-B777-70F0197937A6}"/>
          </ac:spMkLst>
        </pc:spChg>
        <pc:spChg chg="add mod">
          <ac:chgData name="Rebecca Hough" userId="a071e5a6a39522ba" providerId="LiveId" clId="{DD9FD54E-B92A-4224-8F5C-BCE62BE8A54B}" dt="2020-05-15T17:07:12.478" v="334" actId="1076"/>
          <ac:spMkLst>
            <pc:docMk/>
            <pc:sldMk cId="627825629" sldId="269"/>
            <ac:spMk id="7" creationId="{C99BD951-AD57-4835-8542-1BBFC776A205}"/>
          </ac:spMkLst>
        </pc:spChg>
        <pc:spChg chg="add del mod">
          <ac:chgData name="Rebecca Hough" userId="a071e5a6a39522ba" providerId="LiveId" clId="{DD9FD54E-B92A-4224-8F5C-BCE62BE8A54B}" dt="2020-05-15T17:06:57.590" v="330"/>
          <ac:spMkLst>
            <pc:docMk/>
            <pc:sldMk cId="627825629" sldId="269"/>
            <ac:spMk id="10" creationId="{C54AE0C1-71C0-4722-B248-E0A61A91FB9A}"/>
          </ac:spMkLst>
        </pc:spChg>
        <pc:spChg chg="add mod">
          <ac:chgData name="Rebecca Hough" userId="a071e5a6a39522ba" providerId="LiveId" clId="{DD9FD54E-B92A-4224-8F5C-BCE62BE8A54B}" dt="2020-05-16T10:32:56.040" v="399" actId="20577"/>
          <ac:spMkLst>
            <pc:docMk/>
            <pc:sldMk cId="627825629" sldId="269"/>
            <ac:spMk id="12" creationId="{E524BEA2-A5A4-4D3E-B120-1D17842B7FA3}"/>
          </ac:spMkLst>
        </pc:spChg>
        <pc:graphicFrameChg chg="add mod ord modGraphic">
          <ac:chgData name="Rebecca Hough" userId="a071e5a6a39522ba" providerId="LiveId" clId="{DD9FD54E-B92A-4224-8F5C-BCE62BE8A54B}" dt="2020-05-15T17:07:16.707" v="335" actId="1076"/>
          <ac:graphicFrameMkLst>
            <pc:docMk/>
            <pc:sldMk cId="627825629" sldId="269"/>
            <ac:graphicFrameMk id="5" creationId="{6BEEEDB9-D84B-4E22-A702-24DFBDD934A5}"/>
          </ac:graphicFrameMkLst>
        </pc:graphicFrameChg>
        <pc:graphicFrameChg chg="add del mod modGraphic">
          <ac:chgData name="Rebecca Hough" userId="a071e5a6a39522ba" providerId="LiveId" clId="{DD9FD54E-B92A-4224-8F5C-BCE62BE8A54B}" dt="2020-05-15T17:05:42.538" v="312" actId="478"/>
          <ac:graphicFrameMkLst>
            <pc:docMk/>
            <pc:sldMk cId="627825629" sldId="269"/>
            <ac:graphicFrameMk id="8" creationId="{07634297-9DF5-4673-BA95-B49849204342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60569E-C55A-4A33-966A-C115EED8552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EBEC7DD-F6EC-42F5-A15A-5A222E41A24C}">
      <dgm:prSet/>
      <dgm:spPr/>
      <dgm:t>
        <a:bodyPr/>
        <a:lstStyle/>
        <a:p>
          <a:r>
            <a:rPr lang="en-GB" b="1" dirty="0"/>
            <a:t>Does object contact presented through a visual pictorial format lead to better memory than object contact presented through a verbal description format?</a:t>
          </a:r>
          <a:endParaRPr lang="en-US" b="1" dirty="0"/>
        </a:p>
      </dgm:t>
    </dgm:pt>
    <dgm:pt modelId="{BBA24AD5-E508-4FA4-8061-B9E91CEACA41}" type="parTrans" cxnId="{F8ABFB01-93BA-4D49-8644-2692AF92EC47}">
      <dgm:prSet/>
      <dgm:spPr/>
      <dgm:t>
        <a:bodyPr/>
        <a:lstStyle/>
        <a:p>
          <a:endParaRPr lang="en-US"/>
        </a:p>
      </dgm:t>
    </dgm:pt>
    <dgm:pt modelId="{F6669BF7-4266-4DB3-858D-C23E70C8EE77}" type="sibTrans" cxnId="{F8ABFB01-93BA-4D49-8644-2692AF92EC47}">
      <dgm:prSet/>
      <dgm:spPr/>
      <dgm:t>
        <a:bodyPr/>
        <a:lstStyle/>
        <a:p>
          <a:endParaRPr lang="en-US"/>
        </a:p>
      </dgm:t>
    </dgm:pt>
    <dgm:pt modelId="{9B805AEA-8A3B-4A81-98E4-EEBE6CA9626B}">
      <dgm:prSet/>
      <dgm:spPr/>
      <dgm:t>
        <a:bodyPr/>
        <a:lstStyle/>
        <a:p>
          <a:r>
            <a:rPr lang="en-GB" b="1" dirty="0"/>
            <a:t>Are illness contaminated objects better remembered than healthy contact objects? </a:t>
          </a:r>
          <a:endParaRPr lang="en-US" b="1" dirty="0"/>
        </a:p>
      </dgm:t>
    </dgm:pt>
    <dgm:pt modelId="{2813F542-4828-42BC-9DAE-30245C669FB4}" type="parTrans" cxnId="{C3DFE393-BEE2-4F71-B2FC-A1889D8A206F}">
      <dgm:prSet/>
      <dgm:spPr/>
      <dgm:t>
        <a:bodyPr/>
        <a:lstStyle/>
        <a:p>
          <a:endParaRPr lang="en-US"/>
        </a:p>
      </dgm:t>
    </dgm:pt>
    <dgm:pt modelId="{1C68B2EA-52FD-466C-98D1-30A1598C74C5}" type="sibTrans" cxnId="{C3DFE393-BEE2-4F71-B2FC-A1889D8A206F}">
      <dgm:prSet/>
      <dgm:spPr/>
      <dgm:t>
        <a:bodyPr/>
        <a:lstStyle/>
        <a:p>
          <a:endParaRPr lang="en-US"/>
        </a:p>
      </dgm:t>
    </dgm:pt>
    <dgm:pt modelId="{36DD0EFE-4628-4A5C-AE80-876857FBA449}">
      <dgm:prSet/>
      <dgm:spPr/>
      <dgm:t>
        <a:bodyPr/>
        <a:lstStyle/>
        <a:p>
          <a:r>
            <a:rPr lang="en-GB" b="1" dirty="0"/>
            <a:t>Does object memory depend on the interaction between presentation format (pictorial/verbal) and contact type (illness/healthy)?</a:t>
          </a:r>
          <a:endParaRPr lang="en-US" b="1" dirty="0"/>
        </a:p>
      </dgm:t>
    </dgm:pt>
    <dgm:pt modelId="{A51D9800-AFFA-4E9B-AE95-AF9829ED0792}" type="parTrans" cxnId="{0DAEAFD1-6368-4BE9-8A41-904D010E6936}">
      <dgm:prSet/>
      <dgm:spPr/>
      <dgm:t>
        <a:bodyPr/>
        <a:lstStyle/>
        <a:p>
          <a:endParaRPr lang="en-US"/>
        </a:p>
      </dgm:t>
    </dgm:pt>
    <dgm:pt modelId="{555C8CCB-35A6-4A56-BDE1-6424B5031B94}" type="sibTrans" cxnId="{0DAEAFD1-6368-4BE9-8A41-904D010E6936}">
      <dgm:prSet/>
      <dgm:spPr/>
      <dgm:t>
        <a:bodyPr/>
        <a:lstStyle/>
        <a:p>
          <a:endParaRPr lang="en-US"/>
        </a:p>
      </dgm:t>
    </dgm:pt>
    <dgm:pt modelId="{908C33BF-964A-4296-8321-2F34831CFF75}" type="pres">
      <dgm:prSet presAssocID="{8B60569E-C55A-4A33-966A-C115EED8552C}" presName="linear" presStyleCnt="0">
        <dgm:presLayoutVars>
          <dgm:animLvl val="lvl"/>
          <dgm:resizeHandles val="exact"/>
        </dgm:presLayoutVars>
      </dgm:prSet>
      <dgm:spPr/>
    </dgm:pt>
    <dgm:pt modelId="{DD8B52F7-56D6-48DF-951A-C048632E0261}" type="pres">
      <dgm:prSet presAssocID="{2EBEC7DD-F6EC-42F5-A15A-5A222E41A24C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27A0090-8C7B-4702-B722-4380D0260B49}" type="pres">
      <dgm:prSet presAssocID="{F6669BF7-4266-4DB3-858D-C23E70C8EE77}" presName="spacer" presStyleCnt="0"/>
      <dgm:spPr/>
    </dgm:pt>
    <dgm:pt modelId="{81FBD770-AAB7-4947-99BD-3B8A7080B928}" type="pres">
      <dgm:prSet presAssocID="{9B805AEA-8A3B-4A81-98E4-EEBE6CA9626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3A489ED-F4AD-4A06-BB9E-1E896E3A09ED}" type="pres">
      <dgm:prSet presAssocID="{1C68B2EA-52FD-466C-98D1-30A1598C74C5}" presName="spacer" presStyleCnt="0"/>
      <dgm:spPr/>
    </dgm:pt>
    <dgm:pt modelId="{10E07D1B-9A26-415D-AB6D-7D845D177E08}" type="pres">
      <dgm:prSet presAssocID="{36DD0EFE-4628-4A5C-AE80-876857FBA44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8ABFB01-93BA-4D49-8644-2692AF92EC47}" srcId="{8B60569E-C55A-4A33-966A-C115EED8552C}" destId="{2EBEC7DD-F6EC-42F5-A15A-5A222E41A24C}" srcOrd="0" destOrd="0" parTransId="{BBA24AD5-E508-4FA4-8061-B9E91CEACA41}" sibTransId="{F6669BF7-4266-4DB3-858D-C23E70C8EE77}"/>
    <dgm:cxn modelId="{D0C4F60A-5B4F-487B-BACD-B7C15A8E1B48}" type="presOf" srcId="{2EBEC7DD-F6EC-42F5-A15A-5A222E41A24C}" destId="{DD8B52F7-56D6-48DF-951A-C048632E0261}" srcOrd="0" destOrd="0" presId="urn:microsoft.com/office/officeart/2005/8/layout/vList2"/>
    <dgm:cxn modelId="{A9E9A352-76EE-450C-8433-A7E880F92B0C}" type="presOf" srcId="{36DD0EFE-4628-4A5C-AE80-876857FBA449}" destId="{10E07D1B-9A26-415D-AB6D-7D845D177E08}" srcOrd="0" destOrd="0" presId="urn:microsoft.com/office/officeart/2005/8/layout/vList2"/>
    <dgm:cxn modelId="{EDD8A38C-2BFD-4999-B17E-7DDFD1F691F4}" type="presOf" srcId="{8B60569E-C55A-4A33-966A-C115EED8552C}" destId="{908C33BF-964A-4296-8321-2F34831CFF75}" srcOrd="0" destOrd="0" presId="urn:microsoft.com/office/officeart/2005/8/layout/vList2"/>
    <dgm:cxn modelId="{C3DFE393-BEE2-4F71-B2FC-A1889D8A206F}" srcId="{8B60569E-C55A-4A33-966A-C115EED8552C}" destId="{9B805AEA-8A3B-4A81-98E4-EEBE6CA9626B}" srcOrd="1" destOrd="0" parTransId="{2813F542-4828-42BC-9DAE-30245C669FB4}" sibTransId="{1C68B2EA-52FD-466C-98D1-30A1598C74C5}"/>
    <dgm:cxn modelId="{1529E0A3-A703-459B-8F09-624565F6DBEF}" type="presOf" srcId="{9B805AEA-8A3B-4A81-98E4-EEBE6CA9626B}" destId="{81FBD770-AAB7-4947-99BD-3B8A7080B928}" srcOrd="0" destOrd="0" presId="urn:microsoft.com/office/officeart/2005/8/layout/vList2"/>
    <dgm:cxn modelId="{0DAEAFD1-6368-4BE9-8A41-904D010E6936}" srcId="{8B60569E-C55A-4A33-966A-C115EED8552C}" destId="{36DD0EFE-4628-4A5C-AE80-876857FBA449}" srcOrd="2" destOrd="0" parTransId="{A51D9800-AFFA-4E9B-AE95-AF9829ED0792}" sibTransId="{555C8CCB-35A6-4A56-BDE1-6424B5031B94}"/>
    <dgm:cxn modelId="{BED19F39-5AEB-468F-A061-47738D107561}" type="presParOf" srcId="{908C33BF-964A-4296-8321-2F34831CFF75}" destId="{DD8B52F7-56D6-48DF-951A-C048632E0261}" srcOrd="0" destOrd="0" presId="urn:microsoft.com/office/officeart/2005/8/layout/vList2"/>
    <dgm:cxn modelId="{83836867-08BE-439F-9C8E-F366B0DFFA09}" type="presParOf" srcId="{908C33BF-964A-4296-8321-2F34831CFF75}" destId="{027A0090-8C7B-4702-B722-4380D0260B49}" srcOrd="1" destOrd="0" presId="urn:microsoft.com/office/officeart/2005/8/layout/vList2"/>
    <dgm:cxn modelId="{4DBE3CC8-A70A-4BAD-A730-EEC33897CFA7}" type="presParOf" srcId="{908C33BF-964A-4296-8321-2F34831CFF75}" destId="{81FBD770-AAB7-4947-99BD-3B8A7080B928}" srcOrd="2" destOrd="0" presId="urn:microsoft.com/office/officeart/2005/8/layout/vList2"/>
    <dgm:cxn modelId="{B7C10124-7C35-4194-8B08-8633753AE2F7}" type="presParOf" srcId="{908C33BF-964A-4296-8321-2F34831CFF75}" destId="{33A489ED-F4AD-4A06-BB9E-1E896E3A09ED}" srcOrd="3" destOrd="0" presId="urn:microsoft.com/office/officeart/2005/8/layout/vList2"/>
    <dgm:cxn modelId="{6C127CF7-C308-4B79-AAC2-50C855E77E5A}" type="presParOf" srcId="{908C33BF-964A-4296-8321-2F34831CFF75}" destId="{10E07D1B-9A26-415D-AB6D-7D845D177E0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8B52F7-56D6-48DF-951A-C048632E0261}">
      <dsp:nvSpPr>
        <dsp:cNvPr id="0" name=""/>
        <dsp:cNvSpPr/>
      </dsp:nvSpPr>
      <dsp:spPr>
        <a:xfrm>
          <a:off x="0" y="10214"/>
          <a:ext cx="6506304" cy="18006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1" kern="1200" dirty="0"/>
            <a:t>Does object contact presented through a visual pictorial format lead to better memory than object contact presented through a verbal description format?</a:t>
          </a:r>
          <a:endParaRPr lang="en-US" sz="2700" b="1" kern="1200" dirty="0"/>
        </a:p>
      </dsp:txBody>
      <dsp:txXfrm>
        <a:off x="87900" y="98114"/>
        <a:ext cx="6330504" cy="1624830"/>
      </dsp:txXfrm>
    </dsp:sp>
    <dsp:sp modelId="{81FBD770-AAB7-4947-99BD-3B8A7080B928}">
      <dsp:nvSpPr>
        <dsp:cNvPr id="0" name=""/>
        <dsp:cNvSpPr/>
      </dsp:nvSpPr>
      <dsp:spPr>
        <a:xfrm>
          <a:off x="0" y="1888604"/>
          <a:ext cx="6506304" cy="1800630"/>
        </a:xfrm>
        <a:prstGeom prst="roundRect">
          <a:avLst/>
        </a:prstGeom>
        <a:solidFill>
          <a:schemeClr val="accent5">
            <a:hueOff val="8913275"/>
            <a:satOff val="-23652"/>
            <a:lumOff val="-1275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1" kern="1200" dirty="0"/>
            <a:t>Are illness contaminated objects better remembered than healthy contact objects? </a:t>
          </a:r>
          <a:endParaRPr lang="en-US" sz="2700" b="1" kern="1200" dirty="0"/>
        </a:p>
      </dsp:txBody>
      <dsp:txXfrm>
        <a:off x="87900" y="1976504"/>
        <a:ext cx="6330504" cy="1624830"/>
      </dsp:txXfrm>
    </dsp:sp>
    <dsp:sp modelId="{10E07D1B-9A26-415D-AB6D-7D845D177E08}">
      <dsp:nvSpPr>
        <dsp:cNvPr id="0" name=""/>
        <dsp:cNvSpPr/>
      </dsp:nvSpPr>
      <dsp:spPr>
        <a:xfrm>
          <a:off x="0" y="3766995"/>
          <a:ext cx="6506304" cy="1800630"/>
        </a:xfrm>
        <a:prstGeom prst="roundRect">
          <a:avLst/>
        </a:prstGeom>
        <a:solidFill>
          <a:schemeClr val="accent5">
            <a:hueOff val="17826550"/>
            <a:satOff val="-47304"/>
            <a:lumOff val="-255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b="1" kern="1200" dirty="0"/>
            <a:t>Does object memory depend on the interaction between presentation format (pictorial/verbal) and contact type (illness/healthy)?</a:t>
          </a:r>
          <a:endParaRPr lang="en-US" sz="2700" b="1" kern="1200" dirty="0"/>
        </a:p>
      </dsp:txBody>
      <dsp:txXfrm>
        <a:off x="87900" y="3854895"/>
        <a:ext cx="6330504" cy="16248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25726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837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4694811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660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003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092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7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56814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5/16/2020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3647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331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smtClean="0"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36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smtClean="0"/>
              <a:pPr/>
              <a:t>5/16/2020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85464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389/fpsyg.2018.01397" TargetMode="External"/><Relationship Id="rId2" Type="http://schemas.openxmlformats.org/officeDocument/2006/relationships/hyperlink" Target="https://doi.org/10.3758/s13421-018-0876-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sycnet.apa.org/doi/10.1037/xge0000354" TargetMode="External"/><Relationship Id="rId5" Type="http://schemas.openxmlformats.org/officeDocument/2006/relationships/hyperlink" Target="https://doi.org.10.1098/rstb.2014.0105" TargetMode="External"/><Relationship Id="rId4" Type="http://schemas.openxmlformats.org/officeDocument/2006/relationships/hyperlink" Target="https://doi.org/10.1016/j.evolhumbehav.2017.04.00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6F224-07F8-4BD5-9965-4225FF6A5E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192696"/>
            <a:ext cx="8361229" cy="2693983"/>
          </a:xfrm>
        </p:spPr>
        <p:txBody>
          <a:bodyPr/>
          <a:lstStyle/>
          <a:p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B919C2-D3E1-4FB1-A5A2-03E15A0F6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0745" y="4339029"/>
            <a:ext cx="9051237" cy="1086237"/>
          </a:xfrm>
        </p:spPr>
        <p:txBody>
          <a:bodyPr>
            <a:noAutofit/>
          </a:bodyPr>
          <a:lstStyle/>
          <a:p>
            <a:r>
              <a:rPr lang="en-GB" sz="2400" dirty="0"/>
              <a:t>Rebecca Harding – 1700014</a:t>
            </a:r>
          </a:p>
          <a:p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Bachelor of Arts (Hons) in Counselling Studies and Psychology.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112664-79A4-4E4F-A573-32DDF4C1BA3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197" y="473834"/>
            <a:ext cx="2745115" cy="1437723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C9D1C9-23A6-4E15-8C17-5512E1BA1361}"/>
              </a:ext>
            </a:extLst>
          </p:cNvPr>
          <p:cNvSpPr txBox="1"/>
          <p:nvPr/>
        </p:nvSpPr>
        <p:spPr>
          <a:xfrm>
            <a:off x="1510745" y="2240845"/>
            <a:ext cx="925001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exploration into the impact of verbal descriptions and visual cues on memory of illness contaminated objects.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23716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A99D5-3F1B-44B0-9F19-5D5238CDD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562" y="685800"/>
            <a:ext cx="10493524" cy="1485900"/>
          </a:xfrm>
        </p:spPr>
        <p:txBody>
          <a:bodyPr>
            <a:normAutofit/>
          </a:bodyPr>
          <a:lstStyle/>
          <a:p>
            <a:r>
              <a:rPr lang="en-GB" b="1" u="sng" dirty="0"/>
              <a:t>Background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EB4D398-E78D-4D9A-9CEB-F8AFBF2045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562" y="1428750"/>
            <a:ext cx="8961904" cy="49877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b="1" dirty="0"/>
              <a:t>Memory is a crucial tool for individuals, especially in terms of development and survival </a:t>
            </a:r>
            <a:r>
              <a:rPr lang="en-GB" sz="1600" dirty="0"/>
              <a:t>(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Eysenck &amp; Keane, 2015). </a:t>
            </a:r>
          </a:p>
          <a:p>
            <a:pPr marL="0" indent="0">
              <a:buNone/>
            </a:pPr>
            <a:endParaRPr lang="en-GB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Behavioural Immune System, a motivational system that allows an individual to adopt social behaviours 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(Schaller, Murray &amp; </a:t>
            </a:r>
            <a:r>
              <a:rPr lang="en-GB" sz="1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Bangerter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2015)</a:t>
            </a: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r>
              <a:rPr lang="en-GB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The Behavioural Immune System has been suggested to use psychological, cognitive and behavioural mechanisms 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GB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Culpepper et al., 2018; Bonin et al., 2019)</a:t>
            </a:r>
            <a:r>
              <a:rPr lang="en-GB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r>
              <a:rPr lang="en-GB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When the system is activated this allows an individual to adopt and display disease avoidance behaviours </a:t>
            </a:r>
            <a:r>
              <a:rPr lang="en-GB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i.e</a:t>
            </a:r>
            <a:r>
              <a:rPr lang="en-GB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– not touching contaminated objects or areas 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Schaller &amp; Park, 2011)</a:t>
            </a:r>
            <a:endParaRPr lang="en-GB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1" name="Graphic 10" descr="Books">
            <a:extLst>
              <a:ext uri="{FF2B5EF4-FFF2-40B4-BE49-F238E27FC236}">
                <a16:creationId xmlns:a16="http://schemas.microsoft.com/office/drawing/2014/main" id="{D7432F50-0CD2-4A18-AA23-49C5C77DF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85466" y="219684"/>
            <a:ext cx="2080508" cy="208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23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7">
            <a:extLst>
              <a:ext uri="{FF2B5EF4-FFF2-40B4-BE49-F238E27FC236}">
                <a16:creationId xmlns:a16="http://schemas.microsoft.com/office/drawing/2014/main" id="{7C159B63-C56D-4E4E-8B07-40A1346DC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F33274-B45B-4A51-9A48-8CB6E3D62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902" y="1194180"/>
            <a:ext cx="3523938" cy="5020353"/>
          </a:xfrm>
        </p:spPr>
        <p:txBody>
          <a:bodyPr>
            <a:normAutofit/>
          </a:bodyPr>
          <a:lstStyle/>
          <a:p>
            <a:r>
              <a:rPr lang="en-GB" b="1" u="sng" dirty="0"/>
              <a:t>Background –  Previous Studies </a:t>
            </a: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27DEF201-077E-444A-A3F0-66E14253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69751-E882-4845-9EC4-8399356EB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0985" y="351692"/>
            <a:ext cx="7484012" cy="6330461"/>
          </a:xfrm>
        </p:spPr>
        <p:txBody>
          <a:bodyPr>
            <a:noAutofit/>
          </a:bodyPr>
          <a:lstStyle/>
          <a:p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terms of research this is an area of growing interest… </a:t>
            </a:r>
          </a:p>
          <a:p>
            <a:endParaRPr lang="en-GB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recent study conducted by Fernandes et al. (2017), suggested that memory played a vital role in the Behavioural Immune System. </a:t>
            </a:r>
            <a:endParaRPr lang="en-GB" sz="2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Fernandes et al</a:t>
            </a:r>
            <a:r>
              <a:rPr lang="en-GB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(2017) findings suggest that memory does play a role within the Behavioural Immune System. </a:t>
            </a:r>
            <a:endParaRPr lang="en-GB" sz="2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However, </a:t>
            </a:r>
            <a:r>
              <a:rPr lang="en-GB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Fernandes et al. (2017) experiment focused on adaptive memory and did not provide a detailed explanation as to why and how verbal descriptions or visual cues had a greater impact on memory and recall.</a:t>
            </a:r>
            <a:endParaRPr lang="en-GB" sz="2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28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9E6B0-F088-415E-A7B9-76703463D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9397" y="414621"/>
            <a:ext cx="3299579" cy="5577840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Research Questions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239E8D03-DA13-4D2E-825B-DB99A706CE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3851107"/>
              </p:ext>
            </p:extLst>
          </p:nvPr>
        </p:nvGraphicFramePr>
        <p:xfrm>
          <a:off x="4901472" y="639705"/>
          <a:ext cx="6506304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2584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22A6-8DB8-4ECC-99BD-73A9B046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307" y="3037049"/>
            <a:ext cx="2366141" cy="1816306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Methods</a:t>
            </a:r>
            <a:br>
              <a:rPr lang="en-GB" u="sng" dirty="0"/>
            </a:br>
            <a:br>
              <a:rPr lang="en-GB" u="sng" dirty="0"/>
            </a:b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146CD-D0BC-4433-A6B9-C27DD5BE6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7421" y="643467"/>
            <a:ext cx="8246387" cy="6214533"/>
          </a:xfrm>
        </p:spPr>
        <p:txBody>
          <a:bodyPr>
            <a:normAutofit/>
          </a:bodyPr>
          <a:lstStyle/>
          <a:p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</a:t>
            </a: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total of 40 undergraduate students  (29 – female, 10 –males and 1 other).</a:t>
            </a:r>
          </a:p>
          <a:p>
            <a:pPr marL="0" indent="0">
              <a:buNone/>
            </a:pP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age range was 18 – 57 (Mean = 30.02, Standard Deviation = 10.44). 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</a:t>
            </a: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2x2 within subjects’ experimental design, with a total of four conditions</a:t>
            </a:r>
            <a:r>
              <a:rPr lang="en-GB" sz="2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en-GB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study included two independent variables and one dependant variable. The analysis conducted was to establish the main effect of contact type, cue type and the interaction between the variables. </a:t>
            </a:r>
            <a:endParaRPr lang="en-GB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262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A1D95-7665-4940-96AC-5FA78E373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882" y="276224"/>
            <a:ext cx="9601200" cy="1485900"/>
          </a:xfrm>
        </p:spPr>
        <p:txBody>
          <a:bodyPr/>
          <a:lstStyle/>
          <a:p>
            <a:r>
              <a:rPr lang="en-GB" u="sng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D56F3C-364A-4AFA-B688-639044983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095" y="909096"/>
            <a:ext cx="5071913" cy="60831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700" b="1" u="sng" dirty="0"/>
              <a:t>Materials</a:t>
            </a:r>
            <a:r>
              <a:rPr lang="en-GB" sz="2700" dirty="0"/>
              <a:t> </a:t>
            </a:r>
          </a:p>
          <a:p>
            <a:r>
              <a:rPr lang="en-GB" sz="2700" dirty="0"/>
              <a:t>A computer-based experiment. </a:t>
            </a:r>
          </a:p>
          <a:p>
            <a:r>
              <a:rPr lang="en-GB" sz="2700" dirty="0"/>
              <a:t>40 trial images of everyday items presented simultaneously on screen; either a picture depicting or denoting contact type (illness/healthy). </a:t>
            </a:r>
          </a:p>
          <a:p>
            <a:r>
              <a:rPr lang="en-GB" sz="2700" dirty="0"/>
              <a:t>A distractor task was then given.</a:t>
            </a:r>
          </a:p>
          <a:p>
            <a:r>
              <a:rPr lang="en-GB" sz="2700" dirty="0"/>
              <a:t>A further 40 new object trails were then added to the 40 previously seen.  </a:t>
            </a:r>
          </a:p>
          <a:p>
            <a:endParaRPr lang="en-GB" sz="2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693361-CFD1-4FB7-80FE-0AA93833CB9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375" y="1955970"/>
            <a:ext cx="1343025" cy="13430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41E901-563D-408A-B955-5E50B99A2D89}"/>
              </a:ext>
            </a:extLst>
          </p:cNvPr>
          <p:cNvSpPr txBox="1"/>
          <p:nvPr/>
        </p:nvSpPr>
        <p:spPr>
          <a:xfrm>
            <a:off x="6501888" y="2273540"/>
            <a:ext cx="43420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/>
              <a:t>This cup and saucer was </a:t>
            </a:r>
          </a:p>
          <a:p>
            <a:pPr algn="ctr"/>
            <a:r>
              <a:rPr lang="en-GB" sz="2000" b="1" i="1" dirty="0"/>
              <a:t>used by this male</a:t>
            </a:r>
          </a:p>
        </p:txBody>
      </p:sp>
      <p:pic>
        <p:nvPicPr>
          <p:cNvPr id="6" name="Picture 5" descr="Image result for elderly gentleman">
            <a:extLst>
              <a:ext uri="{FF2B5EF4-FFF2-40B4-BE49-F238E27FC236}">
                <a16:creationId xmlns:a16="http://schemas.microsoft.com/office/drawing/2014/main" id="{ED47736D-4690-42E5-8E57-317E4E0C0CD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404" y="1658613"/>
            <a:ext cx="1763395" cy="1495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0EBEBC-A358-4949-8575-3E04DDAB16CF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73" y="4880610"/>
            <a:ext cx="1428750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61FC882-2BDC-49F3-9A63-51F7471C4588}"/>
              </a:ext>
            </a:extLst>
          </p:cNvPr>
          <p:cNvSpPr txBox="1"/>
          <p:nvPr/>
        </p:nvSpPr>
        <p:spPr>
          <a:xfrm>
            <a:off x="5559083" y="774837"/>
            <a:ext cx="58208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Example: A visual cue to depict illness contact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B91EA5-E4E6-42BE-BE51-C102496EBC4A}"/>
              </a:ext>
            </a:extLst>
          </p:cNvPr>
          <p:cNvSpPr txBox="1"/>
          <p:nvPr/>
        </p:nvSpPr>
        <p:spPr>
          <a:xfrm>
            <a:off x="6443512" y="3722063"/>
            <a:ext cx="5264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Example: A  verbal description to denote Heathy contact -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F3A60B5-AA87-4630-AAF5-ED938D445072}"/>
              </a:ext>
            </a:extLst>
          </p:cNvPr>
          <p:cNvSpPr txBox="1"/>
          <p:nvPr/>
        </p:nvSpPr>
        <p:spPr>
          <a:xfrm>
            <a:off x="8234390" y="5293697"/>
            <a:ext cx="36480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000" b="1" i="1" dirty="0">
                <a:effectLst/>
              </a:rPr>
              <a:t>A 45-year-old lawyer wore these when driving on a sunny day.</a:t>
            </a:r>
          </a:p>
        </p:txBody>
      </p:sp>
    </p:spTree>
    <p:extLst>
      <p:ext uri="{BB962C8B-B14F-4D97-AF65-F5344CB8AC3E}">
        <p14:creationId xmlns:p14="http://schemas.microsoft.com/office/powerpoint/2010/main" val="1603359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32812C54-7AEF-4ABB-826E-221F51CB0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775994-3576-48B0-9C27-85276A2E2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410" y="400050"/>
            <a:ext cx="7705164" cy="1485900"/>
          </a:xfrm>
        </p:spPr>
        <p:txBody>
          <a:bodyPr>
            <a:normAutofit/>
          </a:bodyPr>
          <a:lstStyle/>
          <a:p>
            <a:r>
              <a:rPr lang="en-GB" dirty="0"/>
              <a:t>Methods</a:t>
            </a: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891F40E4-8A76-44CF-91EC-907367352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6"/>
            <a:ext cx="304441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72171013-D973-4187-9CF2-EE098EEF8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81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D55C4-412D-449C-A2DF-46D77B7D2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4409" y="1041887"/>
            <a:ext cx="9147590" cy="5598063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r>
              <a:rPr lang="en-GB" sz="2400" b="1" u="sng" dirty="0"/>
              <a:t>Procedure</a:t>
            </a:r>
            <a:r>
              <a:rPr lang="en-GB" sz="2400" dirty="0"/>
              <a:t> </a:t>
            </a:r>
          </a:p>
          <a:p>
            <a:r>
              <a:rPr lang="en-GB" sz="2400" dirty="0"/>
              <a:t>The university's EMS to sign up using a unique number. </a:t>
            </a:r>
          </a:p>
          <a:p>
            <a:r>
              <a:rPr lang="en-GB" sz="2400" dirty="0"/>
              <a:t>On arrival, participants were presented with an information sheet, consent, and demographic sheet to complete. </a:t>
            </a:r>
          </a:p>
          <a:p>
            <a:r>
              <a:rPr lang="en-GB" sz="2400" dirty="0"/>
              <a:t>Participants were shown 40 trials on screen, containing images depicting visual cues or verbal descriptions to denote contact type.</a:t>
            </a:r>
          </a:p>
          <a:p>
            <a:r>
              <a:rPr lang="en-GB" sz="2400" dirty="0"/>
              <a:t>Participants then took part in a distractor task for five minutes. </a:t>
            </a:r>
          </a:p>
          <a:p>
            <a:r>
              <a:rPr lang="en-GB" sz="2400" dirty="0"/>
              <a:t>Participants were shown 80 trails including only the object - 40 previously seen and 40 new objects. </a:t>
            </a:r>
          </a:p>
          <a:p>
            <a:r>
              <a:rPr lang="en-GB" sz="2400" dirty="0"/>
              <a:t>Participants responded to whether they had seen the object previously using the keys P and Q on the keyboard. </a:t>
            </a:r>
          </a:p>
          <a:p>
            <a:r>
              <a:rPr lang="en-GB" sz="2400" dirty="0"/>
              <a:t>Once completed, participants were presented with a fully informed debrief sheet.  </a:t>
            </a:r>
          </a:p>
        </p:txBody>
      </p:sp>
    </p:spTree>
    <p:extLst>
      <p:ext uri="{BB962C8B-B14F-4D97-AF65-F5344CB8AC3E}">
        <p14:creationId xmlns:p14="http://schemas.microsoft.com/office/powerpoint/2010/main" val="3804579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2022E-B10D-483B-8328-CFED47376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998" y="341244"/>
            <a:ext cx="9601200" cy="1485900"/>
          </a:xfrm>
        </p:spPr>
        <p:txBody>
          <a:bodyPr/>
          <a:lstStyle/>
          <a:p>
            <a:r>
              <a:rPr lang="en-GB" b="1" u="sng" dirty="0"/>
              <a:t>Results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BEEEDB9-D84B-4E22-A702-24DFBDD934A5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03224997"/>
              </p:ext>
            </p:extLst>
          </p:nvPr>
        </p:nvGraphicFramePr>
        <p:xfrm>
          <a:off x="865998" y="2617803"/>
          <a:ext cx="4827447" cy="3013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9149">
                  <a:extLst>
                    <a:ext uri="{9D8B030D-6E8A-4147-A177-3AD203B41FA5}">
                      <a16:colId xmlns:a16="http://schemas.microsoft.com/office/drawing/2014/main" val="264625308"/>
                    </a:ext>
                  </a:extLst>
                </a:gridCol>
                <a:gridCol w="1609149">
                  <a:extLst>
                    <a:ext uri="{9D8B030D-6E8A-4147-A177-3AD203B41FA5}">
                      <a16:colId xmlns:a16="http://schemas.microsoft.com/office/drawing/2014/main" val="3536271193"/>
                    </a:ext>
                  </a:extLst>
                </a:gridCol>
                <a:gridCol w="1609149">
                  <a:extLst>
                    <a:ext uri="{9D8B030D-6E8A-4147-A177-3AD203B41FA5}">
                      <a16:colId xmlns:a16="http://schemas.microsoft.com/office/drawing/2014/main" val="1901128002"/>
                    </a:ext>
                  </a:extLst>
                </a:gridCol>
              </a:tblGrid>
              <a:tr h="951288">
                <a:tc>
                  <a:txBody>
                    <a:bodyPr/>
                    <a:lstStyle/>
                    <a:p>
                      <a:r>
                        <a:rPr lang="en-GB" dirty="0"/>
                        <a:t>Contact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Pictorial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Verbal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904975"/>
                  </a:ext>
                </a:extLst>
              </a:tr>
              <a:tr h="1110642">
                <a:tc>
                  <a:txBody>
                    <a:bodyPr/>
                    <a:lstStyle/>
                    <a:p>
                      <a:r>
                        <a:rPr lang="en-GB" dirty="0"/>
                        <a:t>Illness</a:t>
                      </a:r>
                    </a:p>
                    <a:p>
                      <a:r>
                        <a:rPr lang="en-GB" dirty="0"/>
                        <a:t>Contamination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68.25</a:t>
                      </a:r>
                    </a:p>
                    <a:p>
                      <a:r>
                        <a:rPr lang="en-GB" dirty="0"/>
                        <a:t>(20.74)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79.00</a:t>
                      </a:r>
                    </a:p>
                    <a:p>
                      <a:r>
                        <a:rPr lang="en-GB" dirty="0"/>
                        <a:t>(17.21)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5441236"/>
                  </a:ext>
                </a:extLst>
              </a:tr>
              <a:tr h="951288">
                <a:tc>
                  <a:txBody>
                    <a:bodyPr/>
                    <a:lstStyle/>
                    <a:p>
                      <a:r>
                        <a:rPr lang="en-GB" dirty="0"/>
                        <a:t>Healthy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79.00</a:t>
                      </a:r>
                    </a:p>
                    <a:p>
                      <a:r>
                        <a:rPr lang="en-GB" dirty="0"/>
                        <a:t>(18.91)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74.75</a:t>
                      </a:r>
                    </a:p>
                    <a:p>
                      <a:r>
                        <a:rPr lang="en-GB" dirty="0"/>
                        <a:t>(14.49)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701211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9BD951-AD57-4835-8542-1BBFC776A205}"/>
              </a:ext>
            </a:extLst>
          </p:cNvPr>
          <p:cNvSpPr txBox="1"/>
          <p:nvPr/>
        </p:nvSpPr>
        <p:spPr>
          <a:xfrm>
            <a:off x="839151" y="1226979"/>
            <a:ext cx="4827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The Mean Scores and Standard deviations for accurately items in all four conditions 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524BEA2-A5A4-4D3E-B120-1D17842B7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431773"/>
            <a:ext cx="5883965" cy="6084983"/>
          </a:xfrm>
        </p:spPr>
        <p:txBody>
          <a:bodyPr>
            <a:normAutofit fontScale="92500"/>
          </a:bodyPr>
          <a:lstStyle/>
          <a:p>
            <a:r>
              <a:rPr lang="en-GB" sz="2600" dirty="0"/>
              <a:t>The main effect between illness contamination and healthy contact objects was not statistically significant F(1,39) = 2.06, p = .15, partial ƞ</a:t>
            </a:r>
            <a:r>
              <a:rPr lang="en-GB" sz="2600" baseline="30000" dirty="0"/>
              <a:t>2</a:t>
            </a:r>
            <a:r>
              <a:rPr lang="en-GB" sz="2600" dirty="0"/>
              <a:t> = .05. </a:t>
            </a:r>
          </a:p>
          <a:p>
            <a:endParaRPr lang="en-US" sz="2600" dirty="0"/>
          </a:p>
          <a:p>
            <a:r>
              <a:rPr lang="en-GB" sz="2600" dirty="0"/>
              <a:t>The main effect of pictorial and verbal presentation format was found to be not statistically significant F(1,39) = 1.68, p = .20, partial ƞ</a:t>
            </a:r>
            <a:r>
              <a:rPr lang="en-GB" sz="2600" baseline="30000" dirty="0"/>
              <a:t>2 </a:t>
            </a:r>
            <a:r>
              <a:rPr lang="en-GB" sz="2600" dirty="0"/>
              <a:t>= .04.</a:t>
            </a:r>
            <a:endParaRPr lang="en-US" sz="2600" dirty="0"/>
          </a:p>
          <a:p>
            <a:endParaRPr lang="en-GB" sz="2600" dirty="0"/>
          </a:p>
          <a:p>
            <a:r>
              <a:rPr lang="en-GB" sz="2600" dirty="0"/>
              <a:t>There was a statistically significant interaction between  illness contamination contact </a:t>
            </a:r>
            <a:r>
              <a:rPr lang="en-GB" sz="2600"/>
              <a:t>type and verbal description presentation </a:t>
            </a:r>
            <a:r>
              <a:rPr lang="en-GB" sz="2600" dirty="0"/>
              <a:t>format F(1,39) = 11.93, p = .00, partial ƞ</a:t>
            </a:r>
            <a:r>
              <a:rPr lang="en-GB" sz="2600" baseline="30000" dirty="0"/>
              <a:t>2</a:t>
            </a:r>
            <a:r>
              <a:rPr lang="en-GB" sz="2600" dirty="0"/>
              <a:t> = .23.</a:t>
            </a:r>
            <a:endParaRPr lang="en-US" sz="2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7825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865198-9FCE-4D08-A43C-099D32F06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791570"/>
            <a:ext cx="4018839" cy="5262390"/>
          </a:xfrm>
        </p:spPr>
        <p:txBody>
          <a:bodyPr anchor="ctr">
            <a:normAutofit/>
          </a:bodyPr>
          <a:lstStyle/>
          <a:p>
            <a:pPr algn="r"/>
            <a:r>
              <a:rPr lang="en-GB" sz="5400" b="1" u="sng">
                <a:solidFill>
                  <a:schemeClr val="bg2"/>
                </a:solidFill>
              </a:rPr>
              <a:t>Results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09AC5-7068-4DCB-A048-F1EB1575A7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347" y="900332"/>
            <a:ext cx="6316393" cy="5857012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indicated that </a:t>
            </a:r>
            <a:r>
              <a:rPr lang="en-GB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 remembered illness contaminated objects presented </a:t>
            </a:r>
            <a:r>
              <a:rPr lang="en-GB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through verbal descriptions </a:t>
            </a:r>
            <a:r>
              <a:rPr lang="en-GB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better than the other three conditions. </a:t>
            </a:r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365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32812C54-7AEF-4ABB-826E-221F51CB0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9DBDB9-429C-4C42-9E83-E01FDA70B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3864" y="685800"/>
            <a:ext cx="7705164" cy="1485900"/>
          </a:xfrm>
        </p:spPr>
        <p:txBody>
          <a:bodyPr>
            <a:normAutofit/>
          </a:bodyPr>
          <a:lstStyle/>
          <a:p>
            <a:r>
              <a:rPr lang="en-GB" b="1" u="sng" dirty="0"/>
              <a:t>Discussion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91F40E4-8A76-44CF-91EC-9073673526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6"/>
            <a:ext cx="304441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171013-D973-4187-9CF2-EE098EEF8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81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E846E-57B2-48CA-9FD4-107FD22E1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3864" y="1486088"/>
            <a:ext cx="7705164" cy="5196066"/>
          </a:xfrm>
        </p:spPr>
        <p:txBody>
          <a:bodyPr>
            <a:normAutofit/>
          </a:bodyPr>
          <a:lstStyle/>
          <a:p>
            <a:r>
              <a:rPr lang="en-GB" sz="2600" dirty="0"/>
              <a:t>The results are widely consistent with existing literature, which states that illness contaminated object are better remembered. </a:t>
            </a:r>
          </a:p>
          <a:p>
            <a:r>
              <a:rPr lang="en-GB" sz="2600" dirty="0"/>
              <a:t>However, this was only through the verbal description format. </a:t>
            </a:r>
          </a:p>
          <a:p>
            <a:r>
              <a:rPr lang="en-GB" sz="2600" dirty="0"/>
              <a:t>Illness contaminated objects presented through a pictorial format had the worst recall of objects remembered. </a:t>
            </a:r>
          </a:p>
          <a:p>
            <a:endParaRPr lang="en-GB" sz="2600" dirty="0"/>
          </a:p>
          <a:p>
            <a:r>
              <a:rPr lang="en-GB" sz="2600" b="1" dirty="0"/>
              <a:t>Although, there are limitations . . .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8063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3EB19-78D8-4DAA-9141-81D65E40F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669" y="362243"/>
            <a:ext cx="9601200" cy="1485900"/>
          </a:xfrm>
        </p:spPr>
        <p:txBody>
          <a:bodyPr/>
          <a:lstStyle/>
          <a:p>
            <a:r>
              <a:rPr lang="en-GB" b="1" u="sng" dirty="0"/>
              <a:t>Reflections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1C93D-C23B-4CE2-8509-DF67F9C1CA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3669" y="1428750"/>
            <a:ext cx="10800522" cy="52197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b="1" dirty="0"/>
              <a:t>In terms of going forward and highlighting some of the limitations… </a:t>
            </a:r>
          </a:p>
          <a:p>
            <a:endParaRPr lang="en-GB" sz="3400" dirty="0"/>
          </a:p>
          <a:p>
            <a:r>
              <a:rPr lang="en-GB" sz="3400" dirty="0"/>
              <a:t>Wider population group – mixed sample group of the general public? – Would a sample size of nurses/health care support workers have the same results?</a:t>
            </a:r>
          </a:p>
          <a:p>
            <a:endParaRPr lang="en-GB" sz="3400" dirty="0"/>
          </a:p>
          <a:p>
            <a:r>
              <a:rPr lang="en-GB" sz="3400" dirty="0"/>
              <a:t>Replacing the testing phase to a free recall test – eliminate the risk of participants guessing and simply pressing keys and avoid participants getting bored. </a:t>
            </a:r>
          </a:p>
          <a:p>
            <a:endParaRPr lang="en-GB" sz="3400" dirty="0"/>
          </a:p>
          <a:p>
            <a:r>
              <a:rPr lang="en-GB" sz="3400" dirty="0"/>
              <a:t>Despite the limitations found within the study, you can apply the findings to real-world situations and settings. The results from within the study can be applied to the circumstances of today, and the current situation of COVID-19 here in Britain.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1002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A6442-379F-4AEC-A476-DD4CC163E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References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FD5422-821D-459B-9700-C1C9F1B8CF68}"/>
              </a:ext>
            </a:extLst>
          </p:cNvPr>
          <p:cNvSpPr txBox="1"/>
          <p:nvPr/>
        </p:nvSpPr>
        <p:spPr>
          <a:xfrm>
            <a:off x="1046922" y="1328982"/>
            <a:ext cx="10098156" cy="5252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Bonin, P.,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Thiebaut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G., Witt, A., &amp;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Meot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(2019). Contamination is “good” for you memory! Further evidence for the adaptive view of memory.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Evolutionary Psychological Science,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5, 300-316.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Brewin, C. R. &amp; Langley, K. M. R. (2019). Imagery retrieval may explain why recall of negative scenes contains more accurate detail.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Memory &amp; Cognition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47(3), 420-427.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https://doi.org/10.3758/s13421-018-0876-7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Chapman, H.A., Johannes, K.,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Poppenk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L.,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Moscovitch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M., &amp; Anderson, A. K. (2013). Evidence for the differential salience of disgust and fear in episodic memory.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Experimental Psychology: General, 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142, 1100-1112.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10.37/a0030503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Culpepper, P. D.,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Havlicek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J.,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Leongomez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D. &amp; Roberts, S. C. (2018). Visually Activating Pathogen Disgust: A new Instrument for </a:t>
            </a: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Studying the Behavioural Immune System. </a:t>
            </a:r>
            <a:r>
              <a:rPr lang="en-GB" sz="1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Frontiers in Psychology,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https://doi.org/10.3389/fpsyg.2018.01397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Eysneck</a:t>
            </a: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M. W. &amp; Keane, M. T. (2015). </a:t>
            </a:r>
            <a:r>
              <a:rPr lang="en-GB" sz="1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Cognitive Psychology. A student’s Handbook. </a:t>
            </a:r>
            <a:r>
              <a:rPr lang="en-GB" sz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London: Psychology Press.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Fernandes, N. L., </a:t>
            </a:r>
            <a:r>
              <a:rPr lang="en-GB" sz="1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Pandeirada</a:t>
            </a:r>
            <a:r>
              <a:rPr lang="en-GB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N. S., Soares, S. C., &amp; </a:t>
            </a:r>
            <a:r>
              <a:rPr lang="en-GB" sz="1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Nairne</a:t>
            </a:r>
            <a:r>
              <a:rPr lang="en-GB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J. S. (2017). Adaptive memory: The mnemonic value of contamination. </a:t>
            </a:r>
            <a:r>
              <a:rPr lang="en-GB" sz="1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Evolution and Human Behaviour</a:t>
            </a:r>
            <a:r>
              <a:rPr lang="en-GB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38(4), 451-460. </a:t>
            </a:r>
            <a:r>
              <a:rPr lang="en-GB" sz="12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https://doi.org/10.1016/j.evolhumbehav.2017.04.003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Schaller, M., &amp; Park, J. H. (2011). The Behavioural Immune System (and why it matters).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Current Directions in psychological Science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20, 99-103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Schaller, M., Murray, D. R., &amp;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Bangerter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(2015). Implications of the Behavioural Immune System for Social Behaviour and Human Health in the Modern World.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Royal Society Publishing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https://doi.org.10.1098/rstb.2014.0105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Swanson, H. L. (2017). Verbal and Visual-Spatial Working Memory: What Develops Over a Life Span?.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Developmental Psychology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53(5), 971-995. https://psycnet.apa.org/doi/10.1037/dev0000291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Wilson, B. M., Seale-Carlisle, T. M., &amp; </a:t>
            </a:r>
            <a:r>
              <a:rPr lang="en-GB" sz="1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Mickes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L. (2018). The Effects of Verbal Descriptions on Performance in Line-ups and Show-ups. </a:t>
            </a:r>
            <a:r>
              <a:rPr lang="en-GB" sz="1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Experiments Psychology: General</a:t>
            </a:r>
            <a:r>
              <a:rPr lang="en-GB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	 147(1), 113-124. </a:t>
            </a:r>
            <a:r>
              <a:rPr lang="en-GB" sz="14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https://psycnet.apa.org/doi/10.1037/xge0000354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658699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5B9F87D69BA54197DE015BB36D6107" ma:contentTypeVersion="4" ma:contentTypeDescription="Create a new document." ma:contentTypeScope="" ma:versionID="393d9d1ad47a14f224d598bd9d050d54">
  <xsd:schema xmlns:xsd="http://www.w3.org/2001/XMLSchema" xmlns:xs="http://www.w3.org/2001/XMLSchema" xmlns:p="http://schemas.microsoft.com/office/2006/metadata/properties" xmlns:ns3="e5b087ed-fd45-4b48-bae7-5ede8327259a" targetNamespace="http://schemas.microsoft.com/office/2006/metadata/properties" ma:root="true" ma:fieldsID="d36ca7aee5f5d08df29136cf7637024a" ns3:_="">
    <xsd:import namespace="e5b087ed-fd45-4b48-bae7-5ede832725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b087ed-fd45-4b48-bae7-5ede83272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C734E0-5564-4F0D-8027-E0AFE903FBE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4019532-55A9-404E-80B8-1539FDCB82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b087ed-fd45-4b48-bae7-5ede832725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36BD3F-D621-4B15-89D6-C23F97102B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1419</Words>
  <Application>Microsoft Office PowerPoint</Application>
  <PresentationFormat>Widescreen</PresentationFormat>
  <Paragraphs>96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Franklin Gothic Book</vt:lpstr>
      <vt:lpstr>Times New Roman</vt:lpstr>
      <vt:lpstr>Crop</vt:lpstr>
      <vt:lpstr>       </vt:lpstr>
      <vt:lpstr>Background</vt:lpstr>
      <vt:lpstr>Background –  Previous Studies </vt:lpstr>
      <vt:lpstr>Research Questions</vt:lpstr>
      <vt:lpstr>Methods  </vt:lpstr>
      <vt:lpstr>Methods</vt:lpstr>
      <vt:lpstr>Methods</vt:lpstr>
      <vt:lpstr>Results</vt:lpstr>
      <vt:lpstr>Results</vt:lpstr>
      <vt:lpstr>Discussion</vt:lpstr>
      <vt:lpstr>Reflections</vt:lpstr>
      <vt:lpstr>References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</dc:title>
  <dc:creator>Rebecca Hough</dc:creator>
  <cp:lastModifiedBy>Rebecca Hough</cp:lastModifiedBy>
  <cp:revision>1</cp:revision>
  <dcterms:created xsi:type="dcterms:W3CDTF">2020-05-15T16:57:05Z</dcterms:created>
  <dcterms:modified xsi:type="dcterms:W3CDTF">2020-05-16T10:33:01Z</dcterms:modified>
</cp:coreProperties>
</file>