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64" r:id="rId3"/>
    <p:sldId id="257" r:id="rId4"/>
    <p:sldId id="258" r:id="rId5"/>
    <p:sldId id="259" r:id="rId6"/>
    <p:sldId id="260"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8247" autoAdjust="0"/>
  </p:normalViewPr>
  <p:slideViewPr>
    <p:cSldViewPr snapToGrid="0">
      <p:cViewPr varScale="1">
        <p:scale>
          <a:sx n="52" d="100"/>
          <a:sy n="52" d="100"/>
        </p:scale>
        <p:origin x="122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1F4725-45BD-43A6-ACE1-C445ACF5E41E}" type="datetimeFigureOut">
              <a:rPr lang="en-IN" smtClean="0"/>
              <a:t>14-03-2024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3005ED-AB72-471E-8AAB-7D01C752A868}" type="slidenum">
              <a:rPr lang="en-IN" smtClean="0"/>
              <a:t>‹#›</a:t>
            </a:fld>
            <a:endParaRPr lang="en-IN"/>
          </a:p>
        </p:txBody>
      </p:sp>
    </p:spTree>
    <p:extLst>
      <p:ext uri="{BB962C8B-B14F-4D97-AF65-F5344CB8AC3E}">
        <p14:creationId xmlns:p14="http://schemas.microsoft.com/office/powerpoint/2010/main" val="21719298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Sustainable cooperation and communication reflect strongly on each team member's openness to exchange data and thoughts, collaborate well, and help one another in reaching their goals (Merrick, 2021). The PowerPoint on Tuckman and Belbin's concepts will primarily address building teams, advantageous cooperation, and interpersonal interaction and dispute resolution.</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fld id="{4F3005ED-AB72-471E-8AAB-7D01C752A868}" type="slidenum">
              <a:rPr lang="en-IN" smtClean="0"/>
              <a:t>3</a:t>
            </a:fld>
            <a:endParaRPr lang="en-IN"/>
          </a:p>
        </p:txBody>
      </p:sp>
    </p:spTree>
    <p:extLst>
      <p:ext uri="{BB962C8B-B14F-4D97-AF65-F5344CB8AC3E}">
        <p14:creationId xmlns:p14="http://schemas.microsoft.com/office/powerpoint/2010/main" val="4628497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Times New Roman" panose="02020603050405020304" pitchFamily="18" charset="0"/>
              </a:rPr>
              <a:t>According to </a:t>
            </a:r>
            <a:r>
              <a:rPr lang="en-IN" sz="1200" b="0" i="0" u="none" strike="noStrike" kern="1200" dirty="0" err="1">
                <a:solidFill>
                  <a:schemeClr val="tx1"/>
                </a:solidFill>
                <a:effectLst/>
                <a:latin typeface="+mn-lt"/>
                <a:ea typeface="+mn-ea"/>
                <a:cs typeface="Times New Roman" panose="02020603050405020304" pitchFamily="18" charset="0"/>
              </a:rPr>
              <a:t>Ospina</a:t>
            </a:r>
            <a:r>
              <a:rPr lang="en-IN" sz="1200" b="0" i="0" u="none" strike="noStrike" kern="1200" dirty="0">
                <a:solidFill>
                  <a:schemeClr val="tx1"/>
                </a:solidFill>
                <a:effectLst/>
                <a:latin typeface="+mn-lt"/>
                <a:ea typeface="+mn-ea"/>
                <a:cs typeface="Times New Roman" panose="02020603050405020304" pitchFamily="18" charset="0"/>
              </a:rPr>
              <a:t> </a:t>
            </a:r>
            <a:r>
              <a:rPr lang="en-IN" sz="1200" b="0" i="1" u="none" strike="noStrike" kern="1200" dirty="0">
                <a:solidFill>
                  <a:schemeClr val="tx1"/>
                </a:solidFill>
                <a:effectLst/>
                <a:latin typeface="+mn-lt"/>
                <a:ea typeface="+mn-ea"/>
                <a:cs typeface="Times New Roman" panose="02020603050405020304" pitchFamily="18" charset="0"/>
              </a:rPr>
              <a:t>et al</a:t>
            </a:r>
            <a:r>
              <a:rPr lang="en-IN" sz="1200" b="0" i="0" u="none" strike="noStrike" kern="1200" dirty="0">
                <a:solidFill>
                  <a:schemeClr val="tx1"/>
                </a:solidFill>
                <a:effectLst/>
                <a:latin typeface="+mn-lt"/>
                <a:ea typeface="+mn-ea"/>
                <a:cs typeface="Times New Roman" panose="02020603050405020304" pitchFamily="18" charset="0"/>
              </a:rPr>
              <a:t>. (2020), group dynamics is the term that is utilised to classify interactions, associations, and occurrences inside a group. Belbin's theory of team functioning and Tuckman's diverse collaborative learning procedures provide a solid foundation for comprehending and handling the relationships between teams in work situations. A productive team, in Belbin's opinion, blends the talents of everyone on it with all of the responsibilities which have to be completed (</a:t>
            </a:r>
            <a:r>
              <a:rPr lang="en-IN" sz="1200" b="0" i="0" u="none" strike="noStrike" kern="1200" dirty="0" err="1">
                <a:solidFill>
                  <a:schemeClr val="tx1"/>
                </a:solidFill>
                <a:effectLst/>
                <a:latin typeface="+mn-lt"/>
                <a:ea typeface="+mn-ea"/>
                <a:cs typeface="Times New Roman" panose="02020603050405020304" pitchFamily="18" charset="0"/>
              </a:rPr>
              <a:t>Aranzabal</a:t>
            </a:r>
            <a:r>
              <a:rPr lang="en-IN" sz="1200" b="0" i="0" u="none" strike="noStrike" kern="1200" dirty="0">
                <a:solidFill>
                  <a:schemeClr val="tx1"/>
                </a:solidFill>
                <a:effectLst/>
                <a:latin typeface="+mn-lt"/>
                <a:ea typeface="+mn-ea"/>
                <a:cs typeface="Times New Roman" panose="02020603050405020304" pitchFamily="18" charset="0"/>
              </a:rPr>
              <a:t>, </a:t>
            </a:r>
            <a:r>
              <a:rPr lang="en-IN" sz="1200" b="0" i="0" u="none" strike="noStrike" kern="1200" dirty="0" err="1">
                <a:solidFill>
                  <a:schemeClr val="tx1"/>
                </a:solidFill>
                <a:effectLst/>
                <a:latin typeface="+mn-lt"/>
                <a:ea typeface="+mn-ea"/>
                <a:cs typeface="Times New Roman" panose="02020603050405020304" pitchFamily="18" charset="0"/>
              </a:rPr>
              <a:t>Epelde</a:t>
            </a:r>
            <a:r>
              <a:rPr lang="en-IN" sz="1200" b="0" i="0" u="none" strike="noStrike" kern="1200" dirty="0">
                <a:solidFill>
                  <a:schemeClr val="tx1"/>
                </a:solidFill>
                <a:effectLst/>
                <a:latin typeface="+mn-lt"/>
                <a:ea typeface="+mn-ea"/>
                <a:cs typeface="Times New Roman" panose="02020603050405020304" pitchFamily="18" charset="0"/>
              </a:rPr>
              <a:t>, and </a:t>
            </a:r>
            <a:r>
              <a:rPr lang="en-IN" sz="1200" b="0" i="0" u="none" strike="noStrike" kern="1200" dirty="0" err="1">
                <a:solidFill>
                  <a:schemeClr val="tx1"/>
                </a:solidFill>
                <a:effectLst/>
                <a:latin typeface="+mn-lt"/>
                <a:ea typeface="+mn-ea"/>
                <a:cs typeface="Times New Roman" panose="02020603050405020304" pitchFamily="18" charset="0"/>
              </a:rPr>
              <a:t>Artetxe</a:t>
            </a:r>
            <a:r>
              <a:rPr lang="en-IN" sz="1200" b="0" i="0" u="none" strike="noStrike" kern="1200" dirty="0">
                <a:solidFill>
                  <a:schemeClr val="tx1"/>
                </a:solidFill>
                <a:effectLst/>
                <a:latin typeface="+mn-lt"/>
                <a:ea typeface="+mn-ea"/>
                <a:cs typeface="Times New Roman" panose="02020603050405020304" pitchFamily="18" charset="0"/>
              </a:rPr>
              <a:t>, 2022). There have been certain benefits and drawbacks highlighted for each of the nine different groups. The four stages of Tuckman's collective process of growth are forming, storming, norming, performing, and adjourning (</a:t>
            </a:r>
            <a:r>
              <a:rPr lang="en-IN" sz="1200" b="0" i="0" u="none" strike="noStrike" kern="1200" dirty="0" err="1">
                <a:solidFill>
                  <a:schemeClr val="tx1"/>
                </a:solidFill>
                <a:effectLst/>
                <a:latin typeface="+mn-lt"/>
                <a:ea typeface="+mn-ea"/>
                <a:cs typeface="Times New Roman" panose="02020603050405020304" pitchFamily="18" charset="0"/>
              </a:rPr>
              <a:t>Abd</a:t>
            </a:r>
            <a:r>
              <a:rPr lang="en-IN" sz="1200" b="0" i="0" u="none" strike="noStrike" kern="1200" dirty="0">
                <a:solidFill>
                  <a:schemeClr val="tx1"/>
                </a:solidFill>
                <a:effectLst/>
                <a:latin typeface="+mn-lt"/>
                <a:ea typeface="+mn-ea"/>
                <a:cs typeface="Times New Roman" panose="02020603050405020304" pitchFamily="18" charset="0"/>
              </a:rPr>
              <a:t> Malik Mohamed </a:t>
            </a:r>
            <a:r>
              <a:rPr lang="en-IN" sz="1200" b="0" i="0" u="none" strike="noStrike" kern="1200" dirty="0" err="1">
                <a:solidFill>
                  <a:schemeClr val="tx1"/>
                </a:solidFill>
                <a:effectLst/>
                <a:latin typeface="+mn-lt"/>
                <a:ea typeface="+mn-ea"/>
                <a:cs typeface="Times New Roman" panose="02020603050405020304" pitchFamily="18" charset="0"/>
              </a:rPr>
              <a:t>Rik</a:t>
            </a:r>
            <a:r>
              <a:rPr lang="en-IN" sz="1200" b="0" i="0" u="none" strike="noStrike" kern="1200" dirty="0">
                <a:solidFill>
                  <a:schemeClr val="tx1"/>
                </a:solidFill>
                <a:effectLst/>
                <a:latin typeface="+mn-lt"/>
                <a:ea typeface="+mn-ea"/>
                <a:cs typeface="Times New Roman" panose="02020603050405020304" pitchFamily="18" charset="0"/>
              </a:rPr>
              <a:t> </a:t>
            </a:r>
            <a:r>
              <a:rPr lang="en-IN" sz="1200" b="0" i="1" u="none" strike="noStrike" kern="1200" dirty="0">
                <a:solidFill>
                  <a:schemeClr val="tx1"/>
                </a:solidFill>
                <a:effectLst/>
                <a:latin typeface="+mn-lt"/>
                <a:ea typeface="+mn-ea"/>
                <a:cs typeface="Times New Roman" panose="02020603050405020304" pitchFamily="18" charset="0"/>
              </a:rPr>
              <a:t>et al</a:t>
            </a:r>
            <a:r>
              <a:rPr lang="en-IN" sz="1200" b="0" i="0" u="none" strike="noStrike" kern="1200" dirty="0">
                <a:solidFill>
                  <a:schemeClr val="tx1"/>
                </a:solidFill>
                <a:effectLst/>
                <a:latin typeface="+mn-lt"/>
                <a:ea typeface="+mn-ea"/>
                <a:cs typeface="Times New Roman" panose="02020603050405020304" pitchFamily="18" charset="0"/>
              </a:rPr>
              <a:t>., 2020).</a:t>
            </a:r>
            <a:endParaRPr lang="en-IN" dirty="0">
              <a:latin typeface="+mn-lt"/>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4F3005ED-AB72-471E-8AAB-7D01C752A868}" type="slidenum">
              <a:rPr lang="en-IN" smtClean="0"/>
              <a:t>4</a:t>
            </a:fld>
            <a:endParaRPr lang="en-IN"/>
          </a:p>
        </p:txBody>
      </p:sp>
    </p:spTree>
    <p:extLst>
      <p:ext uri="{BB962C8B-B14F-4D97-AF65-F5344CB8AC3E}">
        <p14:creationId xmlns:p14="http://schemas.microsoft.com/office/powerpoint/2010/main" val="265096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Times New Roman" panose="02020603050405020304" pitchFamily="18" charset="0"/>
              </a:rPr>
              <a:t>The approach of Tuckman and Belbin offers a more in-depth awareness of working in a hybrid environment concepts. People and online teammates need to work together and connect well to retain unity among participants. Managers may utilise Belbin's notion of communal commitment to identify the workforce's abilities and weaknesses and assign obligated effectively in order to maintain an efficient and effective team. The many team-building methodologies that Tuckman created provided a sense of the opportunities and constraints team members will confront as they move forward with modern business applications like remote communication and telecommunications (</a:t>
            </a:r>
            <a:r>
              <a:rPr lang="en-IN" sz="1200" kern="1200" dirty="0" err="1">
                <a:solidFill>
                  <a:schemeClr val="tx1"/>
                </a:solidFill>
                <a:effectLst/>
                <a:latin typeface="+mn-lt"/>
                <a:ea typeface="+mn-ea"/>
                <a:cs typeface="Times New Roman" panose="02020603050405020304" pitchFamily="18" charset="0"/>
              </a:rPr>
              <a:t>Abd</a:t>
            </a:r>
            <a:r>
              <a:rPr lang="en-IN" sz="1200" kern="1200" dirty="0">
                <a:solidFill>
                  <a:schemeClr val="tx1"/>
                </a:solidFill>
                <a:effectLst/>
                <a:latin typeface="+mn-lt"/>
                <a:ea typeface="+mn-ea"/>
                <a:cs typeface="Times New Roman" panose="02020603050405020304" pitchFamily="18" charset="0"/>
              </a:rPr>
              <a:t> Malik Mohammad Rick</a:t>
            </a:r>
            <a:r>
              <a:rPr lang="en-IN" sz="1200" i="1" kern="1200" dirty="0">
                <a:solidFill>
                  <a:schemeClr val="tx1"/>
                </a:solidFill>
                <a:effectLst/>
                <a:latin typeface="+mn-lt"/>
                <a:ea typeface="+mn-ea"/>
                <a:cs typeface="Times New Roman" panose="02020603050405020304" pitchFamily="18" charset="0"/>
              </a:rPr>
              <a:t> et al</a:t>
            </a:r>
            <a:r>
              <a:rPr lang="en-IN" sz="1200" kern="1200" dirty="0">
                <a:solidFill>
                  <a:schemeClr val="tx1"/>
                </a:solidFill>
                <a:effectLst/>
                <a:latin typeface="+mn-lt"/>
                <a:ea typeface="+mn-ea"/>
                <a:cs typeface="Times New Roman" panose="02020603050405020304" pitchFamily="18" charset="0"/>
              </a:rPr>
              <a:t>., 2020). Managers may utilise Belbin's theory of teamwork to determine the manner in which they consider every person's contribution and assist the group transport forward in order to solve modern interpersonal issues, such as difficulty communicating and essentially addressing disagreements (</a:t>
            </a:r>
            <a:r>
              <a:rPr lang="en-IN" sz="1200" kern="1200" dirty="0" err="1">
                <a:solidFill>
                  <a:schemeClr val="tx1"/>
                </a:solidFill>
                <a:effectLst/>
                <a:latin typeface="+mn-lt"/>
                <a:ea typeface="+mn-ea"/>
                <a:cs typeface="Times New Roman" panose="02020603050405020304" pitchFamily="18" charset="0"/>
              </a:rPr>
              <a:t>Aranzabal</a:t>
            </a:r>
            <a:r>
              <a:rPr lang="en-IN" sz="1200" kern="1200" dirty="0">
                <a:solidFill>
                  <a:schemeClr val="tx1"/>
                </a:solidFill>
                <a:effectLst/>
                <a:latin typeface="+mn-lt"/>
                <a:ea typeface="+mn-ea"/>
                <a:cs typeface="Times New Roman" panose="02020603050405020304" pitchFamily="18" charset="0"/>
              </a:rPr>
              <a:t>, </a:t>
            </a:r>
            <a:r>
              <a:rPr lang="en-IN" sz="1200" kern="1200" dirty="0" err="1">
                <a:solidFill>
                  <a:schemeClr val="tx1"/>
                </a:solidFill>
                <a:effectLst/>
                <a:latin typeface="+mn-lt"/>
                <a:ea typeface="+mn-ea"/>
                <a:cs typeface="Times New Roman" panose="02020603050405020304" pitchFamily="18" charset="0"/>
              </a:rPr>
              <a:t>Apelde</a:t>
            </a:r>
            <a:r>
              <a:rPr lang="en-IN" sz="1200" kern="1200" dirty="0">
                <a:solidFill>
                  <a:schemeClr val="tx1"/>
                </a:solidFill>
                <a:effectLst/>
                <a:latin typeface="+mn-lt"/>
                <a:ea typeface="+mn-ea"/>
                <a:cs typeface="Times New Roman" panose="02020603050405020304" pitchFamily="18" charset="0"/>
              </a:rPr>
              <a:t>, and </a:t>
            </a:r>
            <a:r>
              <a:rPr lang="en-IN" sz="1200" kern="1200" dirty="0" err="1">
                <a:solidFill>
                  <a:schemeClr val="tx1"/>
                </a:solidFill>
                <a:effectLst/>
                <a:latin typeface="+mn-lt"/>
                <a:ea typeface="+mn-ea"/>
                <a:cs typeface="Times New Roman" panose="02020603050405020304" pitchFamily="18" charset="0"/>
              </a:rPr>
              <a:t>Artetse</a:t>
            </a:r>
            <a:r>
              <a:rPr lang="en-IN" sz="1200" kern="1200" dirty="0">
                <a:solidFill>
                  <a:schemeClr val="tx1"/>
                </a:solidFill>
                <a:effectLst/>
                <a:latin typeface="+mn-lt"/>
                <a:ea typeface="+mn-ea"/>
                <a:cs typeface="Times New Roman" panose="02020603050405020304" pitchFamily="18" charset="0"/>
              </a:rPr>
              <a:t>, 2022). These suggestions should be observed when combined with practical managerial methods to develop high-achieving teams that can thrive in the modern workplace.</a:t>
            </a:r>
          </a:p>
          <a:p>
            <a:endParaRPr lang="en-IN" dirty="0">
              <a:latin typeface="+mn-lt"/>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4F3005ED-AB72-471E-8AAB-7D01C752A868}" type="slidenum">
              <a:rPr lang="en-IN" smtClean="0"/>
              <a:t>5</a:t>
            </a:fld>
            <a:endParaRPr lang="en-IN"/>
          </a:p>
        </p:txBody>
      </p:sp>
    </p:spTree>
    <p:extLst>
      <p:ext uri="{BB962C8B-B14F-4D97-AF65-F5344CB8AC3E}">
        <p14:creationId xmlns:p14="http://schemas.microsoft.com/office/powerpoint/2010/main" val="19914951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Times New Roman" panose="02020603050405020304" pitchFamily="18" charset="0"/>
              </a:rPr>
              <a:t>Excellent negotiation and provision of services are essential for creating and keeping up teams with outstanding performance, especially within multicultural working settings. In both in-person and virtual settings, Tuckman's Team Development Phase and Belbin's Team Management Theory offer useful information on how to resolve disputes alongside effective job distribution. According to Belbin's idea of team duties, successful portrayal necessitates an awareness of the strengths and weaknesses of team members. Managers may increase performance and decrease conflict by assigning assignments that coincide with the skills and talents of team members based on their role requirements (</a:t>
            </a:r>
            <a:r>
              <a:rPr lang="en-IN" sz="1200" b="0" i="0" u="none" strike="noStrike" kern="1200" dirty="0" err="1">
                <a:solidFill>
                  <a:schemeClr val="tx1"/>
                </a:solidFill>
                <a:effectLst/>
                <a:latin typeface="+mn-lt"/>
                <a:ea typeface="+mn-ea"/>
                <a:cs typeface="Times New Roman" panose="02020603050405020304" pitchFamily="18" charset="0"/>
              </a:rPr>
              <a:t>Abd</a:t>
            </a:r>
            <a:r>
              <a:rPr lang="en-IN" sz="1200" b="0" i="0" u="none" strike="noStrike" kern="1200" dirty="0">
                <a:solidFill>
                  <a:schemeClr val="tx1"/>
                </a:solidFill>
                <a:effectLst/>
                <a:latin typeface="+mn-lt"/>
                <a:ea typeface="+mn-ea"/>
                <a:cs typeface="Times New Roman" panose="02020603050405020304" pitchFamily="18" charset="0"/>
              </a:rPr>
              <a:t>, </a:t>
            </a:r>
            <a:r>
              <a:rPr lang="en-IN" sz="1200" b="0" i="0" u="none" strike="noStrike" kern="1200" dirty="0" err="1">
                <a:solidFill>
                  <a:schemeClr val="tx1"/>
                </a:solidFill>
                <a:effectLst/>
                <a:latin typeface="+mn-lt"/>
                <a:ea typeface="+mn-ea"/>
                <a:cs typeface="Times New Roman" panose="02020603050405020304" pitchFamily="18" charset="0"/>
              </a:rPr>
              <a:t>Zuhairi</a:t>
            </a:r>
            <a:r>
              <a:rPr lang="en-IN" sz="1200" b="0" i="0" u="none" strike="noStrike" kern="1200" dirty="0">
                <a:solidFill>
                  <a:schemeClr val="tx1"/>
                </a:solidFill>
                <a:effectLst/>
                <a:latin typeface="+mn-lt"/>
                <a:ea typeface="+mn-ea"/>
                <a:cs typeface="Times New Roman" panose="02020603050405020304" pitchFamily="18" charset="0"/>
              </a:rPr>
              <a:t> and </a:t>
            </a:r>
            <a:r>
              <a:rPr lang="en-IN" sz="1200" b="0" i="0" u="none" strike="noStrike" kern="1200" dirty="0" err="1">
                <a:solidFill>
                  <a:schemeClr val="tx1"/>
                </a:solidFill>
                <a:effectLst/>
                <a:latin typeface="+mn-lt"/>
                <a:ea typeface="+mn-ea"/>
                <a:cs typeface="Times New Roman" panose="02020603050405020304" pitchFamily="18" charset="0"/>
              </a:rPr>
              <a:t>Kamil</a:t>
            </a:r>
            <a:r>
              <a:rPr lang="en-IN" sz="1200" b="0" i="0" u="none" strike="noStrike" kern="1200" dirty="0">
                <a:solidFill>
                  <a:schemeClr val="tx1"/>
                </a:solidFill>
                <a:effectLst/>
                <a:latin typeface="+mn-lt"/>
                <a:ea typeface="+mn-ea"/>
                <a:cs typeface="Times New Roman" panose="02020603050405020304" pitchFamily="18" charset="0"/>
              </a:rPr>
              <a:t>, 2023). demands accuracy and close observation of detail, which may be suitable. These technologies enable managers to have virtual meetings, go over standards, and offer real-time feedback on staff members so they feel encouraged and included wherever they may be in the entire globe. </a:t>
            </a:r>
            <a:endParaRPr lang="en-IN" dirty="0">
              <a:latin typeface="+mn-lt"/>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4F3005ED-AB72-471E-8AAB-7D01C752A868}" type="slidenum">
              <a:rPr lang="en-IN" smtClean="0"/>
              <a:t>6</a:t>
            </a:fld>
            <a:endParaRPr lang="en-IN"/>
          </a:p>
        </p:txBody>
      </p:sp>
    </p:spTree>
    <p:extLst>
      <p:ext uri="{BB962C8B-B14F-4D97-AF65-F5344CB8AC3E}">
        <p14:creationId xmlns:p14="http://schemas.microsoft.com/office/powerpoint/2010/main" val="40448960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Times New Roman" panose="02020603050405020304" pitchFamily="18" charset="0"/>
              </a:rPr>
              <a:t>Managers can apply Belbin's teamwork theory to successfully assign tasks and settle issues in ways that substantially boost team performance, helping them deal with today's obstacles in resolving conflicts and delegation. When managers merge this with Tuckman's stages for collective development, they may help teams through the building, storming, brainstorming, and operations phases, usually fostering a cohesive and effective work environment both internally and externally (JD, 2023). Companies require effective delegation and conflict management practices to build high-performing, productive groups. </a:t>
            </a:r>
            <a:endParaRPr lang="en-IN" dirty="0">
              <a:latin typeface="+mn-lt"/>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4F3005ED-AB72-471E-8AAB-7D01C752A868}" type="slidenum">
              <a:rPr lang="en-IN" smtClean="0"/>
              <a:t>7</a:t>
            </a:fld>
            <a:endParaRPr lang="en-IN"/>
          </a:p>
        </p:txBody>
      </p:sp>
    </p:spTree>
    <p:extLst>
      <p:ext uri="{BB962C8B-B14F-4D97-AF65-F5344CB8AC3E}">
        <p14:creationId xmlns:p14="http://schemas.microsoft.com/office/powerpoint/2010/main" val="19007811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Times New Roman" panose="02020603050405020304" pitchFamily="18" charset="0"/>
              </a:rPr>
              <a:t>In conclusion, reaching universal goals in an array of job settings requires effective communication and cooperation. Managers can solve disagreements, assign responsibilities effectively, and enhance team efficiency by understanding and executing Tuckman's stages of group growth and Belbin team roles. This strategy guarantees productive teams that flourish in contemporary work settings.</a:t>
            </a:r>
            <a:endParaRPr lang="en-IN" b="0" dirty="0">
              <a:effectLst/>
              <a:latin typeface="+mn-lt"/>
              <a:cs typeface="Times New Roman" panose="02020603050405020304" pitchFamily="18" charset="0"/>
            </a:endParaRPr>
          </a:p>
          <a:p>
            <a:br>
              <a:rPr lang="en-IN" dirty="0">
                <a:latin typeface="+mn-lt"/>
                <a:cs typeface="Times New Roman" panose="02020603050405020304" pitchFamily="18" charset="0"/>
              </a:rPr>
            </a:br>
            <a:endParaRPr lang="en-IN" dirty="0">
              <a:latin typeface="+mn-lt"/>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4F3005ED-AB72-471E-8AAB-7D01C752A868}" type="slidenum">
              <a:rPr lang="en-IN" smtClean="0"/>
              <a:t>8</a:t>
            </a:fld>
            <a:endParaRPr lang="en-IN"/>
          </a:p>
        </p:txBody>
      </p:sp>
    </p:spTree>
    <p:extLst>
      <p:ext uri="{BB962C8B-B14F-4D97-AF65-F5344CB8AC3E}">
        <p14:creationId xmlns:p14="http://schemas.microsoft.com/office/powerpoint/2010/main" val="19388665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latin typeface="+mn-lt"/>
                <a:cs typeface="Times New Roman" panose="02020603050405020304" pitchFamily="18" charset="0"/>
              </a:rPr>
              <a:t>Merrick, R., 2021. </a:t>
            </a:r>
            <a:r>
              <a:rPr lang="en-IN" i="1" dirty="0">
                <a:latin typeface="+mn-lt"/>
                <a:cs typeface="Times New Roman" panose="02020603050405020304" pitchFamily="18" charset="0"/>
              </a:rPr>
              <a:t>Inclusive teamwork for pupils with speech, language and communication needs</a:t>
            </a:r>
            <a:r>
              <a:rPr lang="en-IN" dirty="0">
                <a:latin typeface="+mn-lt"/>
                <a:cs typeface="Times New Roman" panose="02020603050405020304" pitchFamily="18" charset="0"/>
              </a:rPr>
              <a:t>. Routledge.</a:t>
            </a:r>
          </a:p>
          <a:p>
            <a:r>
              <a:rPr lang="en-IN" dirty="0" err="1">
                <a:latin typeface="+mn-lt"/>
                <a:cs typeface="Times New Roman" panose="02020603050405020304" pitchFamily="18" charset="0"/>
              </a:rPr>
              <a:t>Ospina</a:t>
            </a:r>
            <a:r>
              <a:rPr lang="en-IN" dirty="0">
                <a:latin typeface="+mn-lt"/>
                <a:cs typeface="Times New Roman" panose="02020603050405020304" pitchFamily="18" charset="0"/>
              </a:rPr>
              <a:t>, S.M., </a:t>
            </a:r>
            <a:r>
              <a:rPr lang="en-IN" dirty="0" err="1">
                <a:latin typeface="+mn-lt"/>
                <a:cs typeface="Times New Roman" panose="02020603050405020304" pitchFamily="18" charset="0"/>
              </a:rPr>
              <a:t>Foldy</a:t>
            </a:r>
            <a:r>
              <a:rPr lang="en-IN" dirty="0">
                <a:latin typeface="+mn-lt"/>
                <a:cs typeface="Times New Roman" panose="02020603050405020304" pitchFamily="18" charset="0"/>
              </a:rPr>
              <a:t>, E.G., </a:t>
            </a:r>
            <a:r>
              <a:rPr lang="en-IN" dirty="0" err="1">
                <a:latin typeface="+mn-lt"/>
                <a:cs typeface="Times New Roman" panose="02020603050405020304" pitchFamily="18" charset="0"/>
              </a:rPr>
              <a:t>Fairhurst</a:t>
            </a:r>
            <a:r>
              <a:rPr lang="en-IN" dirty="0">
                <a:latin typeface="+mn-lt"/>
                <a:cs typeface="Times New Roman" panose="02020603050405020304" pitchFamily="18" charset="0"/>
              </a:rPr>
              <a:t>, G.T. and Jackson, B., 2020. Collective dimensions of leadership: Connecting theory and method. </a:t>
            </a:r>
            <a:r>
              <a:rPr lang="en-IN" i="1" dirty="0">
                <a:latin typeface="+mn-lt"/>
                <a:cs typeface="Times New Roman" panose="02020603050405020304" pitchFamily="18" charset="0"/>
              </a:rPr>
              <a:t>Human Relations</a:t>
            </a:r>
            <a:r>
              <a:rPr lang="en-IN" dirty="0">
                <a:latin typeface="+mn-lt"/>
                <a:cs typeface="Times New Roman" panose="02020603050405020304" pitchFamily="18" charset="0"/>
              </a:rPr>
              <a:t>, </a:t>
            </a:r>
            <a:r>
              <a:rPr lang="en-IN" i="1" dirty="0">
                <a:latin typeface="+mn-lt"/>
                <a:cs typeface="Times New Roman" panose="02020603050405020304" pitchFamily="18" charset="0"/>
              </a:rPr>
              <a:t>73</a:t>
            </a:r>
            <a:r>
              <a:rPr lang="en-IN" dirty="0">
                <a:latin typeface="+mn-lt"/>
                <a:cs typeface="Times New Roman" panose="02020603050405020304" pitchFamily="18" charset="0"/>
              </a:rPr>
              <a:t>(4), pp.441-463.</a:t>
            </a:r>
          </a:p>
          <a:p>
            <a:r>
              <a:rPr lang="en-IN" dirty="0" err="1">
                <a:latin typeface="+mn-lt"/>
                <a:cs typeface="Times New Roman" panose="02020603050405020304" pitchFamily="18" charset="0"/>
              </a:rPr>
              <a:t>Aranzabal</a:t>
            </a:r>
            <a:r>
              <a:rPr lang="en-IN" dirty="0">
                <a:latin typeface="+mn-lt"/>
                <a:cs typeface="Times New Roman" panose="02020603050405020304" pitchFamily="18" charset="0"/>
              </a:rPr>
              <a:t>, A., </a:t>
            </a:r>
            <a:r>
              <a:rPr lang="en-IN" dirty="0" err="1">
                <a:latin typeface="+mn-lt"/>
                <a:cs typeface="Times New Roman" panose="02020603050405020304" pitchFamily="18" charset="0"/>
              </a:rPr>
              <a:t>Epelde</a:t>
            </a:r>
            <a:r>
              <a:rPr lang="en-IN" dirty="0">
                <a:latin typeface="+mn-lt"/>
                <a:cs typeface="Times New Roman" panose="02020603050405020304" pitchFamily="18" charset="0"/>
              </a:rPr>
              <a:t>, E. and </a:t>
            </a:r>
            <a:r>
              <a:rPr lang="en-IN" dirty="0" err="1">
                <a:latin typeface="+mn-lt"/>
                <a:cs typeface="Times New Roman" panose="02020603050405020304" pitchFamily="18" charset="0"/>
              </a:rPr>
              <a:t>Artetxe</a:t>
            </a:r>
            <a:r>
              <a:rPr lang="en-IN" dirty="0">
                <a:latin typeface="+mn-lt"/>
                <a:cs typeface="Times New Roman" panose="02020603050405020304" pitchFamily="18" charset="0"/>
              </a:rPr>
              <a:t>, M., 2022. Team formation on the basis of Belbin’s roles to enhance students’ performance in project based learning. </a:t>
            </a:r>
            <a:r>
              <a:rPr lang="en-IN" i="1" dirty="0">
                <a:latin typeface="+mn-lt"/>
                <a:cs typeface="Times New Roman" panose="02020603050405020304" pitchFamily="18" charset="0"/>
              </a:rPr>
              <a:t>Education for Chemical Engineers</a:t>
            </a:r>
            <a:r>
              <a:rPr lang="en-IN" dirty="0">
                <a:latin typeface="+mn-lt"/>
                <a:cs typeface="Times New Roman" panose="02020603050405020304" pitchFamily="18" charset="0"/>
              </a:rPr>
              <a:t>, </a:t>
            </a:r>
            <a:r>
              <a:rPr lang="en-IN" i="1" dirty="0">
                <a:latin typeface="+mn-lt"/>
                <a:cs typeface="Times New Roman" panose="02020603050405020304" pitchFamily="18" charset="0"/>
              </a:rPr>
              <a:t>38</a:t>
            </a:r>
            <a:r>
              <a:rPr lang="en-IN" dirty="0">
                <a:latin typeface="+mn-lt"/>
                <a:cs typeface="Times New Roman" panose="02020603050405020304" pitchFamily="18" charset="0"/>
              </a:rPr>
              <a:t>, pp.22-37.</a:t>
            </a:r>
          </a:p>
          <a:p>
            <a:r>
              <a:rPr lang="en-IN" dirty="0" err="1">
                <a:latin typeface="+mn-lt"/>
                <a:cs typeface="Times New Roman" panose="02020603050405020304" pitchFamily="18" charset="0"/>
              </a:rPr>
              <a:t>Abd</a:t>
            </a:r>
            <a:r>
              <a:rPr lang="en-IN" dirty="0">
                <a:latin typeface="+mn-lt"/>
                <a:cs typeface="Times New Roman" panose="02020603050405020304" pitchFamily="18" charset="0"/>
              </a:rPr>
              <a:t> Malik </a:t>
            </a:r>
            <a:r>
              <a:rPr lang="en-IN" dirty="0" err="1">
                <a:latin typeface="+mn-lt"/>
                <a:cs typeface="Times New Roman" panose="02020603050405020304" pitchFamily="18" charset="0"/>
              </a:rPr>
              <a:t>Mohd</a:t>
            </a:r>
            <a:r>
              <a:rPr lang="en-IN" dirty="0">
                <a:latin typeface="+mn-lt"/>
                <a:cs typeface="Times New Roman" panose="02020603050405020304" pitchFamily="18" charset="0"/>
              </a:rPr>
              <a:t> Rick, W.N., </a:t>
            </a:r>
            <a:r>
              <a:rPr lang="en-IN" dirty="0" err="1">
                <a:latin typeface="+mn-lt"/>
                <a:cs typeface="Times New Roman" panose="02020603050405020304" pitchFamily="18" charset="0"/>
              </a:rPr>
              <a:t>Mohd</a:t>
            </a:r>
            <a:r>
              <a:rPr lang="en-IN" dirty="0">
                <a:latin typeface="+mn-lt"/>
                <a:cs typeface="Times New Roman" panose="02020603050405020304" pitchFamily="18" charset="0"/>
              </a:rPr>
              <a:t>, H.W., </a:t>
            </a:r>
            <a:r>
              <a:rPr lang="en-IN" dirty="0" err="1">
                <a:latin typeface="+mn-lt"/>
                <a:cs typeface="Times New Roman" panose="02020603050405020304" pitchFamily="18" charset="0"/>
              </a:rPr>
              <a:t>Abd</a:t>
            </a:r>
            <a:r>
              <a:rPr lang="en-IN" dirty="0">
                <a:latin typeface="+mn-lt"/>
                <a:cs typeface="Times New Roman" panose="02020603050405020304" pitchFamily="18" charset="0"/>
              </a:rPr>
              <a:t> Rahman, M., </a:t>
            </a:r>
            <a:r>
              <a:rPr lang="en-IN" dirty="0" err="1">
                <a:latin typeface="+mn-lt"/>
                <a:cs typeface="Times New Roman" panose="02020603050405020304" pitchFamily="18" charset="0"/>
              </a:rPr>
              <a:t>Sukiman</a:t>
            </a:r>
            <a:r>
              <a:rPr lang="en-IN" dirty="0">
                <a:latin typeface="+mn-lt"/>
                <a:cs typeface="Times New Roman" panose="02020603050405020304" pitchFamily="18" charset="0"/>
              </a:rPr>
              <a:t>, S.A., Mokhtar, R. and </a:t>
            </a:r>
            <a:r>
              <a:rPr lang="en-IN" dirty="0" err="1">
                <a:latin typeface="+mn-lt"/>
                <a:cs typeface="Times New Roman" panose="02020603050405020304" pitchFamily="18" charset="0"/>
              </a:rPr>
              <a:t>Katawazai</a:t>
            </a:r>
            <a:r>
              <a:rPr lang="en-IN" dirty="0">
                <a:latin typeface="+mn-lt"/>
                <a:cs typeface="Times New Roman" panose="02020603050405020304" pitchFamily="18" charset="0"/>
              </a:rPr>
              <a:t>, R., 2022. Exploring Online Group Work Using Tuckman’s Model.</a:t>
            </a:r>
          </a:p>
          <a:p>
            <a:r>
              <a:rPr lang="en-IN" dirty="0" err="1">
                <a:latin typeface="+mn-lt"/>
                <a:cs typeface="Times New Roman" panose="02020603050405020304" pitchFamily="18" charset="0"/>
              </a:rPr>
              <a:t>Abd</a:t>
            </a:r>
            <a:r>
              <a:rPr lang="en-IN" dirty="0">
                <a:latin typeface="+mn-lt"/>
                <a:cs typeface="Times New Roman" panose="02020603050405020304" pitchFamily="18" charset="0"/>
              </a:rPr>
              <a:t>, I.M., </a:t>
            </a:r>
            <a:r>
              <a:rPr lang="en-IN" dirty="0" err="1">
                <a:latin typeface="+mn-lt"/>
                <a:cs typeface="Times New Roman" panose="02020603050405020304" pitchFamily="18" charset="0"/>
              </a:rPr>
              <a:t>Zuhairi</a:t>
            </a:r>
            <a:r>
              <a:rPr lang="en-IN" dirty="0">
                <a:latin typeface="+mn-lt"/>
                <a:cs typeface="Times New Roman" panose="02020603050405020304" pitchFamily="18" charset="0"/>
              </a:rPr>
              <a:t>, M.M.K. and </a:t>
            </a:r>
            <a:r>
              <a:rPr lang="en-IN" dirty="0" err="1">
                <a:latin typeface="+mn-lt"/>
                <a:cs typeface="Times New Roman" panose="02020603050405020304" pitchFamily="18" charset="0"/>
              </a:rPr>
              <a:t>Kamil</a:t>
            </a:r>
            <a:r>
              <a:rPr lang="en-IN" dirty="0">
                <a:latin typeface="+mn-lt"/>
                <a:cs typeface="Times New Roman" panose="02020603050405020304" pitchFamily="18" charset="0"/>
              </a:rPr>
              <a:t>, G.H., 2023. The Mediating Role of the Participatory Leadership Style on the Effect of Job Stress on Job Performance. </a:t>
            </a:r>
            <a:r>
              <a:rPr lang="en-IN" i="1" dirty="0">
                <a:latin typeface="+mn-lt"/>
                <a:cs typeface="Times New Roman" panose="02020603050405020304" pitchFamily="18" charset="0"/>
              </a:rPr>
              <a:t>Journal of Applied Business and Technology</a:t>
            </a:r>
            <a:r>
              <a:rPr lang="en-IN" dirty="0">
                <a:latin typeface="+mn-lt"/>
                <a:cs typeface="Times New Roman" panose="02020603050405020304" pitchFamily="18" charset="0"/>
              </a:rPr>
              <a:t>, </a:t>
            </a:r>
            <a:r>
              <a:rPr lang="en-IN" i="1" dirty="0">
                <a:latin typeface="+mn-lt"/>
                <a:cs typeface="Times New Roman" panose="02020603050405020304" pitchFamily="18" charset="0"/>
              </a:rPr>
              <a:t>4</a:t>
            </a:r>
            <a:r>
              <a:rPr lang="en-IN" dirty="0">
                <a:latin typeface="+mn-lt"/>
                <a:cs typeface="Times New Roman" panose="02020603050405020304" pitchFamily="18" charset="0"/>
              </a:rPr>
              <a:t>(3), pp.260-270.</a:t>
            </a:r>
          </a:p>
          <a:p>
            <a:r>
              <a:rPr lang="en-IN" dirty="0">
                <a:latin typeface="+mn-lt"/>
                <a:cs typeface="Times New Roman" panose="02020603050405020304" pitchFamily="18" charset="0"/>
              </a:rPr>
              <a:t>JD, D., 2023. Team Management. </a:t>
            </a:r>
            <a:r>
              <a:rPr lang="en-IN" i="1" dirty="0">
                <a:latin typeface="+mn-lt"/>
                <a:cs typeface="Times New Roman" panose="02020603050405020304" pitchFamily="18" charset="0"/>
              </a:rPr>
              <a:t>Available at SSRN 4527071</a:t>
            </a:r>
            <a:r>
              <a:rPr lang="en-IN" dirty="0">
                <a:latin typeface="+mn-lt"/>
                <a:cs typeface="Times New Roman" panose="02020603050405020304" pitchFamily="18" charset="0"/>
              </a:rPr>
              <a:t>.</a:t>
            </a:r>
            <a:endParaRPr lang="en-IN" dirty="0">
              <a:latin typeface="+mn-lt"/>
            </a:endParaRPr>
          </a:p>
        </p:txBody>
      </p:sp>
      <p:sp>
        <p:nvSpPr>
          <p:cNvPr id="4" name="Slide Number Placeholder 3"/>
          <p:cNvSpPr>
            <a:spLocks noGrp="1"/>
          </p:cNvSpPr>
          <p:nvPr>
            <p:ph type="sldNum" sz="quarter" idx="10"/>
          </p:nvPr>
        </p:nvSpPr>
        <p:spPr/>
        <p:txBody>
          <a:bodyPr/>
          <a:lstStyle/>
          <a:p>
            <a:fld id="{4F3005ED-AB72-471E-8AAB-7D01C752A868}" type="slidenum">
              <a:rPr lang="en-IN" smtClean="0"/>
              <a:t>9</a:t>
            </a:fld>
            <a:endParaRPr lang="en-IN"/>
          </a:p>
        </p:txBody>
      </p:sp>
    </p:spTree>
    <p:extLst>
      <p:ext uri="{BB962C8B-B14F-4D97-AF65-F5344CB8AC3E}">
        <p14:creationId xmlns:p14="http://schemas.microsoft.com/office/powerpoint/2010/main" val="38421171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3/14/2024</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3/14/2024</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3/14/2024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3/14/2024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3/14/2024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3/14/2024</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3/14/2024</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3/14/2024</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3/14/2024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3/14/2024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3/14/2024</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3/14/2024</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61026" y="561178"/>
            <a:ext cx="11869947" cy="6124754"/>
          </a:xfrm>
          <a:prstGeom prst="rect">
            <a:avLst/>
          </a:prstGeom>
          <a:noFill/>
        </p:spPr>
        <p:txBody>
          <a:bodyPr wrap="square">
            <a:spAutoFit/>
          </a:bodyPr>
          <a:lstStyle/>
          <a:p>
            <a:pPr algn="r"/>
            <a:r>
              <a:rPr lang="en-IN" sz="3600" b="1" dirty="0">
                <a:latin typeface="Bell MT" panose="02020503060305020303" pitchFamily="18" charset="0"/>
                <a:cs typeface="Times New Roman" panose="02020603050405020304" pitchFamily="18" charset="0"/>
              </a:rPr>
              <a:t>Certificate in Higher Education Employability Skills</a:t>
            </a:r>
            <a:endParaRPr lang="en-IN" sz="3600" dirty="0">
              <a:latin typeface="Bell MT" panose="02020503060305020303" pitchFamily="18" charset="0"/>
              <a:cs typeface="Times New Roman" panose="02020603050405020304" pitchFamily="18" charset="0"/>
            </a:endParaRPr>
          </a:p>
          <a:p>
            <a:pPr algn="r"/>
            <a:r>
              <a:rPr lang="en-IN" sz="3600" b="1" dirty="0">
                <a:latin typeface="Bell MT" panose="02020503060305020303" pitchFamily="18" charset="0"/>
                <a:cs typeface="Times New Roman" panose="02020603050405020304" pitchFamily="18" charset="0"/>
              </a:rPr>
              <a:t>Effective Teamwork and Communication</a:t>
            </a:r>
            <a:endParaRPr lang="en-IN" sz="3600" dirty="0">
              <a:latin typeface="Bell MT" panose="02020503060305020303" pitchFamily="18" charset="0"/>
              <a:cs typeface="Times New Roman" panose="02020603050405020304" pitchFamily="18" charset="0"/>
            </a:endParaRPr>
          </a:p>
          <a:p>
            <a:pPr algn="r"/>
            <a:r>
              <a:rPr lang="en-IN" sz="3600" b="1" dirty="0">
                <a:latin typeface="Bell MT" panose="02020503060305020303" pitchFamily="18" charset="0"/>
                <a:cs typeface="Times New Roman" panose="02020603050405020304" pitchFamily="18" charset="0"/>
              </a:rPr>
              <a:t>BMSW4009</a:t>
            </a:r>
            <a:endParaRPr lang="en-IN" sz="3600" dirty="0">
              <a:latin typeface="Bell MT" panose="02020503060305020303" pitchFamily="18" charset="0"/>
              <a:cs typeface="Times New Roman" panose="02020603050405020304" pitchFamily="18" charset="0"/>
            </a:endParaRPr>
          </a:p>
          <a:p>
            <a:pPr algn="ctr"/>
            <a:endParaRPr lang="en-IN" sz="2800" b="1" dirty="0">
              <a:latin typeface="Times New Roman" panose="02020603050405020304" pitchFamily="18" charset="0"/>
              <a:cs typeface="Times New Roman" panose="02020603050405020304" pitchFamily="18" charset="0"/>
            </a:endParaRPr>
          </a:p>
          <a:p>
            <a:pPr lvl="2"/>
            <a:r>
              <a:rPr lang="en-IN" sz="3000" b="1" dirty="0">
                <a:latin typeface="Bell MT" panose="02020503060305020303" pitchFamily="18" charset="0"/>
                <a:cs typeface="Times New Roman" panose="02020603050405020304" pitchFamily="18" charset="0"/>
              </a:rPr>
              <a:t>Group Presentation on </a:t>
            </a:r>
            <a:br>
              <a:rPr lang="en-IN" sz="3000" b="1" dirty="0">
                <a:latin typeface="Bell MT" panose="02020503060305020303" pitchFamily="18" charset="0"/>
                <a:cs typeface="Times New Roman" panose="02020603050405020304" pitchFamily="18" charset="0"/>
              </a:rPr>
            </a:br>
            <a:r>
              <a:rPr lang="en-IN" sz="3000" b="1" dirty="0">
                <a:latin typeface="Bell MT" panose="02020503060305020303" pitchFamily="18" charset="0"/>
                <a:cs typeface="Times New Roman" panose="02020603050405020304" pitchFamily="18" charset="0"/>
              </a:rPr>
              <a:t>	Team Working</a:t>
            </a:r>
          </a:p>
          <a:p>
            <a:pPr algn="ctr"/>
            <a:endParaRPr lang="en-IN" sz="2800" b="1" dirty="0">
              <a:latin typeface="Times New Roman" panose="02020603050405020304" pitchFamily="18" charset="0"/>
              <a:cs typeface="Times New Roman" panose="02020603050405020304" pitchFamily="18" charset="0"/>
            </a:endParaRPr>
          </a:p>
          <a:p>
            <a:pPr algn="ctr"/>
            <a:endParaRPr lang="en-IN" sz="2800" b="1" dirty="0">
              <a:latin typeface="Times New Roman" panose="02020603050405020304" pitchFamily="18" charset="0"/>
              <a:cs typeface="Times New Roman" panose="02020603050405020304" pitchFamily="18" charset="0"/>
            </a:endParaRPr>
          </a:p>
          <a:p>
            <a:pPr algn="ctr"/>
            <a:endParaRPr lang="en-IN" sz="2800" b="1" dirty="0">
              <a:latin typeface="Times New Roman" panose="02020603050405020304" pitchFamily="18" charset="0"/>
              <a:cs typeface="Times New Roman" panose="02020603050405020304" pitchFamily="18" charset="0"/>
            </a:endParaRPr>
          </a:p>
          <a:p>
            <a:r>
              <a:rPr lang="en-IN" sz="2800" b="1" dirty="0">
                <a:latin typeface="Bell MT" panose="02020503060305020303" pitchFamily="18" charset="0"/>
                <a:cs typeface="Times New Roman" panose="02020603050405020304" pitchFamily="18" charset="0"/>
              </a:rPr>
              <a:t>Student Name: Raul </a:t>
            </a:r>
            <a:r>
              <a:rPr lang="en-IN" sz="2800" b="1" dirty="0" err="1">
                <a:latin typeface="Bell MT" panose="02020503060305020303" pitchFamily="18" charset="0"/>
                <a:cs typeface="Times New Roman" panose="02020603050405020304" pitchFamily="18" charset="0"/>
              </a:rPr>
              <a:t>Hotea</a:t>
            </a:r>
            <a:endParaRPr lang="en-IN" sz="2800" b="1" dirty="0">
              <a:latin typeface="Bell MT" panose="02020503060305020303" pitchFamily="18" charset="0"/>
              <a:cs typeface="Times New Roman" panose="02020603050405020304" pitchFamily="18" charset="0"/>
            </a:endParaRPr>
          </a:p>
          <a:p>
            <a:endParaRPr lang="en-IN" sz="2800" b="1" dirty="0">
              <a:latin typeface="Bell MT" panose="02020503060305020303" pitchFamily="18" charset="0"/>
              <a:cs typeface="Times New Roman" panose="02020603050405020304" pitchFamily="18" charset="0"/>
            </a:endParaRPr>
          </a:p>
          <a:p>
            <a:r>
              <a:rPr lang="en-IN" sz="2800" b="1" dirty="0">
                <a:latin typeface="Bell MT" panose="02020503060305020303" pitchFamily="18" charset="0"/>
                <a:cs typeface="Times New Roman" panose="02020603050405020304" pitchFamily="18" charset="0"/>
              </a:rPr>
              <a:t>Student ID:2243424</a:t>
            </a:r>
            <a:br>
              <a:rPr lang="en-IN" sz="2800" dirty="0">
                <a:latin typeface="Times New Roman" panose="02020603050405020304" pitchFamily="18" charset="0"/>
                <a:cs typeface="Times New Roman" panose="02020603050405020304" pitchFamily="18" charset="0"/>
              </a:rPr>
            </a:br>
            <a:endParaRPr lang="en-IN" sz="2800" dirty="0">
              <a:latin typeface="Times New Roman" panose="02020603050405020304" pitchFamily="18" charset="0"/>
              <a:cs typeface="Times New Roman" panose="02020603050405020304" pitchFamily="18" charset="0"/>
            </a:endParaRPr>
          </a:p>
        </p:txBody>
      </p:sp>
      <p:pic>
        <p:nvPicPr>
          <p:cNvPr id="1026" name="Picture 2">
            <a:extLst>
              <a:ext uri="{FF2B5EF4-FFF2-40B4-BE49-F238E27FC236}">
                <a16:creationId xmlns:a16="http://schemas.microsoft.com/office/drawing/2014/main" id="{5B704E68-E89A-706D-6AF5-04BF31D896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5999" y="2432649"/>
            <a:ext cx="5934973" cy="425328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97567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827705"/>
            <a:ext cx="12192000" cy="523220"/>
          </a:xfrm>
          <a:prstGeom prst="rect">
            <a:avLst/>
          </a:prstGeom>
          <a:gradFill>
            <a:gsLst>
              <a:gs pos="3000">
                <a:srgbClr val="C39900"/>
              </a:gs>
              <a:gs pos="0">
                <a:srgbClr val="FFCC00">
                  <a:shade val="30000"/>
                  <a:satMod val="115000"/>
                </a:srgbClr>
              </a:gs>
              <a:gs pos="40000">
                <a:schemeClr val="accent2">
                  <a:lumMod val="75000"/>
                </a:schemeClr>
              </a:gs>
              <a:gs pos="100000">
                <a:srgbClr val="FFCC00">
                  <a:shade val="100000"/>
                  <a:satMod val="115000"/>
                </a:srgbClr>
              </a:gs>
            </a:gsLst>
            <a:path path="circle">
              <a:fillToRect l="50000" t="50000" r="50000" b="50000"/>
            </a:path>
          </a:gradFill>
        </p:spPr>
        <p:txBody>
          <a:bodyPr wrap="square">
            <a:spAutoFit/>
          </a:bodyPr>
          <a:lstStyle/>
          <a:p>
            <a:pPr algn="ctr"/>
            <a:r>
              <a:rPr lang="en-IN" sz="2800" b="1" dirty="0">
                <a:latin typeface="+mj-lt"/>
              </a:rPr>
              <a:t>Table of Content </a:t>
            </a:r>
          </a:p>
        </p:txBody>
      </p:sp>
      <p:graphicFrame>
        <p:nvGraphicFramePr>
          <p:cNvPr id="6" name="Table 5"/>
          <p:cNvGraphicFramePr>
            <a:graphicFrameLocks noGrp="1"/>
          </p:cNvGraphicFramePr>
          <p:nvPr>
            <p:extLst>
              <p:ext uri="{D42A27DB-BD31-4B8C-83A1-F6EECF244321}">
                <p14:modId xmlns:p14="http://schemas.microsoft.com/office/powerpoint/2010/main" val="935981963"/>
              </p:ext>
            </p:extLst>
          </p:nvPr>
        </p:nvGraphicFramePr>
        <p:xfrm>
          <a:off x="4761781" y="2223170"/>
          <a:ext cx="6676845" cy="3807125"/>
        </p:xfrm>
        <a:graphic>
          <a:graphicData uri="http://schemas.openxmlformats.org/drawingml/2006/table">
            <a:tbl>
              <a:tblPr firstRow="1" bandRow="1">
                <a:tableStyleId>{5C22544A-7EE6-4342-B048-85BDC9FD1C3A}</a:tableStyleId>
              </a:tblPr>
              <a:tblGrid>
                <a:gridCol w="5023508">
                  <a:extLst>
                    <a:ext uri="{9D8B030D-6E8A-4147-A177-3AD203B41FA5}">
                      <a16:colId xmlns:a16="http://schemas.microsoft.com/office/drawing/2014/main" val="2240233995"/>
                    </a:ext>
                  </a:extLst>
                </a:gridCol>
                <a:gridCol w="1653337">
                  <a:extLst>
                    <a:ext uri="{9D8B030D-6E8A-4147-A177-3AD203B41FA5}">
                      <a16:colId xmlns:a16="http://schemas.microsoft.com/office/drawing/2014/main" val="2907639700"/>
                    </a:ext>
                  </a:extLst>
                </a:gridCol>
              </a:tblGrid>
              <a:tr h="0">
                <a:tc>
                  <a:txBody>
                    <a:bodyPr/>
                    <a:lstStyle/>
                    <a:p>
                      <a:pPr algn="ctr"/>
                      <a:r>
                        <a:rPr lang="en-IN" sz="2400" b="1" dirty="0">
                          <a:solidFill>
                            <a:schemeClr val="bg1"/>
                          </a:solidFill>
                          <a:latin typeface="+mj-lt"/>
                        </a:rPr>
                        <a:t>Content</a:t>
                      </a:r>
                      <a:r>
                        <a:rPr lang="en-IN" sz="2400" b="1" baseline="0" dirty="0">
                          <a:solidFill>
                            <a:schemeClr val="bg1"/>
                          </a:solidFill>
                          <a:latin typeface="+mj-lt"/>
                        </a:rPr>
                        <a:t> </a:t>
                      </a:r>
                      <a:endParaRPr lang="en-IN" sz="2400" b="1" dirty="0">
                        <a:solidFill>
                          <a:schemeClr val="bg1"/>
                        </a:solidFill>
                        <a:latin typeface="+mj-lt"/>
                        <a:cs typeface="Times New Roman" panose="02020603050405020304" pitchFamily="18" charset="0"/>
                      </a:endParaRPr>
                    </a:p>
                  </a:txBody>
                  <a:tcPr/>
                </a:tc>
                <a:tc>
                  <a:txBody>
                    <a:bodyPr/>
                    <a:lstStyle/>
                    <a:p>
                      <a:pPr algn="ctr"/>
                      <a:r>
                        <a:rPr lang="en-IN" sz="2400" b="1" dirty="0">
                          <a:solidFill>
                            <a:schemeClr val="bg1"/>
                          </a:solidFill>
                          <a:latin typeface="+mj-lt"/>
                        </a:rPr>
                        <a:t>Slide No. </a:t>
                      </a:r>
                      <a:endParaRPr lang="en-IN" sz="2400" b="1" dirty="0">
                        <a:solidFill>
                          <a:schemeClr val="bg1"/>
                        </a:solidFill>
                        <a:latin typeface="+mj-lt"/>
                        <a:cs typeface="Times New Roman" panose="02020603050405020304" pitchFamily="18" charset="0"/>
                      </a:endParaRPr>
                    </a:p>
                  </a:txBody>
                  <a:tcPr/>
                </a:tc>
                <a:extLst>
                  <a:ext uri="{0D108BD9-81ED-4DB2-BD59-A6C34878D82A}">
                    <a16:rowId xmlns:a16="http://schemas.microsoft.com/office/drawing/2014/main" val="2176297881"/>
                  </a:ext>
                </a:extLst>
              </a:tr>
              <a:tr h="66998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800" b="0" u="none" strike="noStrike" kern="1200" dirty="0">
                          <a:solidFill>
                            <a:schemeClr val="dk1"/>
                          </a:solidFill>
                          <a:effectLst/>
                        </a:rPr>
                        <a:t>Introduction </a:t>
                      </a:r>
                      <a:endParaRPr lang="en-IN" b="0" dirty="0">
                        <a:effectLst/>
                        <a:latin typeface="Times New Roman" panose="02020603050405020304" pitchFamily="18" charset="0"/>
                        <a:cs typeface="Times New Roman" panose="02020603050405020304" pitchFamily="18" charset="0"/>
                      </a:endParaRPr>
                    </a:p>
                  </a:txBody>
                  <a:tcPr/>
                </a:tc>
                <a:tc>
                  <a:txBody>
                    <a:bodyPr/>
                    <a:lstStyle/>
                    <a:p>
                      <a:pPr algn="ctr"/>
                      <a:r>
                        <a:rPr lang="en-IN" b="0" dirty="0"/>
                        <a:t>1</a:t>
                      </a:r>
                      <a:endParaRPr lang="en-IN" b="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676218728"/>
                  </a:ext>
                </a:extLst>
              </a:tr>
              <a:tr h="66998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800" b="0" u="none" strike="noStrike" kern="1200" dirty="0">
                          <a:solidFill>
                            <a:schemeClr val="dk1"/>
                          </a:solidFill>
                          <a:effectLst/>
                        </a:rPr>
                        <a:t>Group </a:t>
                      </a:r>
                      <a:r>
                        <a:rPr lang="en-IN" sz="1800" b="0" u="none" strike="noStrike" kern="1200" dirty="0">
                          <a:solidFill>
                            <a:schemeClr val="dk1"/>
                          </a:solidFill>
                          <a:effectLst/>
                          <a:latin typeface="+mj-lt"/>
                        </a:rPr>
                        <a:t>Dynamics</a:t>
                      </a:r>
                      <a:r>
                        <a:rPr lang="en-IN" sz="1800" b="0" u="none" strike="noStrike" kern="1200" dirty="0">
                          <a:solidFill>
                            <a:schemeClr val="dk1"/>
                          </a:solidFill>
                          <a:effectLst/>
                        </a:rPr>
                        <a:t> </a:t>
                      </a:r>
                      <a:endParaRPr lang="en-IN" b="0" dirty="0">
                        <a:effectLst/>
                        <a:latin typeface="Times New Roman" panose="02020603050405020304" pitchFamily="18" charset="0"/>
                        <a:cs typeface="Times New Roman" panose="02020603050405020304" pitchFamily="18" charset="0"/>
                      </a:endParaRPr>
                    </a:p>
                  </a:txBody>
                  <a:tcPr/>
                </a:tc>
                <a:tc>
                  <a:txBody>
                    <a:bodyPr/>
                    <a:lstStyle/>
                    <a:p>
                      <a:pPr algn="ctr"/>
                      <a:r>
                        <a:rPr lang="en-IN" b="0" dirty="0"/>
                        <a:t>2-3</a:t>
                      </a:r>
                      <a:endParaRPr lang="en-IN" b="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65318407"/>
                  </a:ext>
                </a:extLst>
              </a:tr>
              <a:tr h="66998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800" b="0" u="none" strike="noStrike" kern="1200" dirty="0">
                          <a:solidFill>
                            <a:schemeClr val="dk1"/>
                          </a:solidFill>
                          <a:effectLst/>
                        </a:rPr>
                        <a:t>Effective Conflict Handling and Delegation</a:t>
                      </a:r>
                      <a:endParaRPr lang="en-IN" b="0" dirty="0">
                        <a:effectLst/>
                        <a:latin typeface="Times New Roman" panose="02020603050405020304" pitchFamily="18" charset="0"/>
                        <a:cs typeface="Times New Roman" panose="02020603050405020304" pitchFamily="18" charset="0"/>
                      </a:endParaRPr>
                    </a:p>
                  </a:txBody>
                  <a:tcPr/>
                </a:tc>
                <a:tc>
                  <a:txBody>
                    <a:bodyPr/>
                    <a:lstStyle/>
                    <a:p>
                      <a:pPr algn="ctr"/>
                      <a:r>
                        <a:rPr lang="en-IN" b="0" dirty="0"/>
                        <a:t>4-5</a:t>
                      </a:r>
                      <a:endParaRPr lang="en-IN" b="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273990538"/>
                  </a:ext>
                </a:extLst>
              </a:tr>
              <a:tr h="66998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800" b="0" u="none" strike="noStrike" kern="1200" dirty="0">
                          <a:solidFill>
                            <a:schemeClr val="dk1"/>
                          </a:solidFill>
                          <a:effectLst/>
                        </a:rPr>
                        <a:t>Conclusion </a:t>
                      </a:r>
                      <a:endParaRPr lang="en-IN" b="0" dirty="0">
                        <a:effectLst/>
                        <a:latin typeface="Times New Roman" panose="02020603050405020304" pitchFamily="18" charset="0"/>
                        <a:cs typeface="Times New Roman" panose="02020603050405020304" pitchFamily="18" charset="0"/>
                      </a:endParaRPr>
                    </a:p>
                  </a:txBody>
                  <a:tcPr/>
                </a:tc>
                <a:tc>
                  <a:txBody>
                    <a:bodyPr/>
                    <a:lstStyle/>
                    <a:p>
                      <a:pPr algn="ctr"/>
                      <a:r>
                        <a:rPr lang="en-IN" b="0" dirty="0"/>
                        <a:t>6</a:t>
                      </a:r>
                      <a:endParaRPr lang="en-IN" b="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76742417"/>
                  </a:ext>
                </a:extLst>
              </a:tr>
              <a:tr h="66998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800" b="0" u="none" strike="noStrike" kern="1200" dirty="0">
                          <a:solidFill>
                            <a:schemeClr val="dk1"/>
                          </a:solidFill>
                          <a:effectLst/>
                        </a:rPr>
                        <a:t>References </a:t>
                      </a:r>
                      <a:endParaRPr lang="en-IN" b="0" dirty="0">
                        <a:effectLst/>
                        <a:latin typeface="Times New Roman" panose="02020603050405020304" pitchFamily="18" charset="0"/>
                        <a:cs typeface="Times New Roman" panose="02020603050405020304" pitchFamily="18" charset="0"/>
                      </a:endParaRPr>
                    </a:p>
                  </a:txBody>
                  <a:tcPr/>
                </a:tc>
                <a:tc>
                  <a:txBody>
                    <a:bodyPr/>
                    <a:lstStyle/>
                    <a:p>
                      <a:pPr algn="ctr"/>
                      <a:r>
                        <a:rPr lang="en-IN" b="0" dirty="0"/>
                        <a:t>7</a:t>
                      </a:r>
                      <a:endParaRPr lang="en-IN" b="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240722381"/>
                  </a:ext>
                </a:extLst>
              </a:tr>
            </a:tbl>
          </a:graphicData>
        </a:graphic>
      </p:graphicFrame>
      <p:pic>
        <p:nvPicPr>
          <p:cNvPr id="2" name="Picture 1"/>
          <p:cNvPicPr>
            <a:picLocks noChangeAspect="1"/>
          </p:cNvPicPr>
          <p:nvPr/>
        </p:nvPicPr>
        <p:blipFill>
          <a:blip r:embed="rId2"/>
          <a:stretch>
            <a:fillRect/>
          </a:stretch>
        </p:blipFill>
        <p:spPr>
          <a:xfrm>
            <a:off x="636815" y="2223170"/>
            <a:ext cx="3396342" cy="3524487"/>
          </a:xfrm>
          <a:prstGeom prst="rect">
            <a:avLst/>
          </a:prstGeom>
        </p:spPr>
      </p:pic>
    </p:spTree>
    <p:extLst>
      <p:ext uri="{BB962C8B-B14F-4D97-AF65-F5344CB8AC3E}">
        <p14:creationId xmlns:p14="http://schemas.microsoft.com/office/powerpoint/2010/main" val="3340868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788712"/>
            <a:ext cx="12192000" cy="553998"/>
          </a:xfrm>
          <a:prstGeom prst="rect">
            <a:avLst/>
          </a:prstGeom>
          <a:gradFill>
            <a:gsLst>
              <a:gs pos="3000">
                <a:srgbClr val="C39900"/>
              </a:gs>
              <a:gs pos="0">
                <a:srgbClr val="FFCC00">
                  <a:shade val="30000"/>
                  <a:satMod val="115000"/>
                </a:srgbClr>
              </a:gs>
              <a:gs pos="40000">
                <a:schemeClr val="accent2">
                  <a:lumMod val="75000"/>
                </a:schemeClr>
              </a:gs>
              <a:gs pos="100000">
                <a:srgbClr val="FFCC00">
                  <a:shade val="100000"/>
                  <a:satMod val="115000"/>
                </a:srgbClr>
              </a:gs>
            </a:gsLst>
            <a:path path="circle">
              <a:fillToRect l="50000" t="50000" r="50000" b="50000"/>
            </a:path>
          </a:gradFill>
        </p:spPr>
        <p:txBody>
          <a:bodyPr wrap="square">
            <a:spAutoFit/>
          </a:bodyPr>
          <a:lstStyle/>
          <a:p>
            <a:pPr marL="67310" algn="ctr">
              <a:spcAft>
                <a:spcPts val="1000"/>
              </a:spcAft>
            </a:pPr>
            <a:r>
              <a:rPr lang="en-IN" sz="3000" b="1" dirty="0">
                <a:latin typeface="+mj-lt"/>
              </a:rPr>
              <a:t>Introduction </a:t>
            </a:r>
            <a:endParaRPr lang="en-IN" sz="3000" b="1" dirty="0">
              <a:effectLst/>
              <a:latin typeface="+mj-lt"/>
            </a:endParaRPr>
          </a:p>
        </p:txBody>
      </p:sp>
      <p:sp>
        <p:nvSpPr>
          <p:cNvPr id="6" name="Rectangle 5"/>
          <p:cNvSpPr/>
          <p:nvPr/>
        </p:nvSpPr>
        <p:spPr>
          <a:xfrm>
            <a:off x="353786" y="2415866"/>
            <a:ext cx="5731088" cy="3346109"/>
          </a:xfrm>
          <a:prstGeom prst="rect">
            <a:avLst/>
          </a:prstGeom>
        </p:spPr>
        <p:txBody>
          <a:bodyPr wrap="square">
            <a:spAutoFit/>
          </a:bodyPr>
          <a:lstStyle/>
          <a:p>
            <a:pPr marL="342900" lvl="0" indent="-342900" defTabSz="914400" eaLnBrk="0" fontAlgn="base" hangingPunct="0">
              <a:lnSpc>
                <a:spcPct val="150000"/>
              </a:lnSpc>
              <a:spcBef>
                <a:spcPct val="0"/>
              </a:spcBef>
              <a:spcAft>
                <a:spcPct val="0"/>
              </a:spcAft>
              <a:buFont typeface="Wingdings" panose="05000000000000000000" pitchFamily="2" charset="2"/>
              <a:buChar char="Ø"/>
            </a:pPr>
            <a:r>
              <a:rPr lang="en-US" altLang="en-US" sz="2400" dirty="0" err="1">
                <a:cs typeface="Times New Roman" panose="02020603050405020304" pitchFamily="18" charset="0"/>
              </a:rPr>
              <a:t>Emphasises</a:t>
            </a:r>
            <a:r>
              <a:rPr lang="en-US" altLang="en-US" sz="2400" dirty="0">
                <a:cs typeface="Times New Roman" panose="02020603050405020304" pitchFamily="18" charset="0"/>
              </a:rPr>
              <a:t> on sustainable cooperation and communication</a:t>
            </a:r>
          </a:p>
          <a:p>
            <a:pPr marL="342900" lvl="0" indent="-342900" defTabSz="914400" eaLnBrk="0" fontAlgn="base" hangingPunct="0">
              <a:lnSpc>
                <a:spcPct val="150000"/>
              </a:lnSpc>
              <a:spcBef>
                <a:spcPct val="0"/>
              </a:spcBef>
              <a:spcAft>
                <a:spcPct val="0"/>
              </a:spcAft>
              <a:buFont typeface="Wingdings" panose="05000000000000000000" pitchFamily="2" charset="2"/>
              <a:buChar char="Ø"/>
            </a:pPr>
            <a:r>
              <a:rPr lang="en-US" altLang="en-US" sz="2400" dirty="0">
                <a:cs typeface="Times New Roman" panose="02020603050405020304" pitchFamily="18" charset="0"/>
              </a:rPr>
              <a:t>Focuses on team building, advantageous cooperation, interpersonal interaction, and dispute resolution.</a:t>
            </a:r>
          </a:p>
        </p:txBody>
      </p:sp>
      <p:pic>
        <p:nvPicPr>
          <p:cNvPr id="7" name="Picture 6"/>
          <p:cNvPicPr>
            <a:picLocks noChangeAspect="1"/>
          </p:cNvPicPr>
          <p:nvPr/>
        </p:nvPicPr>
        <p:blipFill>
          <a:blip r:embed="rId3"/>
          <a:stretch>
            <a:fillRect/>
          </a:stretch>
        </p:blipFill>
        <p:spPr>
          <a:xfrm>
            <a:off x="6107126" y="1777042"/>
            <a:ext cx="5731088" cy="4623758"/>
          </a:xfrm>
          <a:prstGeom prst="rect">
            <a:avLst/>
          </a:prstGeom>
        </p:spPr>
      </p:pic>
    </p:spTree>
    <p:extLst>
      <p:ext uri="{BB962C8B-B14F-4D97-AF65-F5344CB8AC3E}">
        <p14:creationId xmlns:p14="http://schemas.microsoft.com/office/powerpoint/2010/main" val="13440289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573993"/>
            <a:ext cx="12192000" cy="553998"/>
          </a:xfrm>
          <a:prstGeom prst="rect">
            <a:avLst/>
          </a:prstGeom>
          <a:gradFill>
            <a:gsLst>
              <a:gs pos="3000">
                <a:srgbClr val="C39900"/>
              </a:gs>
              <a:gs pos="0">
                <a:srgbClr val="FFCC00">
                  <a:shade val="30000"/>
                  <a:satMod val="115000"/>
                </a:srgbClr>
              </a:gs>
              <a:gs pos="40000">
                <a:schemeClr val="accent2">
                  <a:lumMod val="75000"/>
                </a:schemeClr>
              </a:gs>
              <a:gs pos="100000">
                <a:srgbClr val="FFCC00">
                  <a:shade val="100000"/>
                  <a:satMod val="115000"/>
                </a:srgbClr>
              </a:gs>
            </a:gsLst>
            <a:path path="circle">
              <a:fillToRect l="50000" t="50000" r="50000" b="50000"/>
            </a:path>
          </a:gradFill>
        </p:spPr>
        <p:txBody>
          <a:bodyPr wrap="square">
            <a:spAutoFit/>
          </a:bodyPr>
          <a:lstStyle/>
          <a:p>
            <a:pPr algn="ctr"/>
            <a:r>
              <a:rPr lang="en-IN" sz="3000" b="1" dirty="0">
                <a:latin typeface="+mj-lt"/>
                <a:cs typeface="Times New Roman" panose="02020603050405020304" pitchFamily="18" charset="0"/>
              </a:rPr>
              <a:t>Group Dynamics </a:t>
            </a:r>
            <a:endParaRPr lang="en-IN" sz="3000" dirty="0">
              <a:latin typeface="+mj-lt"/>
              <a:cs typeface="Times New Roman" panose="02020603050405020304" pitchFamily="18" charset="0"/>
            </a:endParaRPr>
          </a:p>
        </p:txBody>
      </p:sp>
      <p:sp>
        <p:nvSpPr>
          <p:cNvPr id="7" name="Rectangle 1"/>
          <p:cNvSpPr>
            <a:spLocks noGrp="1" noChangeArrowheads="1"/>
          </p:cNvSpPr>
          <p:nvPr>
            <p:ph idx="1"/>
          </p:nvPr>
        </p:nvSpPr>
        <p:spPr bwMode="auto">
          <a:xfrm>
            <a:off x="457201" y="1889255"/>
            <a:ext cx="6613070"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cs typeface="Times New Roman" panose="02020603050405020304" pitchFamily="18" charset="0"/>
              </a:rPr>
              <a:t>Group dynamics classifies interactions, associations, and occurrences within a group.</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cs typeface="Times New Roman" panose="02020603050405020304" pitchFamily="18" charset="0"/>
              </a:rPr>
              <a:t>Belbin's theory of team functioning and Tuckman's collaborative learning procedures provide a foundation for understanding team relationships.</a:t>
            </a:r>
            <a:endParaRPr lang="en-US" altLang="en-US" sz="2400" dirty="0">
              <a:cs typeface="Times New Roman" panose="02020603050405020304" pitchFamily="18" charset="0"/>
            </a:endParaRP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cs typeface="Times New Roman" panose="02020603050405020304" pitchFamily="18" charset="0"/>
              </a:rPr>
              <a:t>Tuckman's collective growth process includes forming, storming, norming, performing, and adjourning stages.</a:t>
            </a:r>
          </a:p>
        </p:txBody>
      </p:sp>
      <p:pic>
        <p:nvPicPr>
          <p:cNvPr id="8" name="Picture 7"/>
          <p:cNvPicPr>
            <a:picLocks noChangeAspect="1"/>
          </p:cNvPicPr>
          <p:nvPr/>
        </p:nvPicPr>
        <p:blipFill>
          <a:blip r:embed="rId3"/>
          <a:stretch>
            <a:fillRect/>
          </a:stretch>
        </p:blipFill>
        <p:spPr>
          <a:xfrm>
            <a:off x="6857999" y="1550218"/>
            <a:ext cx="4702629" cy="4654638"/>
          </a:xfrm>
          <a:prstGeom prst="rect">
            <a:avLst/>
          </a:prstGeom>
        </p:spPr>
      </p:pic>
    </p:spTree>
    <p:extLst>
      <p:ext uri="{BB962C8B-B14F-4D97-AF65-F5344CB8AC3E}">
        <p14:creationId xmlns:p14="http://schemas.microsoft.com/office/powerpoint/2010/main" val="547942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p:cNvSpPr>
            <a:spLocks noGrp="1" noChangeArrowheads="1"/>
          </p:cNvSpPr>
          <p:nvPr>
            <p:ph idx="1"/>
          </p:nvPr>
        </p:nvSpPr>
        <p:spPr bwMode="auto">
          <a:xfrm>
            <a:off x="212272" y="1229044"/>
            <a:ext cx="7168242" cy="50081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lnSpc>
                <a:spcPct val="150000"/>
              </a:lnSpc>
              <a:spcBef>
                <a:spcPct val="0"/>
              </a:spcBef>
              <a:spcAft>
                <a:spcPct val="0"/>
              </a:spcAft>
              <a:buFont typeface="Wingdings" panose="05000000000000000000" pitchFamily="2" charset="2"/>
              <a:buChar char="Ø"/>
            </a:pPr>
            <a:r>
              <a:rPr kumimoji="0" lang="en-US" altLang="en-US" sz="2400" b="0" i="0" u="none" strike="noStrike" cap="none" normalizeH="0" baseline="0" dirty="0">
                <a:ln>
                  <a:noFill/>
                </a:ln>
                <a:solidFill>
                  <a:schemeClr val="tx1"/>
                </a:solidFill>
                <a:effectLst/>
                <a:cs typeface="Times New Roman" panose="02020603050405020304" pitchFamily="18" charset="0"/>
              </a:rPr>
              <a:t>Belbin's concept of communal commitment can help identify workforce strengths and weaknesses.</a:t>
            </a:r>
          </a:p>
          <a:p>
            <a:pPr algn="just" eaLnBrk="0" fontAlgn="base" hangingPunct="0">
              <a:lnSpc>
                <a:spcPct val="150000"/>
              </a:lnSpc>
              <a:spcBef>
                <a:spcPct val="0"/>
              </a:spcBef>
              <a:spcAft>
                <a:spcPct val="0"/>
              </a:spcAft>
              <a:buFont typeface="Wingdings" panose="05000000000000000000" pitchFamily="2" charset="2"/>
              <a:buChar char="Ø"/>
            </a:pPr>
            <a:r>
              <a:rPr kumimoji="0" lang="en-US" altLang="en-US" sz="2400" b="0" i="0" u="none" strike="noStrike" cap="none" normalizeH="0" baseline="0" dirty="0">
                <a:ln>
                  <a:noFill/>
                </a:ln>
                <a:solidFill>
                  <a:schemeClr val="tx1"/>
                </a:solidFill>
                <a:effectLst/>
                <a:cs typeface="Times New Roman" panose="02020603050405020304" pitchFamily="18" charset="0"/>
              </a:rPr>
              <a:t>Tuckman's team-building methodologies provide insight into opportunities and challenges in modern business applications.</a:t>
            </a:r>
          </a:p>
          <a:p>
            <a:pPr algn="just" eaLnBrk="0" fontAlgn="base" hangingPunct="0">
              <a:lnSpc>
                <a:spcPct val="150000"/>
              </a:lnSpc>
              <a:spcBef>
                <a:spcPct val="0"/>
              </a:spcBef>
              <a:spcAft>
                <a:spcPct val="0"/>
              </a:spcAft>
              <a:buFont typeface="Wingdings" panose="05000000000000000000" pitchFamily="2" charset="2"/>
              <a:buChar char="Ø"/>
            </a:pPr>
            <a:r>
              <a:rPr kumimoji="0" lang="en-US" altLang="en-US" sz="2400" b="0" i="0" u="none" strike="noStrike" cap="none" normalizeH="0" baseline="0" dirty="0">
                <a:ln>
                  <a:noFill/>
                </a:ln>
                <a:solidFill>
                  <a:schemeClr val="tx1"/>
                </a:solidFill>
                <a:effectLst/>
                <a:cs typeface="Times New Roman" panose="02020603050405020304" pitchFamily="18" charset="0"/>
              </a:rPr>
              <a:t>Managers can use Belbin's theory to address interpersonal issues like communication difficulties and disagreements.</a:t>
            </a:r>
          </a:p>
        </p:txBody>
      </p:sp>
      <p:sp>
        <p:nvSpPr>
          <p:cNvPr id="5" name="Rectangle 4"/>
          <p:cNvSpPr/>
          <p:nvPr/>
        </p:nvSpPr>
        <p:spPr>
          <a:xfrm>
            <a:off x="0" y="811378"/>
            <a:ext cx="12192000" cy="553998"/>
          </a:xfrm>
          <a:prstGeom prst="rect">
            <a:avLst/>
          </a:prstGeom>
          <a:gradFill>
            <a:gsLst>
              <a:gs pos="3000">
                <a:srgbClr val="C39900"/>
              </a:gs>
              <a:gs pos="0">
                <a:srgbClr val="FFCC00">
                  <a:shade val="30000"/>
                  <a:satMod val="115000"/>
                </a:srgbClr>
              </a:gs>
              <a:gs pos="40000">
                <a:schemeClr val="accent2">
                  <a:lumMod val="75000"/>
                </a:schemeClr>
              </a:gs>
              <a:gs pos="100000">
                <a:srgbClr val="FFCC00">
                  <a:shade val="100000"/>
                  <a:satMod val="115000"/>
                </a:srgbClr>
              </a:gs>
            </a:gsLst>
            <a:path path="circle">
              <a:fillToRect l="50000" t="50000" r="50000" b="50000"/>
            </a:path>
          </a:gradFill>
        </p:spPr>
        <p:txBody>
          <a:bodyPr wrap="square">
            <a:spAutoFit/>
          </a:bodyPr>
          <a:lstStyle/>
          <a:p>
            <a:pPr algn="ctr"/>
            <a:r>
              <a:rPr lang="en-IN" sz="3000" b="1" dirty="0">
                <a:latin typeface="+mj-lt"/>
                <a:cs typeface="Times New Roman" panose="02020603050405020304" pitchFamily="18" charset="0"/>
              </a:rPr>
              <a:t>Group Dynamics Cont.  </a:t>
            </a:r>
            <a:endParaRPr lang="en-IN" sz="3000" dirty="0">
              <a:latin typeface="+mj-lt"/>
              <a:cs typeface="Times New Roman" panose="02020603050405020304" pitchFamily="18" charset="0"/>
            </a:endParaRPr>
          </a:p>
        </p:txBody>
      </p:sp>
      <p:pic>
        <p:nvPicPr>
          <p:cNvPr id="6" name="Picture 5"/>
          <p:cNvPicPr>
            <a:picLocks noChangeAspect="1"/>
          </p:cNvPicPr>
          <p:nvPr/>
        </p:nvPicPr>
        <p:blipFill>
          <a:blip r:embed="rId3"/>
          <a:stretch>
            <a:fillRect/>
          </a:stretch>
        </p:blipFill>
        <p:spPr>
          <a:xfrm>
            <a:off x="7870372" y="1861457"/>
            <a:ext cx="4033158" cy="3949129"/>
          </a:xfrm>
          <a:prstGeom prst="rect">
            <a:avLst/>
          </a:prstGeom>
        </p:spPr>
      </p:pic>
    </p:spTree>
    <p:extLst>
      <p:ext uri="{BB962C8B-B14F-4D97-AF65-F5344CB8AC3E}">
        <p14:creationId xmlns:p14="http://schemas.microsoft.com/office/powerpoint/2010/main" val="2776560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01134"/>
            <a:ext cx="12192000" cy="553998"/>
          </a:xfrm>
          <a:prstGeom prst="rect">
            <a:avLst/>
          </a:prstGeom>
          <a:gradFill>
            <a:gsLst>
              <a:gs pos="3000">
                <a:srgbClr val="C39900"/>
              </a:gs>
              <a:gs pos="0">
                <a:srgbClr val="FFCC00">
                  <a:shade val="30000"/>
                  <a:satMod val="115000"/>
                </a:srgbClr>
              </a:gs>
              <a:gs pos="40000">
                <a:schemeClr val="accent2">
                  <a:lumMod val="75000"/>
                </a:schemeClr>
              </a:gs>
              <a:gs pos="100000">
                <a:srgbClr val="FFCC00">
                  <a:shade val="100000"/>
                  <a:satMod val="115000"/>
                </a:srgbClr>
              </a:gs>
            </a:gsLst>
            <a:path path="circle">
              <a:fillToRect l="50000" t="50000" r="50000" b="50000"/>
            </a:path>
          </a:gradFill>
        </p:spPr>
        <p:txBody>
          <a:bodyPr wrap="square">
            <a:spAutoFit/>
          </a:bodyPr>
          <a:lstStyle/>
          <a:p>
            <a:pPr algn="ctr"/>
            <a:r>
              <a:rPr lang="en-IN" sz="3000" b="1" dirty="0">
                <a:latin typeface="+mj-lt"/>
              </a:rPr>
              <a:t>Effective Conflict Handling and Delegation</a:t>
            </a:r>
            <a:endParaRPr lang="en-IN" sz="3000" dirty="0">
              <a:latin typeface="+mj-lt"/>
            </a:endParaRPr>
          </a:p>
        </p:txBody>
      </p:sp>
      <p:sp>
        <p:nvSpPr>
          <p:cNvPr id="5" name="Rectangle 1"/>
          <p:cNvSpPr>
            <a:spLocks noGrp="1" noChangeArrowheads="1"/>
          </p:cNvSpPr>
          <p:nvPr>
            <p:ph idx="1"/>
          </p:nvPr>
        </p:nvSpPr>
        <p:spPr bwMode="auto">
          <a:xfrm>
            <a:off x="130630" y="1901536"/>
            <a:ext cx="6172200" cy="4610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just"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cs typeface="Times New Roman" panose="02020603050405020304" pitchFamily="18" charset="0"/>
              </a:rPr>
              <a:t>Importance of effective negotiation and service provision for high-performance teams.</a:t>
            </a:r>
          </a:p>
          <a:p>
            <a:pPr marR="0" lvl="0" algn="just"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cs typeface="Times New Roman" panose="02020603050405020304" pitchFamily="18" charset="0"/>
              </a:rPr>
              <a:t>Tuckman's Team Development Phase and Belbin's Team Management Theory provide guidance on dispute resolution and job distribution.</a:t>
            </a:r>
          </a:p>
          <a:p>
            <a:pPr marR="0" lvl="0" algn="just"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cs typeface="Times New Roman" panose="02020603050405020304" pitchFamily="18" charset="0"/>
              </a:rPr>
              <a:t>Belbin's team duties emphasize the importance of understanding team members' strengths and weaknesses.</a:t>
            </a:r>
          </a:p>
          <a:p>
            <a:pPr marR="0" lvl="0" algn="just"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cs typeface="Times New Roman" panose="02020603050405020304" pitchFamily="18" charset="0"/>
              </a:rPr>
              <a:t>Assigning tasks that align with team members' skills and talents can enhance performance and reduce conflict.</a:t>
            </a:r>
          </a:p>
        </p:txBody>
      </p:sp>
      <p:pic>
        <p:nvPicPr>
          <p:cNvPr id="6" name="Picture 5"/>
          <p:cNvPicPr>
            <a:picLocks noChangeAspect="1"/>
          </p:cNvPicPr>
          <p:nvPr/>
        </p:nvPicPr>
        <p:blipFill>
          <a:blip r:embed="rId3"/>
          <a:stretch>
            <a:fillRect/>
          </a:stretch>
        </p:blipFill>
        <p:spPr>
          <a:xfrm>
            <a:off x="6433457" y="1759799"/>
            <a:ext cx="5323114" cy="4396071"/>
          </a:xfrm>
          <a:prstGeom prst="rect">
            <a:avLst/>
          </a:prstGeom>
        </p:spPr>
      </p:pic>
    </p:spTree>
    <p:extLst>
      <p:ext uri="{BB962C8B-B14F-4D97-AF65-F5344CB8AC3E}">
        <p14:creationId xmlns:p14="http://schemas.microsoft.com/office/powerpoint/2010/main" val="36518497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599105"/>
            <a:ext cx="12191999" cy="553998"/>
          </a:xfrm>
          <a:prstGeom prst="rect">
            <a:avLst/>
          </a:prstGeom>
          <a:gradFill flip="none" rotWithShape="1">
            <a:gsLst>
              <a:gs pos="3000">
                <a:srgbClr val="C39900"/>
              </a:gs>
              <a:gs pos="0">
                <a:srgbClr val="FFCC00">
                  <a:shade val="30000"/>
                  <a:satMod val="115000"/>
                </a:srgbClr>
              </a:gs>
              <a:gs pos="40000">
                <a:schemeClr val="accent2">
                  <a:lumMod val="75000"/>
                </a:schemeClr>
              </a:gs>
              <a:gs pos="100000">
                <a:srgbClr val="FFCC00">
                  <a:shade val="100000"/>
                  <a:satMod val="115000"/>
                </a:srgbClr>
              </a:gs>
            </a:gsLst>
            <a:path path="circle">
              <a:fillToRect l="50000" t="50000" r="50000" b="50000"/>
            </a:path>
            <a:tileRect/>
          </a:gradFill>
        </p:spPr>
        <p:txBody>
          <a:bodyPr wrap="square">
            <a:spAutoFit/>
          </a:bodyPr>
          <a:lstStyle/>
          <a:p>
            <a:pPr algn="ctr"/>
            <a:r>
              <a:rPr lang="en-IN" sz="3000" b="1" dirty="0">
                <a:latin typeface="+mj-lt"/>
              </a:rPr>
              <a:t>Effective Conflict Handling and Delegation Cont. </a:t>
            </a:r>
            <a:endParaRPr lang="en-IN" sz="3000" dirty="0">
              <a:latin typeface="+mj-lt"/>
            </a:endParaRPr>
          </a:p>
        </p:txBody>
      </p:sp>
      <p:sp>
        <p:nvSpPr>
          <p:cNvPr id="5" name="Rectangle 1"/>
          <p:cNvSpPr>
            <a:spLocks noGrp="1" noChangeArrowheads="1"/>
          </p:cNvSpPr>
          <p:nvPr>
            <p:ph idx="1"/>
          </p:nvPr>
        </p:nvSpPr>
        <p:spPr bwMode="auto">
          <a:xfrm>
            <a:off x="326571" y="1604014"/>
            <a:ext cx="6106886" cy="4454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just"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cs typeface="Times New Roman" panose="02020603050405020304" pitchFamily="18" charset="0"/>
              </a:rPr>
              <a:t>Belbin's theory aids in task assignment and conflict resolution, enhancing team performance.</a:t>
            </a:r>
          </a:p>
          <a:p>
            <a:pPr marR="0" lvl="0" algn="just"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cs typeface="Times New Roman" panose="02020603050405020304" pitchFamily="18" charset="0"/>
              </a:rPr>
              <a:t>Merging this with Tuckman's stages fosters a cohesive work environment.</a:t>
            </a:r>
          </a:p>
          <a:p>
            <a:pPr marR="0" lvl="0" algn="just"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cs typeface="Times New Roman" panose="02020603050405020304" pitchFamily="18" charset="0"/>
              </a:rPr>
              <a:t>Effective delegation and conflict management are crucial for building high-performing, productive groups.</a:t>
            </a:r>
          </a:p>
        </p:txBody>
      </p:sp>
      <p:pic>
        <p:nvPicPr>
          <p:cNvPr id="6" name="Picture 5"/>
          <p:cNvPicPr>
            <a:picLocks noChangeAspect="1"/>
          </p:cNvPicPr>
          <p:nvPr/>
        </p:nvPicPr>
        <p:blipFill>
          <a:blip r:embed="rId3"/>
          <a:stretch>
            <a:fillRect/>
          </a:stretch>
        </p:blipFill>
        <p:spPr>
          <a:xfrm>
            <a:off x="6727371" y="2096180"/>
            <a:ext cx="5306785" cy="4076020"/>
          </a:xfrm>
          <a:prstGeom prst="rect">
            <a:avLst/>
          </a:prstGeom>
        </p:spPr>
      </p:pic>
    </p:spTree>
    <p:extLst>
      <p:ext uri="{BB962C8B-B14F-4D97-AF65-F5344CB8AC3E}">
        <p14:creationId xmlns:p14="http://schemas.microsoft.com/office/powerpoint/2010/main" val="18030985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p:cNvSpPr>
            <a:spLocks noGrp="1" noChangeArrowheads="1"/>
          </p:cNvSpPr>
          <p:nvPr>
            <p:ph idx="1"/>
          </p:nvPr>
        </p:nvSpPr>
        <p:spPr bwMode="auto">
          <a:xfrm>
            <a:off x="685799" y="1896374"/>
            <a:ext cx="5029200" cy="4454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cs typeface="Times New Roman" panose="02020603050405020304" pitchFamily="18" charset="0"/>
              </a:rPr>
              <a:t>Solving disagreements effectively.</a:t>
            </a:r>
            <a:endParaRPr lang="en-US" altLang="en-US" sz="2400" dirty="0">
              <a:cs typeface="Times New Roman" panose="02020603050405020304" pitchFamily="18" charset="0"/>
            </a:endParaRP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cs typeface="Times New Roman" panose="02020603050405020304" pitchFamily="18" charset="0"/>
              </a:rPr>
              <a:t>Assigning responsibilities effectively.</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cs typeface="Times New Roman" panose="02020603050405020304" pitchFamily="18" charset="0"/>
              </a:rPr>
              <a:t>Enhancing team efficiency.</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cs typeface="Times New Roman" panose="02020603050405020304" pitchFamily="18" charset="0"/>
              </a:rPr>
              <a:t>Implementing Tuckman's stages of group growth and Belbin team roles.</a:t>
            </a:r>
          </a:p>
        </p:txBody>
      </p:sp>
      <p:sp>
        <p:nvSpPr>
          <p:cNvPr id="5" name="Rectangle 4"/>
          <p:cNvSpPr/>
          <p:nvPr/>
        </p:nvSpPr>
        <p:spPr>
          <a:xfrm>
            <a:off x="0" y="934081"/>
            <a:ext cx="12192000" cy="553998"/>
          </a:xfrm>
          <a:prstGeom prst="rect">
            <a:avLst/>
          </a:prstGeom>
          <a:gradFill>
            <a:gsLst>
              <a:gs pos="3000">
                <a:srgbClr val="C39900"/>
              </a:gs>
              <a:gs pos="0">
                <a:srgbClr val="FFCC00">
                  <a:shade val="30000"/>
                  <a:satMod val="115000"/>
                </a:srgbClr>
              </a:gs>
              <a:gs pos="40000">
                <a:schemeClr val="accent2">
                  <a:lumMod val="75000"/>
                </a:schemeClr>
              </a:gs>
              <a:gs pos="100000">
                <a:srgbClr val="FFCC00">
                  <a:shade val="100000"/>
                  <a:satMod val="115000"/>
                </a:srgbClr>
              </a:gs>
            </a:gsLst>
            <a:path path="circle">
              <a:fillToRect l="50000" t="50000" r="50000" b="50000"/>
            </a:path>
          </a:gradFill>
        </p:spPr>
        <p:txBody>
          <a:bodyPr wrap="square">
            <a:spAutoFit/>
          </a:bodyPr>
          <a:lstStyle/>
          <a:p>
            <a:pPr algn="ctr"/>
            <a:r>
              <a:rPr lang="en-IN" sz="3000" b="1" dirty="0">
                <a:latin typeface="+mj-lt"/>
              </a:rPr>
              <a:t>Conclusion </a:t>
            </a:r>
            <a:endParaRPr lang="en-IN" sz="3000" dirty="0">
              <a:latin typeface="+mj-lt"/>
            </a:endParaRPr>
          </a:p>
        </p:txBody>
      </p:sp>
      <p:pic>
        <p:nvPicPr>
          <p:cNvPr id="2050" name="Picture 2">
            <a:extLst>
              <a:ext uri="{FF2B5EF4-FFF2-40B4-BE49-F238E27FC236}">
                <a16:creationId xmlns:a16="http://schemas.microsoft.com/office/drawing/2014/main" id="{F633497F-3E0B-1B53-3527-5A7D9F02CCF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667" t="7799" r="26436" b="39371"/>
          <a:stretch/>
        </p:blipFill>
        <p:spPr bwMode="auto">
          <a:xfrm>
            <a:off x="5917722" y="1846053"/>
            <a:ext cx="5865962" cy="455474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90578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Autofit/>
          </a:bodyPr>
          <a:lstStyle/>
          <a:p>
            <a:pPr>
              <a:buFont typeface="Wingdings" panose="05000000000000000000" pitchFamily="2" charset="2"/>
              <a:buChar char="Ø"/>
            </a:pPr>
            <a:r>
              <a:rPr lang="en-IN" sz="2000" dirty="0" err="1">
                <a:cs typeface="Times New Roman" panose="02020603050405020304" pitchFamily="18" charset="0"/>
              </a:rPr>
              <a:t>Abd</a:t>
            </a:r>
            <a:r>
              <a:rPr lang="en-IN" sz="2000" dirty="0">
                <a:cs typeface="Times New Roman" panose="02020603050405020304" pitchFamily="18" charset="0"/>
              </a:rPr>
              <a:t> Malik </a:t>
            </a:r>
            <a:r>
              <a:rPr lang="en-IN" sz="2000" dirty="0" err="1">
                <a:cs typeface="Times New Roman" panose="02020603050405020304" pitchFamily="18" charset="0"/>
              </a:rPr>
              <a:t>Mohd</a:t>
            </a:r>
            <a:r>
              <a:rPr lang="en-IN" sz="2000" dirty="0">
                <a:cs typeface="Times New Roman" panose="02020603050405020304" pitchFamily="18" charset="0"/>
              </a:rPr>
              <a:t> Rick, W.N., </a:t>
            </a:r>
            <a:r>
              <a:rPr lang="en-IN" sz="2000" dirty="0" err="1">
                <a:cs typeface="Times New Roman" panose="02020603050405020304" pitchFamily="18" charset="0"/>
              </a:rPr>
              <a:t>Mohd</a:t>
            </a:r>
            <a:r>
              <a:rPr lang="en-IN" sz="2000" dirty="0">
                <a:cs typeface="Times New Roman" panose="02020603050405020304" pitchFamily="18" charset="0"/>
              </a:rPr>
              <a:t>, H.W., </a:t>
            </a:r>
            <a:r>
              <a:rPr lang="en-IN" sz="2000" dirty="0" err="1">
                <a:cs typeface="Times New Roman" panose="02020603050405020304" pitchFamily="18" charset="0"/>
              </a:rPr>
              <a:t>Abd</a:t>
            </a:r>
            <a:r>
              <a:rPr lang="en-IN" sz="2000" dirty="0">
                <a:cs typeface="Times New Roman" panose="02020603050405020304" pitchFamily="18" charset="0"/>
              </a:rPr>
              <a:t> Rahman, M., </a:t>
            </a:r>
            <a:r>
              <a:rPr lang="en-IN" sz="2000" dirty="0" err="1">
                <a:cs typeface="Times New Roman" panose="02020603050405020304" pitchFamily="18" charset="0"/>
              </a:rPr>
              <a:t>Sukiman</a:t>
            </a:r>
            <a:r>
              <a:rPr lang="en-IN" sz="2000" dirty="0">
                <a:cs typeface="Times New Roman" panose="02020603050405020304" pitchFamily="18" charset="0"/>
              </a:rPr>
              <a:t>, S.A., Mokhtar, R. and </a:t>
            </a:r>
            <a:r>
              <a:rPr lang="en-IN" sz="2000" dirty="0" err="1">
                <a:cs typeface="Times New Roman" panose="02020603050405020304" pitchFamily="18" charset="0"/>
              </a:rPr>
              <a:t>Katawazai</a:t>
            </a:r>
            <a:r>
              <a:rPr lang="en-IN" sz="2000" dirty="0">
                <a:cs typeface="Times New Roman" panose="02020603050405020304" pitchFamily="18" charset="0"/>
              </a:rPr>
              <a:t>, R., 2022. Exploring Online Group Work Using Tuckman’s Model.</a:t>
            </a:r>
          </a:p>
          <a:p>
            <a:pPr>
              <a:buFont typeface="Wingdings" panose="05000000000000000000" pitchFamily="2" charset="2"/>
              <a:buChar char="Ø"/>
            </a:pPr>
            <a:r>
              <a:rPr lang="en-IN" sz="2000" dirty="0" err="1">
                <a:cs typeface="Times New Roman" panose="02020603050405020304" pitchFamily="18" charset="0"/>
              </a:rPr>
              <a:t>Abd</a:t>
            </a:r>
            <a:r>
              <a:rPr lang="en-IN" sz="2000" dirty="0">
                <a:cs typeface="Times New Roman" panose="02020603050405020304" pitchFamily="18" charset="0"/>
              </a:rPr>
              <a:t>, I.M., </a:t>
            </a:r>
            <a:r>
              <a:rPr lang="en-IN" sz="2000" dirty="0" err="1">
                <a:cs typeface="Times New Roman" panose="02020603050405020304" pitchFamily="18" charset="0"/>
              </a:rPr>
              <a:t>Zuhairi</a:t>
            </a:r>
            <a:r>
              <a:rPr lang="en-IN" sz="2000" dirty="0">
                <a:cs typeface="Times New Roman" panose="02020603050405020304" pitchFamily="18" charset="0"/>
              </a:rPr>
              <a:t>, M.M.K. and </a:t>
            </a:r>
            <a:r>
              <a:rPr lang="en-IN" sz="2000" dirty="0" err="1">
                <a:cs typeface="Times New Roman" panose="02020603050405020304" pitchFamily="18" charset="0"/>
              </a:rPr>
              <a:t>Kamil</a:t>
            </a:r>
            <a:r>
              <a:rPr lang="en-IN" sz="2000" dirty="0">
                <a:cs typeface="Times New Roman" panose="02020603050405020304" pitchFamily="18" charset="0"/>
              </a:rPr>
              <a:t>, G.H., 2023. The Mediating Role of the Participatory Leadership Style on the Effect of Job Stress on Job Performance. </a:t>
            </a:r>
            <a:r>
              <a:rPr lang="en-IN" sz="2000" i="1" dirty="0">
                <a:cs typeface="Times New Roman" panose="02020603050405020304" pitchFamily="18" charset="0"/>
              </a:rPr>
              <a:t>Journal of Applied Business and Technology</a:t>
            </a:r>
            <a:r>
              <a:rPr lang="en-IN" sz="2000" dirty="0">
                <a:cs typeface="Times New Roman" panose="02020603050405020304" pitchFamily="18" charset="0"/>
              </a:rPr>
              <a:t>, </a:t>
            </a:r>
            <a:r>
              <a:rPr lang="en-IN" sz="2000" i="1" dirty="0">
                <a:cs typeface="Times New Roman" panose="02020603050405020304" pitchFamily="18" charset="0"/>
              </a:rPr>
              <a:t>4</a:t>
            </a:r>
            <a:r>
              <a:rPr lang="en-IN" sz="2000" dirty="0">
                <a:cs typeface="Times New Roman" panose="02020603050405020304" pitchFamily="18" charset="0"/>
              </a:rPr>
              <a:t>(3), pp.260-270.</a:t>
            </a:r>
          </a:p>
          <a:p>
            <a:pPr>
              <a:buFont typeface="Wingdings" panose="05000000000000000000" pitchFamily="2" charset="2"/>
              <a:buChar char="Ø"/>
            </a:pPr>
            <a:r>
              <a:rPr lang="en-IN" sz="2000" dirty="0" err="1">
                <a:cs typeface="Times New Roman" panose="02020603050405020304" pitchFamily="18" charset="0"/>
              </a:rPr>
              <a:t>Aranzabal</a:t>
            </a:r>
            <a:r>
              <a:rPr lang="en-IN" sz="2000" dirty="0">
                <a:cs typeface="Times New Roman" panose="02020603050405020304" pitchFamily="18" charset="0"/>
              </a:rPr>
              <a:t>, A., </a:t>
            </a:r>
            <a:r>
              <a:rPr lang="en-IN" sz="2000" dirty="0" err="1">
                <a:cs typeface="Times New Roman" panose="02020603050405020304" pitchFamily="18" charset="0"/>
              </a:rPr>
              <a:t>Epelde</a:t>
            </a:r>
            <a:r>
              <a:rPr lang="en-IN" sz="2000" dirty="0">
                <a:cs typeface="Times New Roman" panose="02020603050405020304" pitchFamily="18" charset="0"/>
              </a:rPr>
              <a:t>, E. and </a:t>
            </a:r>
            <a:r>
              <a:rPr lang="en-IN" sz="2000" dirty="0" err="1">
                <a:cs typeface="Times New Roman" panose="02020603050405020304" pitchFamily="18" charset="0"/>
              </a:rPr>
              <a:t>Artetxe</a:t>
            </a:r>
            <a:r>
              <a:rPr lang="en-IN" sz="2000" dirty="0">
                <a:cs typeface="Times New Roman" panose="02020603050405020304" pitchFamily="18" charset="0"/>
              </a:rPr>
              <a:t>, M., 2022. Team formation on the basis of Belbin’s roles to enhance students’ performance in project based learning. </a:t>
            </a:r>
            <a:r>
              <a:rPr lang="en-IN" sz="2000" i="1" dirty="0">
                <a:cs typeface="Times New Roman" panose="02020603050405020304" pitchFamily="18" charset="0"/>
              </a:rPr>
              <a:t>Education for Chemical Engineers</a:t>
            </a:r>
            <a:r>
              <a:rPr lang="en-IN" sz="2000" dirty="0">
                <a:cs typeface="Times New Roman" panose="02020603050405020304" pitchFamily="18" charset="0"/>
              </a:rPr>
              <a:t>, </a:t>
            </a:r>
            <a:r>
              <a:rPr lang="en-IN" sz="2000" i="1" dirty="0">
                <a:cs typeface="Times New Roman" panose="02020603050405020304" pitchFamily="18" charset="0"/>
              </a:rPr>
              <a:t>38</a:t>
            </a:r>
            <a:r>
              <a:rPr lang="en-IN" sz="2000" dirty="0">
                <a:cs typeface="Times New Roman" panose="02020603050405020304" pitchFamily="18" charset="0"/>
              </a:rPr>
              <a:t>, pp.22-37.</a:t>
            </a:r>
          </a:p>
          <a:p>
            <a:pPr>
              <a:buFont typeface="Wingdings" panose="05000000000000000000" pitchFamily="2" charset="2"/>
              <a:buChar char="Ø"/>
            </a:pPr>
            <a:r>
              <a:rPr lang="en-IN" sz="2000" dirty="0">
                <a:cs typeface="Times New Roman" panose="02020603050405020304" pitchFamily="18" charset="0"/>
              </a:rPr>
              <a:t>JD, D., 2023. Team Management. </a:t>
            </a:r>
            <a:r>
              <a:rPr lang="en-IN" sz="2000" i="1" dirty="0">
                <a:cs typeface="Times New Roman" panose="02020603050405020304" pitchFamily="18" charset="0"/>
              </a:rPr>
              <a:t>Available at SSRN 4527071</a:t>
            </a:r>
            <a:r>
              <a:rPr lang="en-IN" sz="2000" dirty="0">
                <a:cs typeface="Times New Roman" panose="02020603050405020304" pitchFamily="18" charset="0"/>
              </a:rPr>
              <a:t>.</a:t>
            </a:r>
          </a:p>
          <a:p>
            <a:pPr>
              <a:buFont typeface="Wingdings" panose="05000000000000000000" pitchFamily="2" charset="2"/>
              <a:buChar char="Ø"/>
            </a:pPr>
            <a:r>
              <a:rPr lang="en-IN" sz="2000" dirty="0">
                <a:cs typeface="Times New Roman" panose="02020603050405020304" pitchFamily="18" charset="0"/>
              </a:rPr>
              <a:t>Merrick, R., 2021. </a:t>
            </a:r>
            <a:r>
              <a:rPr lang="en-IN" sz="2000" i="1" dirty="0">
                <a:cs typeface="Times New Roman" panose="02020603050405020304" pitchFamily="18" charset="0"/>
              </a:rPr>
              <a:t>Inclusive teamwork for pupils with speech, language and communication needs</a:t>
            </a:r>
            <a:r>
              <a:rPr lang="en-IN" sz="2000" dirty="0">
                <a:cs typeface="Times New Roman" panose="02020603050405020304" pitchFamily="18" charset="0"/>
              </a:rPr>
              <a:t>. Routledge.</a:t>
            </a:r>
          </a:p>
          <a:p>
            <a:pPr>
              <a:buFont typeface="Wingdings" panose="05000000000000000000" pitchFamily="2" charset="2"/>
              <a:buChar char="Ø"/>
            </a:pPr>
            <a:r>
              <a:rPr lang="en-IN" sz="2000" dirty="0" err="1">
                <a:cs typeface="Times New Roman" panose="02020603050405020304" pitchFamily="18" charset="0"/>
              </a:rPr>
              <a:t>Ospina</a:t>
            </a:r>
            <a:r>
              <a:rPr lang="en-IN" sz="2000" dirty="0">
                <a:cs typeface="Times New Roman" panose="02020603050405020304" pitchFamily="18" charset="0"/>
              </a:rPr>
              <a:t>, S.M., </a:t>
            </a:r>
            <a:r>
              <a:rPr lang="en-IN" sz="2000" dirty="0" err="1">
                <a:cs typeface="Times New Roman" panose="02020603050405020304" pitchFamily="18" charset="0"/>
              </a:rPr>
              <a:t>Foldy</a:t>
            </a:r>
            <a:r>
              <a:rPr lang="en-IN" sz="2000" dirty="0">
                <a:cs typeface="Times New Roman" panose="02020603050405020304" pitchFamily="18" charset="0"/>
              </a:rPr>
              <a:t>, E.G., </a:t>
            </a:r>
            <a:r>
              <a:rPr lang="en-IN" sz="2000" dirty="0" err="1">
                <a:cs typeface="Times New Roman" panose="02020603050405020304" pitchFamily="18" charset="0"/>
              </a:rPr>
              <a:t>Fairhurst</a:t>
            </a:r>
            <a:r>
              <a:rPr lang="en-IN" sz="2000" dirty="0">
                <a:cs typeface="Times New Roman" panose="02020603050405020304" pitchFamily="18" charset="0"/>
              </a:rPr>
              <a:t>, G.T. and Jackson, B., 2020. Collective dimensions of leadership: Connecting theory and method. </a:t>
            </a:r>
            <a:r>
              <a:rPr lang="en-IN" sz="2000" i="1" dirty="0">
                <a:cs typeface="Times New Roman" panose="02020603050405020304" pitchFamily="18" charset="0"/>
              </a:rPr>
              <a:t>Human Relations</a:t>
            </a:r>
            <a:r>
              <a:rPr lang="en-IN" sz="2000" dirty="0">
                <a:cs typeface="Times New Roman" panose="02020603050405020304" pitchFamily="18" charset="0"/>
              </a:rPr>
              <a:t>, </a:t>
            </a:r>
            <a:r>
              <a:rPr lang="en-IN" sz="2000" i="1" dirty="0">
                <a:cs typeface="Times New Roman" panose="02020603050405020304" pitchFamily="18" charset="0"/>
              </a:rPr>
              <a:t>73</a:t>
            </a:r>
            <a:r>
              <a:rPr lang="en-IN" sz="2000" dirty="0">
                <a:cs typeface="Times New Roman" panose="02020603050405020304" pitchFamily="18" charset="0"/>
              </a:rPr>
              <a:t>(4), pp.441-463.</a:t>
            </a:r>
            <a:br>
              <a:rPr lang="en-IN" sz="2000" dirty="0"/>
            </a:br>
            <a:endParaRPr lang="en-IN" sz="2000" dirty="0"/>
          </a:p>
        </p:txBody>
      </p:sp>
      <p:sp>
        <p:nvSpPr>
          <p:cNvPr id="4" name="Rectangle 3"/>
          <p:cNvSpPr/>
          <p:nvPr/>
        </p:nvSpPr>
        <p:spPr>
          <a:xfrm>
            <a:off x="0" y="1056305"/>
            <a:ext cx="12192000" cy="553998"/>
          </a:xfrm>
          <a:prstGeom prst="rect">
            <a:avLst/>
          </a:prstGeom>
          <a:gradFill>
            <a:gsLst>
              <a:gs pos="3000">
                <a:srgbClr val="C39900"/>
              </a:gs>
              <a:gs pos="0">
                <a:srgbClr val="FFCC00">
                  <a:shade val="30000"/>
                  <a:satMod val="115000"/>
                </a:srgbClr>
              </a:gs>
              <a:gs pos="40000">
                <a:schemeClr val="accent2">
                  <a:lumMod val="75000"/>
                </a:schemeClr>
              </a:gs>
              <a:gs pos="100000">
                <a:srgbClr val="FFCC00">
                  <a:shade val="100000"/>
                  <a:satMod val="115000"/>
                </a:srgbClr>
              </a:gs>
            </a:gsLst>
            <a:path path="circle">
              <a:fillToRect l="50000" t="50000" r="50000" b="50000"/>
            </a:path>
          </a:gradFill>
        </p:spPr>
        <p:txBody>
          <a:bodyPr wrap="square">
            <a:spAutoFit/>
          </a:bodyPr>
          <a:lstStyle/>
          <a:p>
            <a:pPr algn="ctr"/>
            <a:r>
              <a:rPr lang="en-IN" sz="3000" b="1" dirty="0">
                <a:latin typeface="+mj-lt"/>
              </a:rPr>
              <a:t>References </a:t>
            </a:r>
            <a:endParaRPr lang="en-IN" sz="3000" dirty="0">
              <a:latin typeface="+mj-lt"/>
            </a:endParaRPr>
          </a:p>
        </p:txBody>
      </p:sp>
    </p:spTree>
    <p:extLst>
      <p:ext uri="{BB962C8B-B14F-4D97-AF65-F5344CB8AC3E}">
        <p14:creationId xmlns:p14="http://schemas.microsoft.com/office/powerpoint/2010/main" val="3168216451"/>
      </p:ext>
    </p:extLst>
  </p:cSld>
  <p:clrMapOvr>
    <a:masterClrMapping/>
  </p:clrMapOvr>
</p:sld>
</file>

<file path=ppt/theme/theme1.xml><?xml version="1.0" encoding="utf-8"?>
<a:theme xmlns:a="http://schemas.openxmlformats.org/drawingml/2006/main" name="Vapor Trail">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69</TotalTime>
  <Words>1437</Words>
  <Application>Microsoft Office PowerPoint</Application>
  <PresentationFormat>Widescreen</PresentationFormat>
  <Paragraphs>77</Paragraphs>
  <Slides>9</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Bell MT</vt:lpstr>
      <vt:lpstr>Calibri</vt:lpstr>
      <vt:lpstr>Century Gothic</vt:lpstr>
      <vt:lpstr>Times New Roman</vt:lpstr>
      <vt:lpstr>Wingdings</vt:lpstr>
      <vt:lpstr>Vapor Trail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pc</dc:creator>
  <cp:lastModifiedBy>flavius filimon</cp:lastModifiedBy>
  <cp:revision>11</cp:revision>
  <dcterms:created xsi:type="dcterms:W3CDTF">2024-03-05T10:32:20Z</dcterms:created>
  <dcterms:modified xsi:type="dcterms:W3CDTF">2024-03-14T20:33:49Z</dcterms:modified>
</cp:coreProperties>
</file>