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73" r:id="rId2"/>
    <p:sldId id="263" r:id="rId3"/>
    <p:sldId id="265" r:id="rId4"/>
    <p:sldId id="280" r:id="rId5"/>
    <p:sldId id="266" r:id="rId6"/>
    <p:sldId id="281" r:id="rId7"/>
    <p:sldId id="285" r:id="rId8"/>
    <p:sldId id="268" r:id="rId9"/>
    <p:sldId id="270" r:id="rId10"/>
    <p:sldId id="272" r:id="rId11"/>
    <p:sldId id="27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250" autoAdjust="0"/>
    <p:restoredTop sz="94291" autoAdjust="0"/>
  </p:normalViewPr>
  <p:slideViewPr>
    <p:cSldViewPr snapToGrid="0">
      <p:cViewPr varScale="1">
        <p:scale>
          <a:sx n="72" d="100"/>
          <a:sy n="72" d="100"/>
        </p:scale>
        <p:origin x="40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465436-3A08-4236-9001-724CC916BE7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A88BE49-1316-46C9-B01C-9FEABFCD5C3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Pa </a:t>
          </a:r>
          <a:r>
            <a:rPr lang="en-GB" dirty="0" err="1">
              <a:solidFill>
                <a:schemeClr val="tx1"/>
              </a:solidFill>
            </a:rPr>
            <a:t>fath</a:t>
          </a:r>
          <a:r>
            <a:rPr lang="en-GB" dirty="0">
              <a:solidFill>
                <a:schemeClr val="tx1"/>
              </a:solidFill>
            </a:rPr>
            <a:t> o </a:t>
          </a:r>
          <a:r>
            <a:rPr lang="en-GB" dirty="0" err="1">
              <a:solidFill>
                <a:schemeClr val="tx1"/>
              </a:solidFill>
            </a:rPr>
            <a:t>ddylanwad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roedd</a:t>
          </a:r>
          <a:r>
            <a:rPr lang="en-GB" dirty="0">
              <a:solidFill>
                <a:schemeClr val="tx1"/>
              </a:solidFill>
            </a:rPr>
            <a:t> Luther </a:t>
          </a:r>
          <a:r>
            <a:rPr lang="en-GB" dirty="0" err="1">
              <a:solidFill>
                <a:schemeClr val="tx1"/>
              </a:solidFill>
            </a:rPr>
            <a:t>yn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cael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yn</a:t>
          </a:r>
          <a:r>
            <a:rPr lang="en-GB" dirty="0">
              <a:solidFill>
                <a:schemeClr val="tx1"/>
              </a:solidFill>
            </a:rPr>
            <a:t> y </a:t>
          </a:r>
          <a:r>
            <a:rPr lang="en-GB" dirty="0" err="1">
              <a:solidFill>
                <a:schemeClr val="tx1"/>
              </a:solidFill>
            </a:rPr>
            <a:t>Trydydd</a:t>
          </a:r>
          <a:r>
            <a:rPr lang="en-GB" dirty="0">
              <a:solidFill>
                <a:schemeClr val="tx1"/>
              </a:solidFill>
            </a:rPr>
            <a:t> Reich.</a:t>
          </a:r>
          <a:endParaRPr lang="en-GB" dirty="0"/>
        </a:p>
      </dgm:t>
    </dgm:pt>
    <dgm:pt modelId="{4B7491C9-8FC0-4567-9977-B24D5EC4CCB9}" type="parTrans" cxnId="{A03BA7CB-D99E-4D0E-94F3-71124AE39FC6}">
      <dgm:prSet/>
      <dgm:spPr/>
      <dgm:t>
        <a:bodyPr/>
        <a:lstStyle/>
        <a:p>
          <a:endParaRPr lang="en-GB"/>
        </a:p>
      </dgm:t>
    </dgm:pt>
    <dgm:pt modelId="{19EE89CC-0B50-467B-AB23-ED4489D29D8A}" type="sibTrans" cxnId="{A03BA7CB-D99E-4D0E-94F3-71124AE39FC6}">
      <dgm:prSet/>
      <dgm:spPr/>
      <dgm:t>
        <a:bodyPr/>
        <a:lstStyle/>
        <a:p>
          <a:endParaRPr lang="en-GB"/>
        </a:p>
      </dgm:t>
    </dgm:pt>
    <dgm:pt modelId="{5F134E78-57B4-4DEC-8A07-676B5E17225B}">
      <dgm:prSet phldrT="[Text]"/>
      <dgm:spPr/>
      <dgm:t>
        <a:bodyPr/>
        <a:lstStyle/>
        <a:p>
          <a:r>
            <a:rPr lang="en-GB" dirty="0" err="1">
              <a:solidFill>
                <a:schemeClr val="tx1"/>
              </a:solidFill>
            </a:rPr>
            <a:t>Dangos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sut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wnaeth</a:t>
          </a:r>
          <a:r>
            <a:rPr lang="en-GB" dirty="0">
              <a:solidFill>
                <a:schemeClr val="tx1"/>
              </a:solidFill>
            </a:rPr>
            <a:t> Hitler </a:t>
          </a:r>
          <a:r>
            <a:rPr lang="en-GB" dirty="0" err="1">
              <a:solidFill>
                <a:schemeClr val="tx1"/>
              </a:solidFill>
            </a:rPr>
            <a:t>a’u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Natsïaid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ddefnyddio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gwaith</a:t>
          </a:r>
          <a:r>
            <a:rPr lang="en-GB" dirty="0">
              <a:solidFill>
                <a:schemeClr val="tx1"/>
              </a:solidFill>
            </a:rPr>
            <a:t> Luther.</a:t>
          </a:r>
          <a:endParaRPr lang="en-GB" dirty="0"/>
        </a:p>
      </dgm:t>
    </dgm:pt>
    <dgm:pt modelId="{28947791-7829-413B-AA37-FD4BF16E1832}" type="parTrans" cxnId="{E8819088-E011-4BC7-B7D1-D025BCC15A93}">
      <dgm:prSet/>
      <dgm:spPr/>
      <dgm:t>
        <a:bodyPr/>
        <a:lstStyle/>
        <a:p>
          <a:endParaRPr lang="en-GB"/>
        </a:p>
      </dgm:t>
    </dgm:pt>
    <dgm:pt modelId="{8CC0ACC9-7204-4CF4-8B1E-FAD3A36A48A0}" type="sibTrans" cxnId="{E8819088-E011-4BC7-B7D1-D025BCC15A93}">
      <dgm:prSet/>
      <dgm:spPr/>
      <dgm:t>
        <a:bodyPr/>
        <a:lstStyle/>
        <a:p>
          <a:endParaRPr lang="en-GB"/>
        </a:p>
      </dgm:t>
    </dgm:pt>
    <dgm:pt modelId="{51B95DCC-B71E-446D-BFE8-6B06B7022E9D}">
      <dgm:prSet phldrT="[Text]"/>
      <dgm:spPr/>
      <dgm:t>
        <a:bodyPr/>
        <a:lstStyle/>
        <a:p>
          <a:r>
            <a:rPr lang="en-GB" dirty="0" err="1">
              <a:solidFill>
                <a:schemeClr val="tx1"/>
              </a:solidFill>
            </a:rPr>
            <a:t>Pwyso</a:t>
          </a:r>
          <a:r>
            <a:rPr lang="en-GB" dirty="0">
              <a:solidFill>
                <a:schemeClr val="tx1"/>
              </a:solidFill>
            </a:rPr>
            <a:t> a </a:t>
          </a:r>
          <a:r>
            <a:rPr lang="en-GB" dirty="0" err="1">
              <a:solidFill>
                <a:schemeClr val="tx1"/>
              </a:solidFill>
            </a:rPr>
            <a:t>mesur</a:t>
          </a:r>
          <a:r>
            <a:rPr lang="en-GB" dirty="0">
              <a:solidFill>
                <a:schemeClr val="tx1"/>
              </a:solidFill>
            </a:rPr>
            <a:t>:</a:t>
          </a:r>
          <a:endParaRPr lang="en-GB" dirty="0"/>
        </a:p>
      </dgm:t>
    </dgm:pt>
    <dgm:pt modelId="{4F70F172-0FAA-4FDB-91B8-83C5A9C7D74E}" type="parTrans" cxnId="{441D12F1-9391-4EED-97A3-37AFE73E70E7}">
      <dgm:prSet/>
      <dgm:spPr/>
      <dgm:t>
        <a:bodyPr/>
        <a:lstStyle/>
        <a:p>
          <a:endParaRPr lang="en-GB"/>
        </a:p>
      </dgm:t>
    </dgm:pt>
    <dgm:pt modelId="{A62033F7-382E-40C1-BE80-2681F98F9674}" type="sibTrans" cxnId="{441D12F1-9391-4EED-97A3-37AFE73E70E7}">
      <dgm:prSet/>
      <dgm:spPr/>
      <dgm:t>
        <a:bodyPr/>
        <a:lstStyle/>
        <a:p>
          <a:endParaRPr lang="en-GB"/>
        </a:p>
      </dgm:t>
    </dgm:pt>
    <dgm:pt modelId="{162B2618-A2B3-4BF4-A65A-8C2257A9704D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A </a:t>
          </a:r>
          <a:r>
            <a:rPr lang="en-GB" dirty="0" err="1">
              <a:solidFill>
                <a:schemeClr val="tx1"/>
              </a:solidFill>
            </a:rPr>
            <a:t>yw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agweddau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negyddol</a:t>
          </a:r>
          <a:r>
            <a:rPr lang="en-GB" dirty="0">
              <a:solidFill>
                <a:schemeClr val="tx1"/>
              </a:solidFill>
            </a:rPr>
            <a:t> Luther </a:t>
          </a:r>
          <a:r>
            <a:rPr lang="en-GB" dirty="0" err="1">
              <a:solidFill>
                <a:schemeClr val="tx1"/>
              </a:solidFill>
            </a:rPr>
            <a:t>yr</a:t>
          </a:r>
          <a:r>
            <a:rPr lang="en-GB" dirty="0">
              <a:solidFill>
                <a:schemeClr val="tx1"/>
              </a:solidFill>
            </a:rPr>
            <a:t> un </a:t>
          </a:r>
          <a:r>
            <a:rPr lang="en-GB" dirty="0" err="1">
              <a:solidFill>
                <a:schemeClr val="tx1"/>
              </a:solidFill>
            </a:rPr>
            <a:t>peth</a:t>
          </a:r>
          <a:r>
            <a:rPr lang="en-GB" dirty="0">
              <a:solidFill>
                <a:schemeClr val="tx1"/>
              </a:solidFill>
            </a:rPr>
            <a:t> â </a:t>
          </a:r>
          <a:r>
            <a:rPr lang="en-GB">
              <a:solidFill>
                <a:schemeClr val="tx1"/>
              </a:solidFill>
            </a:rPr>
            <a:t>rhai Hitler, </a:t>
          </a:r>
          <a:r>
            <a:rPr lang="en-GB" dirty="0" err="1">
              <a:solidFill>
                <a:schemeClr val="tx1"/>
              </a:solidFill>
            </a:rPr>
            <a:t>ynteu</a:t>
          </a:r>
          <a:r>
            <a:rPr lang="en-GB" dirty="0">
              <a:solidFill>
                <a:schemeClr val="tx1"/>
              </a:solidFill>
            </a:rPr>
            <a:t> a </a:t>
          </a:r>
          <a:r>
            <a:rPr lang="en-GB" dirty="0" err="1">
              <a:solidFill>
                <a:schemeClr val="tx1"/>
              </a:solidFill>
            </a:rPr>
            <a:t>yw'r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naill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yn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wrth-Iddewig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a'r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llall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yn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wrth-Semitaidd</a:t>
          </a:r>
          <a:r>
            <a:rPr lang="en-GB" dirty="0">
              <a:solidFill>
                <a:schemeClr val="tx1"/>
              </a:solidFill>
            </a:rPr>
            <a:t>? </a:t>
          </a:r>
          <a:endParaRPr lang="en-GB" dirty="0"/>
        </a:p>
      </dgm:t>
    </dgm:pt>
    <dgm:pt modelId="{5391C66D-7373-427B-80C0-371D04E6E655}" type="parTrans" cxnId="{9B91875B-7743-4458-B25E-89F5151A2EC0}">
      <dgm:prSet/>
      <dgm:spPr/>
      <dgm:t>
        <a:bodyPr/>
        <a:lstStyle/>
        <a:p>
          <a:endParaRPr lang="en-GB"/>
        </a:p>
      </dgm:t>
    </dgm:pt>
    <dgm:pt modelId="{1864CD7A-F81C-4B25-B4D0-492D4ED9E9A7}" type="sibTrans" cxnId="{9B91875B-7743-4458-B25E-89F5151A2EC0}">
      <dgm:prSet/>
      <dgm:spPr/>
      <dgm:t>
        <a:bodyPr/>
        <a:lstStyle/>
        <a:p>
          <a:endParaRPr lang="en-GB"/>
        </a:p>
      </dgm:t>
    </dgm:pt>
    <dgm:pt modelId="{44E136E2-5B3F-43E7-9BF1-BEE72B9E0026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Ymlyniad Luther i wrth-Semitiaeth y Natsïaid.</a:t>
          </a:r>
          <a:endParaRPr lang="en-GB" dirty="0">
            <a:solidFill>
              <a:schemeClr val="tx1"/>
            </a:solidFill>
          </a:endParaRPr>
        </a:p>
      </dgm:t>
    </dgm:pt>
    <dgm:pt modelId="{F7366B3E-76EC-4A7A-B79B-66EE7E57512B}" type="parTrans" cxnId="{AC55863D-7A68-4F8A-9C64-B900CC91F92E}">
      <dgm:prSet/>
      <dgm:spPr/>
      <dgm:t>
        <a:bodyPr/>
        <a:lstStyle/>
        <a:p>
          <a:endParaRPr lang="en-GB"/>
        </a:p>
      </dgm:t>
    </dgm:pt>
    <dgm:pt modelId="{2570C4D8-DA9F-4812-ABB4-26CDBA3614E4}" type="sibTrans" cxnId="{AC55863D-7A68-4F8A-9C64-B900CC91F92E}">
      <dgm:prSet/>
      <dgm:spPr/>
      <dgm:t>
        <a:bodyPr/>
        <a:lstStyle/>
        <a:p>
          <a:endParaRPr lang="en-GB"/>
        </a:p>
      </dgm:t>
    </dgm:pt>
    <dgm:pt modelId="{04863E13-C401-4863-9C5C-25746476C174}" type="pres">
      <dgm:prSet presAssocID="{05465436-3A08-4236-9001-724CC916BE77}" presName="diagram" presStyleCnt="0">
        <dgm:presLayoutVars>
          <dgm:dir/>
          <dgm:resizeHandles val="exact"/>
        </dgm:presLayoutVars>
      </dgm:prSet>
      <dgm:spPr/>
    </dgm:pt>
    <dgm:pt modelId="{AE1F63B0-5272-451C-BBAB-5CD891E139BF}" type="pres">
      <dgm:prSet presAssocID="{9A88BE49-1316-46C9-B01C-9FEABFCD5C30}" presName="node" presStyleLbl="node1" presStyleIdx="0" presStyleCnt="5">
        <dgm:presLayoutVars>
          <dgm:bulletEnabled val="1"/>
        </dgm:presLayoutVars>
      </dgm:prSet>
      <dgm:spPr/>
    </dgm:pt>
    <dgm:pt modelId="{C40E0CAA-A850-411D-8BF5-94AA2F49C4D9}" type="pres">
      <dgm:prSet presAssocID="{19EE89CC-0B50-467B-AB23-ED4489D29D8A}" presName="sibTrans" presStyleCnt="0"/>
      <dgm:spPr/>
    </dgm:pt>
    <dgm:pt modelId="{75F0D55B-5368-4C03-AA2D-DFED270B7E73}" type="pres">
      <dgm:prSet presAssocID="{5F134E78-57B4-4DEC-8A07-676B5E17225B}" presName="node" presStyleLbl="node1" presStyleIdx="1" presStyleCnt="5">
        <dgm:presLayoutVars>
          <dgm:bulletEnabled val="1"/>
        </dgm:presLayoutVars>
      </dgm:prSet>
      <dgm:spPr/>
    </dgm:pt>
    <dgm:pt modelId="{724D55ED-B37F-45EC-B7D8-E292077AC1AE}" type="pres">
      <dgm:prSet presAssocID="{8CC0ACC9-7204-4CF4-8B1E-FAD3A36A48A0}" presName="sibTrans" presStyleCnt="0"/>
      <dgm:spPr/>
    </dgm:pt>
    <dgm:pt modelId="{9D09E715-65F5-435E-B486-B80FE241152D}" type="pres">
      <dgm:prSet presAssocID="{51B95DCC-B71E-446D-BFE8-6B06B7022E9D}" presName="node" presStyleLbl="node1" presStyleIdx="2" presStyleCnt="5">
        <dgm:presLayoutVars>
          <dgm:bulletEnabled val="1"/>
        </dgm:presLayoutVars>
      </dgm:prSet>
      <dgm:spPr/>
    </dgm:pt>
    <dgm:pt modelId="{0C427D55-D763-47DD-97AC-2D9CD347CBBF}" type="pres">
      <dgm:prSet presAssocID="{A62033F7-382E-40C1-BE80-2681F98F9674}" presName="sibTrans" presStyleCnt="0"/>
      <dgm:spPr/>
    </dgm:pt>
    <dgm:pt modelId="{A0B9D337-A8FC-4503-AE09-6210057DADFE}" type="pres">
      <dgm:prSet presAssocID="{162B2618-A2B3-4BF4-A65A-8C2257A9704D}" presName="node" presStyleLbl="node1" presStyleIdx="3" presStyleCnt="5">
        <dgm:presLayoutVars>
          <dgm:bulletEnabled val="1"/>
        </dgm:presLayoutVars>
      </dgm:prSet>
      <dgm:spPr/>
    </dgm:pt>
    <dgm:pt modelId="{E619A8D0-8AEF-4472-9719-AB58D4DC45C7}" type="pres">
      <dgm:prSet presAssocID="{1864CD7A-F81C-4B25-B4D0-492D4ED9E9A7}" presName="sibTrans" presStyleCnt="0"/>
      <dgm:spPr/>
    </dgm:pt>
    <dgm:pt modelId="{4BC8DFA9-4273-49D2-AF65-6A6021170D49}" type="pres">
      <dgm:prSet presAssocID="{44E136E2-5B3F-43E7-9BF1-BEE72B9E0026}" presName="node" presStyleLbl="node1" presStyleIdx="4" presStyleCnt="5">
        <dgm:presLayoutVars>
          <dgm:bulletEnabled val="1"/>
        </dgm:presLayoutVars>
      </dgm:prSet>
      <dgm:spPr/>
    </dgm:pt>
  </dgm:ptLst>
  <dgm:cxnLst>
    <dgm:cxn modelId="{F71AD911-D696-43C6-81EF-CAD217177BAE}" type="presOf" srcId="{5F134E78-57B4-4DEC-8A07-676B5E17225B}" destId="{75F0D55B-5368-4C03-AA2D-DFED270B7E73}" srcOrd="0" destOrd="0" presId="urn:microsoft.com/office/officeart/2005/8/layout/default"/>
    <dgm:cxn modelId="{89261D17-4A15-401A-B321-A376876B6DAF}" type="presOf" srcId="{44E136E2-5B3F-43E7-9BF1-BEE72B9E0026}" destId="{4BC8DFA9-4273-49D2-AF65-6A6021170D49}" srcOrd="0" destOrd="0" presId="urn:microsoft.com/office/officeart/2005/8/layout/default"/>
    <dgm:cxn modelId="{7B41453D-4E59-4982-B218-B57088813931}" type="presOf" srcId="{162B2618-A2B3-4BF4-A65A-8C2257A9704D}" destId="{A0B9D337-A8FC-4503-AE09-6210057DADFE}" srcOrd="0" destOrd="0" presId="urn:microsoft.com/office/officeart/2005/8/layout/default"/>
    <dgm:cxn modelId="{AC55863D-7A68-4F8A-9C64-B900CC91F92E}" srcId="{05465436-3A08-4236-9001-724CC916BE77}" destId="{44E136E2-5B3F-43E7-9BF1-BEE72B9E0026}" srcOrd="4" destOrd="0" parTransId="{F7366B3E-76EC-4A7A-B79B-66EE7E57512B}" sibTransId="{2570C4D8-DA9F-4812-ABB4-26CDBA3614E4}"/>
    <dgm:cxn modelId="{9B91875B-7743-4458-B25E-89F5151A2EC0}" srcId="{05465436-3A08-4236-9001-724CC916BE77}" destId="{162B2618-A2B3-4BF4-A65A-8C2257A9704D}" srcOrd="3" destOrd="0" parTransId="{5391C66D-7373-427B-80C0-371D04E6E655}" sibTransId="{1864CD7A-F81C-4B25-B4D0-492D4ED9E9A7}"/>
    <dgm:cxn modelId="{97D8AF7D-F404-4BAC-8CC9-3E800571CE62}" type="presOf" srcId="{9A88BE49-1316-46C9-B01C-9FEABFCD5C30}" destId="{AE1F63B0-5272-451C-BBAB-5CD891E139BF}" srcOrd="0" destOrd="0" presId="urn:microsoft.com/office/officeart/2005/8/layout/default"/>
    <dgm:cxn modelId="{E8819088-E011-4BC7-B7D1-D025BCC15A93}" srcId="{05465436-3A08-4236-9001-724CC916BE77}" destId="{5F134E78-57B4-4DEC-8A07-676B5E17225B}" srcOrd="1" destOrd="0" parTransId="{28947791-7829-413B-AA37-FD4BF16E1832}" sibTransId="{8CC0ACC9-7204-4CF4-8B1E-FAD3A36A48A0}"/>
    <dgm:cxn modelId="{69E220A7-1031-4E2E-9663-996A0BC58BF2}" type="presOf" srcId="{51B95DCC-B71E-446D-BFE8-6B06B7022E9D}" destId="{9D09E715-65F5-435E-B486-B80FE241152D}" srcOrd="0" destOrd="0" presId="urn:microsoft.com/office/officeart/2005/8/layout/default"/>
    <dgm:cxn modelId="{6D387FBD-003F-48C6-A450-4388FAA7DC6E}" type="presOf" srcId="{05465436-3A08-4236-9001-724CC916BE77}" destId="{04863E13-C401-4863-9C5C-25746476C174}" srcOrd="0" destOrd="0" presId="urn:microsoft.com/office/officeart/2005/8/layout/default"/>
    <dgm:cxn modelId="{A03BA7CB-D99E-4D0E-94F3-71124AE39FC6}" srcId="{05465436-3A08-4236-9001-724CC916BE77}" destId="{9A88BE49-1316-46C9-B01C-9FEABFCD5C30}" srcOrd="0" destOrd="0" parTransId="{4B7491C9-8FC0-4567-9977-B24D5EC4CCB9}" sibTransId="{19EE89CC-0B50-467B-AB23-ED4489D29D8A}"/>
    <dgm:cxn modelId="{441D12F1-9391-4EED-97A3-37AFE73E70E7}" srcId="{05465436-3A08-4236-9001-724CC916BE77}" destId="{51B95DCC-B71E-446D-BFE8-6B06B7022E9D}" srcOrd="2" destOrd="0" parTransId="{4F70F172-0FAA-4FDB-91B8-83C5A9C7D74E}" sibTransId="{A62033F7-382E-40C1-BE80-2681F98F9674}"/>
    <dgm:cxn modelId="{ABBB1DC6-F474-4722-B397-F078ED7215A5}" type="presParOf" srcId="{04863E13-C401-4863-9C5C-25746476C174}" destId="{AE1F63B0-5272-451C-BBAB-5CD891E139BF}" srcOrd="0" destOrd="0" presId="urn:microsoft.com/office/officeart/2005/8/layout/default"/>
    <dgm:cxn modelId="{D636B8A9-A3D7-4690-B755-3BBF5A856C74}" type="presParOf" srcId="{04863E13-C401-4863-9C5C-25746476C174}" destId="{C40E0CAA-A850-411D-8BF5-94AA2F49C4D9}" srcOrd="1" destOrd="0" presId="urn:microsoft.com/office/officeart/2005/8/layout/default"/>
    <dgm:cxn modelId="{47BFF3EB-747E-4FF9-AAA4-05A22A1D2531}" type="presParOf" srcId="{04863E13-C401-4863-9C5C-25746476C174}" destId="{75F0D55B-5368-4C03-AA2D-DFED270B7E73}" srcOrd="2" destOrd="0" presId="urn:microsoft.com/office/officeart/2005/8/layout/default"/>
    <dgm:cxn modelId="{80D95A48-5BFD-47B3-A38B-146196A4F9BB}" type="presParOf" srcId="{04863E13-C401-4863-9C5C-25746476C174}" destId="{724D55ED-B37F-45EC-B7D8-E292077AC1AE}" srcOrd="3" destOrd="0" presId="urn:microsoft.com/office/officeart/2005/8/layout/default"/>
    <dgm:cxn modelId="{13533F86-26CB-45FA-8C37-4944EE79436D}" type="presParOf" srcId="{04863E13-C401-4863-9C5C-25746476C174}" destId="{9D09E715-65F5-435E-B486-B80FE241152D}" srcOrd="4" destOrd="0" presId="urn:microsoft.com/office/officeart/2005/8/layout/default"/>
    <dgm:cxn modelId="{6C1831EC-7629-43EA-AA8E-EEEF0B0ABD73}" type="presParOf" srcId="{04863E13-C401-4863-9C5C-25746476C174}" destId="{0C427D55-D763-47DD-97AC-2D9CD347CBBF}" srcOrd="5" destOrd="0" presId="urn:microsoft.com/office/officeart/2005/8/layout/default"/>
    <dgm:cxn modelId="{9C001D69-8467-4A30-9714-A72577570E55}" type="presParOf" srcId="{04863E13-C401-4863-9C5C-25746476C174}" destId="{A0B9D337-A8FC-4503-AE09-6210057DADFE}" srcOrd="6" destOrd="0" presId="urn:microsoft.com/office/officeart/2005/8/layout/default"/>
    <dgm:cxn modelId="{80C1BEBC-E98E-49BA-81CD-658440621249}" type="presParOf" srcId="{04863E13-C401-4863-9C5C-25746476C174}" destId="{E619A8D0-8AEF-4472-9719-AB58D4DC45C7}" srcOrd="7" destOrd="0" presId="urn:microsoft.com/office/officeart/2005/8/layout/default"/>
    <dgm:cxn modelId="{7BDCD842-9B87-4715-9A71-4C30DEC121BB}" type="presParOf" srcId="{04863E13-C401-4863-9C5C-25746476C174}" destId="{4BC8DFA9-4273-49D2-AF65-6A6021170D4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ECF53E-F4AE-4B49-894C-A261ED20ACD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1A3CDA7-7FC3-42A9-98F4-CC3667F0DB59}">
      <dgm:prSet/>
      <dgm:spPr/>
      <dgm:t>
        <a:bodyPr/>
        <a:lstStyle/>
        <a:p>
          <a:r>
            <a:rPr lang="en-GB" dirty="0" err="1"/>
            <a:t>Cwblhau</a:t>
          </a:r>
          <a:r>
            <a:rPr lang="en-GB" dirty="0"/>
            <a:t> </a:t>
          </a:r>
          <a:r>
            <a:rPr lang="en-GB" dirty="0" err="1"/>
            <a:t>Pennod</a:t>
          </a:r>
          <a:r>
            <a:rPr lang="en-GB" dirty="0"/>
            <a:t> 3</a:t>
          </a:r>
          <a:endParaRPr lang="en-US" dirty="0"/>
        </a:p>
      </dgm:t>
    </dgm:pt>
    <dgm:pt modelId="{B3D412C0-3AC4-43AA-947B-8F950D393364}" type="parTrans" cxnId="{ADCD7BA4-664A-4CB6-AFCB-089EA2D613D3}">
      <dgm:prSet/>
      <dgm:spPr/>
      <dgm:t>
        <a:bodyPr/>
        <a:lstStyle/>
        <a:p>
          <a:endParaRPr lang="en-US"/>
        </a:p>
      </dgm:t>
    </dgm:pt>
    <dgm:pt modelId="{8AE0713E-620C-4FDD-BDCE-85F130573029}" type="sibTrans" cxnId="{ADCD7BA4-664A-4CB6-AFCB-089EA2D613D3}">
      <dgm:prSet/>
      <dgm:spPr/>
      <dgm:t>
        <a:bodyPr/>
        <a:lstStyle/>
        <a:p>
          <a:endParaRPr lang="en-US"/>
        </a:p>
      </dgm:t>
    </dgm:pt>
    <dgm:pt modelId="{B91921F6-38C3-41AB-B767-26854FB36AED}">
      <dgm:prSet/>
      <dgm:spPr/>
      <dgm:t>
        <a:bodyPr/>
        <a:lstStyle/>
        <a:p>
          <a:r>
            <a:rPr lang="en-US" dirty="0" err="1"/>
            <a:t>Ysgrifennu</a:t>
          </a:r>
          <a:r>
            <a:rPr lang="en-US" dirty="0"/>
            <a:t> </a:t>
          </a:r>
          <a:r>
            <a:rPr lang="en-US" dirty="0" err="1"/>
            <a:t>Cyflwyniad</a:t>
          </a:r>
          <a:endParaRPr lang="en-US" dirty="0"/>
        </a:p>
      </dgm:t>
    </dgm:pt>
    <dgm:pt modelId="{F8F4B995-3A28-4C58-83E1-88AF20F5EBC2}" type="parTrans" cxnId="{12448F06-F01F-4ED0-A30A-CE9F068E1465}">
      <dgm:prSet/>
      <dgm:spPr/>
      <dgm:t>
        <a:bodyPr/>
        <a:lstStyle/>
        <a:p>
          <a:endParaRPr lang="en-US"/>
        </a:p>
      </dgm:t>
    </dgm:pt>
    <dgm:pt modelId="{2241C2EC-D3A7-4AE6-ADF6-C94558596373}" type="sibTrans" cxnId="{12448F06-F01F-4ED0-A30A-CE9F068E1465}">
      <dgm:prSet/>
      <dgm:spPr/>
      <dgm:t>
        <a:bodyPr/>
        <a:lstStyle/>
        <a:p>
          <a:endParaRPr lang="en-US"/>
        </a:p>
      </dgm:t>
    </dgm:pt>
    <dgm:pt modelId="{3F34A2AE-1A2F-4185-8889-2D590298613C}">
      <dgm:prSet/>
      <dgm:spPr/>
      <dgm:t>
        <a:bodyPr/>
        <a:lstStyle/>
        <a:p>
          <a:r>
            <a:rPr lang="en-GB" dirty="0" err="1"/>
            <a:t>Ysgrifennu</a:t>
          </a:r>
          <a:r>
            <a:rPr lang="en-GB" dirty="0"/>
            <a:t> </a:t>
          </a:r>
          <a:r>
            <a:rPr lang="en-GB" dirty="0" err="1"/>
            <a:t>Casgliad</a:t>
          </a:r>
          <a:endParaRPr lang="en-US" dirty="0"/>
        </a:p>
      </dgm:t>
    </dgm:pt>
    <dgm:pt modelId="{7A8C9EAE-48E5-4C9D-B49E-C6774F03E99B}" type="parTrans" cxnId="{4D12754E-BAFC-4B60-BCB8-E527916CD088}">
      <dgm:prSet/>
      <dgm:spPr/>
      <dgm:t>
        <a:bodyPr/>
        <a:lstStyle/>
        <a:p>
          <a:endParaRPr lang="en-US"/>
        </a:p>
      </dgm:t>
    </dgm:pt>
    <dgm:pt modelId="{F530F729-AE92-4307-ADA8-79B360506FD9}" type="sibTrans" cxnId="{4D12754E-BAFC-4B60-BCB8-E527916CD088}">
      <dgm:prSet/>
      <dgm:spPr/>
      <dgm:t>
        <a:bodyPr/>
        <a:lstStyle/>
        <a:p>
          <a:endParaRPr lang="en-US"/>
        </a:p>
      </dgm:t>
    </dgm:pt>
    <dgm:pt modelId="{B17C473F-A2BB-4B7A-87D1-E060DF4A38B5}">
      <dgm:prSet/>
      <dgm:spPr/>
      <dgm:t>
        <a:bodyPr/>
        <a:lstStyle/>
        <a:p>
          <a:r>
            <a:rPr lang="en-GB" dirty="0" err="1"/>
            <a:t>Dod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gasgliad</a:t>
          </a:r>
          <a:r>
            <a:rPr lang="en-GB" dirty="0"/>
            <a:t>, a </a:t>
          </a:r>
          <a:r>
            <a:rPr lang="en-GB" dirty="0" err="1"/>
            <a:t>ydym</a:t>
          </a:r>
          <a:r>
            <a:rPr lang="en-GB" dirty="0"/>
            <a:t> </a:t>
          </a:r>
          <a:r>
            <a:rPr lang="en-GB" dirty="0" err="1"/>
            <a:t>ni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gallu</a:t>
          </a:r>
          <a:r>
            <a:rPr lang="en-GB" dirty="0"/>
            <a:t> </a:t>
          </a:r>
          <a:r>
            <a:rPr lang="en-GB" dirty="0" err="1"/>
            <a:t>priodoli</a:t>
          </a:r>
          <a:r>
            <a:rPr lang="en-GB" dirty="0"/>
            <a:t> Luther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wrth-Semitiaeth</a:t>
          </a:r>
          <a:r>
            <a:rPr lang="en-GB" dirty="0"/>
            <a:t> y </a:t>
          </a:r>
          <a:r>
            <a:rPr lang="en-GB" dirty="0" err="1"/>
            <a:t>Natsïaid</a:t>
          </a:r>
          <a:r>
            <a:rPr lang="en-GB" dirty="0"/>
            <a:t>? </a:t>
          </a:r>
        </a:p>
      </dgm:t>
    </dgm:pt>
    <dgm:pt modelId="{42E93FCE-1D0F-47A8-9E5C-BF6E7563D222}" type="parTrans" cxnId="{0F2D2DA5-2353-4D8E-9569-B59A5AEE2BD3}">
      <dgm:prSet/>
      <dgm:spPr/>
      <dgm:t>
        <a:bodyPr/>
        <a:lstStyle/>
        <a:p>
          <a:endParaRPr lang="en-GB"/>
        </a:p>
      </dgm:t>
    </dgm:pt>
    <dgm:pt modelId="{A6C7F0A7-F6F2-4B28-8964-B945B9E3BDAD}" type="sibTrans" cxnId="{0F2D2DA5-2353-4D8E-9569-B59A5AEE2BD3}">
      <dgm:prSet/>
      <dgm:spPr/>
      <dgm:t>
        <a:bodyPr/>
        <a:lstStyle/>
        <a:p>
          <a:endParaRPr lang="en-GB"/>
        </a:p>
      </dgm:t>
    </dgm:pt>
    <dgm:pt modelId="{EFDEC327-11FA-4589-A34F-8F413C62C964}" type="pres">
      <dgm:prSet presAssocID="{ADECF53E-F4AE-4B49-894C-A261ED20ACDB}" presName="linear" presStyleCnt="0">
        <dgm:presLayoutVars>
          <dgm:animLvl val="lvl"/>
          <dgm:resizeHandles val="exact"/>
        </dgm:presLayoutVars>
      </dgm:prSet>
      <dgm:spPr/>
    </dgm:pt>
    <dgm:pt modelId="{9EEBF523-19D0-4815-9734-2D5F81589F6B}" type="pres">
      <dgm:prSet presAssocID="{11A3CDA7-7FC3-42A9-98F4-CC3667F0DB5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4F9BC8E-3EB9-4ABC-93E2-CCAC8C23D965}" type="pres">
      <dgm:prSet presAssocID="{8AE0713E-620C-4FDD-BDCE-85F130573029}" presName="spacer" presStyleCnt="0"/>
      <dgm:spPr/>
    </dgm:pt>
    <dgm:pt modelId="{BD3616C0-6FB9-4A06-894C-18A30BEEC135}" type="pres">
      <dgm:prSet presAssocID="{B91921F6-38C3-41AB-B767-26854FB36AE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1FF63C7-A606-49EF-BF0D-37118F6F2C29}" type="pres">
      <dgm:prSet presAssocID="{2241C2EC-D3A7-4AE6-ADF6-C94558596373}" presName="spacer" presStyleCnt="0"/>
      <dgm:spPr/>
    </dgm:pt>
    <dgm:pt modelId="{25A0A085-8356-443A-96B7-6FCE110F0370}" type="pres">
      <dgm:prSet presAssocID="{3F34A2AE-1A2F-4185-8889-2D590298613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8C9B860-25CC-4062-812A-B072EA954302}" type="pres">
      <dgm:prSet presAssocID="{F530F729-AE92-4307-ADA8-79B360506FD9}" presName="spacer" presStyleCnt="0"/>
      <dgm:spPr/>
    </dgm:pt>
    <dgm:pt modelId="{C2232626-5929-4B83-A8E8-ED15BA4CC2B0}" type="pres">
      <dgm:prSet presAssocID="{B17C473F-A2BB-4B7A-87D1-E060DF4A38B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2448F06-F01F-4ED0-A30A-CE9F068E1465}" srcId="{ADECF53E-F4AE-4B49-894C-A261ED20ACDB}" destId="{B91921F6-38C3-41AB-B767-26854FB36AED}" srcOrd="1" destOrd="0" parTransId="{F8F4B995-3A28-4C58-83E1-88AF20F5EBC2}" sibTransId="{2241C2EC-D3A7-4AE6-ADF6-C94558596373}"/>
    <dgm:cxn modelId="{DBA2F564-7069-48D4-B541-C490C913100C}" type="presOf" srcId="{ADECF53E-F4AE-4B49-894C-A261ED20ACDB}" destId="{EFDEC327-11FA-4589-A34F-8F413C62C964}" srcOrd="0" destOrd="0" presId="urn:microsoft.com/office/officeart/2005/8/layout/vList2"/>
    <dgm:cxn modelId="{4D12754E-BAFC-4B60-BCB8-E527916CD088}" srcId="{ADECF53E-F4AE-4B49-894C-A261ED20ACDB}" destId="{3F34A2AE-1A2F-4185-8889-2D590298613C}" srcOrd="2" destOrd="0" parTransId="{7A8C9EAE-48E5-4C9D-B49E-C6774F03E99B}" sibTransId="{F530F729-AE92-4307-ADA8-79B360506FD9}"/>
    <dgm:cxn modelId="{09301875-68B7-4E4C-8BCD-A4004E46F110}" type="presOf" srcId="{11A3CDA7-7FC3-42A9-98F4-CC3667F0DB59}" destId="{9EEBF523-19D0-4815-9734-2D5F81589F6B}" srcOrd="0" destOrd="0" presId="urn:microsoft.com/office/officeart/2005/8/layout/vList2"/>
    <dgm:cxn modelId="{E77E3F78-44E0-44F2-8F43-F97EFBF5DF71}" type="presOf" srcId="{B17C473F-A2BB-4B7A-87D1-E060DF4A38B5}" destId="{C2232626-5929-4B83-A8E8-ED15BA4CC2B0}" srcOrd="0" destOrd="0" presId="urn:microsoft.com/office/officeart/2005/8/layout/vList2"/>
    <dgm:cxn modelId="{9CF1FA87-7A2D-4E48-88BB-1E1D2F1D97A2}" type="presOf" srcId="{B91921F6-38C3-41AB-B767-26854FB36AED}" destId="{BD3616C0-6FB9-4A06-894C-18A30BEEC135}" srcOrd="0" destOrd="0" presId="urn:microsoft.com/office/officeart/2005/8/layout/vList2"/>
    <dgm:cxn modelId="{56E2A0A0-3647-4F51-864F-67A88C337838}" type="presOf" srcId="{3F34A2AE-1A2F-4185-8889-2D590298613C}" destId="{25A0A085-8356-443A-96B7-6FCE110F0370}" srcOrd="0" destOrd="0" presId="urn:microsoft.com/office/officeart/2005/8/layout/vList2"/>
    <dgm:cxn modelId="{ADCD7BA4-664A-4CB6-AFCB-089EA2D613D3}" srcId="{ADECF53E-F4AE-4B49-894C-A261ED20ACDB}" destId="{11A3CDA7-7FC3-42A9-98F4-CC3667F0DB59}" srcOrd="0" destOrd="0" parTransId="{B3D412C0-3AC4-43AA-947B-8F950D393364}" sibTransId="{8AE0713E-620C-4FDD-BDCE-85F130573029}"/>
    <dgm:cxn modelId="{0F2D2DA5-2353-4D8E-9569-B59A5AEE2BD3}" srcId="{ADECF53E-F4AE-4B49-894C-A261ED20ACDB}" destId="{B17C473F-A2BB-4B7A-87D1-E060DF4A38B5}" srcOrd="3" destOrd="0" parTransId="{42E93FCE-1D0F-47A8-9E5C-BF6E7563D222}" sibTransId="{A6C7F0A7-F6F2-4B28-8964-B945B9E3BDAD}"/>
    <dgm:cxn modelId="{2036E99B-7DDC-4C54-A2F5-7FF0B10A10CE}" type="presParOf" srcId="{EFDEC327-11FA-4589-A34F-8F413C62C964}" destId="{9EEBF523-19D0-4815-9734-2D5F81589F6B}" srcOrd="0" destOrd="0" presId="urn:microsoft.com/office/officeart/2005/8/layout/vList2"/>
    <dgm:cxn modelId="{BAD0509F-F204-4B8C-BF79-F9D49B58F65B}" type="presParOf" srcId="{EFDEC327-11FA-4589-A34F-8F413C62C964}" destId="{74F9BC8E-3EB9-4ABC-93E2-CCAC8C23D965}" srcOrd="1" destOrd="0" presId="urn:microsoft.com/office/officeart/2005/8/layout/vList2"/>
    <dgm:cxn modelId="{E938DE17-7F06-43D1-8B58-A4AAC3306DDA}" type="presParOf" srcId="{EFDEC327-11FA-4589-A34F-8F413C62C964}" destId="{BD3616C0-6FB9-4A06-894C-18A30BEEC135}" srcOrd="2" destOrd="0" presId="urn:microsoft.com/office/officeart/2005/8/layout/vList2"/>
    <dgm:cxn modelId="{CFA3ACBF-FE08-4F8C-9D42-AB585BDBBC97}" type="presParOf" srcId="{EFDEC327-11FA-4589-A34F-8F413C62C964}" destId="{81FF63C7-A606-49EF-BF0D-37118F6F2C29}" srcOrd="3" destOrd="0" presId="urn:microsoft.com/office/officeart/2005/8/layout/vList2"/>
    <dgm:cxn modelId="{0CA30E17-FFE7-4E52-9218-0D3AB32A6C34}" type="presParOf" srcId="{EFDEC327-11FA-4589-A34F-8F413C62C964}" destId="{25A0A085-8356-443A-96B7-6FCE110F0370}" srcOrd="4" destOrd="0" presId="urn:microsoft.com/office/officeart/2005/8/layout/vList2"/>
    <dgm:cxn modelId="{F5FA3EAE-1DC5-4D65-8967-2C3293DFAF39}" type="presParOf" srcId="{EFDEC327-11FA-4589-A34F-8F413C62C964}" destId="{28C9B860-25CC-4062-812A-B072EA954302}" srcOrd="5" destOrd="0" presId="urn:microsoft.com/office/officeart/2005/8/layout/vList2"/>
    <dgm:cxn modelId="{E0CD7FB0-867A-4E33-9384-D8150B4C224C}" type="presParOf" srcId="{EFDEC327-11FA-4589-A34F-8F413C62C964}" destId="{C2232626-5929-4B83-A8E8-ED15BA4CC2B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1F63B0-5272-451C-BBAB-5CD891E139BF}">
      <dsp:nvSpPr>
        <dsp:cNvPr id="0" name=""/>
        <dsp:cNvSpPr/>
      </dsp:nvSpPr>
      <dsp:spPr>
        <a:xfrm>
          <a:off x="0" y="128604"/>
          <a:ext cx="2855945" cy="1713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Pa </a:t>
          </a:r>
          <a:r>
            <a:rPr lang="en-GB" sz="1900" kern="1200" dirty="0" err="1">
              <a:solidFill>
                <a:schemeClr val="tx1"/>
              </a:solidFill>
            </a:rPr>
            <a:t>fath</a:t>
          </a:r>
          <a:r>
            <a:rPr lang="en-GB" sz="1900" kern="1200" dirty="0">
              <a:solidFill>
                <a:schemeClr val="tx1"/>
              </a:solidFill>
            </a:rPr>
            <a:t> o </a:t>
          </a:r>
          <a:r>
            <a:rPr lang="en-GB" sz="1900" kern="1200" dirty="0" err="1">
              <a:solidFill>
                <a:schemeClr val="tx1"/>
              </a:solidFill>
            </a:rPr>
            <a:t>ddylanwad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roedd</a:t>
          </a:r>
          <a:r>
            <a:rPr lang="en-GB" sz="1900" kern="1200" dirty="0">
              <a:solidFill>
                <a:schemeClr val="tx1"/>
              </a:solidFill>
            </a:rPr>
            <a:t> Luther </a:t>
          </a:r>
          <a:r>
            <a:rPr lang="en-GB" sz="1900" kern="1200" dirty="0" err="1">
              <a:solidFill>
                <a:schemeClr val="tx1"/>
              </a:solidFill>
            </a:rPr>
            <a:t>yn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cael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yn</a:t>
          </a:r>
          <a:r>
            <a:rPr lang="en-GB" sz="1900" kern="1200" dirty="0">
              <a:solidFill>
                <a:schemeClr val="tx1"/>
              </a:solidFill>
            </a:rPr>
            <a:t> y </a:t>
          </a:r>
          <a:r>
            <a:rPr lang="en-GB" sz="1900" kern="1200" dirty="0" err="1">
              <a:solidFill>
                <a:schemeClr val="tx1"/>
              </a:solidFill>
            </a:rPr>
            <a:t>Trydydd</a:t>
          </a:r>
          <a:r>
            <a:rPr lang="en-GB" sz="1900" kern="1200" dirty="0">
              <a:solidFill>
                <a:schemeClr val="tx1"/>
              </a:solidFill>
            </a:rPr>
            <a:t> Reich.</a:t>
          </a:r>
          <a:endParaRPr lang="en-GB" sz="1900" kern="1200" dirty="0"/>
        </a:p>
      </dsp:txBody>
      <dsp:txXfrm>
        <a:off x="0" y="128604"/>
        <a:ext cx="2855945" cy="1713567"/>
      </dsp:txXfrm>
    </dsp:sp>
    <dsp:sp modelId="{75F0D55B-5368-4C03-AA2D-DFED270B7E73}">
      <dsp:nvSpPr>
        <dsp:cNvPr id="0" name=""/>
        <dsp:cNvSpPr/>
      </dsp:nvSpPr>
      <dsp:spPr>
        <a:xfrm>
          <a:off x="3141540" y="128604"/>
          <a:ext cx="2855945" cy="1713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solidFill>
                <a:schemeClr val="tx1"/>
              </a:solidFill>
            </a:rPr>
            <a:t>Dangos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sut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wnaeth</a:t>
          </a:r>
          <a:r>
            <a:rPr lang="en-GB" sz="1900" kern="1200" dirty="0">
              <a:solidFill>
                <a:schemeClr val="tx1"/>
              </a:solidFill>
            </a:rPr>
            <a:t> Hitler </a:t>
          </a:r>
          <a:r>
            <a:rPr lang="en-GB" sz="1900" kern="1200" dirty="0" err="1">
              <a:solidFill>
                <a:schemeClr val="tx1"/>
              </a:solidFill>
            </a:rPr>
            <a:t>a’u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Natsïaid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ddefnyddio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gwaith</a:t>
          </a:r>
          <a:r>
            <a:rPr lang="en-GB" sz="1900" kern="1200" dirty="0">
              <a:solidFill>
                <a:schemeClr val="tx1"/>
              </a:solidFill>
            </a:rPr>
            <a:t> Luther.</a:t>
          </a:r>
          <a:endParaRPr lang="en-GB" sz="1900" kern="1200" dirty="0"/>
        </a:p>
      </dsp:txBody>
      <dsp:txXfrm>
        <a:off x="3141540" y="128604"/>
        <a:ext cx="2855945" cy="1713567"/>
      </dsp:txXfrm>
    </dsp:sp>
    <dsp:sp modelId="{9D09E715-65F5-435E-B486-B80FE241152D}">
      <dsp:nvSpPr>
        <dsp:cNvPr id="0" name=""/>
        <dsp:cNvSpPr/>
      </dsp:nvSpPr>
      <dsp:spPr>
        <a:xfrm>
          <a:off x="6283081" y="128604"/>
          <a:ext cx="2855945" cy="1713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solidFill>
                <a:schemeClr val="tx1"/>
              </a:solidFill>
            </a:rPr>
            <a:t>Pwyso</a:t>
          </a:r>
          <a:r>
            <a:rPr lang="en-GB" sz="1900" kern="1200" dirty="0">
              <a:solidFill>
                <a:schemeClr val="tx1"/>
              </a:solidFill>
            </a:rPr>
            <a:t> a </a:t>
          </a:r>
          <a:r>
            <a:rPr lang="en-GB" sz="1900" kern="1200" dirty="0" err="1">
              <a:solidFill>
                <a:schemeClr val="tx1"/>
              </a:solidFill>
            </a:rPr>
            <a:t>mesur</a:t>
          </a:r>
          <a:r>
            <a:rPr lang="en-GB" sz="1900" kern="1200" dirty="0">
              <a:solidFill>
                <a:schemeClr val="tx1"/>
              </a:solidFill>
            </a:rPr>
            <a:t>:</a:t>
          </a:r>
          <a:endParaRPr lang="en-GB" sz="1900" kern="1200" dirty="0"/>
        </a:p>
      </dsp:txBody>
      <dsp:txXfrm>
        <a:off x="6283081" y="128604"/>
        <a:ext cx="2855945" cy="1713567"/>
      </dsp:txXfrm>
    </dsp:sp>
    <dsp:sp modelId="{A0B9D337-A8FC-4503-AE09-6210057DADFE}">
      <dsp:nvSpPr>
        <dsp:cNvPr id="0" name=""/>
        <dsp:cNvSpPr/>
      </dsp:nvSpPr>
      <dsp:spPr>
        <a:xfrm>
          <a:off x="1570770" y="2127766"/>
          <a:ext cx="2855945" cy="1713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A </a:t>
          </a:r>
          <a:r>
            <a:rPr lang="en-GB" sz="1900" kern="1200" dirty="0" err="1">
              <a:solidFill>
                <a:schemeClr val="tx1"/>
              </a:solidFill>
            </a:rPr>
            <a:t>yw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agweddau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negyddol</a:t>
          </a:r>
          <a:r>
            <a:rPr lang="en-GB" sz="1900" kern="1200" dirty="0">
              <a:solidFill>
                <a:schemeClr val="tx1"/>
              </a:solidFill>
            </a:rPr>
            <a:t> Luther </a:t>
          </a:r>
          <a:r>
            <a:rPr lang="en-GB" sz="1900" kern="1200" dirty="0" err="1">
              <a:solidFill>
                <a:schemeClr val="tx1"/>
              </a:solidFill>
            </a:rPr>
            <a:t>yr</a:t>
          </a:r>
          <a:r>
            <a:rPr lang="en-GB" sz="1900" kern="1200" dirty="0">
              <a:solidFill>
                <a:schemeClr val="tx1"/>
              </a:solidFill>
            </a:rPr>
            <a:t> un </a:t>
          </a:r>
          <a:r>
            <a:rPr lang="en-GB" sz="1900" kern="1200" dirty="0" err="1">
              <a:solidFill>
                <a:schemeClr val="tx1"/>
              </a:solidFill>
            </a:rPr>
            <a:t>peth</a:t>
          </a:r>
          <a:r>
            <a:rPr lang="en-GB" sz="1900" kern="1200" dirty="0">
              <a:solidFill>
                <a:schemeClr val="tx1"/>
              </a:solidFill>
            </a:rPr>
            <a:t> â </a:t>
          </a:r>
          <a:r>
            <a:rPr lang="en-GB" sz="1900" kern="1200">
              <a:solidFill>
                <a:schemeClr val="tx1"/>
              </a:solidFill>
            </a:rPr>
            <a:t>rhai Hitler, </a:t>
          </a:r>
          <a:r>
            <a:rPr lang="en-GB" sz="1900" kern="1200" dirty="0" err="1">
              <a:solidFill>
                <a:schemeClr val="tx1"/>
              </a:solidFill>
            </a:rPr>
            <a:t>ynteu</a:t>
          </a:r>
          <a:r>
            <a:rPr lang="en-GB" sz="1900" kern="1200" dirty="0">
              <a:solidFill>
                <a:schemeClr val="tx1"/>
              </a:solidFill>
            </a:rPr>
            <a:t> a </a:t>
          </a:r>
          <a:r>
            <a:rPr lang="en-GB" sz="1900" kern="1200" dirty="0" err="1">
              <a:solidFill>
                <a:schemeClr val="tx1"/>
              </a:solidFill>
            </a:rPr>
            <a:t>yw'r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naill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yn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wrth-Iddewig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a'r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llall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yn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wrth-Semitaidd</a:t>
          </a:r>
          <a:r>
            <a:rPr lang="en-GB" sz="1900" kern="1200" dirty="0">
              <a:solidFill>
                <a:schemeClr val="tx1"/>
              </a:solidFill>
            </a:rPr>
            <a:t>? </a:t>
          </a:r>
          <a:endParaRPr lang="en-GB" sz="1900" kern="1200" dirty="0"/>
        </a:p>
      </dsp:txBody>
      <dsp:txXfrm>
        <a:off x="1570770" y="2127766"/>
        <a:ext cx="2855945" cy="1713567"/>
      </dsp:txXfrm>
    </dsp:sp>
    <dsp:sp modelId="{4BC8DFA9-4273-49D2-AF65-6A6021170D49}">
      <dsp:nvSpPr>
        <dsp:cNvPr id="0" name=""/>
        <dsp:cNvSpPr/>
      </dsp:nvSpPr>
      <dsp:spPr>
        <a:xfrm>
          <a:off x="4712310" y="2127766"/>
          <a:ext cx="2855945" cy="1713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tx1"/>
              </a:solidFill>
            </a:rPr>
            <a:t>Ymlyniad Luther i wrth-Semitiaeth y Natsïaid.</a:t>
          </a:r>
          <a:endParaRPr lang="en-GB" sz="1900" kern="1200" dirty="0">
            <a:solidFill>
              <a:schemeClr val="tx1"/>
            </a:solidFill>
          </a:endParaRPr>
        </a:p>
      </dsp:txBody>
      <dsp:txXfrm>
        <a:off x="4712310" y="2127766"/>
        <a:ext cx="2855945" cy="17135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EBF523-19D0-4815-9734-2D5F81589F6B}">
      <dsp:nvSpPr>
        <dsp:cNvPr id="0" name=""/>
        <dsp:cNvSpPr/>
      </dsp:nvSpPr>
      <dsp:spPr>
        <a:xfrm>
          <a:off x="0" y="748187"/>
          <a:ext cx="6572250" cy="9689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Cwblhau</a:t>
          </a:r>
          <a:r>
            <a:rPr lang="en-GB" sz="2500" kern="1200" dirty="0"/>
            <a:t> </a:t>
          </a:r>
          <a:r>
            <a:rPr lang="en-GB" sz="2500" kern="1200" dirty="0" err="1"/>
            <a:t>Pennod</a:t>
          </a:r>
          <a:r>
            <a:rPr lang="en-GB" sz="2500" kern="1200" dirty="0"/>
            <a:t> 3</a:t>
          </a:r>
          <a:endParaRPr lang="en-US" sz="2500" kern="1200" dirty="0"/>
        </a:p>
      </dsp:txBody>
      <dsp:txXfrm>
        <a:off x="47298" y="795485"/>
        <a:ext cx="6477654" cy="874310"/>
      </dsp:txXfrm>
    </dsp:sp>
    <dsp:sp modelId="{BD3616C0-6FB9-4A06-894C-18A30BEEC135}">
      <dsp:nvSpPr>
        <dsp:cNvPr id="0" name=""/>
        <dsp:cNvSpPr/>
      </dsp:nvSpPr>
      <dsp:spPr>
        <a:xfrm>
          <a:off x="0" y="1789093"/>
          <a:ext cx="6572250" cy="9689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635930"/>
                <a:satOff val="-14509"/>
                <a:lumOff val="5360"/>
                <a:alphaOff val="0"/>
                <a:shade val="36000"/>
                <a:satMod val="120000"/>
              </a:schemeClr>
              <a:schemeClr val="accent2">
                <a:hueOff val="635930"/>
                <a:satOff val="-14509"/>
                <a:lumOff val="536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 err="1"/>
            <a:t>Ysgrifennu</a:t>
          </a:r>
          <a:r>
            <a:rPr lang="en-US" sz="2500" kern="1200" dirty="0"/>
            <a:t> </a:t>
          </a:r>
          <a:r>
            <a:rPr lang="en-US" sz="2500" kern="1200" dirty="0" err="1"/>
            <a:t>Cyflwyniad</a:t>
          </a:r>
          <a:endParaRPr lang="en-US" sz="2500" kern="1200" dirty="0"/>
        </a:p>
      </dsp:txBody>
      <dsp:txXfrm>
        <a:off x="47298" y="1836391"/>
        <a:ext cx="6477654" cy="874310"/>
      </dsp:txXfrm>
    </dsp:sp>
    <dsp:sp modelId="{25A0A085-8356-443A-96B7-6FCE110F0370}">
      <dsp:nvSpPr>
        <dsp:cNvPr id="0" name=""/>
        <dsp:cNvSpPr/>
      </dsp:nvSpPr>
      <dsp:spPr>
        <a:xfrm>
          <a:off x="0" y="2830000"/>
          <a:ext cx="6572250" cy="9689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71860"/>
                <a:satOff val="-29019"/>
                <a:lumOff val="10719"/>
                <a:alphaOff val="0"/>
                <a:shade val="36000"/>
                <a:satMod val="120000"/>
              </a:schemeClr>
              <a:schemeClr val="accent2">
                <a:hueOff val="1271860"/>
                <a:satOff val="-29019"/>
                <a:lumOff val="1071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Ysgrifennu</a:t>
          </a:r>
          <a:r>
            <a:rPr lang="en-GB" sz="2500" kern="1200" dirty="0"/>
            <a:t> </a:t>
          </a:r>
          <a:r>
            <a:rPr lang="en-GB" sz="2500" kern="1200" dirty="0" err="1"/>
            <a:t>Casgliad</a:t>
          </a:r>
          <a:endParaRPr lang="en-US" sz="2500" kern="1200" dirty="0"/>
        </a:p>
      </dsp:txBody>
      <dsp:txXfrm>
        <a:off x="47298" y="2877298"/>
        <a:ext cx="6477654" cy="874310"/>
      </dsp:txXfrm>
    </dsp:sp>
    <dsp:sp modelId="{C2232626-5929-4B83-A8E8-ED15BA4CC2B0}">
      <dsp:nvSpPr>
        <dsp:cNvPr id="0" name=""/>
        <dsp:cNvSpPr/>
      </dsp:nvSpPr>
      <dsp:spPr>
        <a:xfrm>
          <a:off x="0" y="3870906"/>
          <a:ext cx="6572250" cy="9689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Dod</a:t>
          </a:r>
          <a:r>
            <a:rPr lang="en-GB" sz="2500" kern="1200" dirty="0"/>
            <a:t> </a:t>
          </a:r>
          <a:r>
            <a:rPr lang="en-GB" sz="2500" kern="1200" dirty="0" err="1"/>
            <a:t>i</a:t>
          </a:r>
          <a:r>
            <a:rPr lang="en-GB" sz="2500" kern="1200" dirty="0"/>
            <a:t> </a:t>
          </a:r>
          <a:r>
            <a:rPr lang="en-GB" sz="2500" kern="1200" dirty="0" err="1"/>
            <a:t>gasgliad</a:t>
          </a:r>
          <a:r>
            <a:rPr lang="en-GB" sz="2500" kern="1200" dirty="0"/>
            <a:t>, a </a:t>
          </a:r>
          <a:r>
            <a:rPr lang="en-GB" sz="2500" kern="1200" dirty="0" err="1"/>
            <a:t>ydym</a:t>
          </a:r>
          <a:r>
            <a:rPr lang="en-GB" sz="2500" kern="1200" dirty="0"/>
            <a:t> </a:t>
          </a:r>
          <a:r>
            <a:rPr lang="en-GB" sz="2500" kern="1200" dirty="0" err="1"/>
            <a:t>ni</a:t>
          </a:r>
          <a:r>
            <a:rPr lang="en-GB" sz="2500" kern="1200" dirty="0"/>
            <a:t>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gallu</a:t>
          </a:r>
          <a:r>
            <a:rPr lang="en-GB" sz="2500" kern="1200" dirty="0"/>
            <a:t> </a:t>
          </a:r>
          <a:r>
            <a:rPr lang="en-GB" sz="2500" kern="1200" dirty="0" err="1"/>
            <a:t>priodoli</a:t>
          </a:r>
          <a:r>
            <a:rPr lang="en-GB" sz="2500" kern="1200" dirty="0"/>
            <a:t> Luther </a:t>
          </a:r>
          <a:r>
            <a:rPr lang="en-GB" sz="2500" kern="1200" dirty="0" err="1"/>
            <a:t>i</a:t>
          </a:r>
          <a:r>
            <a:rPr lang="en-GB" sz="2500" kern="1200" dirty="0"/>
            <a:t> </a:t>
          </a:r>
          <a:r>
            <a:rPr lang="en-GB" sz="2500" kern="1200" dirty="0" err="1"/>
            <a:t>wrth-Semitiaeth</a:t>
          </a:r>
          <a:r>
            <a:rPr lang="en-GB" sz="2500" kern="1200" dirty="0"/>
            <a:t> y </a:t>
          </a:r>
          <a:r>
            <a:rPr lang="en-GB" sz="2500" kern="1200" dirty="0" err="1"/>
            <a:t>Natsïaid</a:t>
          </a:r>
          <a:r>
            <a:rPr lang="en-GB" sz="2500" kern="1200" dirty="0"/>
            <a:t>? </a:t>
          </a:r>
        </a:p>
      </dsp:txBody>
      <dsp:txXfrm>
        <a:off x="47298" y="3918204"/>
        <a:ext cx="6477654" cy="874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6DD41-CF9E-4A68-A2DE-F11AB91B2DC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C8D99-0F9C-42B3-AFDC-161442755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193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8D99-0F9C-42B3-AFDC-16144275548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341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8D99-0F9C-42B3-AFDC-16144275548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924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8D99-0F9C-42B3-AFDC-16144275548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6552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8D99-0F9C-42B3-AFDC-16144275548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5536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8D99-0F9C-42B3-AFDC-16144275548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06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8D99-0F9C-42B3-AFDC-16144275548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587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8D99-0F9C-42B3-AFDC-16144275548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616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8D99-0F9C-42B3-AFDC-16144275548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549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C8D99-0F9C-42B3-AFDC-16144275548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79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79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936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505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09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982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86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954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65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513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790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644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018FBABE-AA9F-4261-A6B9-24FC9DF75573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CEE252DA-D286-4F96-A0E4-FACA264911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36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https://www.facinghistory.org/resource-library/image/nazi-propaganda-depicting-martin-luther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microsoft.com/office/2007/relationships/hdphoto" Target="../media/hdphoto2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http://christinekitta.de/portfolio/ueberall-luthers-worte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commons.iwu.edu/cgi/viewcontent.cgi?article=1012&amp;context=constructin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biography.com/people/martin-luther-9389283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kg-images.fr/CS.aspx?VP3=SearchResult&amp;ITEMID=2UMDHU2D4FTX&amp;LANGSWI=1&amp;LANG=English" TargetMode="Externa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11" Type="http://schemas.openxmlformats.org/officeDocument/2006/relationships/hyperlink" Target="https://web-b-ebscohost-com.ezproxy.uwtsd.ac.uk/ehost/pdfviewer/pdfviewer?vid=5&amp;sid=35a30fdd-ea68-4b58-9e57-b353b31a1ad3@pdc-v-sessmgr05" TargetMode="External"/><Relationship Id="rId5" Type="http://schemas.openxmlformats.org/officeDocument/2006/relationships/image" Target="../media/image2.png"/><Relationship Id="rId10" Type="http://schemas.microsoft.com/office/2007/relationships/diagramDrawing" Target="../diagrams/drawing2.xml"/><Relationship Id="rId4" Type="http://schemas.microsoft.com/office/2007/relationships/hdphoto" Target="../media/hdphoto2.wdp"/><Relationship Id="rId9" Type="http://schemas.openxmlformats.org/officeDocument/2006/relationships/diagramColors" Target="../diagrams/colors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commons.iwu.edu/cgi/viewcontent.cgi?article=1012&amp;context=constructing" TargetMode="External"/><Relationship Id="rId3" Type="http://schemas.openxmlformats.org/officeDocument/2006/relationships/hyperlink" Target="https://www.akg-images.fr/CS.aspx?VP3=SearchResult&amp;ITEMID=2UMDHU2D4FTX&amp;LANGSWI=1&amp;LANG=English" TargetMode="External"/><Relationship Id="rId7" Type="http://schemas.openxmlformats.org/officeDocument/2006/relationships/hyperlink" Target="https://web-b-ebscohost-com.ezproxy.uwtsd.ac.uk/ehost/pdfviewer/pdfviewer?vid=5&amp;sid=35a30fdd-ea68-4b58-9e57-b353b31a1ad3@pdc-v-sessmgr05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hristinekitta.de/portfolio/ueberall-luthers-worte/" TargetMode="External"/><Relationship Id="rId5" Type="http://schemas.openxmlformats.org/officeDocument/2006/relationships/hyperlink" Target="https://www.facinghistory.org/resource-library/image/nazi-propaganda-depicting-martin-luther" TargetMode="External"/><Relationship Id="rId4" Type="http://schemas.openxmlformats.org/officeDocument/2006/relationships/hyperlink" Target="https://www.biography.com/people/martin-luther-938928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9A1D830-E73C-47A9-A534-323CEEFF5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F69FBEC-4C47-4288-962D-3FC20C79F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6928B-27CE-4406-A353-DFD2553988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341135"/>
            <a:ext cx="6117401" cy="4821810"/>
          </a:xfrm>
        </p:spPr>
        <p:txBody>
          <a:bodyPr anchor="b">
            <a:normAutofit fontScale="90000"/>
          </a:bodyPr>
          <a:lstStyle/>
          <a:p>
            <a:r>
              <a:rPr lang="en-GB" sz="6000" i="1" dirty="0"/>
              <a:t>'</a:t>
            </a:r>
            <a:r>
              <a:rPr lang="en-GB" sz="6000" i="1" dirty="0" err="1"/>
              <a:t>Überall</a:t>
            </a:r>
            <a:r>
              <a:rPr lang="en-GB" sz="6000" i="1" dirty="0"/>
              <a:t> </a:t>
            </a:r>
            <a:r>
              <a:rPr lang="en-GB" sz="6000" i="1" dirty="0" err="1"/>
              <a:t>Luthers</a:t>
            </a:r>
            <a:r>
              <a:rPr lang="en-GB" sz="6000" i="1" dirty="0"/>
              <a:t> </a:t>
            </a:r>
            <a:r>
              <a:rPr lang="en-GB" sz="6000" i="1" dirty="0" err="1"/>
              <a:t>Worte</a:t>
            </a:r>
            <a:r>
              <a:rPr lang="en-GB" sz="6000" i="1" dirty="0"/>
              <a:t>’,</a:t>
            </a:r>
            <a:br>
              <a:rPr lang="en-GB" sz="6000" dirty="0"/>
            </a:br>
            <a:r>
              <a:rPr lang="en-GB" sz="6000" dirty="0"/>
              <a:t>Martin </a:t>
            </a:r>
            <a:r>
              <a:rPr lang="en-GB" sz="6000" dirty="0" err="1"/>
              <a:t>luther</a:t>
            </a:r>
            <a:r>
              <a:rPr lang="en-GB" sz="6000" dirty="0"/>
              <a:t> </a:t>
            </a:r>
            <a:r>
              <a:rPr lang="en-GB" sz="6000" dirty="0" err="1"/>
              <a:t>a’i</a:t>
            </a:r>
            <a:r>
              <a:rPr lang="en-GB" sz="6000" dirty="0"/>
              <a:t> </a:t>
            </a:r>
            <a:r>
              <a:rPr lang="en-GB" sz="6000" dirty="0" err="1"/>
              <a:t>ddylanwad</a:t>
            </a:r>
            <a:r>
              <a:rPr lang="en-GB" sz="6000" dirty="0"/>
              <a:t> </a:t>
            </a:r>
            <a:r>
              <a:rPr lang="en-GB" sz="6000" dirty="0" err="1"/>
              <a:t>ar</a:t>
            </a:r>
            <a:r>
              <a:rPr lang="en-GB" sz="6000" dirty="0"/>
              <a:t> </a:t>
            </a:r>
            <a:r>
              <a:rPr lang="en-GB" sz="6000" dirty="0" err="1"/>
              <a:t>wrth-semitiaeth</a:t>
            </a:r>
            <a:r>
              <a:rPr lang="en-GB" sz="6000" dirty="0"/>
              <a:t> y </a:t>
            </a:r>
            <a:r>
              <a:rPr lang="en-GB" sz="6000" dirty="0" err="1"/>
              <a:t>Natsïaid</a:t>
            </a:r>
            <a:r>
              <a:rPr lang="en-GB" sz="6000" dirty="0"/>
              <a:t>. </a:t>
            </a:r>
            <a:br>
              <a:rPr lang="en-GB" dirty="0"/>
            </a:br>
            <a:endParaRPr lang="en-GB" sz="7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0C17C8-F4E4-4291-BEE0-4BB3C22FA3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3250" y="4800248"/>
            <a:ext cx="3867073" cy="448256"/>
          </a:xfrm>
        </p:spPr>
        <p:txBody>
          <a:bodyPr>
            <a:normAutofit/>
          </a:bodyPr>
          <a:lstStyle/>
          <a:p>
            <a:r>
              <a:rPr lang="en-GB" dirty="0"/>
              <a:t>Hannah Howells</a:t>
            </a:r>
          </a:p>
        </p:txBody>
      </p:sp>
      <p:pic>
        <p:nvPicPr>
          <p:cNvPr id="4" name="Picture 2" descr="Caricature of Martin Luther with a Nazi flag in the background text in German along the bottom.">
            <a:extLst>
              <a:ext uri="{FF2B5EF4-FFF2-40B4-BE49-F238E27FC236}">
                <a16:creationId xmlns:a16="http://schemas.microsoft.com/office/drawing/2014/main" id="{68719746-7648-42E5-8A1D-ADCDA345EC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82" r="2" b="12846"/>
          <a:stretch/>
        </p:blipFill>
        <p:spPr bwMode="auto">
          <a:xfrm>
            <a:off x="-358364" y="0"/>
            <a:ext cx="6320643" cy="742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54F6FC82-E588-4DA0-8096-0C3BD54F1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4" y="6229681"/>
            <a:ext cx="457200" cy="457200"/>
            <a:chOff x="11361456" y="6195813"/>
            <a:chExt cx="548640" cy="548640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E8898E90-044F-45FF-8B4D-CE0F6A630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923BF161-A852-4DA5-BB4C-2DFC336B77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3215B80F-CAA2-4DDD-BB79-9BAA012B4533}"/>
              </a:ext>
            </a:extLst>
          </p:cNvPr>
          <p:cNvSpPr txBox="1"/>
          <p:nvPr/>
        </p:nvSpPr>
        <p:spPr>
          <a:xfrm>
            <a:off x="0" y="-1"/>
            <a:ext cx="529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D38193-C602-4D56-AC26-F9B74FE17DE7}"/>
              </a:ext>
            </a:extLst>
          </p:cNvPr>
          <p:cNvSpPr txBox="1"/>
          <p:nvPr/>
        </p:nvSpPr>
        <p:spPr>
          <a:xfrm>
            <a:off x="5944517" y="6133919"/>
            <a:ext cx="548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(1) Facing History and Ourselves, ‘Nazi Propaganda Depicting Martin Luther’, &lt;</a:t>
            </a:r>
            <a:r>
              <a:rPr lang="en-GB" sz="1200" dirty="0">
                <a:hlinkClick r:id="rId7"/>
              </a:rPr>
              <a:t>https://www.facinghistory.org/resource-library/image/nazi-propaganda-depicting-martin-luther</a:t>
            </a:r>
            <a:r>
              <a:rPr lang="en-GB" sz="1200" dirty="0"/>
              <a:t>&gt; (</a:t>
            </a:r>
            <a:r>
              <a:rPr lang="en-GB" sz="1200" dirty="0" err="1"/>
              <a:t>Dyddiad</a:t>
            </a:r>
            <a:r>
              <a:rPr lang="en-GB" sz="1200" dirty="0"/>
              <a:t> </a:t>
            </a:r>
            <a:r>
              <a:rPr lang="en-GB" sz="1200" dirty="0" err="1"/>
              <a:t>Mynediad</a:t>
            </a:r>
            <a:r>
              <a:rPr lang="en-GB" sz="1200" dirty="0"/>
              <a:t> 03/03/19).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7C2D695-6841-425D-9B49-22141135373F}"/>
              </a:ext>
            </a:extLst>
          </p:cNvPr>
          <p:cNvCxnSpPr/>
          <p:nvPr/>
        </p:nvCxnSpPr>
        <p:spPr>
          <a:xfrm>
            <a:off x="5991473" y="6080355"/>
            <a:ext cx="586745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3380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F5130-981D-48B3-96EC-C14CA0168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652" y="664633"/>
            <a:ext cx="3686312" cy="5528734"/>
          </a:xfrm>
        </p:spPr>
        <p:txBody>
          <a:bodyPr>
            <a:normAutofit/>
          </a:bodyPr>
          <a:lstStyle/>
          <a:p>
            <a:pPr algn="r"/>
            <a:r>
              <a:rPr lang="en-GB" sz="4800" dirty="0" err="1">
                <a:solidFill>
                  <a:srgbClr val="FFFFFF"/>
                </a:solidFill>
              </a:rPr>
              <a:t>Cynnwys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CB3F2-10B3-4B08-B422-9BFAB2C78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5220" y="811106"/>
            <a:ext cx="6833420" cy="5572432"/>
          </a:xfrm>
        </p:spPr>
        <p:txBody>
          <a:bodyPr anchor="ctr">
            <a:normAutofit fontScale="85000" lnSpcReduction="20000"/>
          </a:bodyPr>
          <a:lstStyle/>
          <a:p>
            <a:r>
              <a:rPr lang="en-GB" sz="2400" dirty="0"/>
              <a:t>Pam </a:t>
            </a:r>
            <a:r>
              <a:rPr lang="en-GB" sz="2400" dirty="0" err="1"/>
              <a:t>ddewisais</a:t>
            </a:r>
            <a:r>
              <a:rPr lang="en-GB" sz="2400" dirty="0"/>
              <a:t> </a:t>
            </a:r>
            <a:r>
              <a:rPr lang="en-GB" sz="2400" dirty="0" err="1"/>
              <a:t>fy</a:t>
            </a:r>
            <a:r>
              <a:rPr lang="en-GB" sz="2400" dirty="0"/>
              <a:t> </a:t>
            </a:r>
            <a:r>
              <a:rPr lang="en-GB" sz="2400" dirty="0" err="1"/>
              <a:t>mhwnc</a:t>
            </a:r>
            <a:r>
              <a:rPr lang="en-GB" sz="2400" dirty="0"/>
              <a:t> </a:t>
            </a:r>
            <a:r>
              <a:rPr lang="en-GB" sz="2400" dirty="0" err="1"/>
              <a:t>traethawd</a:t>
            </a:r>
            <a:r>
              <a:rPr lang="en-GB" sz="2400" dirty="0"/>
              <a:t> </a:t>
            </a:r>
            <a:r>
              <a:rPr lang="en-GB" sz="2400" dirty="0" err="1"/>
              <a:t>hir</a:t>
            </a:r>
            <a:r>
              <a:rPr lang="en-GB" sz="2400" dirty="0"/>
              <a:t>?</a:t>
            </a:r>
          </a:p>
          <a:p>
            <a:endParaRPr lang="en-GB" sz="2400" dirty="0"/>
          </a:p>
          <a:p>
            <a:r>
              <a:rPr lang="en-GB" sz="2400" dirty="0"/>
              <a:t>Nod </a:t>
            </a:r>
            <a:r>
              <a:rPr lang="en-GB" sz="2400" dirty="0" err="1"/>
              <a:t>fy</a:t>
            </a:r>
            <a:r>
              <a:rPr lang="en-GB" sz="2400" dirty="0"/>
              <a:t> </a:t>
            </a:r>
            <a:r>
              <a:rPr lang="en-GB" sz="2400" dirty="0" err="1"/>
              <a:t>nhraethawd</a:t>
            </a:r>
            <a:r>
              <a:rPr lang="en-GB" sz="2400" dirty="0"/>
              <a:t> </a:t>
            </a:r>
            <a:r>
              <a:rPr lang="en-GB" sz="2400" dirty="0" err="1"/>
              <a:t>hir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 err="1"/>
              <a:t>Strwythur</a:t>
            </a:r>
            <a:r>
              <a:rPr lang="en-GB" sz="2400" dirty="0"/>
              <a:t> </a:t>
            </a:r>
          </a:p>
          <a:p>
            <a:endParaRPr lang="en-GB" sz="2400" dirty="0"/>
          </a:p>
          <a:p>
            <a:r>
              <a:rPr lang="en-GB" sz="2400" dirty="0" err="1"/>
              <a:t>Methodoleg</a:t>
            </a:r>
            <a:r>
              <a:rPr lang="en-GB" sz="2400" dirty="0"/>
              <a:t> a </a:t>
            </a:r>
            <a:r>
              <a:rPr lang="en-GB" sz="2400" dirty="0" err="1"/>
              <a:t>Ffynonellau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O </a:t>
            </a:r>
            <a:r>
              <a:rPr lang="en-GB" sz="2400" dirty="0" err="1"/>
              <a:t>Heddwch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Heintiau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 err="1"/>
              <a:t>Cwblhau’r</a:t>
            </a:r>
            <a:r>
              <a:rPr lang="en-GB" sz="2400" dirty="0"/>
              <a:t> </a:t>
            </a:r>
            <a:r>
              <a:rPr lang="en-GB" sz="2400" dirty="0" err="1"/>
              <a:t>Diwygiad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Trydydd</a:t>
            </a:r>
            <a:r>
              <a:rPr lang="en-GB" sz="2400" dirty="0"/>
              <a:t> Reich</a:t>
            </a:r>
          </a:p>
          <a:p>
            <a:endParaRPr lang="en-GB" sz="2400" dirty="0"/>
          </a:p>
          <a:p>
            <a:r>
              <a:rPr lang="en-GB" sz="2400" dirty="0"/>
              <a:t>Cam </a:t>
            </a:r>
            <a:r>
              <a:rPr lang="en-GB" sz="2400" dirty="0" err="1"/>
              <a:t>nesaf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 err="1"/>
              <a:t>Llyfryddiaeth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659661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1C7FF924-8DA0-4BE9-8C7E-095B0EC13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8B16D-0636-4D73-B2A4-D4D1F8240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r>
              <a:rPr lang="fr-FR" sz="4000"/>
              <a:t>Pam dewisais y topig yma?</a:t>
            </a:r>
            <a:endParaRPr lang="en-US" sz="4000"/>
          </a:p>
        </p:txBody>
      </p:sp>
      <p:pic>
        <p:nvPicPr>
          <p:cNvPr id="6148" name="Picture 4" descr="Related image">
            <a:extLst>
              <a:ext uri="{FF2B5EF4-FFF2-40B4-BE49-F238E27FC236}">
                <a16:creationId xmlns:a16="http://schemas.microsoft.com/office/drawing/2014/main" id="{D1CB547B-C55C-4854-9193-9BA645C2A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43" y="1523251"/>
            <a:ext cx="5425618" cy="3811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FCB10-3D30-486D-89C1-8E5287229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1700" dirty="0"/>
          </a:p>
          <a:p>
            <a:r>
              <a:rPr lang="en-US" sz="1700" dirty="0" err="1"/>
              <a:t>Rheswm</a:t>
            </a:r>
            <a:r>
              <a:rPr lang="en-US" sz="1700" dirty="0"/>
              <a:t>  – </a:t>
            </a:r>
            <a:r>
              <a:rPr lang="en-US" sz="1700" dirty="0" err="1"/>
              <a:t>Arddangosfa</a:t>
            </a:r>
            <a:r>
              <a:rPr lang="en-US" sz="1700" dirty="0"/>
              <a:t> </a:t>
            </a:r>
            <a:r>
              <a:rPr lang="en-US" sz="1700" i="1" dirty="0"/>
              <a:t>Topography of Terror </a:t>
            </a:r>
            <a:r>
              <a:rPr lang="en-US" sz="1700" dirty="0" err="1"/>
              <a:t>ym</a:t>
            </a:r>
            <a:r>
              <a:rPr lang="en-US" sz="1700" dirty="0"/>
              <a:t> Merlin.</a:t>
            </a:r>
          </a:p>
          <a:p>
            <a:endParaRPr lang="en-US" sz="1700" dirty="0"/>
          </a:p>
          <a:p>
            <a:r>
              <a:rPr lang="en-US" sz="1700" i="1" dirty="0"/>
              <a:t>'</a:t>
            </a:r>
            <a:r>
              <a:rPr lang="en-US" sz="1700" i="1" dirty="0" err="1"/>
              <a:t>Überall</a:t>
            </a:r>
            <a:r>
              <a:rPr lang="en-US" sz="1700" i="1" dirty="0"/>
              <a:t> </a:t>
            </a:r>
            <a:r>
              <a:rPr lang="en-US" sz="1700" i="1" dirty="0" err="1"/>
              <a:t>Luthers</a:t>
            </a:r>
            <a:r>
              <a:rPr lang="en-US" sz="1700" i="1" dirty="0"/>
              <a:t> </a:t>
            </a:r>
            <a:r>
              <a:rPr lang="en-US" sz="1700" i="1" dirty="0" err="1"/>
              <a:t>Worte</a:t>
            </a:r>
            <a:r>
              <a:rPr lang="en-US" sz="1700" dirty="0"/>
              <a:t>’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cyfieithu</a:t>
            </a:r>
            <a:r>
              <a:rPr lang="en-US" sz="1700" dirty="0"/>
              <a:t> </a:t>
            </a:r>
            <a:r>
              <a:rPr lang="en-US" sz="1700" dirty="0" err="1"/>
              <a:t>i</a:t>
            </a:r>
            <a:r>
              <a:rPr lang="en-US" sz="1700" dirty="0"/>
              <a:t> ‘</a:t>
            </a:r>
            <a:r>
              <a:rPr lang="en-US" sz="1700" dirty="0" err="1"/>
              <a:t>mae</a:t>
            </a:r>
            <a:r>
              <a:rPr lang="en-US" sz="1700" dirty="0"/>
              <a:t> </a:t>
            </a:r>
            <a:r>
              <a:rPr lang="en-US" sz="1700" dirty="0" err="1"/>
              <a:t>geiriau</a:t>
            </a:r>
            <a:r>
              <a:rPr lang="en-US" sz="1700" dirty="0"/>
              <a:t> Luther </a:t>
            </a:r>
            <a:r>
              <a:rPr lang="en-US" sz="1700" dirty="0" err="1"/>
              <a:t>ymhobman</a:t>
            </a:r>
            <a:r>
              <a:rPr lang="en-US" sz="1700" dirty="0"/>
              <a:t>.’</a:t>
            </a:r>
          </a:p>
          <a:p>
            <a:endParaRPr lang="en-US" sz="1700" dirty="0"/>
          </a:p>
          <a:p>
            <a:r>
              <a:rPr lang="en-US" sz="1700" dirty="0" err="1"/>
              <a:t>Ym</a:t>
            </a:r>
            <a:r>
              <a:rPr lang="en-US" sz="1700" dirty="0"/>
              <a:t> </a:t>
            </a:r>
            <a:r>
              <a:rPr lang="en-US" sz="1700" dirty="0" err="1"/>
              <a:t>mha</a:t>
            </a:r>
            <a:r>
              <a:rPr lang="en-US" sz="1700" dirty="0"/>
              <a:t> </a:t>
            </a:r>
            <a:r>
              <a:rPr lang="en-US" sz="1700" dirty="0" err="1"/>
              <a:t>gyd-destun</a:t>
            </a:r>
            <a:r>
              <a:rPr lang="en-US" sz="1700" dirty="0"/>
              <a:t> y </a:t>
            </a:r>
            <a:r>
              <a:rPr lang="en-US" sz="1700" dirty="0" err="1"/>
              <a:t>mae</a:t>
            </a:r>
            <a:r>
              <a:rPr lang="en-US" sz="1700" dirty="0"/>
              <a:t> </a:t>
            </a:r>
            <a:r>
              <a:rPr lang="en-US" sz="1700" dirty="0" err="1"/>
              <a:t>geiriau</a:t>
            </a:r>
            <a:r>
              <a:rPr lang="en-US" sz="1700" dirty="0"/>
              <a:t> Luther </a:t>
            </a:r>
            <a:r>
              <a:rPr lang="en-US" sz="1700" dirty="0" err="1"/>
              <a:t>ymhobman</a:t>
            </a:r>
            <a:r>
              <a:rPr lang="en-US" sz="1700" dirty="0"/>
              <a:t>?</a:t>
            </a:r>
          </a:p>
          <a:p>
            <a:endParaRPr lang="en-US" sz="1700" dirty="0"/>
          </a:p>
          <a:p>
            <a:r>
              <a:rPr lang="en-US" sz="1700" dirty="0" err="1"/>
              <a:t>Ddim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ymwybodol</a:t>
            </a:r>
            <a:r>
              <a:rPr lang="en-US" sz="1700" dirty="0"/>
              <a:t> </a:t>
            </a:r>
            <a:r>
              <a:rPr lang="en-US" sz="1700" dirty="0" err="1"/>
              <a:t>o’r</a:t>
            </a:r>
            <a:r>
              <a:rPr lang="en-US" sz="1700" dirty="0"/>
              <a:t> </a:t>
            </a:r>
            <a:r>
              <a:rPr lang="en-US" sz="1700" dirty="0" err="1"/>
              <a:t>cysylltiad</a:t>
            </a:r>
            <a:r>
              <a:rPr lang="en-US" sz="1700" dirty="0"/>
              <a:t> </a:t>
            </a:r>
            <a:r>
              <a:rPr lang="en-US" sz="1700" dirty="0" err="1"/>
              <a:t>rhwng</a:t>
            </a:r>
            <a:r>
              <a:rPr lang="en-US" sz="1700" dirty="0"/>
              <a:t> Luther </a:t>
            </a:r>
            <a:r>
              <a:rPr lang="en-US" sz="1700" dirty="0" err="1"/>
              <a:t>a’r</a:t>
            </a:r>
            <a:r>
              <a:rPr lang="en-US" sz="1700" dirty="0"/>
              <a:t> </a:t>
            </a:r>
            <a:r>
              <a:rPr lang="en-US" sz="1700" dirty="0" err="1"/>
              <a:t>Natsïaid</a:t>
            </a:r>
            <a:r>
              <a:rPr lang="en-US" sz="1700" dirty="0"/>
              <a:t>.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5029B4A8-2CF0-48DC-B29E-F3B62EDDC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F71DA811-F7AE-460D-9891-57F221994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3747795E-BBFD-44B4-892D-2054745A8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594E103-621B-406D-9159-A07E60133B20}"/>
              </a:ext>
            </a:extLst>
          </p:cNvPr>
          <p:cNvSpPr txBox="1"/>
          <p:nvPr/>
        </p:nvSpPr>
        <p:spPr>
          <a:xfrm>
            <a:off x="-21731" y="5265709"/>
            <a:ext cx="6577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A4ECBD-74D1-4A0A-852D-CDCDD76E7E53}"/>
              </a:ext>
            </a:extLst>
          </p:cNvPr>
          <p:cNvSpPr txBox="1"/>
          <p:nvPr/>
        </p:nvSpPr>
        <p:spPr>
          <a:xfrm>
            <a:off x="-119269" y="6073560"/>
            <a:ext cx="670844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hlinkClick r:id="rId7"/>
            </a:endParaRPr>
          </a:p>
          <a:p>
            <a:r>
              <a:rPr lang="en-GB" sz="1400" dirty="0"/>
              <a:t>(</a:t>
            </a:r>
            <a:r>
              <a:rPr lang="en-GB" sz="1200" dirty="0"/>
              <a:t>2) Christine </a:t>
            </a:r>
            <a:r>
              <a:rPr lang="en-GB" sz="1200" dirty="0" err="1"/>
              <a:t>Kitta</a:t>
            </a:r>
            <a:r>
              <a:rPr lang="en-GB" sz="1200" dirty="0"/>
              <a:t>, ‘</a:t>
            </a:r>
            <a:r>
              <a:rPr lang="en-US" sz="1200" dirty="0"/>
              <a:t>Ü</a:t>
            </a:r>
            <a:r>
              <a:rPr lang="en-GB" sz="1200" dirty="0" err="1"/>
              <a:t>berall</a:t>
            </a:r>
            <a:r>
              <a:rPr lang="en-GB" sz="1200" dirty="0"/>
              <a:t> </a:t>
            </a:r>
            <a:r>
              <a:rPr lang="en-GB" sz="1200" dirty="0" err="1"/>
              <a:t>Luthers</a:t>
            </a:r>
            <a:r>
              <a:rPr lang="en-GB" sz="1200" dirty="0"/>
              <a:t> </a:t>
            </a:r>
            <a:r>
              <a:rPr lang="en-GB" sz="1200" dirty="0" err="1"/>
              <a:t>Worte</a:t>
            </a:r>
            <a:r>
              <a:rPr lang="en-GB" sz="1200" dirty="0"/>
              <a:t>’, </a:t>
            </a:r>
            <a:r>
              <a:rPr lang="en-GB" sz="1200" dirty="0">
                <a:hlinkClick r:id="rId7"/>
              </a:rPr>
              <a:t>http://christinekitta.de/portfolio/ueberall-luthers-worte/</a:t>
            </a:r>
            <a:r>
              <a:rPr lang="en-GB" sz="1200" dirty="0"/>
              <a:t>, (Dyddiad </a:t>
            </a:r>
            <a:r>
              <a:rPr lang="en-GB" sz="1200" dirty="0" err="1"/>
              <a:t>Mynediad</a:t>
            </a:r>
            <a:r>
              <a:rPr lang="en-GB" sz="1200" dirty="0"/>
              <a:t> 07/03/19).</a:t>
            </a:r>
            <a:endParaRPr lang="en-GB" sz="14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8DF5A87-C785-4520-9A04-6E321BCE766F}"/>
              </a:ext>
            </a:extLst>
          </p:cNvPr>
          <p:cNvCxnSpPr>
            <a:cxnSpLocks/>
          </p:cNvCxnSpPr>
          <p:nvPr/>
        </p:nvCxnSpPr>
        <p:spPr>
          <a:xfrm flipV="1">
            <a:off x="0" y="6380523"/>
            <a:ext cx="6096000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840777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38200-4DCE-401B-96CB-DE45BD98E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nhraethawd</a:t>
            </a:r>
            <a:r>
              <a:rPr lang="en-GB" dirty="0"/>
              <a:t> </a:t>
            </a:r>
            <a:r>
              <a:rPr lang="en-GB" dirty="0" err="1"/>
              <a:t>hir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6F386E4-3710-4E34-8410-0103A3E851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04258311"/>
              </p:ext>
            </p:extLst>
          </p:nvPr>
        </p:nvGraphicFramePr>
        <p:xfrm>
          <a:off x="1526486" y="2093976"/>
          <a:ext cx="9139027" cy="39699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6630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55247-B31E-4004-95AB-B5E6215AC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96190"/>
            <a:ext cx="4329780" cy="5528734"/>
          </a:xfrm>
        </p:spPr>
        <p:txBody>
          <a:bodyPr>
            <a:normAutofit/>
          </a:bodyPr>
          <a:lstStyle/>
          <a:p>
            <a:pPr algn="r"/>
            <a:r>
              <a:rPr lang="en-GB" sz="4800" dirty="0" err="1">
                <a:solidFill>
                  <a:srgbClr val="FFFFFF"/>
                </a:solidFill>
              </a:rPr>
              <a:t>Strwythur</a:t>
            </a:r>
            <a:r>
              <a:rPr lang="en-GB" sz="4800" dirty="0">
                <a:solidFill>
                  <a:srgbClr val="FFFFFF"/>
                </a:solidFill>
              </a:rPr>
              <a:t> </a:t>
            </a:r>
            <a:r>
              <a:rPr lang="en-GB" sz="4800" dirty="0" err="1">
                <a:solidFill>
                  <a:srgbClr val="FFFFFF"/>
                </a:solidFill>
              </a:rPr>
              <a:t>fy</a:t>
            </a:r>
            <a:r>
              <a:rPr lang="en-GB" sz="4800" dirty="0">
                <a:solidFill>
                  <a:srgbClr val="FFFFFF"/>
                </a:solidFill>
              </a:rPr>
              <a:t> </a:t>
            </a:r>
            <a:r>
              <a:rPr lang="en-GB" sz="4800" dirty="0" err="1">
                <a:solidFill>
                  <a:srgbClr val="FFFFFF"/>
                </a:solidFill>
              </a:rPr>
              <a:t>nhraethawd</a:t>
            </a:r>
            <a:r>
              <a:rPr lang="en-GB" sz="4800" dirty="0">
                <a:solidFill>
                  <a:srgbClr val="FFFFFF"/>
                </a:solidFill>
              </a:rPr>
              <a:t> </a:t>
            </a:r>
            <a:r>
              <a:rPr lang="en-GB" sz="4800" dirty="0" err="1">
                <a:solidFill>
                  <a:srgbClr val="FFFFFF"/>
                </a:solidFill>
              </a:rPr>
              <a:t>hir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13CC5-EB97-4A43-A01E-5643FBBE7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1266" y="780626"/>
            <a:ext cx="6074467" cy="5572432"/>
          </a:xfrm>
        </p:spPr>
        <p:txBody>
          <a:bodyPr anchor="ctr">
            <a:normAutofit/>
          </a:bodyPr>
          <a:lstStyle/>
          <a:p>
            <a:r>
              <a:rPr lang="en-GB" dirty="0" err="1"/>
              <a:t>Bydd</a:t>
            </a:r>
            <a:r>
              <a:rPr lang="en-GB" dirty="0"/>
              <a:t> 4 </a:t>
            </a:r>
            <a:r>
              <a:rPr lang="en-GB" dirty="0" err="1"/>
              <a:t>pennod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nhraethawd</a:t>
            </a:r>
            <a:r>
              <a:rPr lang="en-GB" dirty="0"/>
              <a:t> </a:t>
            </a:r>
            <a:r>
              <a:rPr lang="en-GB" dirty="0" err="1"/>
              <a:t>hir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 err="1"/>
              <a:t>Pennod</a:t>
            </a:r>
            <a:r>
              <a:rPr lang="en-GB" dirty="0"/>
              <a:t> 1: </a:t>
            </a:r>
            <a:r>
              <a:rPr lang="en-GB" dirty="0" err="1"/>
              <a:t>Cyflwyniad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Pennod</a:t>
            </a:r>
            <a:r>
              <a:rPr lang="en-GB" dirty="0"/>
              <a:t> 2: O </a:t>
            </a:r>
            <a:r>
              <a:rPr lang="en-GB" dirty="0" err="1"/>
              <a:t>Heddwch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Heintiau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Pennod</a:t>
            </a:r>
            <a:r>
              <a:rPr lang="en-GB" dirty="0"/>
              <a:t> 3: </a:t>
            </a:r>
            <a:r>
              <a:rPr lang="en-GB" dirty="0" err="1"/>
              <a:t>Cwblhau’r</a:t>
            </a:r>
            <a:r>
              <a:rPr lang="en-GB" dirty="0"/>
              <a:t> </a:t>
            </a:r>
            <a:r>
              <a:rPr lang="en-GB" dirty="0" err="1"/>
              <a:t>Diwygiad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Trydydd</a:t>
            </a:r>
            <a:r>
              <a:rPr lang="en-GB" dirty="0"/>
              <a:t> Reich</a:t>
            </a:r>
          </a:p>
          <a:p>
            <a:endParaRPr lang="en-GB" dirty="0"/>
          </a:p>
          <a:p>
            <a:r>
              <a:rPr lang="en-GB" dirty="0" err="1"/>
              <a:t>Pennod</a:t>
            </a:r>
            <a:r>
              <a:rPr lang="en-GB" dirty="0"/>
              <a:t> 4: </a:t>
            </a:r>
            <a:r>
              <a:rPr lang="en-GB" dirty="0" err="1"/>
              <a:t>Casgliad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74716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AA7E9-D51C-46BB-8CF4-80FA3470B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9451" y="-430249"/>
            <a:ext cx="10058400" cy="1609344"/>
          </a:xfrm>
        </p:spPr>
        <p:txBody>
          <a:bodyPr/>
          <a:lstStyle/>
          <a:p>
            <a:r>
              <a:rPr lang="en-GB" dirty="0" err="1"/>
              <a:t>Methodoleg</a:t>
            </a:r>
            <a:r>
              <a:rPr lang="en-GB" dirty="0"/>
              <a:t> a </a:t>
            </a:r>
            <a:r>
              <a:rPr lang="en-GB" dirty="0" err="1"/>
              <a:t>Ffynonellau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08130-E731-4213-A5CF-D33EB3B44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79095"/>
            <a:ext cx="11903242" cy="56388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600" b="1" dirty="0" err="1"/>
              <a:t>Ffynonellau</a:t>
            </a:r>
            <a:r>
              <a:rPr lang="en-GB" sz="1600" b="1" dirty="0"/>
              <a:t> </a:t>
            </a:r>
            <a:r>
              <a:rPr lang="en-GB" sz="1600" b="1" dirty="0" err="1"/>
              <a:t>Gwreiddiol</a:t>
            </a:r>
            <a:r>
              <a:rPr lang="en-GB" sz="1600" b="1" dirty="0"/>
              <a:t> ac </a:t>
            </a:r>
            <a:r>
              <a:rPr lang="en-GB" sz="1600" b="1" dirty="0" err="1"/>
              <a:t>Ffynonellau</a:t>
            </a:r>
            <a:r>
              <a:rPr lang="en-GB" sz="1600" b="1" dirty="0"/>
              <a:t> </a:t>
            </a:r>
            <a:r>
              <a:rPr lang="en-GB" sz="1600" b="1" dirty="0" err="1"/>
              <a:t>Eiliaidd</a:t>
            </a:r>
            <a:endParaRPr lang="en-GB" sz="1600" b="1" dirty="0"/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b="1" dirty="0" err="1"/>
              <a:t>Pennod</a:t>
            </a:r>
            <a:r>
              <a:rPr lang="en-GB" sz="1600" b="1" dirty="0"/>
              <a:t> 2</a:t>
            </a:r>
            <a:r>
              <a:rPr lang="en-GB" sz="1600" dirty="0"/>
              <a:t>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i="1" dirty="0"/>
              <a:t>That Jesus Christ was born a Jew</a:t>
            </a:r>
            <a:r>
              <a:rPr lang="en-GB" sz="1600" dirty="0"/>
              <a:t>, Luther’s works (Philadelphia: Fortress Press, 1962).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i="1" dirty="0"/>
              <a:t>On the Jews and Their Lies</a:t>
            </a:r>
            <a:r>
              <a:rPr lang="en-GB" sz="1600" dirty="0"/>
              <a:t>, Luther’s Works (Philadelphia: Fortress Press, 1962). </a:t>
            </a:r>
            <a:endParaRPr lang="en-GB" sz="1600" i="1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/>
              <a:t>Gareth Lloyd Jones,  </a:t>
            </a:r>
            <a:r>
              <a:rPr lang="en-GB" sz="1600" i="1" dirty="0" err="1"/>
              <a:t>Lleisiau</a:t>
            </a:r>
            <a:r>
              <a:rPr lang="en-GB" sz="1600" i="1" dirty="0"/>
              <a:t> </a:t>
            </a:r>
            <a:r>
              <a:rPr lang="en-GB" sz="1600" i="1" dirty="0" err="1"/>
              <a:t>o’r</a:t>
            </a:r>
            <a:r>
              <a:rPr lang="en-GB" sz="1600" i="1" dirty="0"/>
              <a:t> </a:t>
            </a:r>
            <a:r>
              <a:rPr lang="en-GB" sz="1600" i="1" dirty="0" err="1"/>
              <a:t>Lludw</a:t>
            </a:r>
            <a:r>
              <a:rPr lang="en-GB" sz="1600" i="1" dirty="0"/>
              <a:t> </a:t>
            </a:r>
            <a:r>
              <a:rPr lang="en-GB" sz="1600" dirty="0"/>
              <a:t>(</a:t>
            </a:r>
            <a:r>
              <a:rPr lang="en-GB" sz="1600" dirty="0" err="1"/>
              <a:t>Dinbych</a:t>
            </a:r>
            <a:r>
              <a:rPr lang="en-GB" sz="1600" dirty="0"/>
              <a:t>: </a:t>
            </a:r>
            <a:r>
              <a:rPr lang="en-GB" sz="1600" dirty="0" err="1"/>
              <a:t>Gwasg</a:t>
            </a:r>
            <a:r>
              <a:rPr lang="en-GB" sz="1600" dirty="0"/>
              <a:t> Gee, 1994).</a:t>
            </a:r>
            <a:endParaRPr lang="en-GB" sz="1600" i="1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/>
              <a:t>Gerhard Falk, </a:t>
            </a:r>
            <a:r>
              <a:rPr lang="en-GB" sz="1600" i="1" dirty="0"/>
              <a:t>The Jew in Christian Theology: Martin Luther’s Anti-Jewish </a:t>
            </a:r>
            <a:r>
              <a:rPr lang="en-GB" sz="1600" i="1" dirty="0" err="1"/>
              <a:t>Vom</a:t>
            </a:r>
            <a:r>
              <a:rPr lang="en-GB" sz="1600" i="1" dirty="0"/>
              <a:t> </a:t>
            </a:r>
            <a:r>
              <a:rPr lang="en-GB" sz="1600" i="1" dirty="0" err="1"/>
              <a:t>Schem</a:t>
            </a:r>
            <a:r>
              <a:rPr lang="en-GB" sz="1600" i="1" dirty="0"/>
              <a:t> </a:t>
            </a:r>
            <a:r>
              <a:rPr lang="en-GB" sz="1600" i="1" dirty="0" err="1"/>
              <a:t>Hamphoras</a:t>
            </a:r>
            <a:r>
              <a:rPr lang="en-GB" sz="1600" i="1" dirty="0"/>
              <a:t> </a:t>
            </a:r>
            <a:r>
              <a:rPr lang="en-GB" sz="1600" dirty="0"/>
              <a:t>(North Carolina: McFarland &amp; Company, Inc Publishers, 1992).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1600" dirty="0"/>
          </a:p>
          <a:p>
            <a:pPr>
              <a:buFont typeface="Wingdings" panose="05000000000000000000" pitchFamily="2" charset="2"/>
              <a:buChar char="v"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 err="1"/>
              <a:t>Pennod</a:t>
            </a:r>
            <a:r>
              <a:rPr lang="en-GB" sz="1600" b="1" dirty="0"/>
              <a:t> 3</a:t>
            </a:r>
            <a:r>
              <a:rPr lang="en-GB" sz="1600" dirty="0"/>
              <a:t>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/>
              <a:t>Adolf Hitler, </a:t>
            </a:r>
            <a:r>
              <a:rPr lang="en-GB" sz="1600" i="1" dirty="0"/>
              <a:t>Mein </a:t>
            </a:r>
            <a:r>
              <a:rPr lang="en-GB" sz="1600" i="1" dirty="0" err="1"/>
              <a:t>Kampf</a:t>
            </a:r>
            <a:r>
              <a:rPr lang="en-GB" sz="1600" dirty="0"/>
              <a:t> (Boston and New York: Houghton Mifflin Company, 1971).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/>
              <a:t>Propaganda </a:t>
            </a:r>
            <a:r>
              <a:rPr lang="en-GB" sz="1600" dirty="0" err="1"/>
              <a:t>Natsïaid</a:t>
            </a:r>
            <a:r>
              <a:rPr lang="en-GB" sz="1600" dirty="0"/>
              <a:t>: E. H. Schulz and R. </a:t>
            </a:r>
            <a:r>
              <a:rPr lang="en-GB" sz="1600" dirty="0" err="1"/>
              <a:t>Frercks</a:t>
            </a:r>
            <a:r>
              <a:rPr lang="en-GB" sz="1600" dirty="0"/>
              <a:t>, </a:t>
            </a:r>
            <a:r>
              <a:rPr lang="en-GB" sz="1600" i="1" dirty="0" err="1"/>
              <a:t>Warum</a:t>
            </a:r>
            <a:r>
              <a:rPr lang="en-GB" sz="1600" i="1" dirty="0"/>
              <a:t> </a:t>
            </a:r>
            <a:r>
              <a:rPr lang="en-GB" sz="1600" i="1" dirty="0" err="1"/>
              <a:t>Arierparagraph</a:t>
            </a:r>
            <a:r>
              <a:rPr lang="en-GB" sz="1600" i="1" dirty="0"/>
              <a:t>? Ein </a:t>
            </a:r>
            <a:r>
              <a:rPr lang="en-GB" sz="1600" i="1" dirty="0" err="1"/>
              <a:t>Beitrag</a:t>
            </a:r>
            <a:r>
              <a:rPr lang="en-GB" sz="1600" i="1" dirty="0"/>
              <a:t> </a:t>
            </a:r>
            <a:r>
              <a:rPr lang="en-GB" sz="1600" i="1" dirty="0" err="1"/>
              <a:t>zur</a:t>
            </a:r>
            <a:r>
              <a:rPr lang="en-GB" sz="1600" i="1" dirty="0"/>
              <a:t> </a:t>
            </a:r>
            <a:r>
              <a:rPr lang="en-GB" sz="1600" i="1" dirty="0" err="1"/>
              <a:t>Judenfrage</a:t>
            </a:r>
            <a:r>
              <a:rPr lang="en-GB" sz="1600" i="1" dirty="0"/>
              <a:t> </a:t>
            </a:r>
            <a:r>
              <a:rPr lang="en-GB" sz="1600" dirty="0"/>
              <a:t>(Berlin: Verlag </a:t>
            </a:r>
            <a:r>
              <a:rPr lang="en-GB" sz="1600" dirty="0" err="1"/>
              <a:t>Neues</a:t>
            </a:r>
            <a:r>
              <a:rPr lang="en-GB" sz="1600" dirty="0"/>
              <a:t> Volk, 1934).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/>
              <a:t>Christopher Probst, </a:t>
            </a:r>
            <a:r>
              <a:rPr lang="en-GB" sz="1600" i="1" dirty="0"/>
              <a:t>Demonizing the Jews: Luther and The Protestant Church in Nazi Germany</a:t>
            </a:r>
            <a:r>
              <a:rPr lang="en-GB" sz="1600" dirty="0"/>
              <a:t> (Indiana: Indiana University Press, 2012).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/>
              <a:t>Emily Paras, ‘The Darker Side of Martin Luther: Constructing the Past’,</a:t>
            </a:r>
            <a:r>
              <a:rPr lang="en-GB" sz="1600" i="1" dirty="0"/>
              <a:t> </a:t>
            </a:r>
            <a:r>
              <a:rPr lang="en-GB" sz="1600" dirty="0" err="1"/>
              <a:t>Erthygl</a:t>
            </a:r>
            <a:r>
              <a:rPr lang="en-GB" sz="1600" dirty="0"/>
              <a:t> 4, Vol. 9, </a:t>
            </a:r>
            <a:r>
              <a:rPr lang="en-GB" sz="1600" dirty="0" err="1"/>
              <a:t>Iss</a:t>
            </a:r>
            <a:r>
              <a:rPr lang="en-GB" sz="1600" dirty="0"/>
              <a:t>. 1 (Illinois: Illinois Wesleyan University, 2008), </a:t>
            </a:r>
            <a:r>
              <a:rPr lang="en-GB" sz="1600" u="sng" dirty="0">
                <a:hlinkClick r:id="rId3"/>
              </a:rPr>
              <a:t>https://digitalcommons.iwu.edu/cgi/viewcontent.cgi?article=1012&amp;context=constructing</a:t>
            </a:r>
            <a:r>
              <a:rPr lang="en-GB" sz="1600" dirty="0"/>
              <a:t>, (</a:t>
            </a:r>
            <a:r>
              <a:rPr lang="en-GB" sz="1600" dirty="0" err="1"/>
              <a:t>Dyddiad</a:t>
            </a:r>
            <a:r>
              <a:rPr lang="en-GB" sz="1600" dirty="0"/>
              <a:t> </a:t>
            </a:r>
            <a:r>
              <a:rPr lang="en-GB" sz="1600" dirty="0" err="1"/>
              <a:t>Mynediad</a:t>
            </a:r>
            <a:r>
              <a:rPr lang="en-GB" sz="1600" dirty="0"/>
              <a:t> 07/02/2018).</a:t>
            </a:r>
          </a:p>
        </p:txBody>
      </p:sp>
    </p:spTree>
    <p:extLst>
      <p:ext uri="{BB962C8B-B14F-4D97-AF65-F5344CB8AC3E}">
        <p14:creationId xmlns:p14="http://schemas.microsoft.com/office/powerpoint/2010/main" val="490314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898CC-EF7E-47B7-A030-C11BE7790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98" y="-276381"/>
            <a:ext cx="10058400" cy="1609344"/>
          </a:xfrm>
        </p:spPr>
        <p:txBody>
          <a:bodyPr>
            <a:normAutofit/>
          </a:bodyPr>
          <a:lstStyle/>
          <a:p>
            <a:r>
              <a:rPr lang="en-US" sz="4800" dirty="0" err="1"/>
              <a:t>Pennod</a:t>
            </a:r>
            <a:r>
              <a:rPr lang="en-US" sz="4800" dirty="0"/>
              <a:t> 2: O HEDDWCH I HEINTIAU</a:t>
            </a:r>
            <a:endParaRPr lang="en-GB" sz="48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66202B-5D50-4EDC-A106-781BE42CEAC6}"/>
              </a:ext>
            </a:extLst>
          </p:cNvPr>
          <p:cNvCxnSpPr/>
          <p:nvPr/>
        </p:nvCxnSpPr>
        <p:spPr>
          <a:xfrm>
            <a:off x="0" y="5717012"/>
            <a:ext cx="78472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E57FED29-C5D8-4202-876F-E7E32B46C1AF}"/>
              </a:ext>
            </a:extLst>
          </p:cNvPr>
          <p:cNvSpPr/>
          <p:nvPr/>
        </p:nvSpPr>
        <p:spPr>
          <a:xfrm>
            <a:off x="-56735" y="5739077"/>
            <a:ext cx="7960684" cy="18628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050" dirty="0"/>
              <a:t>(3) Biography, ‘Martin Luther: A Biography’, &lt;</a:t>
            </a:r>
            <a:r>
              <a:rPr lang="en-US" sz="105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https://www.biography.com/people/martin-luther-9389283</a:t>
            </a:r>
            <a:r>
              <a:rPr lang="en-US" sz="1050" dirty="0"/>
              <a:t> &gt;, (</a:t>
            </a:r>
            <a:r>
              <a:rPr lang="en-US" sz="1050" dirty="0" err="1"/>
              <a:t>Dyddiad</a:t>
            </a:r>
            <a:r>
              <a:rPr lang="en-US" sz="1050" dirty="0"/>
              <a:t> </a:t>
            </a:r>
            <a:r>
              <a:rPr lang="en-US" sz="1050" dirty="0" err="1"/>
              <a:t>Mynediad</a:t>
            </a:r>
            <a:r>
              <a:rPr lang="en-US" sz="1050" dirty="0"/>
              <a:t> 06/03/19).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050" dirty="0"/>
              <a:t>(4) </a:t>
            </a:r>
            <a:r>
              <a:rPr lang="en-GB" sz="1050" i="1" dirty="0"/>
              <a:t>That Jesus Christ was born a Jew</a:t>
            </a:r>
            <a:r>
              <a:rPr lang="en-GB" sz="1050" dirty="0"/>
              <a:t>, Luther’s works (Philadelphia: Fortress Press, 1962) </a:t>
            </a:r>
            <a:r>
              <a:rPr lang="en-GB" sz="1050" dirty="0" err="1"/>
              <a:t>Cyfr</a:t>
            </a:r>
            <a:r>
              <a:rPr lang="en-GB" sz="1050" dirty="0"/>
              <a:t>, 45, t. 229.</a:t>
            </a:r>
            <a:endParaRPr lang="en-US" sz="105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050" dirty="0"/>
              <a:t>(5) </a:t>
            </a:r>
            <a:r>
              <a:rPr lang="en-GB" sz="1050" i="1" dirty="0"/>
              <a:t>Against the Sabbatarians: Letter to a good friend</a:t>
            </a:r>
            <a:r>
              <a:rPr lang="en-GB" sz="1050" dirty="0"/>
              <a:t>, Luther’s Works (Philadelphia: Fortress Press, 1971), </a:t>
            </a:r>
            <a:r>
              <a:rPr lang="en-GB" sz="1050" dirty="0" err="1"/>
              <a:t>Cyfr</a:t>
            </a:r>
            <a:r>
              <a:rPr lang="en-GB" sz="1050" dirty="0"/>
              <a:t> 47, </a:t>
            </a:r>
            <a:r>
              <a:rPr lang="en-GB" sz="1050" dirty="0" err="1"/>
              <a:t>tt</a:t>
            </a:r>
            <a:r>
              <a:rPr lang="en-GB" sz="1050" dirty="0"/>
              <a:t>. 65-98.</a:t>
            </a:r>
            <a:endParaRPr lang="en-US" sz="105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050" dirty="0"/>
              <a:t>(6) Gareth Lloyd Jones, </a:t>
            </a:r>
            <a:r>
              <a:rPr lang="en-GB" sz="1050" dirty="0"/>
              <a:t> </a:t>
            </a:r>
            <a:r>
              <a:rPr lang="en-GB" sz="1050" i="1" dirty="0" err="1"/>
              <a:t>Lleisiau</a:t>
            </a:r>
            <a:r>
              <a:rPr lang="en-GB" sz="1050" i="1" dirty="0"/>
              <a:t> </a:t>
            </a:r>
            <a:r>
              <a:rPr lang="en-GB" sz="1050" i="1" dirty="0" err="1"/>
              <a:t>o'r</a:t>
            </a:r>
            <a:r>
              <a:rPr lang="en-GB" sz="1050" i="1" dirty="0"/>
              <a:t> </a:t>
            </a:r>
            <a:r>
              <a:rPr lang="en-GB" sz="1050" i="1" dirty="0" err="1"/>
              <a:t>Lludw</a:t>
            </a:r>
            <a:r>
              <a:rPr lang="en-GB" sz="1050" dirty="0"/>
              <a:t> (</a:t>
            </a:r>
            <a:r>
              <a:rPr lang="en-GB" sz="1050" dirty="0" err="1"/>
              <a:t>Dinbych</a:t>
            </a:r>
            <a:r>
              <a:rPr lang="en-GB" sz="1050" dirty="0"/>
              <a:t>: </a:t>
            </a:r>
            <a:r>
              <a:rPr lang="en-GB" sz="1050" dirty="0" err="1"/>
              <a:t>Gwasg</a:t>
            </a:r>
            <a:r>
              <a:rPr lang="en-GB" sz="1050" dirty="0"/>
              <a:t> Gee, 1994), t, 90.</a:t>
            </a:r>
            <a:endParaRPr lang="en-US" sz="105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14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14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400" dirty="0">
                <a:solidFill>
                  <a:schemeClr val="bg1"/>
                </a:solidFill>
              </a:rPr>
              <a:t>. </a:t>
            </a:r>
          </a:p>
        </p:txBody>
      </p:sp>
      <p:pic>
        <p:nvPicPr>
          <p:cNvPr id="8" name="Picture 7" descr="Martin Luther">
            <a:extLst>
              <a:ext uri="{FF2B5EF4-FFF2-40B4-BE49-F238E27FC236}">
                <a16:creationId xmlns:a16="http://schemas.microsoft.com/office/drawing/2014/main" id="{6F16BE79-414F-4B7C-93C2-DC5CC6F698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38" r="6705"/>
          <a:stretch/>
        </p:blipFill>
        <p:spPr bwMode="auto">
          <a:xfrm>
            <a:off x="8327709" y="975192"/>
            <a:ext cx="3548407" cy="523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460CFD-820E-4291-9A8C-E94EF73A36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3779" y="913387"/>
            <a:ext cx="5239727" cy="47146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93A7F8-D527-4308-955F-D1A5BB1436E0}"/>
              </a:ext>
            </a:extLst>
          </p:cNvPr>
          <p:cNvSpPr txBox="1"/>
          <p:nvPr/>
        </p:nvSpPr>
        <p:spPr>
          <a:xfrm>
            <a:off x="11438021" y="5882808"/>
            <a:ext cx="7539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BEA3BB4-6C16-4DF4-A393-801216B31571}"/>
              </a:ext>
            </a:extLst>
          </p:cNvPr>
          <p:cNvSpPr txBox="1"/>
          <p:nvPr/>
        </p:nvSpPr>
        <p:spPr>
          <a:xfrm>
            <a:off x="5445389" y="2910435"/>
            <a:ext cx="9817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(4)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195B3C-477D-4176-A70E-A9C0B6F0F678}"/>
              </a:ext>
            </a:extLst>
          </p:cNvPr>
          <p:cNvSpPr txBox="1"/>
          <p:nvPr/>
        </p:nvSpPr>
        <p:spPr>
          <a:xfrm>
            <a:off x="4377371" y="3661286"/>
            <a:ext cx="4171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(5)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A3D666B-CA38-4607-9F5E-644683EB567C}"/>
              </a:ext>
            </a:extLst>
          </p:cNvPr>
          <p:cNvSpPr txBox="1"/>
          <p:nvPr/>
        </p:nvSpPr>
        <p:spPr>
          <a:xfrm>
            <a:off x="3031958" y="4588042"/>
            <a:ext cx="5133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(6)</a:t>
            </a:r>
          </a:p>
        </p:txBody>
      </p:sp>
    </p:spTree>
    <p:extLst>
      <p:ext uri="{BB962C8B-B14F-4D97-AF65-F5344CB8AC3E}">
        <p14:creationId xmlns:p14="http://schemas.microsoft.com/office/powerpoint/2010/main" val="4204210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64958D-AF5D-4863-B5FB-83F6B8CB1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12188656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20902-244A-4A37-9723-8284A0BDD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3452" y="-78610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800" dirty="0" err="1"/>
              <a:t>Pennod</a:t>
            </a:r>
            <a:r>
              <a:rPr lang="en-GB" sz="4800" dirty="0"/>
              <a:t>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5A395-1098-41B6-9F9D-81DD3C36B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592" y="1153551"/>
            <a:ext cx="7090285" cy="4544882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Dylanwad</a:t>
            </a:r>
            <a:r>
              <a:rPr lang="en-GB" dirty="0"/>
              <a:t> Luther </a:t>
            </a:r>
            <a:r>
              <a:rPr lang="en-GB" dirty="0" err="1"/>
              <a:t>ar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- Hitler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Natsïaid</a:t>
            </a:r>
            <a:r>
              <a:rPr lang="en-GB" dirty="0"/>
              <a:t> </a:t>
            </a:r>
            <a:r>
              <a:rPr lang="en-GB" dirty="0" err="1"/>
              <a:t>Swyddogol</a:t>
            </a:r>
            <a:r>
              <a:rPr lang="en-GB" dirty="0"/>
              <a:t> – ‘I think the time is past when one may not say the names of Hitler and Luther in the same breath. They belong together; they are of the same old stamp.’   – Bernhard Rust.</a:t>
            </a:r>
            <a:r>
              <a:rPr lang="en-GB" sz="1500" dirty="0"/>
              <a:t>(8)</a:t>
            </a:r>
          </a:p>
          <a:p>
            <a:pPr marL="0" indent="0">
              <a:buNone/>
            </a:pPr>
            <a:r>
              <a:rPr lang="en-GB" dirty="0"/>
              <a:t>-  </a:t>
            </a:r>
            <a:r>
              <a:rPr lang="en-GB" dirty="0" err="1"/>
              <a:t>Weithredai</a:t>
            </a:r>
            <a:r>
              <a:rPr lang="en-GB" dirty="0"/>
              <a:t> </a:t>
            </a:r>
            <a:r>
              <a:rPr lang="en-GB" dirty="0" err="1"/>
              <a:t>Natsïaid</a:t>
            </a:r>
            <a:r>
              <a:rPr lang="en-GB" dirty="0"/>
              <a:t> - </a:t>
            </a:r>
            <a:r>
              <a:rPr lang="en-GB" i="1" dirty="0"/>
              <a:t>Kristallnacht</a:t>
            </a:r>
          </a:p>
          <a:p>
            <a:pPr marL="0" indent="0">
              <a:buNone/>
            </a:pPr>
            <a:r>
              <a:rPr lang="en-GB" dirty="0"/>
              <a:t>- Propaganda </a:t>
            </a:r>
            <a:r>
              <a:rPr lang="en-GB" dirty="0" err="1"/>
              <a:t>gwrth-Semitiaidd</a:t>
            </a:r>
            <a:r>
              <a:rPr lang="en-GB" dirty="0"/>
              <a:t> – Julius Streicher</a:t>
            </a:r>
          </a:p>
          <a:p>
            <a:pPr marL="0" indent="0">
              <a:buNone/>
            </a:pPr>
            <a:r>
              <a:rPr lang="en-GB" dirty="0"/>
              <a:t>-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Eglwys</a:t>
            </a:r>
            <a:r>
              <a:rPr lang="en-GB" dirty="0"/>
              <a:t> </a:t>
            </a:r>
            <a:r>
              <a:rPr lang="en-GB" dirty="0" err="1"/>
              <a:t>Brotestannaidd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Pwyso</a:t>
            </a:r>
            <a:r>
              <a:rPr lang="en-GB" dirty="0"/>
              <a:t> a </a:t>
            </a:r>
            <a:r>
              <a:rPr lang="en-GB" dirty="0" err="1"/>
              <a:t>mesur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- 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negyddol</a:t>
            </a:r>
            <a:r>
              <a:rPr lang="en-GB" dirty="0"/>
              <a:t> Luther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peth</a:t>
            </a:r>
            <a:r>
              <a:rPr lang="en-GB" dirty="0"/>
              <a:t> a </a:t>
            </a:r>
            <a:r>
              <a:rPr lang="en-GB" dirty="0" err="1"/>
              <a:t>rhai</a:t>
            </a:r>
            <a:r>
              <a:rPr lang="en-GB" dirty="0"/>
              <a:t> Hitler?</a:t>
            </a:r>
          </a:p>
          <a:p>
            <a:pPr marL="0" indent="0">
              <a:buNone/>
            </a:pPr>
            <a:r>
              <a:rPr lang="en-GB" dirty="0"/>
              <a:t>- </a:t>
            </a:r>
            <a:r>
              <a:rPr lang="en-GB" dirty="0" err="1"/>
              <a:t>Wrth-Iddewiaeth</a:t>
            </a:r>
            <a:r>
              <a:rPr lang="en-GB" dirty="0"/>
              <a:t>/ </a:t>
            </a:r>
            <a:r>
              <a:rPr lang="en-GB" dirty="0" err="1"/>
              <a:t>Wrth-Semitiaeth</a:t>
            </a:r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1002ACD-3B0C-4885-8754-8A00E926F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F0313CD-4196-4456-A70D-5EE2B995B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DE0B32-9EE8-4975-AD48-3855B0A82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3C083E6-4A21-4C67-8309-A15D42E97471}"/>
              </a:ext>
            </a:extLst>
          </p:cNvPr>
          <p:cNvSpPr txBox="1"/>
          <p:nvPr/>
        </p:nvSpPr>
        <p:spPr>
          <a:xfrm>
            <a:off x="4486306" y="0"/>
            <a:ext cx="6952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(7)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049157A-9FFF-47D4-9B13-EC34EF040E65}"/>
              </a:ext>
            </a:extLst>
          </p:cNvPr>
          <p:cNvCxnSpPr>
            <a:cxnSpLocks/>
          </p:cNvCxnSpPr>
          <p:nvPr/>
        </p:nvCxnSpPr>
        <p:spPr>
          <a:xfrm>
            <a:off x="4486306" y="5969899"/>
            <a:ext cx="70902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40E22DB8-D891-4A0C-A8A5-BB02F025E890}"/>
              </a:ext>
            </a:extLst>
          </p:cNvPr>
          <p:cNvSpPr txBox="1"/>
          <p:nvPr/>
        </p:nvSpPr>
        <p:spPr>
          <a:xfrm>
            <a:off x="4486307" y="6009387"/>
            <a:ext cx="70902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(7) AKJ Images, ‘Berlin, Luther Monument, SA Men’, &lt;</a:t>
            </a:r>
            <a:r>
              <a:rPr lang="en-GB" sz="1100" dirty="0">
                <a:hlinkClick r:id="rId6"/>
              </a:rPr>
              <a:t>https://www.akg-images.fr/CS.aspx?VP3=SearchResult&amp;ITEMID=2UMDHU2D4FTX&amp;LANGSWI=1&amp;LANG=English</a:t>
            </a:r>
            <a:r>
              <a:rPr lang="en-GB" sz="1100" dirty="0"/>
              <a:t>&gt; (</a:t>
            </a:r>
            <a:r>
              <a:rPr lang="en-GB" sz="1100" dirty="0" err="1"/>
              <a:t>Dyddiad</a:t>
            </a:r>
            <a:r>
              <a:rPr lang="en-GB" sz="1100" dirty="0"/>
              <a:t> </a:t>
            </a:r>
            <a:r>
              <a:rPr lang="en-GB" sz="1100" dirty="0" err="1"/>
              <a:t>Mynediad</a:t>
            </a:r>
            <a:r>
              <a:rPr lang="en-GB" sz="1100" dirty="0"/>
              <a:t> 07/03/19).  </a:t>
            </a:r>
          </a:p>
          <a:p>
            <a:r>
              <a:rPr lang="en-GB" sz="1100" dirty="0"/>
              <a:t>(8) Paras, ‘The Darker Side of Martin Luther’, t. 7.   </a:t>
            </a:r>
          </a:p>
        </p:txBody>
      </p:sp>
      <p:pic>
        <p:nvPicPr>
          <p:cNvPr id="8194" name="Picture 2" descr="https://www.akg-images.fr/Docs/AKG/Media/TR3_WATERMARKED/6/7/d/b/AKG471890.jpg">
            <a:extLst>
              <a:ext uri="{FF2B5EF4-FFF2-40B4-BE49-F238E27FC236}">
                <a16:creationId xmlns:a16="http://schemas.microsoft.com/office/drawing/2014/main" id="{D69C2B8F-C920-4826-8657-276024AF19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332" y="0"/>
            <a:ext cx="461431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89752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AE5C4-1490-4D9B-801F-37DD37A9B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4251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800" dirty="0"/>
              <a:t>Cam </a:t>
            </a:r>
            <a:r>
              <a:rPr lang="en-GB" sz="4800" dirty="0" err="1"/>
              <a:t>nesaf</a:t>
            </a:r>
            <a:endParaRPr lang="en-GB" sz="4800" dirty="0"/>
          </a:p>
        </p:txBody>
      </p:sp>
      <p:grpSp>
        <p:nvGrpSpPr>
          <p:cNvPr id="17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33F0E5E6-C942-485B-BCD0-C065B9A31E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1475691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3D72784-957E-4201-B25C-1A29BCC3AAAB}"/>
              </a:ext>
            </a:extLst>
          </p:cNvPr>
          <p:cNvSpPr txBox="1"/>
          <p:nvPr/>
        </p:nvSpPr>
        <p:spPr>
          <a:xfrm>
            <a:off x="5963478" y="4969565"/>
            <a:ext cx="5168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(9)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67FF6B5-A3BF-40D2-AE5A-FBACF132F65E}"/>
              </a:ext>
            </a:extLst>
          </p:cNvPr>
          <p:cNvCxnSpPr>
            <a:cxnSpLocks/>
          </p:cNvCxnSpPr>
          <p:nvPr/>
        </p:nvCxnSpPr>
        <p:spPr>
          <a:xfrm>
            <a:off x="0" y="6017011"/>
            <a:ext cx="971384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42063DE-10D6-4416-B4E5-D78C381D8328}"/>
              </a:ext>
            </a:extLst>
          </p:cNvPr>
          <p:cNvSpPr txBox="1"/>
          <p:nvPr/>
        </p:nvSpPr>
        <p:spPr>
          <a:xfrm>
            <a:off x="0" y="6017011"/>
            <a:ext cx="97138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(9) David H. Lindquist, </a:t>
            </a:r>
            <a:r>
              <a:rPr lang="en-GB" sz="1200" i="1" dirty="0"/>
              <a:t>‘</a:t>
            </a:r>
            <a:r>
              <a:rPr lang="en-GB" sz="1200" dirty="0"/>
              <a:t>Luther’s Antisemitism in Historical Context: A Necessary Discussion for Christian Educators’, Vol. 22 (Indiana: Routledge, Taylor &amp; Francis Group, 2013), &lt;</a:t>
            </a:r>
            <a:r>
              <a:rPr lang="en-GB" sz="1200" dirty="0">
                <a:hlinkClick r:id="rId11"/>
              </a:rPr>
              <a:t>https://web-b-ebscohost-com.ezproxy.uwtsd.ac.uk/ehost/pdfviewer/pdfviewer?vid=5&amp;sid=35a30fdd-ea68-4b58-9e57-b353b31a1ad3%40pdc-v-sessmgr05</a:t>
            </a:r>
            <a:r>
              <a:rPr lang="en-GB" sz="1200" dirty="0"/>
              <a:t>&gt; (</a:t>
            </a:r>
            <a:r>
              <a:rPr lang="en-GB" sz="1200" dirty="0" err="1"/>
              <a:t>Dyddiad</a:t>
            </a:r>
            <a:r>
              <a:rPr lang="en-GB" sz="1200" dirty="0"/>
              <a:t> </a:t>
            </a:r>
            <a:r>
              <a:rPr lang="en-GB" sz="1200" dirty="0" err="1"/>
              <a:t>Mynediad</a:t>
            </a:r>
            <a:r>
              <a:rPr lang="en-GB" sz="1200" dirty="0"/>
              <a:t> 05/03/19), t. 104. </a:t>
            </a:r>
          </a:p>
        </p:txBody>
      </p:sp>
    </p:spTree>
    <p:extLst>
      <p:ext uri="{BB962C8B-B14F-4D97-AF65-F5344CB8AC3E}">
        <p14:creationId xmlns:p14="http://schemas.microsoft.com/office/powerpoint/2010/main" val="617000908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ECBF7-9161-4005-9619-DE2297EC5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24" y="2064730"/>
            <a:ext cx="2942706" cy="2728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tx2"/>
                </a:solidFill>
              </a:rPr>
              <a:t>A </a:t>
            </a:r>
            <a:r>
              <a:rPr lang="en-US" sz="2800" dirty="0" err="1">
                <a:solidFill>
                  <a:schemeClr val="tx2"/>
                </a:solidFill>
              </a:rPr>
              <a:t>oes</a:t>
            </a:r>
            <a:r>
              <a:rPr lang="en-US" sz="2800" dirty="0">
                <a:solidFill>
                  <a:schemeClr val="tx2"/>
                </a:solidFill>
              </a:rPr>
              <a:t> </a:t>
            </a:r>
            <a:r>
              <a:rPr lang="en-US" sz="2800" dirty="0" err="1">
                <a:solidFill>
                  <a:schemeClr val="tx2"/>
                </a:solidFill>
              </a:rPr>
              <a:t>unrhyw</a:t>
            </a:r>
            <a:r>
              <a:rPr lang="en-US" sz="2800" dirty="0">
                <a:solidFill>
                  <a:schemeClr val="tx2"/>
                </a:solidFill>
              </a:rPr>
              <a:t> </a:t>
            </a:r>
            <a:r>
              <a:rPr lang="en-US" sz="2800" dirty="0" err="1">
                <a:solidFill>
                  <a:schemeClr val="tx2"/>
                </a:solidFill>
              </a:rPr>
              <a:t>gwestiynau</a:t>
            </a:r>
            <a:r>
              <a:rPr lang="en-US" sz="2800" dirty="0">
                <a:solidFill>
                  <a:schemeClr val="tx2"/>
                </a:solidFill>
              </a:rPr>
              <a:t>?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AB5B6FA-7B4F-437A-9C78-144C7DCD1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1770" y="720071"/>
            <a:ext cx="5417868" cy="5417858"/>
          </a:xfrm>
          <a:prstGeom prst="ellipse">
            <a:avLst/>
          </a:prstGeom>
          <a:blipFill dpi="0" rotWithShape="1">
            <a:blip r:embed="rId7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A4199C21-6AE0-4F6F-AA96-6FFF97BB9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98390" y="1006688"/>
            <a:ext cx="4844628" cy="4844620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9E9EA-203B-4F4D-B7DD-2077DAE0C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507" y="1316890"/>
            <a:ext cx="4606394" cy="42242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b="1" dirty="0" err="1">
                <a:solidFill>
                  <a:srgbClr val="FFFFFF"/>
                </a:solidFill>
              </a:rPr>
              <a:t>Diolch</a:t>
            </a:r>
            <a:r>
              <a:rPr lang="en-US" sz="6000" b="1" dirty="0">
                <a:solidFill>
                  <a:srgbClr val="FFFFFF"/>
                </a:solidFill>
              </a:rPr>
              <a:t> am </a:t>
            </a:r>
            <a:r>
              <a:rPr lang="en-US" sz="6000" b="1" dirty="0" err="1">
                <a:solidFill>
                  <a:srgbClr val="FFFFFF"/>
                </a:solidFill>
              </a:rPr>
              <a:t>wrando</a:t>
            </a:r>
            <a:endParaRPr lang="en-US" sz="6000" b="1" dirty="0">
              <a:solidFill>
                <a:srgbClr val="FFFFFF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5208" y="3388657"/>
            <a:ext cx="3657600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23656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1E646-6B33-4C3B-A80B-900CB0D35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021" y="0"/>
            <a:ext cx="10058400" cy="1609344"/>
          </a:xfrm>
        </p:spPr>
        <p:txBody>
          <a:bodyPr>
            <a:normAutofit/>
          </a:bodyPr>
          <a:lstStyle/>
          <a:p>
            <a:r>
              <a:rPr lang="en-GB" sz="4800" dirty="0" err="1"/>
              <a:t>Llyfryddiaeth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02AC5-DF0A-4F2E-AF95-391F0A89A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021" y="1406769"/>
            <a:ext cx="10358227" cy="5451231"/>
          </a:xfrm>
        </p:spPr>
        <p:txBody>
          <a:bodyPr>
            <a:normAutofit/>
          </a:bodyPr>
          <a:lstStyle/>
          <a:p>
            <a:r>
              <a:rPr lang="en-GB" sz="1200" i="1" dirty="0"/>
              <a:t>Against the Sabbatarians: Letter to a good friend</a:t>
            </a:r>
            <a:r>
              <a:rPr lang="en-GB" sz="1200" dirty="0"/>
              <a:t>, Luther’s Works (Philadelphia: Fortress Press, 1971).</a:t>
            </a:r>
          </a:p>
          <a:p>
            <a:r>
              <a:rPr lang="en-GB" sz="1200" dirty="0"/>
              <a:t>AKJ Images, ‘Berlin, Luther Monument, SA Men’, &lt;</a:t>
            </a:r>
            <a:r>
              <a:rPr lang="en-GB" sz="1200" dirty="0">
                <a:hlinkClick r:id="rId3"/>
              </a:rPr>
              <a:t>https://www.akg-images.fr/CS.aspx?VP3=SearchResult&amp;ITEMID=2UMDHU2D4FTX&amp;LANGSWI=1&amp;LANG=English</a:t>
            </a:r>
            <a:r>
              <a:rPr lang="en-GB" sz="1200" dirty="0"/>
              <a:t>&gt;, (</a:t>
            </a:r>
            <a:r>
              <a:rPr lang="en-GB" sz="1200" dirty="0" err="1"/>
              <a:t>Dyddiad</a:t>
            </a:r>
            <a:r>
              <a:rPr lang="en-GB" sz="1200" dirty="0"/>
              <a:t> </a:t>
            </a:r>
            <a:r>
              <a:rPr lang="en-GB" sz="1200" dirty="0" err="1"/>
              <a:t>Mynediad</a:t>
            </a:r>
            <a:r>
              <a:rPr lang="en-GB" sz="1200" dirty="0"/>
              <a:t> 07/03/19).</a:t>
            </a:r>
          </a:p>
          <a:p>
            <a:r>
              <a:rPr lang="en-US" sz="1200" dirty="0"/>
              <a:t>Biography, ‘Martin Luther: A Biography’, &lt;</a:t>
            </a:r>
            <a:r>
              <a:rPr lang="en-US" sz="12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https://www.biography.com/people/martin-luther-9389283</a:t>
            </a:r>
            <a:r>
              <a:rPr lang="en-US" sz="1200" dirty="0"/>
              <a:t> &gt;, (</a:t>
            </a:r>
            <a:r>
              <a:rPr lang="en-US" sz="1200" dirty="0" err="1"/>
              <a:t>Dyddiad</a:t>
            </a:r>
            <a:r>
              <a:rPr lang="en-US" sz="1200" dirty="0"/>
              <a:t> </a:t>
            </a:r>
            <a:r>
              <a:rPr lang="en-US" sz="1200" dirty="0" err="1"/>
              <a:t>Mynediad</a:t>
            </a:r>
            <a:r>
              <a:rPr lang="en-US" sz="1200" dirty="0"/>
              <a:t> 06/03/19).</a:t>
            </a:r>
          </a:p>
          <a:p>
            <a:r>
              <a:rPr lang="en-GB" sz="1200" dirty="0"/>
              <a:t>Facing History and Ourselves, ‘Nazi Propaganda Depicting Martin Luther’, &lt;</a:t>
            </a:r>
            <a:r>
              <a:rPr lang="en-GB" sz="1200" dirty="0">
                <a:hlinkClick r:id="rId5"/>
              </a:rPr>
              <a:t>https://www.facinghistory.org/resource-library/image/nazi-propaganda-depicting-martin-luther</a:t>
            </a:r>
            <a:r>
              <a:rPr lang="en-GB" sz="1200" dirty="0"/>
              <a:t>&gt;, (</a:t>
            </a:r>
            <a:r>
              <a:rPr lang="en-GB" sz="1200" dirty="0" err="1"/>
              <a:t>Dyddiad</a:t>
            </a:r>
            <a:r>
              <a:rPr lang="en-GB" sz="1200" dirty="0"/>
              <a:t> </a:t>
            </a:r>
            <a:r>
              <a:rPr lang="en-GB" sz="1200" dirty="0" err="1"/>
              <a:t>Mynediad</a:t>
            </a:r>
            <a:r>
              <a:rPr lang="en-GB" sz="1200" dirty="0"/>
              <a:t> 03/03/19).</a:t>
            </a:r>
          </a:p>
          <a:p>
            <a:r>
              <a:rPr lang="en-GB" sz="1200" dirty="0"/>
              <a:t>Falk, G., </a:t>
            </a:r>
            <a:r>
              <a:rPr lang="en-GB" sz="1200" i="1" dirty="0"/>
              <a:t>The Jew in Christian Theology: Martin Luther’s Anti-Jewish </a:t>
            </a:r>
            <a:r>
              <a:rPr lang="en-GB" sz="1200" i="1" dirty="0" err="1"/>
              <a:t>Vom</a:t>
            </a:r>
            <a:r>
              <a:rPr lang="en-GB" sz="1200" i="1" dirty="0"/>
              <a:t> </a:t>
            </a:r>
            <a:r>
              <a:rPr lang="en-GB" sz="1200" i="1" dirty="0" err="1"/>
              <a:t>Schem</a:t>
            </a:r>
            <a:r>
              <a:rPr lang="en-GB" sz="1200" i="1" dirty="0"/>
              <a:t> </a:t>
            </a:r>
            <a:r>
              <a:rPr lang="en-GB" sz="1200" i="1" dirty="0" err="1"/>
              <a:t>Hamphoras</a:t>
            </a:r>
            <a:r>
              <a:rPr lang="en-GB" sz="1200" i="1" dirty="0"/>
              <a:t> </a:t>
            </a:r>
            <a:r>
              <a:rPr lang="en-GB" sz="1200" dirty="0"/>
              <a:t>(North Carolina: McFarland &amp; Company, Inc Publishers, 1992).</a:t>
            </a:r>
          </a:p>
          <a:p>
            <a:r>
              <a:rPr lang="en-GB" sz="1200" dirty="0"/>
              <a:t>Hitler, A., </a:t>
            </a:r>
            <a:r>
              <a:rPr lang="en-GB" sz="1200" i="1" dirty="0"/>
              <a:t>Mein </a:t>
            </a:r>
            <a:r>
              <a:rPr lang="en-GB" sz="1200" i="1" dirty="0" err="1"/>
              <a:t>Kampf</a:t>
            </a:r>
            <a:r>
              <a:rPr lang="en-GB" sz="1200" dirty="0"/>
              <a:t> (Boston and New York: Houghton Mifflin Company, 1971).</a:t>
            </a:r>
          </a:p>
          <a:p>
            <a:r>
              <a:rPr lang="en-US" sz="1200" dirty="0"/>
              <a:t>Jones, G. L., </a:t>
            </a:r>
            <a:r>
              <a:rPr lang="en-GB" sz="1200" dirty="0"/>
              <a:t> </a:t>
            </a:r>
            <a:r>
              <a:rPr lang="en-GB" sz="1200" i="1" dirty="0" err="1"/>
              <a:t>Lleisiau</a:t>
            </a:r>
            <a:r>
              <a:rPr lang="en-GB" sz="1200" i="1" dirty="0"/>
              <a:t> </a:t>
            </a:r>
            <a:r>
              <a:rPr lang="en-GB" sz="1200" i="1" dirty="0" err="1"/>
              <a:t>o'r</a:t>
            </a:r>
            <a:r>
              <a:rPr lang="en-GB" sz="1200" i="1" dirty="0"/>
              <a:t> </a:t>
            </a:r>
            <a:r>
              <a:rPr lang="en-GB" sz="1200" i="1" dirty="0" err="1"/>
              <a:t>Lludw</a:t>
            </a:r>
            <a:r>
              <a:rPr lang="en-GB" sz="1200" dirty="0"/>
              <a:t> (</a:t>
            </a:r>
            <a:r>
              <a:rPr lang="en-GB" sz="1200" dirty="0" err="1"/>
              <a:t>Dinbych</a:t>
            </a:r>
            <a:r>
              <a:rPr lang="en-GB" sz="1200" dirty="0"/>
              <a:t>: </a:t>
            </a:r>
            <a:r>
              <a:rPr lang="en-GB" sz="1200" dirty="0" err="1"/>
              <a:t>Gwasg</a:t>
            </a:r>
            <a:r>
              <a:rPr lang="en-GB" sz="1200" dirty="0"/>
              <a:t> Gee, 1994).</a:t>
            </a:r>
          </a:p>
          <a:p>
            <a:r>
              <a:rPr lang="en-GB" sz="1200" dirty="0" err="1"/>
              <a:t>Kitta</a:t>
            </a:r>
            <a:r>
              <a:rPr lang="en-GB" sz="1200" dirty="0"/>
              <a:t>, C., ‘</a:t>
            </a:r>
            <a:r>
              <a:rPr lang="en-US" sz="1200" dirty="0"/>
              <a:t>Ü</a:t>
            </a:r>
            <a:r>
              <a:rPr lang="en-GB" sz="1200" dirty="0" err="1"/>
              <a:t>berall</a:t>
            </a:r>
            <a:r>
              <a:rPr lang="en-GB" sz="1200" dirty="0"/>
              <a:t> </a:t>
            </a:r>
            <a:r>
              <a:rPr lang="en-GB" sz="1200" dirty="0" err="1"/>
              <a:t>Luthers</a:t>
            </a:r>
            <a:r>
              <a:rPr lang="en-GB" sz="1200" dirty="0"/>
              <a:t> </a:t>
            </a:r>
            <a:r>
              <a:rPr lang="en-GB" sz="1200" dirty="0" err="1"/>
              <a:t>Worte</a:t>
            </a:r>
            <a:r>
              <a:rPr lang="en-GB" sz="1200" dirty="0"/>
              <a:t>’, &lt;</a:t>
            </a:r>
            <a:r>
              <a:rPr lang="en-GB" sz="1200" dirty="0">
                <a:hlinkClick r:id="rId6"/>
              </a:rPr>
              <a:t>http://christinekitta.de/portfolio/ueberall-luthers-worte/</a:t>
            </a:r>
            <a:r>
              <a:rPr lang="en-GB" sz="1200" dirty="0"/>
              <a:t>&gt;,(Dyddiad </a:t>
            </a:r>
            <a:r>
              <a:rPr lang="en-GB" sz="1200" dirty="0" err="1"/>
              <a:t>Mynediad</a:t>
            </a:r>
            <a:r>
              <a:rPr lang="en-GB" sz="1200" dirty="0"/>
              <a:t> 07/03/19). </a:t>
            </a:r>
          </a:p>
          <a:p>
            <a:r>
              <a:rPr lang="en-GB" sz="1200" dirty="0"/>
              <a:t>Lindquist, D. H.,  </a:t>
            </a:r>
            <a:r>
              <a:rPr lang="en-GB" sz="1200" i="1" dirty="0"/>
              <a:t>‘</a:t>
            </a:r>
            <a:r>
              <a:rPr lang="en-GB" sz="1200" dirty="0"/>
              <a:t>Luther’s Antisemitism in Historical Context: A Necessary Discussion for Christian Educators’, Vol. 22 (Indiana: Routledge, Taylor &amp; Francis Group, 2013), &lt;</a:t>
            </a:r>
            <a:r>
              <a:rPr lang="en-GB" sz="1200" dirty="0">
                <a:hlinkClick r:id="rId7"/>
              </a:rPr>
              <a:t>https://web-b-ebscohost-com.ezproxy.uwtsd.ac.uk/ehost/pdfviewer/pdfviewer?vid=5&amp;sid=35a30fdd-ea68-4b58-9e57-b353b31a1ad3%40pdc-v-sessmgr05</a:t>
            </a:r>
            <a:r>
              <a:rPr lang="en-GB" sz="1200" dirty="0"/>
              <a:t>&gt;, (</a:t>
            </a:r>
            <a:r>
              <a:rPr lang="en-GB" sz="1200" dirty="0" err="1"/>
              <a:t>Dyddiad</a:t>
            </a:r>
            <a:r>
              <a:rPr lang="en-GB" sz="1200" dirty="0"/>
              <a:t> </a:t>
            </a:r>
            <a:r>
              <a:rPr lang="en-GB" sz="1200" dirty="0" err="1"/>
              <a:t>Mynediad</a:t>
            </a:r>
            <a:r>
              <a:rPr lang="en-GB" sz="1200" dirty="0"/>
              <a:t> 05/03/19).</a:t>
            </a:r>
          </a:p>
          <a:p>
            <a:r>
              <a:rPr lang="en-GB" sz="1200" i="1" dirty="0"/>
              <a:t>On the Jews and Their Lies</a:t>
            </a:r>
            <a:r>
              <a:rPr lang="en-GB" sz="1200" dirty="0"/>
              <a:t>, Luther’s Works (Philadelphia: Fortress Press, 1962). </a:t>
            </a:r>
          </a:p>
          <a:p>
            <a:r>
              <a:rPr lang="en-GB" sz="1200" dirty="0"/>
              <a:t>Paras,  E., ‘The Darker Side of Martin Luther: Constructing the Past’,</a:t>
            </a:r>
            <a:r>
              <a:rPr lang="en-GB" sz="1200" i="1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4, Vol. 9, </a:t>
            </a:r>
            <a:r>
              <a:rPr lang="en-GB" sz="1200" dirty="0" err="1"/>
              <a:t>Iss</a:t>
            </a:r>
            <a:r>
              <a:rPr lang="en-GB" sz="1200" dirty="0"/>
              <a:t>. 1 (Illinois: Illinois Wesleyan University, 2008), &lt;</a:t>
            </a:r>
            <a:r>
              <a:rPr lang="en-GB" sz="1200" u="sng" dirty="0">
                <a:hlinkClick r:id="rId8"/>
              </a:rPr>
              <a:t>https://digitalcommons.iwu.edu/cgi/viewcontent.cgi?article=1012&amp;context=constructing</a:t>
            </a:r>
            <a:r>
              <a:rPr lang="en-GB" sz="1200" dirty="0"/>
              <a:t>&gt;, (</a:t>
            </a:r>
            <a:r>
              <a:rPr lang="en-GB" sz="1200" dirty="0" err="1"/>
              <a:t>Dyddiad</a:t>
            </a:r>
            <a:r>
              <a:rPr lang="en-GB" sz="1200" dirty="0"/>
              <a:t> </a:t>
            </a:r>
            <a:r>
              <a:rPr lang="en-GB" sz="1200" dirty="0" err="1"/>
              <a:t>Mynediad</a:t>
            </a:r>
            <a:r>
              <a:rPr lang="en-GB" sz="1200" dirty="0"/>
              <a:t> 07/02/2018).</a:t>
            </a:r>
          </a:p>
          <a:p>
            <a:r>
              <a:rPr lang="en-GB" sz="1200" dirty="0"/>
              <a:t>Probst, C. J., </a:t>
            </a:r>
            <a:r>
              <a:rPr lang="en-GB" sz="1200" i="1" dirty="0"/>
              <a:t>Demonizing the Jews: Luther and The Protestant Church in Nazi Germany,</a:t>
            </a:r>
            <a:r>
              <a:rPr lang="en-GB" sz="1200" dirty="0"/>
              <a:t> (Indiana: Indiana University Press, 2012).</a:t>
            </a:r>
          </a:p>
          <a:p>
            <a:r>
              <a:rPr lang="en-GB" sz="1200" dirty="0"/>
              <a:t>Schulz E. H.., </a:t>
            </a:r>
            <a:r>
              <a:rPr lang="en-GB" sz="1200" dirty="0" err="1"/>
              <a:t>Frercks</a:t>
            </a:r>
            <a:r>
              <a:rPr lang="en-GB" sz="1200" dirty="0"/>
              <a:t>, R., </a:t>
            </a:r>
            <a:r>
              <a:rPr lang="en-GB" sz="1200" i="1" dirty="0" err="1"/>
              <a:t>Warum</a:t>
            </a:r>
            <a:r>
              <a:rPr lang="en-GB" sz="1200" i="1" dirty="0"/>
              <a:t> </a:t>
            </a:r>
            <a:r>
              <a:rPr lang="en-GB" sz="1200" i="1" dirty="0" err="1"/>
              <a:t>Arierparagraph</a:t>
            </a:r>
            <a:r>
              <a:rPr lang="en-GB" sz="1200" i="1" dirty="0"/>
              <a:t>? Ein </a:t>
            </a:r>
            <a:r>
              <a:rPr lang="en-GB" sz="1200" i="1" dirty="0" err="1"/>
              <a:t>Beitrag</a:t>
            </a:r>
            <a:r>
              <a:rPr lang="en-GB" sz="1200" i="1" dirty="0"/>
              <a:t> </a:t>
            </a:r>
            <a:r>
              <a:rPr lang="en-GB" sz="1200" i="1" dirty="0" err="1"/>
              <a:t>zur</a:t>
            </a:r>
            <a:r>
              <a:rPr lang="en-GB" sz="1200" i="1" dirty="0"/>
              <a:t> </a:t>
            </a:r>
            <a:r>
              <a:rPr lang="en-GB" sz="1200" i="1" dirty="0" err="1"/>
              <a:t>Judenfrage</a:t>
            </a:r>
            <a:r>
              <a:rPr lang="en-GB" sz="1200" i="1" dirty="0"/>
              <a:t>, </a:t>
            </a:r>
            <a:r>
              <a:rPr lang="en-GB" sz="1200" dirty="0"/>
              <a:t>(Berlin: Verlag </a:t>
            </a:r>
            <a:r>
              <a:rPr lang="en-GB" sz="1200" dirty="0" err="1"/>
              <a:t>Neues</a:t>
            </a:r>
            <a:r>
              <a:rPr lang="en-GB" sz="1200" dirty="0"/>
              <a:t> Volk, 1934).</a:t>
            </a:r>
          </a:p>
          <a:p>
            <a:r>
              <a:rPr lang="en-GB" sz="1200" i="1" dirty="0"/>
              <a:t>That Jesus Christ was born a Jew</a:t>
            </a:r>
            <a:r>
              <a:rPr lang="en-GB" sz="1200" dirty="0"/>
              <a:t>, Luther’s works (Philadelphia: Fortress Press, 1962). </a:t>
            </a:r>
          </a:p>
        </p:txBody>
      </p:sp>
    </p:spTree>
    <p:extLst>
      <p:ext uri="{BB962C8B-B14F-4D97-AF65-F5344CB8AC3E}">
        <p14:creationId xmlns:p14="http://schemas.microsoft.com/office/powerpoint/2010/main" val="6876092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1242</TotalTime>
  <Words>1211</Words>
  <Application>Microsoft Office PowerPoint</Application>
  <PresentationFormat>Widescreen</PresentationFormat>
  <Paragraphs>122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Calibri</vt:lpstr>
      <vt:lpstr>Rockwell</vt:lpstr>
      <vt:lpstr>Rockwell Condensed</vt:lpstr>
      <vt:lpstr>Rockwell Extra Bold</vt:lpstr>
      <vt:lpstr>Wingdings</vt:lpstr>
      <vt:lpstr>Wood Type</vt:lpstr>
      <vt:lpstr>'Überall Luthers Worte’, Martin luther a’i ddylanwad ar wrth-semitiaeth y Natsïaid.  </vt:lpstr>
      <vt:lpstr>Cynnwys</vt:lpstr>
      <vt:lpstr>Pam dewisais y topig yma?</vt:lpstr>
      <vt:lpstr>Nod fy nhraethawd hir</vt:lpstr>
      <vt:lpstr>Strwythur fy nhraethawd hir</vt:lpstr>
      <vt:lpstr>Methodoleg a Ffynonellau</vt:lpstr>
      <vt:lpstr>Pennod 2: O HEDDWCH I HEINTIAU</vt:lpstr>
      <vt:lpstr>Pennod 3</vt:lpstr>
      <vt:lpstr>Cam nesaf</vt:lpstr>
      <vt:lpstr>Diolch am wrando</vt:lpstr>
      <vt:lpstr>Llyfryddiaeth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'Überall Luthers Worte’:  Dylanwad Martin Luther ar Wrth-Semitiaeth y Natsïaid.</dc:title>
  <dc:creator>Hannah Howells (1600338)</dc:creator>
  <cp:lastModifiedBy>Hannah Howells (1600338)</cp:lastModifiedBy>
  <cp:revision>60</cp:revision>
  <dcterms:created xsi:type="dcterms:W3CDTF">2019-03-06T15:29:23Z</dcterms:created>
  <dcterms:modified xsi:type="dcterms:W3CDTF">2019-03-10T22:50:04Z</dcterms:modified>
</cp:coreProperties>
</file>