
<file path=[Content_Types].xml><?xml version="1.0" encoding="utf-8"?>
<Types xmlns="http://schemas.openxmlformats.org/package/2006/content-types">
  <Default Extension="9GiU4VwtBs9Ln2Nzz4EMLgHaLH" ContentType="image/jpeg"/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23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24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25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54"/>
  </p:notesMasterIdLst>
  <p:sldIdLst>
    <p:sldId id="382" r:id="rId4"/>
    <p:sldId id="771" r:id="rId5"/>
    <p:sldId id="1237" r:id="rId6"/>
    <p:sldId id="1238" r:id="rId7"/>
    <p:sldId id="1239" r:id="rId8"/>
    <p:sldId id="1240" r:id="rId9"/>
    <p:sldId id="1150" r:id="rId10"/>
    <p:sldId id="1078" r:id="rId11"/>
    <p:sldId id="1033" r:id="rId12"/>
    <p:sldId id="1216" r:id="rId13"/>
    <p:sldId id="810" r:id="rId14"/>
    <p:sldId id="738" r:id="rId15"/>
    <p:sldId id="1168" r:id="rId16"/>
    <p:sldId id="1169" r:id="rId17"/>
    <p:sldId id="1031" r:id="rId18"/>
    <p:sldId id="1032" r:id="rId19"/>
    <p:sldId id="745" r:id="rId20"/>
    <p:sldId id="822" r:id="rId21"/>
    <p:sldId id="821" r:id="rId22"/>
    <p:sldId id="825" r:id="rId23"/>
    <p:sldId id="1176" r:id="rId24"/>
    <p:sldId id="965" r:id="rId25"/>
    <p:sldId id="1241" r:id="rId26"/>
    <p:sldId id="1220" r:id="rId27"/>
    <p:sldId id="991" r:id="rId28"/>
    <p:sldId id="1222" r:id="rId29"/>
    <p:sldId id="1201" r:id="rId30"/>
    <p:sldId id="1224" r:id="rId31"/>
    <p:sldId id="1242" r:id="rId32"/>
    <p:sldId id="1129" r:id="rId33"/>
    <p:sldId id="1243" r:id="rId34"/>
    <p:sldId id="1244" r:id="rId35"/>
    <p:sldId id="1247" r:id="rId36"/>
    <p:sldId id="1245" r:id="rId37"/>
    <p:sldId id="1246" r:id="rId38"/>
    <p:sldId id="1248" r:id="rId39"/>
    <p:sldId id="1227" r:id="rId40"/>
    <p:sldId id="1228" r:id="rId41"/>
    <p:sldId id="1154" r:id="rId42"/>
    <p:sldId id="1225" r:id="rId43"/>
    <p:sldId id="1230" r:id="rId44"/>
    <p:sldId id="1231" r:id="rId45"/>
    <p:sldId id="1054" r:id="rId46"/>
    <p:sldId id="1055" r:id="rId47"/>
    <p:sldId id="1056" r:id="rId48"/>
    <p:sldId id="1057" r:id="rId49"/>
    <p:sldId id="1062" r:id="rId50"/>
    <p:sldId id="1065" r:id="rId51"/>
    <p:sldId id="1066" r:id="rId52"/>
    <p:sldId id="1067" r:id="rId53"/>
  </p:sldIdLst>
  <p:sldSz cx="9144000" cy="6858000" type="screen4x3"/>
  <p:notesSz cx="6858000" cy="9144000"/>
  <p:embeddedFontLst>
    <p:embeddedFont>
      <p:font typeface="GB Pinyinok-D" panose="020B0604020202020204" charset="-122"/>
      <p:regular r:id="rId55"/>
    </p:embeddedFont>
    <p:embeddedFont>
      <p:font typeface="Calibri" panose="020F0502020204030204" pitchFamily="34" charset="0"/>
      <p:regular r:id="rId56"/>
      <p:bold r:id="rId57"/>
      <p:italic r:id="rId58"/>
      <p:boldItalic r:id="rId59"/>
    </p:embeddedFont>
    <p:embeddedFont>
      <p:font typeface="Calibri Light" panose="020F0302020204030204" pitchFamily="34" charset="0"/>
      <p:regular r:id="rId60"/>
      <p:italic r:id="rId61"/>
    </p:embeddedFont>
    <p:embeddedFont>
      <p:font typeface="Microsoft YaHei" panose="020B0503020204020204" pitchFamily="34" charset="-122"/>
      <p:regular r:id="rId62"/>
      <p:bold r:id="rId63"/>
    </p:embeddedFont>
    <p:embeddedFont>
      <p:font typeface="SimSun" panose="02010600030101010101" pitchFamily="2" charset="-122"/>
      <p:regular r:id="rId64"/>
    </p:embeddedFont>
    <p:embeddedFont>
      <p:font typeface="STKaiti" panose="02010600040101010101" pitchFamily="2" charset="-122"/>
      <p:regular r:id="rId65"/>
    </p:embeddedFont>
    <p:embeddedFont>
      <p:font typeface="Wingdings 2" panose="05020102010507070707" pitchFamily="18" charset="2"/>
      <p:regular r:id="rId66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60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font" Target="fonts/font1.fntdata"/><Relationship Id="rId63" Type="http://schemas.openxmlformats.org/officeDocument/2006/relationships/font" Target="fonts/font9.fntdata"/><Relationship Id="rId68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font" Target="fonts/font4.fntdata"/><Relationship Id="rId66" Type="http://schemas.openxmlformats.org/officeDocument/2006/relationships/font" Target="fonts/font12.fntdata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font" Target="fonts/font3.fntdata"/><Relationship Id="rId61" Type="http://schemas.openxmlformats.org/officeDocument/2006/relationships/font" Target="fonts/font7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font" Target="fonts/font6.fntdata"/><Relationship Id="rId65" Type="http://schemas.openxmlformats.org/officeDocument/2006/relationships/font" Target="fonts/font11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font" Target="fonts/font2.fntdata"/><Relationship Id="rId64" Type="http://schemas.openxmlformats.org/officeDocument/2006/relationships/font" Target="fonts/font10.fntdata"/><Relationship Id="rId69" Type="http://schemas.openxmlformats.org/officeDocument/2006/relationships/theme" Target="theme/theme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font" Target="fonts/font5.fntdata"/><Relationship Id="rId67" Type="http://schemas.openxmlformats.org/officeDocument/2006/relationships/presProps" Target="pres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notesMaster" Target="notesMasters/notesMaster1.xml"/><Relationship Id="rId62" Type="http://schemas.openxmlformats.org/officeDocument/2006/relationships/font" Target="fonts/font8.fntdata"/><Relationship Id="rId7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2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2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2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500058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猜猜是什么肉？喜欢吃什么？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9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3547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215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24892578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1192849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19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0342451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现在你房间的门开着吗？电脑开着吗？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20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5614322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5102354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529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49263" y="1592263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23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8890308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6434312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63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46088" y="158908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26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2171802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514434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29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2684445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9028573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32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673117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297953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35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13003399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40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3293483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1970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664360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972202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50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79593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9GiU4VwtBs9Ln2Nzz4EMLgHaLH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 dirty="0">
                <a:solidFill>
                  <a:srgbClr val="FF6600"/>
                </a:solidFill>
              </a:rPr>
              <a:t>第</a:t>
            </a:r>
            <a:r>
              <a:rPr lang="en-US" altLang="zh-CN" sz="4800" dirty="0">
                <a:solidFill>
                  <a:srgbClr val="FF6600"/>
                </a:solidFill>
              </a:rPr>
              <a:t> 14 </a:t>
            </a:r>
            <a:r>
              <a:rPr lang="zh-CN" altLang="en-US" sz="4800" dirty="0">
                <a:solidFill>
                  <a:srgbClr val="FF6600"/>
                </a:solidFill>
              </a:rPr>
              <a:t>课</a:t>
            </a:r>
            <a:endParaRPr lang="zh-CN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 dirty="0">
                <a:solidFill>
                  <a:srgbClr val="000000"/>
                </a:solidFill>
              </a:rPr>
              <a:t>你看过那个电影吗</a:t>
            </a:r>
            <a:endParaRPr lang="zh-CN" altLang="zh-CN" dirty="0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1598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REVIEW</a:t>
            </a:r>
            <a:endParaRPr lang="zh-CN" altLang="en-US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7184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着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91723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215" y="23963"/>
              <a:ext cx="543053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手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ná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542409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拿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112562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qiānbǐ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铅笔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73930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班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长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254757"/>
            <a:ext cx="8082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xiào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242875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笑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bīnguǎn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宾馆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8912FED5-A562-4023-B60E-67B8ADB1E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327" y="4315642"/>
            <a:ext cx="91884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yìzhí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79E02C31-ACC4-4C04-B7E0-320E506DDD01}"/>
              </a:ext>
            </a:extLst>
          </p:cNvPr>
          <p:cNvGrpSpPr>
            <a:grpSpLocks/>
          </p:cNvGrpSpPr>
          <p:nvPr/>
        </p:nvGrpSpPr>
        <p:grpSpPr bwMode="auto">
          <a:xfrm>
            <a:off x="551152" y="4318817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C7775FF0-9E92-4B19-B537-CC4B0F0FE8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7D58F83A-5DBA-45D0-A315-F5C624D4F2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一直</a:t>
              </a:r>
              <a:endParaRPr lang="zh-CN" altLang="en-US" dirty="0"/>
            </a:p>
          </p:txBody>
        </p:sp>
      </p:grpSp>
      <p:sp>
        <p:nvSpPr>
          <p:cNvPr id="63" name="文本框 141">
            <a:extLst>
              <a:ext uri="{FF2B5EF4-FFF2-40B4-BE49-F238E27FC236}">
                <a16:creationId xmlns:a16="http://schemas.microsoft.com/office/drawing/2014/main" id="{32078EE0-4ADB-4AF6-80F3-55EE9B2BB4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4278742"/>
            <a:ext cx="188818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4" name="组合 4">
            <a:extLst>
              <a:ext uri="{FF2B5EF4-FFF2-40B4-BE49-F238E27FC236}">
                <a16:creationId xmlns:a16="http://schemas.microsoft.com/office/drawing/2014/main" id="{30D4D5EC-6129-427F-8C13-369DD04204DF}"/>
              </a:ext>
            </a:extLst>
          </p:cNvPr>
          <p:cNvGrpSpPr>
            <a:grpSpLocks/>
          </p:cNvGrpSpPr>
          <p:nvPr/>
        </p:nvGrpSpPr>
        <p:grpSpPr bwMode="auto">
          <a:xfrm>
            <a:off x="5138578" y="4253254"/>
            <a:ext cx="1363821" cy="555515"/>
            <a:chOff x="0" y="0"/>
            <a:chExt cx="1338943" cy="529187"/>
          </a:xfrm>
        </p:grpSpPr>
        <p:sp>
          <p:nvSpPr>
            <p:cNvPr id="65" name="圆角矩形 33">
              <a:extLst>
                <a:ext uri="{FF2B5EF4-FFF2-40B4-BE49-F238E27FC236}">
                  <a16:creationId xmlns:a16="http://schemas.microsoft.com/office/drawing/2014/main" id="{E422FC5A-2C55-448D-A2C1-DF653DBD66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6" name="文本框 85">
              <a:extLst>
                <a:ext uri="{FF2B5EF4-FFF2-40B4-BE49-F238E27FC236}">
                  <a16:creationId xmlns:a16="http://schemas.microsoft.com/office/drawing/2014/main" id="{B8EEE0FD-C5EE-468C-A050-405B5F91A8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32876" cy="5008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往</a:t>
              </a:r>
              <a:endParaRPr lang="zh-CN" altLang="en-US" dirty="0"/>
            </a:p>
          </p:txBody>
        </p:sp>
      </p:grpSp>
      <p:sp>
        <p:nvSpPr>
          <p:cNvPr id="67" name="文本框 141">
            <a:extLst>
              <a:ext uri="{FF2B5EF4-FFF2-40B4-BE49-F238E27FC236}">
                <a16:creationId xmlns:a16="http://schemas.microsoft.com/office/drawing/2014/main" id="{E570CF05-4228-4CE2-803F-7FF5E330BB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327" y="5502437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lùkǒu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8" name="组合 4">
            <a:extLst>
              <a:ext uri="{FF2B5EF4-FFF2-40B4-BE49-F238E27FC236}">
                <a16:creationId xmlns:a16="http://schemas.microsoft.com/office/drawing/2014/main" id="{23642A43-851F-428A-A7A5-09411D7B436D}"/>
              </a:ext>
            </a:extLst>
          </p:cNvPr>
          <p:cNvGrpSpPr>
            <a:grpSpLocks/>
          </p:cNvGrpSpPr>
          <p:nvPr/>
        </p:nvGrpSpPr>
        <p:grpSpPr bwMode="auto">
          <a:xfrm>
            <a:off x="636271" y="5477884"/>
            <a:ext cx="1339850" cy="542413"/>
            <a:chOff x="0" y="0"/>
            <a:chExt cx="1338943" cy="541885"/>
          </a:xfrm>
        </p:grpSpPr>
        <p:sp>
          <p:nvSpPr>
            <p:cNvPr id="69" name="圆角矩形 33">
              <a:extLst>
                <a:ext uri="{FF2B5EF4-FFF2-40B4-BE49-F238E27FC236}">
                  <a16:creationId xmlns:a16="http://schemas.microsoft.com/office/drawing/2014/main" id="{034BDEBE-CB26-4753-812D-5B67546604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70" name="文本框 85">
              <a:extLst>
                <a:ext uri="{FF2B5EF4-FFF2-40B4-BE49-F238E27FC236}">
                  <a16:creationId xmlns:a16="http://schemas.microsoft.com/office/drawing/2014/main" id="{AB4EEA8C-A570-4350-859A-2E9B9DCC19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路口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653147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7" grpId="0" bldLvl="0" autoUpdateAnimBg="0"/>
      <p:bldP spid="67" grpId="1" bldLvl="0" autoUpdateAnimBg="0"/>
      <p:bldP spid="67" grpId="2" bldLvl="0" autoUpdateAnimBg="0"/>
      <p:bldP spid="67" grpId="3" bldLvl="0" autoUpdateAnimBg="0"/>
      <p:bldP spid="67" grpId="4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着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拿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ná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236764" y="188109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手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铅笔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qiānbǐ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笑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xiào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长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班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24D3F80-E0BD-4F0F-A79D-3B33A57C77E4}"/>
              </a:ext>
            </a:extLst>
          </p:cNvPr>
          <p:cNvSpPr txBox="1"/>
          <p:nvPr/>
        </p:nvSpPr>
        <p:spPr>
          <a:xfrm>
            <a:off x="444254" y="526324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宾馆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bīnguǎn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4F963AFC-8234-4F10-A2DD-45D3B3951181}"/>
              </a:ext>
            </a:extLst>
          </p:cNvPr>
          <p:cNvSpPr txBox="1"/>
          <p:nvPr/>
        </p:nvSpPr>
        <p:spPr>
          <a:xfrm>
            <a:off x="6099400" y="604807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一直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yìzhí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E0E236C6-D397-4317-87A6-7FC220DADF34}"/>
              </a:ext>
            </a:extLst>
          </p:cNvPr>
          <p:cNvSpPr txBox="1"/>
          <p:nvPr/>
        </p:nvSpPr>
        <p:spPr>
          <a:xfrm>
            <a:off x="3107854" y="466934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往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A3BA6E5-8D9E-4BB9-BC68-6FF8554CAEAD}"/>
              </a:ext>
            </a:extLst>
          </p:cNvPr>
          <p:cNvSpPr txBox="1"/>
          <p:nvPr/>
        </p:nvSpPr>
        <p:spPr>
          <a:xfrm>
            <a:off x="5848227" y="474002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路口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lùkǒu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6038966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2" grpId="0"/>
      <p:bldP spid="13" grpId="0"/>
      <p:bldP spid="14" grpId="0"/>
      <p:bldP spid="12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used to indicate a state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407121" y="23837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class, grade, team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hand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hold/take/bring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grow/develop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17086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pencil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96961" y="4467320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hotel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3640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smile/laugh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2F321CD1-7FD0-4F50-A15F-0C1A97ECC83B}"/>
              </a:ext>
            </a:extLst>
          </p:cNvPr>
          <p:cNvSpPr txBox="1"/>
          <p:nvPr/>
        </p:nvSpPr>
        <p:spPr>
          <a:xfrm>
            <a:off x="4718409" y="5788107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straight, all along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A3E4472-3A02-4238-A89D-9E06F3D842D3}"/>
              </a:ext>
            </a:extLst>
          </p:cNvPr>
          <p:cNvSpPr txBox="1"/>
          <p:nvPr/>
        </p:nvSpPr>
        <p:spPr>
          <a:xfrm>
            <a:off x="462633" y="5671925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to, towards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3B1A2B74-442D-4878-91AC-06669FDEF7E7}"/>
              </a:ext>
            </a:extLst>
          </p:cNvPr>
          <p:cNvSpPr txBox="1"/>
          <p:nvPr/>
        </p:nvSpPr>
        <p:spPr>
          <a:xfrm>
            <a:off x="5640256" y="4789871"/>
            <a:ext cx="3270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crossing, crossroads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831809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3" grpId="0"/>
      <p:bldP spid="15" grpId="0"/>
      <p:bldP spid="14" grpId="0"/>
      <p:bldP spid="12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7F2907A1-CE86-40B9-AF3C-FCDAD1ED04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62154"/>
            <a:ext cx="9144000" cy="4333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640601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distinguish these characters</a:t>
            </a: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笑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  <a:r>
              <a:rPr lang="zh-CN" altLang="en-US" sz="3600" dirty="0">
                <a:solidFill>
                  <a:srgbClr val="0070C0"/>
                </a:solidFill>
              </a:rPr>
              <a:t> 笔</a:t>
            </a:r>
            <a:r>
              <a:rPr lang="en-US" altLang="zh-CN" sz="3600" dirty="0">
                <a:solidFill>
                  <a:srgbClr val="0070C0"/>
                </a:solidFill>
              </a:rPr>
              <a:t>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住 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  <a:r>
              <a:rPr lang="zh-CN" altLang="en-US" sz="3600" dirty="0">
                <a:solidFill>
                  <a:srgbClr val="0070C0"/>
                </a:solidFill>
              </a:rPr>
              <a:t> 往</a:t>
            </a:r>
            <a:r>
              <a:rPr lang="en-US" altLang="zh-CN" sz="3600" dirty="0">
                <a:solidFill>
                  <a:srgbClr val="0070C0"/>
                </a:solidFill>
              </a:rPr>
              <a:t>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路</a:t>
            </a:r>
            <a:r>
              <a:rPr lang="en-US" altLang="zh-CN" sz="3600" dirty="0">
                <a:solidFill>
                  <a:srgbClr val="0070C0"/>
                </a:solidFill>
              </a:rPr>
              <a:t>______</a:t>
            </a:r>
            <a:r>
              <a:rPr lang="zh-CN" altLang="en-US" sz="3600" dirty="0">
                <a:solidFill>
                  <a:srgbClr val="0070C0"/>
                </a:solidFill>
              </a:rPr>
              <a:t>跑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铅</a:t>
            </a:r>
            <a:r>
              <a:rPr lang="en-US" altLang="zh-CN" sz="3600" dirty="0">
                <a:solidFill>
                  <a:srgbClr val="0070C0"/>
                </a:solidFill>
              </a:rPr>
              <a:t>______</a:t>
            </a:r>
            <a:r>
              <a:rPr lang="zh-CN" altLang="en-US" sz="3600" dirty="0">
                <a:solidFill>
                  <a:srgbClr val="0070C0"/>
                </a:solidFill>
              </a:rPr>
              <a:t>识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</a:p>
        </p:txBody>
      </p:sp>
    </p:spTree>
    <p:extLst>
      <p:ext uri="{BB962C8B-B14F-4D97-AF65-F5344CB8AC3E}">
        <p14:creationId xmlns:p14="http://schemas.microsoft.com/office/powerpoint/2010/main" val="1297370481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24448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NEW LESSON</a:t>
            </a:r>
            <a:endParaRPr lang="zh-CN" altLang="en-US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47171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B4E576C1-F662-40C5-AB44-4454C75614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7170" y="893444"/>
            <a:ext cx="2965450" cy="4655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2391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139012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yǒu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 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yìsī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489343" cy="542413"/>
            <a:chOff x="0" y="0"/>
            <a:chExt cx="1488335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1263273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有意思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122180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dànshì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785" y="23963"/>
              <a:ext cx="903912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但是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suīrán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902840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虽然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47160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次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96532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wánr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玩儿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晴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254757"/>
            <a:ext cx="64633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bǎi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242875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百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022181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8" name="圆角矩形 38">
            <a:extLst>
              <a:ext uri="{FF2B5EF4-FFF2-40B4-BE49-F238E27FC236}">
                <a16:creationId xmlns:a16="http://schemas.microsoft.com/office/drawing/2014/main" id="{3DDD86B5-334A-4661-B13E-8C33544FA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6" y="5531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9" name="文本框 85">
            <a:extLst>
              <a:ext uri="{FF2B5EF4-FFF2-40B4-BE49-F238E27FC236}">
                <a16:creationId xmlns:a16="http://schemas.microsoft.com/office/drawing/2014/main" id="{3E796D2D-9B6A-403A-908B-85A44F55C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3186"/>
            <a:ext cx="1264129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有意思</a:t>
            </a:r>
            <a:endParaRPr lang="zh-CN" altLang="en-US" dirty="0"/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C4D31E15-4028-4396-AF41-0872DAC11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507" y="194272"/>
            <a:ext cx="6086961" cy="375796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Text Box 19">
            <a:extLst>
              <a:ext uri="{FF2B5EF4-FFF2-40B4-BE49-F238E27FC236}">
                <a16:creationId xmlns:a16="http://schemas.microsoft.com/office/drawing/2014/main" id="{FA011371-CF63-4066-B0DB-0AD985745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9507" y="316194"/>
            <a:ext cx="6684493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很有意思   非常有意思   有意思的书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没有意思   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那个电影很有意思，我们一起去看吧。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我觉得这本新买的书没有意思。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他是个很有意思的人。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476164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7" y="35353"/>
            <a:ext cx="7046280" cy="250464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但是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634062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我想买电脑，但是我没有钱。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我想去看电影，但是我没有时间。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我想和爸爸一起踢足球，但是他没有时间。</a:t>
            </a:r>
          </a:p>
        </p:txBody>
      </p:sp>
      <p:sp>
        <p:nvSpPr>
          <p:cNvPr id="11" name="圆角矩形 38">
            <a:extLst>
              <a:ext uri="{FF2B5EF4-FFF2-40B4-BE49-F238E27FC236}">
                <a16:creationId xmlns:a16="http://schemas.microsoft.com/office/drawing/2014/main" id="{520B7DA3-E19C-4790-8901-13A336C41B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7655" y="4126641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A75531AC-F557-4D55-8495-CEE92808AE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2" y="4126641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虽然</a:t>
            </a:r>
            <a:endParaRPr lang="zh-CN" altLang="en-US" dirty="0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A5064CAC-148A-42C2-BB1C-269B893C6C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9140" y="4031888"/>
            <a:ext cx="6931197" cy="282611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4" name="Text Box 19">
            <a:extLst>
              <a:ext uri="{FF2B5EF4-FFF2-40B4-BE49-F238E27FC236}">
                <a16:creationId xmlns:a16="http://schemas.microsoft.com/office/drawing/2014/main" id="{51075860-0A2D-48E8-ACC8-9A3019EBC1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2993" y="4118415"/>
            <a:ext cx="631206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虽然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但是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……</a:t>
            </a: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虽然我想买电脑，但是我没有钱。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虽然我喜欢吃中国菜，但是我不会做。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虽然天气很冷，但是我还想去踢足球。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13" grpId="0" bldLvl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1"/>
            <a:ext cx="6885942" cy="3272203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次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6221734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第一次    第二次  几次     好几次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吃一次中国菜。看一次电影。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星期六我要看一次电影。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我去过</a:t>
            </a:r>
            <a:r>
              <a:rPr lang="en-US" altLang="zh-CN" sz="2400" b="1" dirty="0" err="1"/>
              <a:t>swansea</a:t>
            </a:r>
            <a:r>
              <a:rPr lang="zh-CN" altLang="en-US" sz="2400" b="1" dirty="0"/>
              <a:t>好几次。</a:t>
            </a:r>
            <a:endParaRPr lang="en-US" altLang="zh-CN" sz="2400" b="1" dirty="0"/>
          </a:p>
          <a:p>
            <a:r>
              <a:rPr lang="zh-CN" altLang="en-US" sz="2400" b="1" dirty="0"/>
              <a:t>我去过一次北京。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29734" cy="3515093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30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742" y="4140994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玩儿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5" y="3568273"/>
            <a:ext cx="6197595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好玩儿     玩儿一会儿    玩儿电脑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星期天不太忙，一起去玩儿吧。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我告诉他不要每天晚上玩儿电脑。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我们一起去伦敦玩儿玩儿吧。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289077876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7127242" cy="256560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晴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5196207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晴天  明天是晴天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电视上说明天是晴天，天气很好。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虽然是晴天，但是很冷。</a:t>
            </a:r>
            <a:endParaRPr lang="en-US" altLang="zh-CN" sz="2400" b="1" dirty="0"/>
          </a:p>
          <a:p>
            <a:endParaRPr lang="en-US" altLang="zh-CN" sz="2400" b="1" dirty="0"/>
          </a:p>
          <a:p>
            <a:endParaRPr lang="zh-CN" altLang="en-US" sz="2400" b="1" dirty="0"/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5502" y="3433633"/>
            <a:ext cx="6863078" cy="3271967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30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742" y="414099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百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433633"/>
            <a:ext cx="5957564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一百          两百       两百多     不到两百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学校的学生不多，不到两百人。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：那件红色的衣服不贵，两百多块。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B</a:t>
            </a:r>
            <a:r>
              <a:rPr lang="zh-CN" altLang="en-US" sz="2400" b="1" dirty="0"/>
              <a:t>：两百多块，还可以，不太贵。</a:t>
            </a:r>
            <a:endParaRPr lang="en-US" altLang="zh-CN" sz="2400" b="1" dirty="0"/>
          </a:p>
          <a:p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243877409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有意思</a:t>
            </a:r>
            <a:r>
              <a:rPr lang="en-US" altLang="zh-CN" sz="2800" dirty="0" err="1"/>
              <a:t>yǒu</a:t>
            </a:r>
            <a:r>
              <a:rPr lang="en-US" altLang="zh-CN" sz="2800" dirty="0"/>
              <a:t> </a:t>
            </a:r>
            <a:r>
              <a:rPr lang="en-US" altLang="zh-CN" sz="2800" dirty="0" err="1"/>
              <a:t>yìsī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虽然</a:t>
            </a:r>
            <a:r>
              <a:rPr lang="en-US" altLang="zh-CN" sz="2800" dirty="0" err="1"/>
              <a:t>suīrán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236764" y="188109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但是</a:t>
            </a:r>
            <a:r>
              <a:rPr lang="en-US" altLang="zh-CN" sz="2800" dirty="0" err="1"/>
              <a:t>dànshì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701040" y="2987844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次</a:t>
            </a:r>
            <a:r>
              <a:rPr lang="en-US" altLang="zh-CN" sz="2800" dirty="0" err="1"/>
              <a:t>cì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6338365" y="50181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百</a:t>
            </a:r>
            <a:r>
              <a:rPr lang="en-US" altLang="zh-CN" sz="2800" dirty="0" err="1"/>
              <a:t>bǎi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773327" y="520778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晴</a:t>
            </a:r>
            <a:r>
              <a:rPr lang="en-US" altLang="zh-CN" sz="2800" dirty="0" err="1"/>
              <a:t>qíng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6289284" y="3249454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玩儿</a:t>
            </a:r>
            <a:r>
              <a:rPr lang="en-US" altLang="zh-CN" sz="2800" dirty="0" err="1"/>
              <a:t>wánr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71443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interesting, fun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407121" y="23837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play/have fun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but, still, yet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5861598" y="219094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although, though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308418" y="4844327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sunny, fine, clear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572000" y="3249809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time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931631" y="5315546"/>
            <a:ext cx="3640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hundred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6973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EF3D1B71-90BA-4F77-A5F4-7F73A65C22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305"/>
            <a:ext cx="9144000" cy="6741390"/>
          </a:xfrm>
          <a:prstGeom prst="rect">
            <a:avLst/>
          </a:prstGeom>
        </p:spPr>
      </p:pic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9" name="文本框 8">
            <a:extLst>
              <a:ext uri="{FF2B5EF4-FFF2-40B4-BE49-F238E27FC236}">
                <a16:creationId xmlns:a16="http://schemas.microsoft.com/office/drawing/2014/main" id="{0EA777E1-D332-46C0-A945-E350155385FE}"/>
              </a:ext>
            </a:extLst>
          </p:cNvPr>
          <p:cNvSpPr txBox="1"/>
          <p:nvPr/>
        </p:nvSpPr>
        <p:spPr>
          <a:xfrm>
            <a:off x="2236549" y="5321845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5342CFD-C962-402D-8C9F-B28CC576A5DC}"/>
              </a:ext>
            </a:extLst>
          </p:cNvPr>
          <p:cNvSpPr txBox="1"/>
          <p:nvPr/>
        </p:nvSpPr>
        <p:spPr>
          <a:xfrm>
            <a:off x="2118677" y="594535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B39B6C0-74C7-4CB8-A624-B471756760F6}"/>
              </a:ext>
            </a:extLst>
          </p:cNvPr>
          <p:cNvSpPr txBox="1"/>
          <p:nvPr/>
        </p:nvSpPr>
        <p:spPr>
          <a:xfrm>
            <a:off x="5024437" y="597463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0DDFA27-C7F2-45CB-B363-07CA6C896EBE}"/>
              </a:ext>
            </a:extLst>
          </p:cNvPr>
          <p:cNvSpPr txBox="1"/>
          <p:nvPr/>
        </p:nvSpPr>
        <p:spPr>
          <a:xfrm>
            <a:off x="7696517" y="5209059"/>
            <a:ext cx="1447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48AF853-0B15-4001-A7B5-15FC54584351}"/>
              </a:ext>
            </a:extLst>
          </p:cNvPr>
          <p:cNvSpPr txBox="1"/>
          <p:nvPr/>
        </p:nvSpPr>
        <p:spPr>
          <a:xfrm>
            <a:off x="4686458" y="520905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A382E8-3B8A-4EC1-BD10-64CABC04C9D7}"/>
              </a:ext>
            </a:extLst>
          </p:cNvPr>
          <p:cNvSpPr txBox="1"/>
          <p:nvPr/>
        </p:nvSpPr>
        <p:spPr>
          <a:xfrm>
            <a:off x="7930197" y="5937473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E8F4B38-B633-4AFF-95A8-A5367269D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3816"/>
            <a:ext cx="9144000" cy="5590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053868"/>
      </p:ext>
    </p:extLst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0F5161A2-34B8-40B9-A57F-39624CBC6A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2392"/>
            <a:ext cx="9144000" cy="619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83175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F9041669-A49A-4B65-AAEC-DC57932485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77571"/>
            <a:ext cx="9144000" cy="4502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01349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F2528981-B6BE-4229-9517-95B4CE3F4E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96479"/>
            <a:ext cx="9144000" cy="3665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106586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F526F80-195B-4ACE-BEEC-8747806C5767}" type="slidenum">
              <a:rPr lang="zh-CN" altLang="en-US"/>
              <a:pPr/>
              <a:t>22</a:t>
            </a:fld>
            <a:endParaRPr lang="en-US" altLang="zh-CN" sz="1800" dirty="0"/>
          </a:p>
        </p:txBody>
      </p:sp>
      <p:sp>
        <p:nvSpPr>
          <p:cNvPr id="21506" name="圆角矩形 7"/>
          <p:cNvSpPr>
            <a:spLocks noChangeArrowheads="1"/>
          </p:cNvSpPr>
          <p:nvPr/>
        </p:nvSpPr>
        <p:spPr bwMode="auto">
          <a:xfrm>
            <a:off x="619760" y="995363"/>
            <a:ext cx="7574280" cy="111760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cxnSp>
        <p:nvCxnSpPr>
          <p:cNvPr id="3584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915353" y="1235075"/>
            <a:ext cx="9429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600" b="1" dirty="0">
                <a:solidFill>
                  <a:schemeClr val="tx2"/>
                </a:solidFill>
              </a:rPr>
              <a:t>S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3709353" y="995363"/>
            <a:ext cx="218598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>
                <a:solidFill>
                  <a:schemeClr val="tx2"/>
                </a:solidFill>
              </a:rPr>
              <a:t>Predicate</a:t>
            </a:r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780415" y="2727325"/>
            <a:ext cx="7699375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我                      喝         </a:t>
            </a:r>
            <a:r>
              <a:rPr lang="zh-CN" altLang="en-US" sz="2800" b="1" dirty="0">
                <a:solidFill>
                  <a:srgbClr val="FF0000"/>
                </a:solidFill>
              </a:rPr>
              <a:t>过</a:t>
            </a:r>
            <a:r>
              <a:rPr lang="zh-CN" altLang="en-US" sz="2800" b="1" dirty="0"/>
              <a:t>            这种牛奶。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 </a:t>
            </a:r>
          </a:p>
          <a:p>
            <a:endParaRPr lang="zh-CN" altLang="en-US" dirty="0"/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780415" y="3667125"/>
            <a:ext cx="74136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她                      唱         </a:t>
            </a:r>
            <a:r>
              <a:rPr lang="zh-CN" altLang="en-US" sz="2800" b="1" dirty="0">
                <a:solidFill>
                  <a:srgbClr val="FF0000"/>
                </a:solidFill>
              </a:rPr>
              <a:t>过 </a:t>
            </a:r>
            <a:r>
              <a:rPr lang="zh-CN" altLang="en-US" sz="2800" b="1" dirty="0"/>
              <a:t>           这首歌。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872173" y="2117725"/>
            <a:ext cx="811942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他            说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过</a:t>
            </a:r>
            <a:r>
              <a:rPr lang="zh-CN" altLang="en-US" sz="2800" b="1" dirty="0">
                <a:latin typeface="宋体" pitchFamily="2" charset="-122"/>
              </a:rPr>
              <a:t>      这个问题。 </a:t>
            </a:r>
          </a:p>
        </p:txBody>
      </p:sp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1231900" y="4595813"/>
            <a:ext cx="5018088" cy="155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他们穿过红色的衣服。</a:t>
            </a:r>
          </a:p>
          <a:p>
            <a:r>
              <a:rPr lang="zh-CN" altLang="en-US" sz="2400" b="1"/>
              <a:t>他们看过这个电影。</a:t>
            </a:r>
          </a:p>
          <a:p>
            <a:r>
              <a:rPr lang="zh-CN" altLang="en-US" sz="2400" b="1"/>
              <a:t>我去过北京。</a:t>
            </a:r>
          </a:p>
          <a:p>
            <a:endParaRPr lang="zh-CN" altLang="en-US" sz="2400" b="1"/>
          </a:p>
        </p:txBody>
      </p:sp>
      <p:sp>
        <p:nvSpPr>
          <p:cNvPr id="21518" name="Text Box 14"/>
          <p:cNvSpPr txBox="1">
            <a:spLocks noChangeArrowheads="1"/>
          </p:cNvSpPr>
          <p:nvPr/>
        </p:nvSpPr>
        <p:spPr bwMode="auto">
          <a:xfrm>
            <a:off x="2040890" y="1511300"/>
            <a:ext cx="61531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  （有）</a:t>
            </a:r>
            <a:r>
              <a:rPr lang="zh-CN" altLang="en-US" sz="2800" b="1" dirty="0">
                <a:solidFill>
                  <a:schemeClr val="tx2"/>
                </a:solidFill>
              </a:rPr>
              <a:t>V</a:t>
            </a:r>
            <a:r>
              <a:rPr lang="zh-CN" altLang="en-US" sz="2800" b="1" dirty="0">
                <a:solidFill>
                  <a:srgbClr val="FF0000"/>
                </a:solidFill>
              </a:rPr>
              <a:t>          过                 </a:t>
            </a:r>
            <a:r>
              <a:rPr lang="zh-CN" altLang="en-US" sz="2800" b="1" dirty="0">
                <a:solidFill>
                  <a:schemeClr val="tx2"/>
                </a:solidFill>
              </a:rPr>
              <a:t>O</a:t>
            </a:r>
          </a:p>
        </p:txBody>
      </p:sp>
      <p:sp>
        <p:nvSpPr>
          <p:cNvPr id="21519" name="Text Box 15"/>
          <p:cNvSpPr txBox="1">
            <a:spLocks noChangeArrowheads="1"/>
          </p:cNvSpPr>
          <p:nvPr/>
        </p:nvSpPr>
        <p:spPr bwMode="auto">
          <a:xfrm>
            <a:off x="1985010" y="2135188"/>
            <a:ext cx="17573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没（有）</a:t>
            </a:r>
          </a:p>
        </p:txBody>
      </p:sp>
      <p:sp>
        <p:nvSpPr>
          <p:cNvPr id="21520" name="Text Box 16"/>
          <p:cNvSpPr txBox="1">
            <a:spLocks noChangeArrowheads="1"/>
          </p:cNvSpPr>
          <p:nvPr/>
        </p:nvSpPr>
        <p:spPr bwMode="auto">
          <a:xfrm>
            <a:off x="1993900" y="3667125"/>
            <a:ext cx="1992313" cy="517525"/>
          </a:xfrm>
          <a:prstGeom prst="rect">
            <a:avLst/>
          </a:prstGeom>
          <a:noFill/>
          <a:ln w="9525">
            <a:noFill/>
            <a:bevel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没（有）</a:t>
            </a:r>
          </a:p>
        </p:txBody>
      </p:sp>
      <p:sp>
        <p:nvSpPr>
          <p:cNvPr id="21521" name="Text Box 17"/>
          <p:cNvSpPr txBox="1">
            <a:spLocks noChangeArrowheads="1"/>
          </p:cNvSpPr>
          <p:nvPr/>
        </p:nvSpPr>
        <p:spPr bwMode="auto">
          <a:xfrm>
            <a:off x="1892300" y="2858135"/>
            <a:ext cx="2131060" cy="519113"/>
          </a:xfrm>
          <a:prstGeom prst="rect">
            <a:avLst/>
          </a:prstGeom>
          <a:noFill/>
          <a:ln w="9525">
            <a:noFill/>
            <a:bevel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没（有）</a:t>
            </a:r>
            <a:r>
              <a:rPr lang="zh-CN" altLang="en-US" sz="2800" b="1" dirty="0"/>
              <a:t> </a:t>
            </a:r>
          </a:p>
        </p:txBody>
      </p:sp>
      <p:sp>
        <p:nvSpPr>
          <p:cNvPr id="21522" name="Text Box 18"/>
          <p:cNvSpPr txBox="1">
            <a:spLocks noChangeArrowheads="1"/>
          </p:cNvSpPr>
          <p:nvPr/>
        </p:nvSpPr>
        <p:spPr bwMode="auto">
          <a:xfrm>
            <a:off x="1961515" y="1514475"/>
            <a:ext cx="1455738" cy="517525"/>
          </a:xfrm>
          <a:prstGeom prst="rect">
            <a:avLst/>
          </a:prstGeom>
          <a:noFill/>
          <a:ln w="9525">
            <a:noFill/>
            <a:bevel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没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2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2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21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21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ldLvl="0" animBg="1" autoUpdateAnimBg="0"/>
      <p:bldP spid="21512" grpId="0" bldLvl="0" autoUpdateAnimBg="0"/>
      <p:bldP spid="21513" grpId="0" bldLvl="0" autoUpdateAnimBg="0"/>
      <p:bldP spid="21514" grpId="0" bldLvl="0" autoUpdateAnimBg="0"/>
      <p:bldP spid="21515" grpId="0" bldLvl="0" autoUpdateAnimBg="0"/>
      <p:bldP spid="21516" grpId="0" bldLvl="0" autoUpdateAnimBg="0"/>
      <p:bldP spid="21517" grpId="0" bldLvl="0" autoUpdateAnimBg="0"/>
      <p:bldP spid="21518" grpId="0" bldLvl="0" autoUpdateAnimBg="0"/>
      <p:bldP spid="21519" grpId="0" bldLvl="0" autoUpdateAnimBg="0"/>
      <p:bldP spid="21520" grpId="0" bldLvl="0" autoUpdateAnimBg="0"/>
      <p:bldP spid="21521" grpId="0" bldLvl="0" autoUpdateAnimBg="0"/>
      <p:bldP spid="21522" grpId="0" bldLvl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570230" y="2729358"/>
            <a:ext cx="80035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say 2 sentences with </a:t>
            </a:r>
            <a:r>
              <a:rPr lang="zh-CN" altLang="en-US" sz="3600" dirty="0">
                <a:solidFill>
                  <a:srgbClr val="FF0000"/>
                </a:solidFill>
              </a:rPr>
              <a:t>过 </a:t>
            </a:r>
            <a:r>
              <a:rPr lang="en-US" altLang="zh-CN" sz="3600" dirty="0">
                <a:solidFill>
                  <a:srgbClr val="FF0000"/>
                </a:solidFill>
              </a:rPr>
              <a:t>or </a:t>
            </a:r>
            <a:r>
              <a:rPr lang="zh-CN" altLang="en-US" sz="3600" dirty="0">
                <a:solidFill>
                  <a:srgbClr val="FF0000"/>
                </a:solidFill>
              </a:rPr>
              <a:t>没有</a:t>
            </a:r>
            <a:r>
              <a:rPr lang="en-US" altLang="zh-CN" sz="3600" dirty="0">
                <a:solidFill>
                  <a:srgbClr val="FF0000"/>
                </a:solidFill>
              </a:rPr>
              <a:t>V</a:t>
            </a:r>
            <a:r>
              <a:rPr lang="zh-CN" altLang="en-US" sz="3600" dirty="0">
                <a:solidFill>
                  <a:srgbClr val="FF0000"/>
                </a:solidFill>
              </a:rPr>
              <a:t>过</a:t>
            </a:r>
            <a:endParaRPr lang="en-US" altLang="zh-CN" sz="3600" dirty="0">
              <a:solidFill>
                <a:srgbClr val="FF0000"/>
              </a:solidFill>
            </a:endParaRPr>
          </a:p>
          <a:p>
            <a:endParaRPr lang="en-US" altLang="zh-CN" sz="4800" dirty="0"/>
          </a:p>
        </p:txBody>
      </p:sp>
    </p:spTree>
    <p:extLst>
      <p:ext uri="{BB962C8B-B14F-4D97-AF65-F5344CB8AC3E}">
        <p14:creationId xmlns:p14="http://schemas.microsoft.com/office/powerpoint/2010/main" val="3538156529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B9690AAC-5A83-41CD-91D0-5189E21AA3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51932"/>
            <a:ext cx="9144000" cy="3754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441633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3A4DAEA-6E31-4A02-8BE8-DE21AEC8431D}" type="slidenum">
              <a:rPr lang="zh-CN" altLang="en-US"/>
              <a:pPr/>
              <a:t>25</a:t>
            </a:fld>
            <a:endParaRPr lang="en-US" altLang="zh-CN" sz="1800"/>
          </a:p>
        </p:txBody>
      </p:sp>
      <p:sp>
        <p:nvSpPr>
          <p:cNvPr id="23554" name="圆角矩形 7"/>
          <p:cNvSpPr>
            <a:spLocks noChangeArrowheads="1"/>
          </p:cNvSpPr>
          <p:nvPr/>
        </p:nvSpPr>
        <p:spPr bwMode="auto">
          <a:xfrm>
            <a:off x="688974" y="995363"/>
            <a:ext cx="7699375" cy="111760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36868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9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70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687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823913" y="1235075"/>
            <a:ext cx="9429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600" b="1"/>
              <a:t>S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3617913" y="1076643"/>
            <a:ext cx="218598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Predicate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88975" y="2727325"/>
            <a:ext cx="7699375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/>
              <a:t>你们    去         </a:t>
            </a:r>
            <a:r>
              <a:rPr lang="zh-CN" altLang="en-US" sz="2800" b="1">
                <a:solidFill>
                  <a:srgbClr val="FF0000"/>
                </a:solidFill>
              </a:rPr>
              <a:t>过</a:t>
            </a:r>
            <a:r>
              <a:rPr lang="zh-CN" altLang="en-US" sz="2800" b="1"/>
              <a:t>                        他家没有？    </a:t>
            </a:r>
          </a:p>
          <a:p>
            <a:pPr>
              <a:lnSpc>
                <a:spcPct val="150000"/>
              </a:lnSpc>
            </a:pPr>
            <a:r>
              <a:rPr lang="zh-CN" altLang="en-US" sz="2800" b="1"/>
              <a:t>   </a:t>
            </a:r>
          </a:p>
          <a:p>
            <a:endParaRPr lang="zh-CN" altLang="en-US"/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688975" y="3667125"/>
            <a:ext cx="782510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/>
              <a:t>他        看      </a:t>
            </a:r>
            <a:r>
              <a:rPr lang="zh-CN" altLang="en-US" sz="2800" b="1" dirty="0">
                <a:solidFill>
                  <a:srgbClr val="FF0000"/>
                </a:solidFill>
              </a:rPr>
              <a:t>  过</a:t>
            </a:r>
            <a:r>
              <a:rPr lang="zh-CN" altLang="en-US" sz="2800" b="1" dirty="0"/>
              <a:t>                      这个电影没有？</a:t>
            </a:r>
            <a:endParaRPr lang="zh-CN" altLang="en-US" dirty="0"/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709613" y="2117725"/>
            <a:ext cx="767873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他    坐     </a:t>
            </a: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过</a:t>
            </a:r>
            <a:r>
              <a:rPr lang="zh-CN" altLang="en-US" sz="2800" b="1">
                <a:latin typeface="宋体" pitchFamily="2" charset="-122"/>
              </a:rPr>
              <a:t>             飞机没有？ 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1231900" y="4595813"/>
            <a:ext cx="501808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你在这里吃过饭没有？</a:t>
            </a:r>
          </a:p>
          <a:p>
            <a:r>
              <a:rPr lang="zh-CN" altLang="en-US" sz="2400" b="1" dirty="0"/>
              <a:t>你去过中国没有？</a:t>
            </a:r>
          </a:p>
          <a:p>
            <a:r>
              <a:rPr lang="zh-CN" altLang="en-US" sz="2400" b="1" dirty="0"/>
              <a:t>他来过你家没有？</a:t>
            </a:r>
          </a:p>
        </p:txBody>
      </p:sp>
      <p:sp>
        <p:nvSpPr>
          <p:cNvPr id="23566" name="Text Box 14"/>
          <p:cNvSpPr txBox="1">
            <a:spLocks noChangeArrowheads="1"/>
          </p:cNvSpPr>
          <p:nvPr/>
        </p:nvSpPr>
        <p:spPr bwMode="auto">
          <a:xfrm>
            <a:off x="1600200" y="1595438"/>
            <a:ext cx="67881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chemeClr val="tx2"/>
                </a:solidFill>
              </a:rPr>
              <a:t>   V</a:t>
            </a:r>
            <a:r>
              <a:rPr lang="zh-CN" altLang="en-US" sz="2800" b="1" dirty="0">
                <a:solidFill>
                  <a:srgbClr val="FF0000"/>
                </a:solidFill>
              </a:rPr>
              <a:t>         过                        </a:t>
            </a:r>
            <a:r>
              <a:rPr lang="zh-CN" altLang="en-US" sz="2800" b="1" dirty="0">
                <a:solidFill>
                  <a:schemeClr val="tx2"/>
                </a:solidFill>
              </a:rPr>
              <a:t>O +没有</a:t>
            </a:r>
            <a:endParaRPr lang="zh-CN" altLang="en-US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ldLvl="0" animBg="1" autoUpdateAnimBg="0"/>
      <p:bldP spid="23560" grpId="0" bldLvl="0" autoUpdateAnimBg="0"/>
      <p:bldP spid="23561" grpId="0" bldLvl="0" autoUpdateAnimBg="0"/>
      <p:bldP spid="23562" grpId="0" bldLvl="0" autoUpdateAnimBg="0"/>
      <p:bldP spid="23563" grpId="0" bldLvl="0" autoUpdateAnimBg="0"/>
      <p:bldP spid="23564" grpId="0" bldLvl="0" autoUpdateAnimBg="0"/>
      <p:bldP spid="23565" grpId="0" bldLvl="0" autoUpdateAnimBg="0"/>
      <p:bldP spid="23566" grpId="0" bldLvl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80035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aloud and answer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你去过汉语老师家没有？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你看过中国电影没有？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en-US" altLang="zh-CN" sz="3200" dirty="0"/>
              <a:t> </a:t>
            </a:r>
            <a:r>
              <a:rPr lang="zh-CN" altLang="en-US" sz="3200" dirty="0"/>
              <a:t>你吃过中国菜没有？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  你买过汽车没有？</a:t>
            </a:r>
          </a:p>
        </p:txBody>
      </p:sp>
    </p:spTree>
    <p:extLst>
      <p:ext uri="{BB962C8B-B14F-4D97-AF65-F5344CB8AC3E}">
        <p14:creationId xmlns:p14="http://schemas.microsoft.com/office/powerpoint/2010/main" val="636234571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7C6CEFFC-B9E5-4E96-B44B-8BC6D05B8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46019"/>
            <a:ext cx="9144000" cy="576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242180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EC7A8AAA-FB33-4E84-89A9-205D56351E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727"/>
            <a:ext cx="9144000" cy="6780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34654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F7B41C09-F76F-4A88-81C3-BA9C18B921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2876004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C74D3C50-EF31-43C9-9757-F08DFBCA8F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569351"/>
            <a:ext cx="9144000" cy="251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105182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finish these sentences</a:t>
            </a:r>
          </a:p>
          <a:p>
            <a:pPr algn="ctr"/>
            <a:endParaRPr lang="en-US" altLang="zh-CN" sz="2800" dirty="0">
              <a:solidFill>
                <a:srgbClr val="00B05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800" dirty="0"/>
              <a:t>虽然我不会写汉字，但是</a:t>
            </a:r>
            <a:r>
              <a:rPr lang="en-US" altLang="zh-CN" sz="2800" dirty="0"/>
              <a:t>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虽然这件衣服很漂亮，但是</a:t>
            </a:r>
            <a:r>
              <a:rPr lang="en-US" altLang="zh-CN" sz="2800" dirty="0"/>
              <a:t>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虽然</a:t>
            </a:r>
            <a:r>
              <a:rPr lang="en-US" altLang="zh-CN" sz="2800" dirty="0"/>
              <a:t>______</a:t>
            </a:r>
            <a:r>
              <a:rPr lang="zh-CN" altLang="en-US" sz="2800" dirty="0"/>
              <a:t>，但是我没有时间。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虽然</a:t>
            </a:r>
            <a:r>
              <a:rPr lang="en-US" altLang="zh-CN" sz="2800" dirty="0"/>
              <a:t>_____</a:t>
            </a:r>
            <a:r>
              <a:rPr lang="zh-CN" altLang="en-US" sz="2800" dirty="0"/>
              <a:t>，但是天气不太冷。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577860343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A0604C3-A1A2-4B4E-86DD-EDF75336B1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71033"/>
            <a:ext cx="9144000" cy="4715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488317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7E9CD4EE-B36C-4FB2-8415-4FA54DF772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24643"/>
            <a:ext cx="9144000" cy="4408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275777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Think over the verbs you have learnt, and try to say with </a:t>
            </a:r>
            <a:r>
              <a:rPr lang="zh-CN" altLang="en-US" sz="3600" dirty="0">
                <a:solidFill>
                  <a:srgbClr val="FF0000"/>
                </a:solidFill>
              </a:rPr>
              <a:t>（过）一次</a:t>
            </a:r>
            <a:endParaRPr lang="en-US" altLang="zh-CN" sz="3600" dirty="0">
              <a:solidFill>
                <a:srgbClr val="FF0000"/>
              </a:solidFill>
            </a:endParaRP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r>
              <a:rPr lang="en-US" altLang="zh-CN" sz="2800" dirty="0" err="1"/>
              <a:t>eg</a:t>
            </a:r>
            <a:r>
              <a:rPr lang="en-US" altLang="zh-CN" sz="2800" dirty="0"/>
              <a:t>: </a:t>
            </a:r>
            <a:r>
              <a:rPr lang="zh-CN" altLang="en-US" sz="2800" dirty="0"/>
              <a:t>看过一次</a:t>
            </a:r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4123951017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F9B3DC97-D34D-4F39-9A13-9ED945FD78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138224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ACF0DA70-3D1C-4980-96FA-9589381D24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824782"/>
            <a:ext cx="9144000" cy="3033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766248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6144A113-42AB-437B-8A19-72A0B874ED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85623"/>
            <a:ext cx="9144000" cy="4086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56138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finish these sentences</a:t>
            </a:r>
          </a:p>
          <a:p>
            <a:pPr algn="ctr"/>
            <a:endParaRPr lang="en-US" altLang="zh-CN" sz="2800" dirty="0">
              <a:solidFill>
                <a:srgbClr val="00B05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800" dirty="0"/>
              <a:t>这本书以前我</a:t>
            </a:r>
            <a:r>
              <a:rPr lang="en-US" altLang="zh-CN" sz="2800" dirty="0"/>
              <a:t>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我小的时候</a:t>
            </a:r>
            <a:r>
              <a:rPr lang="en-US" altLang="zh-CN" sz="2800" dirty="0"/>
              <a:t>_____</a:t>
            </a:r>
            <a:r>
              <a:rPr lang="zh-CN" altLang="en-US" sz="2800" dirty="0"/>
              <a:t>北京。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这个电影不错，我已经</a:t>
            </a:r>
            <a:r>
              <a:rPr lang="en-US" altLang="zh-CN" sz="2800" dirty="0"/>
              <a:t>______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今天上午，小王</a:t>
            </a:r>
            <a:r>
              <a:rPr lang="en-US" altLang="zh-CN" sz="2800" dirty="0"/>
              <a:t>_____</a:t>
            </a:r>
            <a:r>
              <a:rPr lang="zh-CN" altLang="en-US" sz="2800" dirty="0"/>
              <a:t>你</a:t>
            </a:r>
            <a:r>
              <a:rPr lang="en-US" altLang="zh-CN" sz="2800" dirty="0"/>
              <a:t>_______</a:t>
            </a:r>
            <a:r>
              <a:rPr lang="zh-CN" altLang="en-US" sz="2800" dirty="0"/>
              <a:t>，你没在。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215274246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246381" y="386080"/>
            <a:ext cx="8897619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明天天气怎么样？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谁想出去跑步？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女的能出去跑步吗？为什么？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942767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</a:t>
            </a:r>
            <a:r>
              <a:rPr lang="zh-CN" altLang="en-US" sz="2800" dirty="0"/>
              <a:t>明天天气</a:t>
            </a:r>
            <a:r>
              <a:rPr lang="en-US" altLang="zh-CN" sz="2800" dirty="0"/>
              <a:t>…….</a:t>
            </a:r>
            <a:r>
              <a:rPr lang="zh-CN" altLang="en-US" sz="2800" dirty="0"/>
              <a:t> 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：虽然</a:t>
            </a:r>
            <a:r>
              <a:rPr lang="en-US" altLang="zh-CN" sz="2800" dirty="0"/>
              <a:t>……</a:t>
            </a:r>
            <a:r>
              <a:rPr lang="zh-CN" altLang="en-US" sz="2800" dirty="0"/>
              <a:t>，但是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：那还能</a:t>
            </a:r>
            <a:r>
              <a:rPr lang="en-US" altLang="zh-CN" sz="2800" dirty="0"/>
              <a:t>……</a:t>
            </a:r>
            <a:r>
              <a:rPr lang="zh-CN" altLang="en-US" sz="2800" dirty="0"/>
              <a:t>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：可以，但是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，我还有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490079158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Narrate from the view of the lady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/>
              <a:t>明天</a:t>
            </a:r>
            <a:r>
              <a:rPr lang="en-US" altLang="zh-CN" sz="2800" dirty="0"/>
              <a:t>…….</a:t>
            </a:r>
            <a:r>
              <a:rPr lang="zh-CN" altLang="en-US" sz="2800" dirty="0"/>
              <a:t>，虽然</a:t>
            </a:r>
            <a:r>
              <a:rPr lang="en-US" altLang="zh-CN" sz="2800" dirty="0"/>
              <a:t>……</a:t>
            </a:r>
            <a:r>
              <a:rPr lang="zh-CN" altLang="en-US" sz="2800" dirty="0"/>
              <a:t>，但是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，我的朋友想</a:t>
            </a:r>
            <a:r>
              <a:rPr lang="en-US" altLang="zh-CN" sz="2800" dirty="0"/>
              <a:t>……</a:t>
            </a:r>
            <a:r>
              <a:rPr lang="zh-CN" altLang="en-US" sz="2800" dirty="0"/>
              <a:t>，但是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4095301155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6" name="图片 5">
            <a:extLst>
              <a:ext uri="{FF2B5EF4-FFF2-40B4-BE49-F238E27FC236}">
                <a16:creationId xmlns:a16="http://schemas.microsoft.com/office/drawing/2014/main" id="{BCD25E8C-34FC-40D3-A0B0-624EEC718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6477"/>
            <a:ext cx="9144000" cy="6585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817626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246381" y="386080"/>
            <a:ext cx="8897619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他们在做什么呢？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男的觉得这个商店的东西怎么样？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女的想不想买这件衣服？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男的觉得这件衣服贵不贵？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54615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你在这个商店</a:t>
            </a:r>
            <a:r>
              <a:rPr lang="en-US" altLang="zh-CN" sz="2800" dirty="0"/>
              <a:t>…….</a:t>
            </a:r>
            <a:r>
              <a:rPr lang="zh-CN" altLang="en-US" sz="2800" dirty="0"/>
              <a:t>没有 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：买过一次，</a:t>
            </a:r>
            <a:r>
              <a:rPr lang="en-US" altLang="zh-CN" sz="2800" dirty="0"/>
              <a:t>……</a:t>
            </a:r>
            <a:r>
              <a:rPr lang="zh-CN" altLang="en-US" sz="2800" dirty="0"/>
              <a:t>还可以，就是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：我喜欢</a:t>
            </a:r>
            <a:r>
              <a:rPr lang="en-US" altLang="zh-CN" sz="2800" dirty="0"/>
              <a:t>……</a:t>
            </a:r>
            <a:r>
              <a:rPr lang="zh-CN" altLang="en-US" sz="2800" dirty="0"/>
              <a:t>，但是觉得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</a:t>
            </a:r>
            <a:r>
              <a:rPr lang="en-US" altLang="zh-CN" sz="2800" dirty="0"/>
              <a:t>……</a:t>
            </a:r>
            <a:r>
              <a:rPr lang="zh-CN" altLang="en-US" sz="2800" dirty="0"/>
              <a:t>还可以，</a:t>
            </a:r>
            <a:r>
              <a:rPr lang="en-US" altLang="zh-CN" sz="2800" dirty="0"/>
              <a:t>……</a:t>
            </a:r>
            <a:r>
              <a:rPr lang="zh-CN" altLang="en-US" sz="2800" dirty="0"/>
              <a:t>吧。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400166749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43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AB9C68F-A678-4B5B-A60F-7AA9A14AE7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57408"/>
            <a:ext cx="9144000" cy="4343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13347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>
            <a:extLst>
              <a:ext uri="{FF2B5EF4-FFF2-40B4-BE49-F238E27FC236}">
                <a16:creationId xmlns:a16="http://schemas.microsoft.com/office/drawing/2014/main" id="{49A0B478-219B-4998-8B67-113AE1CBD9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299038"/>
            <a:ext cx="9144000" cy="3755903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BD0835BC-4E9E-4EFE-86E0-4C467E4E8C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32930"/>
            <a:ext cx="9144000" cy="3714750"/>
          </a:xfrm>
          <a:prstGeom prst="rect">
            <a:avLst/>
          </a:prstGeom>
        </p:spPr>
      </p:pic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44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A7D78820-F7EE-4E3F-A6D6-FB274F35F799}"/>
              </a:ext>
            </a:extLst>
          </p:cNvPr>
          <p:cNvSpPr txBox="1"/>
          <p:nvPr/>
        </p:nvSpPr>
        <p:spPr>
          <a:xfrm>
            <a:off x="3619184" y="1257980"/>
            <a:ext cx="127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吃过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E4B11ED-0629-4A1B-82AF-6718797CE9FF}"/>
              </a:ext>
            </a:extLst>
          </p:cNvPr>
          <p:cNvSpPr txBox="1"/>
          <p:nvPr/>
        </p:nvSpPr>
        <p:spPr>
          <a:xfrm>
            <a:off x="4439920" y="2697480"/>
            <a:ext cx="21023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0000"/>
                </a:solidFill>
              </a:rPr>
              <a:t>见过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5632297-4DDF-4A99-AB21-7E4F8546266D}"/>
              </a:ext>
            </a:extLst>
          </p:cNvPr>
          <p:cNvSpPr txBox="1"/>
          <p:nvPr/>
        </p:nvSpPr>
        <p:spPr>
          <a:xfrm>
            <a:off x="6338570" y="4085113"/>
            <a:ext cx="179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还想去游泳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353C855-6AC9-40D1-887A-0B759C114F6F}"/>
              </a:ext>
            </a:extLst>
          </p:cNvPr>
          <p:cNvSpPr txBox="1"/>
          <p:nvPr/>
        </p:nvSpPr>
        <p:spPr>
          <a:xfrm flipH="1">
            <a:off x="4801711" y="6458950"/>
            <a:ext cx="24347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喜欢学习英语</a:t>
            </a:r>
          </a:p>
        </p:txBody>
      </p:sp>
    </p:spTree>
    <p:extLst>
      <p:ext uri="{BB962C8B-B14F-4D97-AF65-F5344CB8AC3E}">
        <p14:creationId xmlns:p14="http://schemas.microsoft.com/office/powerpoint/2010/main" val="29226448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45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777EE81B-BF29-4196-8573-BBEF37BC80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69000"/>
            <a:ext cx="9144000" cy="43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79040"/>
      </p:ext>
    </p:extLst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6" name="图片 5">
            <a:extLst>
              <a:ext uri="{FF2B5EF4-FFF2-40B4-BE49-F238E27FC236}">
                <a16:creationId xmlns:a16="http://schemas.microsoft.com/office/drawing/2014/main" id="{8E3CABD8-DECE-4686-A0B3-56EE5666D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36933"/>
            <a:ext cx="9144000" cy="5184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711270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F802D641-8C0D-4C94-A926-749FD1A639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570" y="1993106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0DCCD61F-4055-41E8-8D9D-FF5A3FF09B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8610" y="210185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1FE2D68-348A-49E5-BA17-C78B187F33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210" y="1993106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5EDAF2E2-A642-42B3-8848-CEB5D762CF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6210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4532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78AA4E19-565A-4692-A3D7-9516993F3B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290" y="1993106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2257B07F-DEAC-4838-9CBA-75D67F9529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0850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97026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1A277D6-28A8-4205-8DE1-EB34FB4631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6370" y="207137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04435DCB-C390-4DF3-A73F-FD546DB4BB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053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121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2190</TotalTime>
  <Pages>0</Pages>
  <Words>989</Words>
  <Characters>0</Characters>
  <Application>Microsoft Office PowerPoint</Application>
  <DocSecurity>0</DocSecurity>
  <PresentationFormat>全屏显示(4:3)</PresentationFormat>
  <Lines>0</Lines>
  <Paragraphs>298</Paragraphs>
  <Slides>50</Slides>
  <Notes>26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50</vt:i4>
      </vt:variant>
    </vt:vector>
  </HeadingPairs>
  <TitlesOfParts>
    <vt:vector size="62" baseType="lpstr">
      <vt:lpstr>Microsoft YaHei</vt:lpstr>
      <vt:lpstr>Calibri Light</vt:lpstr>
      <vt:lpstr>STKaiti</vt:lpstr>
      <vt:lpstr>GB Pinyinok-D</vt:lpstr>
      <vt:lpstr>SimSun</vt:lpstr>
      <vt:lpstr>Calibri</vt:lpstr>
      <vt:lpstr>Arial</vt:lpstr>
      <vt:lpstr>Times New Roman</vt:lpstr>
      <vt:lpstr>Wingdings 2</vt:lpstr>
      <vt:lpstr>默认设计模板</vt:lpstr>
      <vt:lpstr>1_A000120150209A07PWBG</vt:lpstr>
      <vt:lpstr>自定义设计方案</vt:lpstr>
      <vt:lpstr>第 14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290</cp:revision>
  <dcterms:created xsi:type="dcterms:W3CDTF">2013-01-25T01:44:00Z</dcterms:created>
  <dcterms:modified xsi:type="dcterms:W3CDTF">2021-01-07T23:45:32Z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