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8" r:id="rId2"/>
    <p:sldId id="256" r:id="rId3"/>
    <p:sldId id="267" r:id="rId4"/>
    <p:sldId id="258" r:id="rId5"/>
    <p:sldId id="268" r:id="rId6"/>
    <p:sldId id="274" r:id="rId7"/>
    <p:sldId id="275" r:id="rId8"/>
    <p:sldId id="271" r:id="rId9"/>
    <p:sldId id="276" r:id="rId10"/>
    <p:sldId id="277" r:id="rId11"/>
    <p:sldId id="272" r:id="rId12"/>
    <p:sldId id="273"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361" autoAdjust="0"/>
  </p:normalViewPr>
  <p:slideViewPr>
    <p:cSldViewPr snapToGrid="0">
      <p:cViewPr varScale="1">
        <p:scale>
          <a:sx n="44" d="100"/>
          <a:sy n="44" d="100"/>
        </p:scale>
        <p:origin x="1500"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928DF1-E658-4A44-A5C3-5B93737ABFE9}" type="datetimeFigureOut">
              <a:rPr lang="en-US" smtClean="0"/>
              <a:t>10/20/2024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3365F-1CF1-4E1B-A8F7-7CF4D1460AEA}" type="slidenum">
              <a:rPr lang="en-US" smtClean="0"/>
              <a:t>‹#›</a:t>
            </a:fld>
            <a:endParaRPr lang="en-US"/>
          </a:p>
        </p:txBody>
      </p:sp>
    </p:spTree>
    <p:extLst>
      <p:ext uri="{BB962C8B-B14F-4D97-AF65-F5344CB8AC3E}">
        <p14:creationId xmlns:p14="http://schemas.microsoft.com/office/powerpoint/2010/main" val="557776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6EE3365F-1CF1-4E1B-A8F7-7CF4D1460AEA}" type="slidenum">
              <a:rPr lang="en-US" smtClean="0"/>
              <a:t>3</a:t>
            </a:fld>
            <a:endParaRPr lang="en-US"/>
          </a:p>
        </p:txBody>
      </p:sp>
    </p:spTree>
    <p:extLst>
      <p:ext uri="{BB962C8B-B14F-4D97-AF65-F5344CB8AC3E}">
        <p14:creationId xmlns:p14="http://schemas.microsoft.com/office/powerpoint/2010/main" val="2015368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Hello everyone and welcome to this presentation session. In the modern hospitality sector, there have been a lot of contemporary themes that have been explored in previous studies and research papers in recent times (</a:t>
            </a:r>
            <a:r>
              <a:rPr lang="en-US" sz="1200" kern="1200" dirty="0" err="1">
                <a:solidFill>
                  <a:schemeClr val="tx1"/>
                </a:solidFill>
                <a:effectLst/>
                <a:latin typeface="+mn-lt"/>
                <a:ea typeface="+mn-ea"/>
                <a:cs typeface="+mn-cs"/>
              </a:rPr>
              <a:t>Abdulai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Owusu-Ansah</a:t>
            </a:r>
            <a:r>
              <a:rPr lang="en-US" sz="1200" kern="1200" dirty="0">
                <a:solidFill>
                  <a:schemeClr val="tx1"/>
                </a:solidFill>
                <a:effectLst/>
                <a:latin typeface="+mn-lt"/>
                <a:ea typeface="+mn-ea"/>
                <a:cs typeface="+mn-cs"/>
              </a:rPr>
              <a:t>, 2014). Among them, one of the most contemporary themes has been digital transformation in the hotel and hospitality sector. This specific topic of digital transformation in the hospitality sector means the identification of the integration of different digital technologies and equipment in hotel operations, guest services and marketing strategies (Bell et al., 2019). Hotel businesses have been adopting a variety of digital transformations for internal operations, ensuring guest satisfaction and so many other activities and functions. This contemporary theme is prevalent within the hospitality industry because it includes a lot of scopes-related information regarding the contemporary factors of the hospitality sector. Throughout this report, specific information about the selected theme of digital transformation in the hotel and hospitality sector has been illustrated with proper evidence. </a:t>
            </a:r>
          </a:p>
        </p:txBody>
      </p:sp>
      <p:sp>
        <p:nvSpPr>
          <p:cNvPr id="4" name="Slide Number Placeholder 3"/>
          <p:cNvSpPr>
            <a:spLocks noGrp="1"/>
          </p:cNvSpPr>
          <p:nvPr>
            <p:ph type="sldNum" sz="quarter" idx="10"/>
          </p:nvPr>
        </p:nvSpPr>
        <p:spPr/>
        <p:txBody>
          <a:bodyPr/>
          <a:lstStyle/>
          <a:p>
            <a:fld id="{6EE3365F-1CF1-4E1B-A8F7-7CF4D1460AEA}" type="slidenum">
              <a:rPr lang="en-US" smtClean="0"/>
              <a:t>4</a:t>
            </a:fld>
            <a:endParaRPr lang="en-US"/>
          </a:p>
        </p:txBody>
      </p:sp>
    </p:spTree>
    <p:extLst>
      <p:ext uri="{BB962C8B-B14F-4D97-AF65-F5344CB8AC3E}">
        <p14:creationId xmlns:p14="http://schemas.microsoft.com/office/powerpoint/2010/main" val="4277993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First of all, digital transformation introduction has improved customer experience as 70% of the global hotel guests expect the hotels to offer mobile taking options which has been found from research in 2023. Also, the data analytics from CRM systems used by hotels helps the hotels to 20% increase in customer satisfaction by offering personalized services (Davies &amp; Hughes, 2014). Besides that, digitalization usage enhances operational efficiency as research has identified that, the use of a cloud-based management system produces 30% of the administrative tasks and helps the employees to focus more on guest services (Flick, 2020). The marketing and promotion options of hotel businesses improve a lot because of the enhanced use of digital transformation (Ford, 2012). Research conducted in 2023 has identified that 83% of hotel bookings globally have been influenced by digital marketing strategies and 56% of bookings have come directly from online sources. Another impact of digital transformation usage in the hotel sector has been the impressive growth of the hotel and the capability of data analytics to offer personalized production services (Hoyer et al., 2020). Digital transformation theme also has improved the sustainability initiatives of hotel businesses such as different hotels have utilized smart energy management systems to reduce 25% of the energy costs according to a report of 2022 (Kim &amp; Kim, 2022). </a:t>
            </a:r>
          </a:p>
        </p:txBody>
      </p:sp>
      <p:sp>
        <p:nvSpPr>
          <p:cNvPr id="4" name="Slide Number Placeholder 3"/>
          <p:cNvSpPr>
            <a:spLocks noGrp="1"/>
          </p:cNvSpPr>
          <p:nvPr>
            <p:ph type="sldNum" sz="quarter" idx="10"/>
          </p:nvPr>
        </p:nvSpPr>
        <p:spPr/>
        <p:txBody>
          <a:bodyPr/>
          <a:lstStyle/>
          <a:p>
            <a:fld id="{6EE3365F-1CF1-4E1B-A8F7-7CF4D1460AEA}" type="slidenum">
              <a:rPr lang="en-US" smtClean="0"/>
              <a:t>5</a:t>
            </a:fld>
            <a:endParaRPr lang="en-US"/>
          </a:p>
        </p:txBody>
      </p:sp>
    </p:spTree>
    <p:extLst>
      <p:ext uri="{BB962C8B-B14F-4D97-AF65-F5344CB8AC3E}">
        <p14:creationId xmlns:p14="http://schemas.microsoft.com/office/powerpoint/2010/main" val="1809667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second literature review section includes the guest's behaviour and expectations related to the selected theme of digital transformation in the hospitality sector. It has been identified that the behaviour of guests and customers in the tourism sector has shifted towards contactless delivery services (</a:t>
            </a:r>
            <a:r>
              <a:rPr lang="en-US" sz="1200" kern="1200" dirty="0" err="1">
                <a:solidFill>
                  <a:schemeClr val="tx1"/>
                </a:solidFill>
                <a:effectLst/>
                <a:latin typeface="+mn-lt"/>
                <a:ea typeface="+mn-ea"/>
                <a:cs typeface="+mn-cs"/>
              </a:rPr>
              <a:t>Abdulai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Owusu-Ansah</a:t>
            </a:r>
            <a:r>
              <a:rPr lang="en-US" sz="1200" kern="1200" dirty="0">
                <a:solidFill>
                  <a:schemeClr val="tx1"/>
                </a:solidFill>
                <a:effectLst/>
                <a:latin typeface="+mn-lt"/>
                <a:ea typeface="+mn-ea"/>
                <a:cs typeface="+mn-cs"/>
              </a:rPr>
              <a:t>, 2014). Some common contactless services include mobile check-in, digital payment, and cashless payment which also have better opportunities to maintain health and safety concerns. This specific behaviour has been developed among the guests after the COVID-19 situation back in 2020. Also, the changing demand for personalized products and services has been identified due to the engagement of digital technologies as well (Bell et al., 2019). Technology transformation in the digital sector has improved the usage of mobile apps, smart room control facilities and other functions which definitely has improved the overall operations of hotel businesses as well. Also, the rise of sustainability practices and preferences in society has been another common behaviour and expectation of the guests in the hospitality sector (Booth et al., 2016). With the use of different eco-friendly technologies such as energy management systems, eco-friendly waste management systems have been the common factors introduced by hotel businesses nowadays in order to enhance efficiency and meet the expectations of the guests (</a:t>
            </a:r>
            <a:r>
              <a:rPr lang="en-US" sz="1200" kern="1200" dirty="0" err="1">
                <a:solidFill>
                  <a:schemeClr val="tx1"/>
                </a:solidFill>
                <a:effectLst/>
                <a:latin typeface="+mn-lt"/>
                <a:ea typeface="+mn-ea"/>
                <a:cs typeface="+mn-cs"/>
              </a:rPr>
              <a:t>Davari</a:t>
            </a:r>
            <a:r>
              <a:rPr lang="en-US" sz="1200" kern="1200" dirty="0">
                <a:solidFill>
                  <a:schemeClr val="tx1"/>
                </a:solidFill>
                <a:effectLst/>
                <a:latin typeface="+mn-lt"/>
                <a:ea typeface="+mn-ea"/>
                <a:cs typeface="+mn-cs"/>
              </a:rPr>
              <a:t> et al., 2022). So in short, guest behaviour and expectations have also been quite important in shaping the overall demand and usage of digital technologies in hotel businesses across the world. </a:t>
            </a:r>
          </a:p>
        </p:txBody>
      </p:sp>
      <p:sp>
        <p:nvSpPr>
          <p:cNvPr id="4" name="Slide Number Placeholder 3"/>
          <p:cNvSpPr>
            <a:spLocks noGrp="1"/>
          </p:cNvSpPr>
          <p:nvPr>
            <p:ph type="sldNum" sz="quarter" idx="10"/>
          </p:nvPr>
        </p:nvSpPr>
        <p:spPr/>
        <p:txBody>
          <a:bodyPr/>
          <a:lstStyle/>
          <a:p>
            <a:fld id="{6EE3365F-1CF1-4E1B-A8F7-7CF4D1460AEA}" type="slidenum">
              <a:rPr lang="en-US" smtClean="0"/>
              <a:t>6</a:t>
            </a:fld>
            <a:endParaRPr lang="en-US"/>
          </a:p>
        </p:txBody>
      </p:sp>
    </p:spTree>
    <p:extLst>
      <p:ext uri="{BB962C8B-B14F-4D97-AF65-F5344CB8AC3E}">
        <p14:creationId xmlns:p14="http://schemas.microsoft.com/office/powerpoint/2010/main" val="700299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Now, from some previous journals and articles, the information about the role of technology in sustainability has been identified which is directly linked with the selected theme of digital transformation in the hospitality industry. It has been identified that the use of IOT for energy efficiency such as reducing electricity and water usage has been a common role of technology that has improved the sustainability features in the hospitality sector (Kumar, 2019). More than 45% of hotel businesses have adopted the IOT platform in order to reduce electricity and water usage in hotel operations (</a:t>
            </a:r>
            <a:r>
              <a:rPr lang="en-US" sz="1200" kern="1200" dirty="0" err="1">
                <a:solidFill>
                  <a:schemeClr val="tx1"/>
                </a:solidFill>
                <a:effectLst/>
                <a:latin typeface="+mn-lt"/>
                <a:ea typeface="+mn-ea"/>
                <a:cs typeface="+mn-cs"/>
              </a:rPr>
              <a:t>Neuman</a:t>
            </a:r>
            <a:r>
              <a:rPr lang="en-US" sz="1200" kern="1200" dirty="0">
                <a:solidFill>
                  <a:schemeClr val="tx1"/>
                </a:solidFill>
                <a:effectLst/>
                <a:latin typeface="+mn-lt"/>
                <a:ea typeface="+mn-ea"/>
                <a:cs typeface="+mn-cs"/>
              </a:rPr>
              <a:t>, 2019). Besides that, the total amount of paper usage in hotel operations has reduced due to digitalized operations (Pham et al., 2023). Such as the receipts, digital concierge and the use of digital marketing components have been common factors that have utilized the overall digital platforms in reducing paper usage and promoted sustainability initiatives as well. Data analytics usage has helped hotel businesses track the carbon footprint of the hotel operations and optimize the available resource usage properly as well (Shin &amp; </a:t>
            </a:r>
            <a:r>
              <a:rPr lang="en-US" sz="1200" kern="1200" dirty="0" err="1">
                <a:solidFill>
                  <a:schemeClr val="tx1"/>
                </a:solidFill>
                <a:effectLst/>
                <a:latin typeface="+mn-lt"/>
                <a:ea typeface="+mn-ea"/>
                <a:cs typeface="+mn-cs"/>
              </a:rPr>
              <a:t>Jeong</a:t>
            </a:r>
            <a:r>
              <a:rPr lang="en-US" sz="1200" kern="1200" dirty="0">
                <a:solidFill>
                  <a:schemeClr val="tx1"/>
                </a:solidFill>
                <a:effectLst/>
                <a:latin typeface="+mn-lt"/>
                <a:ea typeface="+mn-ea"/>
                <a:cs typeface="+mn-cs"/>
              </a:rPr>
              <a:t>, 2022). Those are some of the common factors of sustainability in the hotel business that have been identified because of the usage of technology and technology has played a vital role in the hotel and hospitality sector in adopting sustainable initiatives as well. </a:t>
            </a:r>
          </a:p>
          <a:p>
            <a:pPr algn="just"/>
            <a:endParaRPr lang="en-US" dirty="0"/>
          </a:p>
        </p:txBody>
      </p:sp>
      <p:sp>
        <p:nvSpPr>
          <p:cNvPr id="4" name="Slide Number Placeholder 3"/>
          <p:cNvSpPr>
            <a:spLocks noGrp="1"/>
          </p:cNvSpPr>
          <p:nvPr>
            <p:ph type="sldNum" sz="quarter" idx="10"/>
          </p:nvPr>
        </p:nvSpPr>
        <p:spPr/>
        <p:txBody>
          <a:bodyPr/>
          <a:lstStyle/>
          <a:p>
            <a:fld id="{6EE3365F-1CF1-4E1B-A8F7-7CF4D1460AEA}" type="slidenum">
              <a:rPr lang="en-US" smtClean="0"/>
              <a:t>7</a:t>
            </a:fld>
            <a:endParaRPr lang="en-US"/>
          </a:p>
        </p:txBody>
      </p:sp>
    </p:spTree>
    <p:extLst>
      <p:ext uri="{BB962C8B-B14F-4D97-AF65-F5344CB8AC3E}">
        <p14:creationId xmlns:p14="http://schemas.microsoft.com/office/powerpoint/2010/main" val="3874242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Here, a theoretical framework named PESTLE has been used to analyze the selected contemporary theme of digital transformation impacts on the hospitality and hotel industry. The political factors including the changing government regulations, data privacy law and legislation and cyber security legislations has a huge impact on utilizing digital transformation in the hotel sector (Kirk, 2012). Recently, the European Union has allocated funds for its digital strategy to promote digital transformation in different industries including the hotel sector as well. Also, the GDPR 2018 guidelines have been strictly followed in different European countries to utilize the components of digital transformation properly in hotel industries (</a:t>
            </a:r>
            <a:r>
              <a:rPr lang="en-US" sz="1200" kern="1200" dirty="0" err="1">
                <a:solidFill>
                  <a:schemeClr val="tx1"/>
                </a:solidFill>
                <a:effectLst/>
                <a:latin typeface="+mn-lt"/>
                <a:ea typeface="+mn-ea"/>
                <a:cs typeface="+mn-cs"/>
              </a:rPr>
              <a:t>Lategan</a:t>
            </a:r>
            <a:r>
              <a:rPr lang="en-US" sz="1200" kern="1200" dirty="0">
                <a:solidFill>
                  <a:schemeClr val="tx1"/>
                </a:solidFill>
                <a:effectLst/>
                <a:latin typeface="+mn-lt"/>
                <a:ea typeface="+mn-ea"/>
                <a:cs typeface="+mn-cs"/>
              </a:rPr>
              <a:t> et al., 2011). Also, the changing economic factors such as the cost of digital transformation have impacted the adoption of new technologies in hotel businesses. Recently, it has been found that more than 60% of businesses don't have the proper financial resources to adopt new technologies like CMS, CRM, smart room solutions and so on (</a:t>
            </a:r>
            <a:r>
              <a:rPr lang="en-US" sz="1200" kern="1200" dirty="0" err="1">
                <a:solidFill>
                  <a:schemeClr val="tx1"/>
                </a:solidFill>
                <a:effectLst/>
                <a:latin typeface="+mn-lt"/>
                <a:ea typeface="+mn-ea"/>
                <a:cs typeface="+mn-cs"/>
              </a:rPr>
              <a:t>Neuman</a:t>
            </a:r>
            <a:r>
              <a:rPr lang="en-US" sz="1200" kern="1200" dirty="0">
                <a:solidFill>
                  <a:schemeClr val="tx1"/>
                </a:solidFill>
                <a:effectLst/>
                <a:latin typeface="+mn-lt"/>
                <a:ea typeface="+mn-ea"/>
                <a:cs typeface="+mn-cs"/>
              </a:rPr>
              <a:t>, 2019). Also, job automation has impacted the overall employment situation within the country such as the use of AI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digital check-in systems, and robotic housekeeping has reduced the job conditions in the economic environment as well. </a:t>
            </a:r>
          </a:p>
        </p:txBody>
      </p:sp>
      <p:sp>
        <p:nvSpPr>
          <p:cNvPr id="4" name="Slide Number Placeholder 3"/>
          <p:cNvSpPr>
            <a:spLocks noGrp="1"/>
          </p:cNvSpPr>
          <p:nvPr>
            <p:ph type="sldNum" sz="quarter" idx="10"/>
          </p:nvPr>
        </p:nvSpPr>
        <p:spPr/>
        <p:txBody>
          <a:bodyPr/>
          <a:lstStyle/>
          <a:p>
            <a:fld id="{6EE3365F-1CF1-4E1B-A8F7-7CF4D1460AEA}" type="slidenum">
              <a:rPr lang="en-US" smtClean="0"/>
              <a:t>8</a:t>
            </a:fld>
            <a:endParaRPr lang="en-US"/>
          </a:p>
        </p:txBody>
      </p:sp>
    </p:spTree>
    <p:extLst>
      <p:ext uri="{BB962C8B-B14F-4D97-AF65-F5344CB8AC3E}">
        <p14:creationId xmlns:p14="http://schemas.microsoft.com/office/powerpoint/2010/main" val="298019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digital transformation usage in the hotel industry has definitely impacted the social factors as well. The society in the global sector within tourism has been looking to get digitalized support and services from hotel businesses (Pham et al., 2023). For example, the use of online booking, mobile check-in and data analytics platforms has been the common digital transformation utilized by hotel businesses to identify and meet the needs of social people. Also, it has impacted the job role within the society because the employees have now more responsibilities to manage the physical and digital activities when the hotel business is offering digitalized products and services (Shin &amp; </a:t>
            </a:r>
            <a:r>
              <a:rPr lang="en-US" sz="1200" kern="1200" dirty="0" err="1">
                <a:solidFill>
                  <a:schemeClr val="tx1"/>
                </a:solidFill>
                <a:effectLst/>
                <a:latin typeface="+mn-lt"/>
                <a:ea typeface="+mn-ea"/>
                <a:cs typeface="+mn-cs"/>
              </a:rPr>
              <a:t>Jeong</a:t>
            </a:r>
            <a:r>
              <a:rPr lang="en-US" sz="1200" kern="1200" dirty="0">
                <a:solidFill>
                  <a:schemeClr val="tx1"/>
                </a:solidFill>
                <a:effectLst/>
                <a:latin typeface="+mn-lt"/>
                <a:ea typeface="+mn-ea"/>
                <a:cs typeface="+mn-cs"/>
              </a:rPr>
              <a:t>, 2022). Again, the adoption of technology in hotel businesses has advanced the overall functionalities in the hospitality and hotel industry. The introduction of AI features and smart room technologies with the use of IOT has improved the control of the guests towards different in-room activities (Yang et al., 2021). Besides that, the use of digital marketing and blockchain technology has definitely helped the hotel businesses to attract more enthusiastic customers and guests towards the hotel which improved their revenue as well. The advancement of technology in society and the country has also helped hospitality and hotel businesses adopt more technological platforms to enhance the overall brand image of the business as well (</a:t>
            </a:r>
            <a:r>
              <a:rPr lang="en-US" sz="1200" kern="1200" dirty="0" err="1">
                <a:solidFill>
                  <a:schemeClr val="tx1"/>
                </a:solidFill>
                <a:effectLst/>
                <a:latin typeface="+mn-lt"/>
                <a:ea typeface="+mn-ea"/>
                <a:cs typeface="+mn-cs"/>
              </a:rPr>
              <a:t>Zarezadeh</a:t>
            </a:r>
            <a:r>
              <a:rPr lang="en-US" sz="1200" kern="1200" dirty="0">
                <a:solidFill>
                  <a:schemeClr val="tx1"/>
                </a:solidFill>
                <a:effectLst/>
                <a:latin typeface="+mn-lt"/>
                <a:ea typeface="+mn-ea"/>
                <a:cs typeface="+mn-cs"/>
              </a:rPr>
              <a:t> et al., 2022). </a:t>
            </a:r>
          </a:p>
        </p:txBody>
      </p:sp>
      <p:sp>
        <p:nvSpPr>
          <p:cNvPr id="4" name="Slide Number Placeholder 3"/>
          <p:cNvSpPr>
            <a:spLocks noGrp="1"/>
          </p:cNvSpPr>
          <p:nvPr>
            <p:ph type="sldNum" sz="quarter" idx="10"/>
          </p:nvPr>
        </p:nvSpPr>
        <p:spPr/>
        <p:txBody>
          <a:bodyPr/>
          <a:lstStyle/>
          <a:p>
            <a:fld id="{6EE3365F-1CF1-4E1B-A8F7-7CF4D1460AEA}" type="slidenum">
              <a:rPr lang="en-US" smtClean="0"/>
              <a:t>9</a:t>
            </a:fld>
            <a:endParaRPr lang="en-US"/>
          </a:p>
        </p:txBody>
      </p:sp>
    </p:spTree>
    <p:extLst>
      <p:ext uri="{BB962C8B-B14F-4D97-AF65-F5344CB8AC3E}">
        <p14:creationId xmlns:p14="http://schemas.microsoft.com/office/powerpoint/2010/main" val="1452736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consideration of the changing legal factors, it has been found that digital transformation usage has both positive and negative impacts on the hotel and hospitality industry (Booth et al., 2016). The positive impacts of legal factors include the improvement of intellectual property rights and effective compliance with data protection law and legislation. Besides that, it has been identified that the changing usage of different digital transformation platforms has increased the vulnerability of customer data to utilize from the perspective of hotel users (</a:t>
            </a:r>
            <a:r>
              <a:rPr lang="en-US" sz="1200" kern="1200" dirty="0" err="1">
                <a:solidFill>
                  <a:schemeClr val="tx1"/>
                </a:solidFill>
                <a:effectLst/>
                <a:latin typeface="+mn-lt"/>
                <a:ea typeface="+mn-ea"/>
                <a:cs typeface="+mn-cs"/>
              </a:rPr>
              <a:t>Buhalis</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Moldavska</a:t>
            </a:r>
            <a:r>
              <a:rPr lang="en-US" sz="1200" kern="1200" dirty="0">
                <a:solidFill>
                  <a:schemeClr val="tx1"/>
                </a:solidFill>
                <a:effectLst/>
                <a:latin typeface="+mn-lt"/>
                <a:ea typeface="+mn-ea"/>
                <a:cs typeface="+mn-cs"/>
              </a:rPr>
              <a:t>, 2021). The changing environmental conditions in the global context have also impacted the usage of digital transformation in hotel businesses. Digital transformation definitely contributes to the maintenance of sustainable practices in hotel businesses by introducing smart energy management systems (Kim &amp; Kim, 2022). Also, more than 70% of the hotels have been introducing online booking and mobile communication which reduces paper-based promotion and other activities that have a positive environmental impact as well (Booth et al., 2016). </a:t>
            </a:r>
          </a:p>
        </p:txBody>
      </p:sp>
      <p:sp>
        <p:nvSpPr>
          <p:cNvPr id="4" name="Slide Number Placeholder 3"/>
          <p:cNvSpPr>
            <a:spLocks noGrp="1"/>
          </p:cNvSpPr>
          <p:nvPr>
            <p:ph type="sldNum" sz="quarter" idx="10"/>
          </p:nvPr>
        </p:nvSpPr>
        <p:spPr/>
        <p:txBody>
          <a:bodyPr/>
          <a:lstStyle/>
          <a:p>
            <a:fld id="{6EE3365F-1CF1-4E1B-A8F7-7CF4D1460AEA}" type="slidenum">
              <a:rPr lang="en-US" smtClean="0"/>
              <a:t>10</a:t>
            </a:fld>
            <a:endParaRPr lang="en-US"/>
          </a:p>
        </p:txBody>
      </p:sp>
    </p:spTree>
    <p:extLst>
      <p:ext uri="{BB962C8B-B14F-4D97-AF65-F5344CB8AC3E}">
        <p14:creationId xmlns:p14="http://schemas.microsoft.com/office/powerpoint/2010/main" val="3723099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hospitality industry businesses are required to develop a long-term digital transformation strategy that directly aligns with the goals and objectives and the expectations of the guests as well (Creswell &amp; Plano Clark, 2017). This strategy should focus on creating some internal policies to support digital transformation and its effective usage such as the use of AI, IoT and big data analytics. The hotel businesses should enhance data privacy and cyber security protocols to manage the personal data of their guests as well as the employees in managing internal operations (Hoyer et al., 2020). The hospitality businesses are also required to invest more in AI technology and automation factors to improve their operational efficiency (Creswell &amp; Plano Clark, 2017). Digital policies and strategies should be implemented in hotel businesses to prioritize sustainability features. The hotel businesses should adopt internet-based energy management systems, and eco-friendly solutions according to the guidelines and policies related to UN SDGs (</a:t>
            </a:r>
            <a:r>
              <a:rPr lang="en-US" sz="1200" kern="1200" dirty="0" err="1">
                <a:solidFill>
                  <a:schemeClr val="tx1"/>
                </a:solidFill>
                <a:effectLst/>
                <a:latin typeface="+mn-lt"/>
                <a:ea typeface="+mn-ea"/>
                <a:cs typeface="+mn-cs"/>
              </a:rPr>
              <a:t>Neuman</a:t>
            </a:r>
            <a:r>
              <a:rPr lang="en-US" sz="1200" kern="1200" dirty="0">
                <a:solidFill>
                  <a:schemeClr val="tx1"/>
                </a:solidFill>
                <a:effectLst/>
                <a:latin typeface="+mn-lt"/>
                <a:ea typeface="+mn-ea"/>
                <a:cs typeface="+mn-cs"/>
              </a:rPr>
              <a:t>, 2019). Hotel businesses should adopt an effective type of strategy to adopt big data analytics in their business operation to offer more personalized products and services (Pham et al., 2023). </a:t>
            </a:r>
          </a:p>
        </p:txBody>
      </p:sp>
      <p:sp>
        <p:nvSpPr>
          <p:cNvPr id="4" name="Slide Number Placeholder 3"/>
          <p:cNvSpPr>
            <a:spLocks noGrp="1"/>
          </p:cNvSpPr>
          <p:nvPr>
            <p:ph type="sldNum" sz="quarter" idx="10"/>
          </p:nvPr>
        </p:nvSpPr>
        <p:spPr/>
        <p:txBody>
          <a:bodyPr/>
          <a:lstStyle/>
          <a:p>
            <a:fld id="{6EE3365F-1CF1-4E1B-A8F7-7CF4D1460AEA}" type="slidenum">
              <a:rPr lang="en-US" smtClean="0"/>
              <a:t>11</a:t>
            </a:fld>
            <a:endParaRPr lang="en-US"/>
          </a:p>
        </p:txBody>
      </p:sp>
    </p:spTree>
    <p:extLst>
      <p:ext uri="{BB962C8B-B14F-4D97-AF65-F5344CB8AC3E}">
        <p14:creationId xmlns:p14="http://schemas.microsoft.com/office/powerpoint/2010/main" val="1917934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So, at the end of the discussion, it can be clearly stated that digital transformation has definitely impacted more positively than negative factors to enhance the functions in hotel businesses. Along with that, digital transformation has impacted different social, economic, technological, legal and other external factors to improve the condition of hotel businesses across the world. Some previous studies have also identified that digital transformation has impacted directly customer satisfaction, the improvement of brand image and the sustainability practices of hotel businesses in achieving a great position in the market. Along with that, digital transformation usage can be improved in future by developing more effective policies and management options as well. Among them, some suggested policies and strategies have been adopting a comprehensive digital transformation strategy, enhancing data privacy, investing in AI and automation, prioritization sustainability and leveraging big data analytics for offering personalized products and services has been identified. </a:t>
            </a:r>
          </a:p>
        </p:txBody>
      </p:sp>
      <p:sp>
        <p:nvSpPr>
          <p:cNvPr id="4" name="Slide Number Placeholder 3"/>
          <p:cNvSpPr>
            <a:spLocks noGrp="1"/>
          </p:cNvSpPr>
          <p:nvPr>
            <p:ph type="sldNum" sz="quarter" idx="10"/>
          </p:nvPr>
        </p:nvSpPr>
        <p:spPr/>
        <p:txBody>
          <a:bodyPr/>
          <a:lstStyle/>
          <a:p>
            <a:fld id="{6EE3365F-1CF1-4E1B-A8F7-7CF4D1460AEA}" type="slidenum">
              <a:rPr lang="en-US" smtClean="0"/>
              <a:t>12</a:t>
            </a:fld>
            <a:endParaRPr lang="en-US"/>
          </a:p>
        </p:txBody>
      </p:sp>
    </p:spTree>
    <p:extLst>
      <p:ext uri="{BB962C8B-B14F-4D97-AF65-F5344CB8AC3E}">
        <p14:creationId xmlns:p14="http://schemas.microsoft.com/office/powerpoint/2010/main" val="4133356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687531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1537099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2357399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83411E-5464-433F-AD17-CF0EF22DF5AD}"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1486924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83411E-5464-433F-AD17-CF0EF22DF5AD}" type="datetimeFigureOut">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2632951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83411E-5464-433F-AD17-CF0EF22DF5AD}"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239922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83411E-5464-433F-AD17-CF0EF22DF5AD}" type="datetimeFigureOut">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3376956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83411E-5464-433F-AD17-CF0EF22DF5AD}"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103348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783411E-5464-433F-AD17-CF0EF22DF5AD}"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2242063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175347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034913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3573822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25760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61449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3724173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83411E-5464-433F-AD17-CF0EF22DF5AD}"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ADAA0C-7F1B-4555-B721-C3D8F2A645E2}" type="slidenum">
              <a:rPr lang="en-US" smtClean="0"/>
              <a:t>‹#›</a:t>
            </a:fld>
            <a:endParaRPr lang="en-US"/>
          </a:p>
        </p:txBody>
      </p:sp>
    </p:spTree>
    <p:extLst>
      <p:ext uri="{BB962C8B-B14F-4D97-AF65-F5344CB8AC3E}">
        <p14:creationId xmlns:p14="http://schemas.microsoft.com/office/powerpoint/2010/main" val="3020208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783411E-5464-433F-AD17-CF0EF22DF5AD}" type="datetimeFigureOut">
              <a:rPr lang="en-US" smtClean="0"/>
              <a:t>10/20/2024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ADAA0C-7F1B-4555-B721-C3D8F2A645E2}" type="slidenum">
              <a:rPr lang="en-US" smtClean="0"/>
              <a:t>‹#›</a:t>
            </a:fld>
            <a:endParaRPr lang="en-US"/>
          </a:p>
        </p:txBody>
      </p:sp>
    </p:spTree>
    <p:extLst>
      <p:ext uri="{BB962C8B-B14F-4D97-AF65-F5344CB8AC3E}">
        <p14:creationId xmlns:p14="http://schemas.microsoft.com/office/powerpoint/2010/main" val="2957284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74C74-27EC-693E-46A1-BEB8EC61778F}"/>
              </a:ext>
            </a:extLst>
          </p:cNvPr>
          <p:cNvSpPr>
            <a:spLocks noGrp="1"/>
          </p:cNvSpPr>
          <p:nvPr>
            <p:ph type="ctrTitle"/>
          </p:nvPr>
        </p:nvSpPr>
        <p:spPr>
          <a:xfrm>
            <a:off x="926495" y="5438019"/>
            <a:ext cx="7766936" cy="1646302"/>
          </a:xfrm>
        </p:spPr>
        <p:txBody>
          <a:bodyPr/>
          <a:lstStyle/>
          <a:p>
            <a:pPr>
              <a:lnSpc>
                <a:spcPct val="200000"/>
              </a:lnSpc>
              <a:spcAft>
                <a:spcPts val="800"/>
              </a:spcAft>
            </a:pPr>
            <a:r>
              <a:rPr lang="en-US" sz="1800" b="1" dirty="0">
                <a:effectLst/>
                <a:latin typeface="Arial" panose="020B0604020202020204" pitchFamily="34" charset="0"/>
                <a:ea typeface="Times New Roman" panose="02020603050405020304" pitchFamily="18" charset="0"/>
                <a:cs typeface="Vrinda" panose="020B0502040204020203" pitchFamily="34" charset="0"/>
              </a:rPr>
              <a:t>STUDENT NAME : Syed Arif Ahmed</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STUDENT ID NUMBER : 2121873</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PROGRAMME : BA International Hotel Management</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MODULE : Contemporary Themes In The Hotel And Hospitality Sector.</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MODULE CODE : BMIH6001</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LECTURER : Natalie Brailsford</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ASSIGNMENT TITLE : Assignment Two</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Conference Presentation </a:t>
            </a:r>
            <a:br>
              <a:rPr lang="en-GB" sz="1800" dirty="0">
                <a:effectLst/>
                <a:latin typeface="Calibri" panose="020F0502020204030204" pitchFamily="34" charset="0"/>
                <a:ea typeface="Times New Roman" panose="02020603050405020304" pitchFamily="18" charset="0"/>
                <a:cs typeface="Vrinda" panose="020B0502040204020203" pitchFamily="34" charset="0"/>
              </a:rPr>
            </a:br>
            <a:r>
              <a:rPr lang="en-US" sz="1800" b="1" dirty="0">
                <a:effectLst/>
                <a:latin typeface="Arial" panose="020B0604020202020204" pitchFamily="34" charset="0"/>
                <a:ea typeface="Times New Roman" panose="02020603050405020304" pitchFamily="18" charset="0"/>
                <a:cs typeface="Vrinda" panose="020B0502040204020203" pitchFamily="34" charset="0"/>
              </a:rPr>
              <a:t> </a:t>
            </a:r>
            <a:br>
              <a:rPr lang="en-GB" sz="1800" dirty="0">
                <a:effectLst/>
                <a:latin typeface="Calibri" panose="020F0502020204030204" pitchFamily="34" charset="0"/>
                <a:ea typeface="Times New Roman" panose="02020603050405020304" pitchFamily="18" charset="0"/>
                <a:cs typeface="Vrinda" panose="020B0502040204020203" pitchFamily="34" charset="0"/>
              </a:rPr>
            </a:br>
            <a:endParaRPr lang="en-GB" dirty="0"/>
          </a:p>
        </p:txBody>
      </p:sp>
    </p:spTree>
    <p:extLst>
      <p:ext uri="{BB962C8B-B14F-4D97-AF65-F5344CB8AC3E}">
        <p14:creationId xmlns:p14="http://schemas.microsoft.com/office/powerpoint/2010/main" val="269414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917" y="814453"/>
            <a:ext cx="7766936" cy="880087"/>
          </a:xfrm>
        </p:spPr>
        <p:txBody>
          <a:bodyPr/>
          <a:lstStyle/>
          <a:p>
            <a:pPr algn="ctr"/>
            <a:r>
              <a:rPr lang="en-US" b="1" dirty="0"/>
              <a:t>Welcome Everyone</a:t>
            </a:r>
          </a:p>
        </p:txBody>
      </p:sp>
      <p:sp>
        <p:nvSpPr>
          <p:cNvPr id="3" name="Subtitle 2"/>
          <p:cNvSpPr>
            <a:spLocks noGrp="1"/>
          </p:cNvSpPr>
          <p:nvPr>
            <p:ph type="subTitle" idx="1"/>
          </p:nvPr>
        </p:nvSpPr>
        <p:spPr>
          <a:xfrm>
            <a:off x="1410814" y="2222034"/>
            <a:ext cx="8205133" cy="967750"/>
          </a:xfrm>
        </p:spPr>
        <p:txBody>
          <a:bodyPr>
            <a:normAutofit/>
          </a:bodyPr>
          <a:lstStyle/>
          <a:p>
            <a:pPr algn="ctr"/>
            <a:r>
              <a:rPr lang="en-GB" sz="2400" b="1" dirty="0">
                <a:solidFill>
                  <a:schemeClr val="bg2">
                    <a:lumMod val="50000"/>
                  </a:schemeClr>
                </a:solidFill>
              </a:rPr>
              <a:t>Contemporary Themes in the Hotel and Hospitality Sector</a:t>
            </a:r>
            <a:endParaRPr lang="en-US" sz="2400" b="1" dirty="0">
              <a:solidFill>
                <a:schemeClr val="bg2">
                  <a:lumMod val="50000"/>
                </a:schemeClr>
              </a:solidFill>
            </a:endParaRPr>
          </a:p>
        </p:txBody>
      </p:sp>
      <p:sp>
        <p:nvSpPr>
          <p:cNvPr id="4" name="Rectangle 3"/>
          <p:cNvSpPr/>
          <p:nvPr/>
        </p:nvSpPr>
        <p:spPr>
          <a:xfrm>
            <a:off x="1410814" y="4208107"/>
            <a:ext cx="8542420" cy="923330"/>
          </a:xfrm>
          <a:prstGeom prst="rect">
            <a:avLst/>
          </a:prstGeom>
        </p:spPr>
        <p:txBody>
          <a:bodyPr wrap="square">
            <a:spAutoFit/>
          </a:bodyPr>
          <a:lstStyle/>
          <a:p>
            <a:pPr algn="ctr">
              <a:lnSpc>
                <a:spcPct val="150000"/>
              </a:lnSpc>
            </a:pPr>
            <a:r>
              <a:rPr lang="en-US" b="1" dirty="0">
                <a:solidFill>
                  <a:schemeClr val="bg2">
                    <a:lumMod val="50000"/>
                  </a:schemeClr>
                </a:solidFill>
              </a:rPr>
              <a:t>Selected theme: </a:t>
            </a:r>
          </a:p>
          <a:p>
            <a:pPr algn="ctr">
              <a:lnSpc>
                <a:spcPct val="150000"/>
              </a:lnSpc>
            </a:pPr>
            <a:r>
              <a:rPr lang="en-GB" dirty="0">
                <a:solidFill>
                  <a:schemeClr val="bg2">
                    <a:lumMod val="50000"/>
                  </a:schemeClr>
                </a:solidFill>
              </a:rPr>
              <a:t>Digital Transformation in Hospitality and Tourism</a:t>
            </a:r>
            <a:endParaRPr lang="en-US" dirty="0">
              <a:solidFill>
                <a:schemeClr val="bg2">
                  <a:lumMod val="50000"/>
                </a:schemeClr>
              </a:solidFill>
            </a:endParaRPr>
          </a:p>
        </p:txBody>
      </p:sp>
      <p:sp>
        <p:nvSpPr>
          <p:cNvPr id="6" name="Rectangle 5"/>
          <p:cNvSpPr/>
          <p:nvPr/>
        </p:nvSpPr>
        <p:spPr>
          <a:xfrm>
            <a:off x="3862868" y="3488915"/>
            <a:ext cx="3638311" cy="369332"/>
          </a:xfrm>
          <a:prstGeom prst="rect">
            <a:avLst/>
          </a:prstGeom>
        </p:spPr>
        <p:txBody>
          <a:bodyPr wrap="square">
            <a:spAutoFit/>
          </a:bodyPr>
          <a:lstStyle/>
          <a:p>
            <a:pPr algn="ctr"/>
            <a:r>
              <a:rPr lang="en-GB" b="1" dirty="0">
                <a:solidFill>
                  <a:schemeClr val="bg2">
                    <a:lumMod val="50000"/>
                  </a:schemeClr>
                </a:solidFill>
              </a:rPr>
              <a:t>Assignment Two</a:t>
            </a:r>
            <a:endParaRPr lang="en-US" dirty="0"/>
          </a:p>
        </p:txBody>
      </p:sp>
    </p:spTree>
    <p:extLst>
      <p:ext uri="{BB962C8B-B14F-4D97-AF65-F5344CB8AC3E}">
        <p14:creationId xmlns:p14="http://schemas.microsoft.com/office/powerpoint/2010/main" val="2008090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Content</a:t>
            </a:r>
          </a:p>
        </p:txBody>
      </p:sp>
      <p:sp>
        <p:nvSpPr>
          <p:cNvPr id="3" name="Content Placeholder 2"/>
          <p:cNvSpPr>
            <a:spLocks noGrp="1"/>
          </p:cNvSpPr>
          <p:nvPr>
            <p:ph idx="1"/>
          </p:nvPr>
        </p:nvSpPr>
        <p:spPr>
          <a:xfrm>
            <a:off x="589547" y="1636295"/>
            <a:ext cx="9071811" cy="4405067"/>
          </a:xfrm>
        </p:spPr>
        <p:txBody>
          <a:bodyPr>
            <a:normAutofit/>
          </a:bodyPr>
          <a:lstStyle/>
          <a:p>
            <a:pPr algn="just">
              <a:lnSpc>
                <a:spcPct val="150000"/>
              </a:lnSpc>
            </a:pPr>
            <a:r>
              <a:rPr lang="en-GB" dirty="0"/>
              <a:t>Introduction</a:t>
            </a:r>
          </a:p>
          <a:p>
            <a:pPr algn="just">
              <a:lnSpc>
                <a:spcPct val="150000"/>
              </a:lnSpc>
            </a:pPr>
            <a:r>
              <a:rPr lang="en-GB" dirty="0"/>
              <a:t>Literature review</a:t>
            </a:r>
          </a:p>
          <a:p>
            <a:pPr algn="just">
              <a:lnSpc>
                <a:spcPct val="150000"/>
              </a:lnSpc>
            </a:pPr>
            <a:r>
              <a:rPr lang="en-GB" dirty="0"/>
              <a:t>Application to the hotel and hospitality sector (PESTLE Analysis)</a:t>
            </a:r>
          </a:p>
          <a:p>
            <a:pPr algn="just">
              <a:lnSpc>
                <a:spcPct val="150000"/>
              </a:lnSpc>
            </a:pPr>
            <a:r>
              <a:rPr lang="en-GB" dirty="0"/>
              <a:t>Evaluate future policy and management options for digital transformation</a:t>
            </a:r>
          </a:p>
          <a:p>
            <a:pPr algn="just">
              <a:lnSpc>
                <a:spcPct val="150000"/>
              </a:lnSpc>
            </a:pPr>
            <a:r>
              <a:rPr lang="en-GB" dirty="0"/>
              <a:t>Conclusion</a:t>
            </a:r>
          </a:p>
          <a:p>
            <a:pPr algn="just">
              <a:lnSpc>
                <a:spcPct val="150000"/>
              </a:lnSpc>
            </a:pPr>
            <a:r>
              <a:rPr lang="en-GB" dirty="0"/>
              <a:t>References</a:t>
            </a:r>
          </a:p>
        </p:txBody>
      </p:sp>
    </p:spTree>
    <p:extLst>
      <p:ext uri="{BB962C8B-B14F-4D97-AF65-F5344CB8AC3E}">
        <p14:creationId xmlns:p14="http://schemas.microsoft.com/office/powerpoint/2010/main" val="1770456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Introduction</a:t>
            </a:r>
          </a:p>
        </p:txBody>
      </p:sp>
      <p:sp>
        <p:nvSpPr>
          <p:cNvPr id="3" name="Content Placeholder 2"/>
          <p:cNvSpPr>
            <a:spLocks noGrp="1"/>
          </p:cNvSpPr>
          <p:nvPr>
            <p:ph idx="1"/>
          </p:nvPr>
        </p:nvSpPr>
        <p:spPr>
          <a:xfrm>
            <a:off x="589547" y="1636295"/>
            <a:ext cx="9071811" cy="4405067"/>
          </a:xfrm>
        </p:spPr>
        <p:txBody>
          <a:bodyPr>
            <a:normAutofit lnSpcReduction="10000"/>
          </a:bodyPr>
          <a:lstStyle/>
          <a:p>
            <a:pPr algn="just">
              <a:lnSpc>
                <a:spcPct val="150000"/>
              </a:lnSpc>
            </a:pPr>
            <a:r>
              <a:rPr lang="en-GB" dirty="0"/>
              <a:t>In the hospitality sector, there have been a lot of contemporary themes that have been explored in previous studies and research papers in recent times (</a:t>
            </a:r>
            <a:r>
              <a:rPr lang="en-GB" dirty="0" err="1"/>
              <a:t>Abdulai</a:t>
            </a:r>
            <a:r>
              <a:rPr lang="en-GB" dirty="0"/>
              <a:t> &amp; </a:t>
            </a:r>
            <a:r>
              <a:rPr lang="en-GB" dirty="0" err="1"/>
              <a:t>Owusu-Ansah</a:t>
            </a:r>
            <a:r>
              <a:rPr lang="en-GB" dirty="0"/>
              <a:t>, 2014). </a:t>
            </a:r>
          </a:p>
          <a:p>
            <a:pPr algn="just">
              <a:lnSpc>
                <a:spcPct val="150000"/>
              </a:lnSpc>
            </a:pPr>
            <a:r>
              <a:rPr lang="en-GB" dirty="0"/>
              <a:t>Among them, one of the most contemporary themes has been digital transformation in the hotel and hospitality sector. </a:t>
            </a:r>
          </a:p>
          <a:p>
            <a:pPr algn="just">
              <a:lnSpc>
                <a:spcPct val="150000"/>
              </a:lnSpc>
            </a:pPr>
            <a:r>
              <a:rPr lang="en-GB" dirty="0"/>
              <a:t>This specific topic of digital transformation in the hospitality sector means the identification of the integration of different digital technologies and equipment in hotel operations, guest services and marketing strategies (Bell et al., 2019). </a:t>
            </a:r>
          </a:p>
          <a:p>
            <a:pPr algn="just">
              <a:lnSpc>
                <a:spcPct val="150000"/>
              </a:lnSpc>
            </a:pPr>
            <a:r>
              <a:rPr lang="en-GB" dirty="0"/>
              <a:t>Hotel businesses have been adopting a variety of digital transformations for internal operations, ensuring guest satisfaction and so many other activities and functions. </a:t>
            </a:r>
          </a:p>
        </p:txBody>
      </p:sp>
    </p:spTree>
    <p:extLst>
      <p:ext uri="{BB962C8B-B14F-4D97-AF65-F5344CB8AC3E}">
        <p14:creationId xmlns:p14="http://schemas.microsoft.com/office/powerpoint/2010/main" val="122211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Literature review</a:t>
            </a:r>
          </a:p>
        </p:txBody>
      </p:sp>
      <p:sp>
        <p:nvSpPr>
          <p:cNvPr id="3" name="Content Placeholder 2"/>
          <p:cNvSpPr>
            <a:spLocks noGrp="1"/>
          </p:cNvSpPr>
          <p:nvPr>
            <p:ph idx="1"/>
          </p:nvPr>
        </p:nvSpPr>
        <p:spPr>
          <a:xfrm>
            <a:off x="589548" y="1636295"/>
            <a:ext cx="6710904" cy="4405067"/>
          </a:xfrm>
        </p:spPr>
        <p:txBody>
          <a:bodyPr>
            <a:normAutofit/>
          </a:bodyPr>
          <a:lstStyle/>
          <a:p>
            <a:pPr marL="0" indent="0" algn="just">
              <a:lnSpc>
                <a:spcPct val="150000"/>
              </a:lnSpc>
              <a:buNone/>
            </a:pPr>
            <a:r>
              <a:rPr lang="en-GB" b="1" dirty="0"/>
              <a:t>Impact of Digitization on Hotel Operations</a:t>
            </a:r>
          </a:p>
          <a:p>
            <a:pPr algn="just">
              <a:lnSpc>
                <a:spcPct val="150000"/>
              </a:lnSpc>
            </a:pPr>
            <a:r>
              <a:rPr lang="en-US" dirty="0"/>
              <a:t>Improved operational efficiency through </a:t>
            </a:r>
            <a:r>
              <a:rPr lang="en-US" b="1" dirty="0"/>
              <a:t>automation</a:t>
            </a:r>
            <a:r>
              <a:rPr lang="en-US" dirty="0"/>
              <a:t> (e.g., Online booking, AI </a:t>
            </a:r>
            <a:r>
              <a:rPr lang="en-US" dirty="0" err="1"/>
              <a:t>chatbots</a:t>
            </a:r>
            <a:r>
              <a:rPr lang="en-US" dirty="0"/>
              <a:t>, IoT-enabled smart rooms).</a:t>
            </a:r>
          </a:p>
          <a:p>
            <a:pPr algn="just">
              <a:lnSpc>
                <a:spcPct val="150000"/>
              </a:lnSpc>
            </a:pPr>
            <a:r>
              <a:rPr lang="en-US" dirty="0"/>
              <a:t>Enhanced guest experience with </a:t>
            </a:r>
            <a:r>
              <a:rPr lang="en-US" b="1" dirty="0"/>
              <a:t>personalization</a:t>
            </a:r>
            <a:r>
              <a:rPr lang="en-US" dirty="0"/>
              <a:t> via </a:t>
            </a:r>
            <a:r>
              <a:rPr lang="en-US" b="1" dirty="0"/>
              <a:t>big data</a:t>
            </a:r>
            <a:r>
              <a:rPr lang="en-US" dirty="0"/>
              <a:t> and </a:t>
            </a:r>
            <a:r>
              <a:rPr lang="en-US" b="1" dirty="0"/>
              <a:t>AI-driven tools</a:t>
            </a:r>
            <a:r>
              <a:rPr lang="en-US" dirty="0"/>
              <a:t>.</a:t>
            </a:r>
          </a:p>
          <a:p>
            <a:pPr algn="just">
              <a:lnSpc>
                <a:spcPct val="150000"/>
              </a:lnSpc>
            </a:pPr>
            <a:r>
              <a:rPr lang="en-US" dirty="0"/>
              <a:t>Dynamic pricing models based on demand forecasting and customer data analytics.</a:t>
            </a:r>
          </a:p>
        </p:txBody>
      </p:sp>
      <p:pic>
        <p:nvPicPr>
          <p:cNvPr id="4" name="Picture 3"/>
          <p:cNvPicPr>
            <a:picLocks noChangeAspect="1"/>
          </p:cNvPicPr>
          <p:nvPr/>
        </p:nvPicPr>
        <p:blipFill>
          <a:blip r:embed="rId3"/>
          <a:stretch>
            <a:fillRect/>
          </a:stretch>
        </p:blipFill>
        <p:spPr>
          <a:xfrm>
            <a:off x="7524256" y="3005235"/>
            <a:ext cx="4156467" cy="2171289"/>
          </a:xfrm>
          <a:prstGeom prst="rect">
            <a:avLst/>
          </a:prstGeom>
        </p:spPr>
      </p:pic>
    </p:spTree>
    <p:extLst>
      <p:ext uri="{BB962C8B-B14F-4D97-AF65-F5344CB8AC3E}">
        <p14:creationId xmlns:p14="http://schemas.microsoft.com/office/powerpoint/2010/main" val="2100026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Literature review</a:t>
            </a:r>
          </a:p>
        </p:txBody>
      </p:sp>
      <p:sp>
        <p:nvSpPr>
          <p:cNvPr id="3" name="Content Placeholder 2"/>
          <p:cNvSpPr>
            <a:spLocks noGrp="1"/>
          </p:cNvSpPr>
          <p:nvPr>
            <p:ph idx="1"/>
          </p:nvPr>
        </p:nvSpPr>
        <p:spPr>
          <a:xfrm>
            <a:off x="589548" y="1636295"/>
            <a:ext cx="6460181" cy="4779253"/>
          </a:xfrm>
        </p:spPr>
        <p:txBody>
          <a:bodyPr>
            <a:normAutofit/>
          </a:bodyPr>
          <a:lstStyle/>
          <a:p>
            <a:pPr marL="0" indent="0" algn="just">
              <a:lnSpc>
                <a:spcPct val="150000"/>
              </a:lnSpc>
              <a:buNone/>
            </a:pPr>
            <a:r>
              <a:rPr lang="en-GB" b="1" dirty="0"/>
              <a:t>Guest Behavior and Expectations</a:t>
            </a:r>
          </a:p>
          <a:p>
            <a:pPr algn="just">
              <a:lnSpc>
                <a:spcPct val="150000"/>
              </a:lnSpc>
            </a:pPr>
            <a:r>
              <a:rPr lang="en-GB" dirty="0"/>
              <a:t>Shift towards </a:t>
            </a:r>
            <a:r>
              <a:rPr lang="en-GB" b="1" dirty="0"/>
              <a:t>contactless services </a:t>
            </a:r>
            <a:r>
              <a:rPr lang="en-GB" dirty="0"/>
              <a:t>(mobile check-in, digital payments) due to health and safety concerns.</a:t>
            </a:r>
          </a:p>
          <a:p>
            <a:pPr algn="just">
              <a:lnSpc>
                <a:spcPct val="150000"/>
              </a:lnSpc>
            </a:pPr>
            <a:r>
              <a:rPr lang="en-GB" dirty="0"/>
              <a:t>Growing demand for </a:t>
            </a:r>
            <a:r>
              <a:rPr lang="en-GB" b="1" dirty="0"/>
              <a:t>personalized experiences </a:t>
            </a:r>
            <a:r>
              <a:rPr lang="en-GB" dirty="0"/>
              <a:t>via digital engagement (mobile apps, smart room controls).</a:t>
            </a:r>
          </a:p>
          <a:p>
            <a:pPr algn="just">
              <a:lnSpc>
                <a:spcPct val="150000"/>
              </a:lnSpc>
            </a:pPr>
            <a:r>
              <a:rPr lang="en-GB" dirty="0"/>
              <a:t>Rise of </a:t>
            </a:r>
            <a:r>
              <a:rPr lang="en-GB" b="1" dirty="0"/>
              <a:t>sustainability preferences </a:t>
            </a:r>
            <a:r>
              <a:rPr lang="en-GB" dirty="0"/>
              <a:t>with eco-friendly technology like energy management systems.</a:t>
            </a:r>
            <a:r>
              <a:rPr lang="en-US" dirty="0"/>
              <a:t>.</a:t>
            </a:r>
          </a:p>
        </p:txBody>
      </p:sp>
      <p:pic>
        <p:nvPicPr>
          <p:cNvPr id="7" name="Picture 6"/>
          <p:cNvPicPr>
            <a:picLocks noChangeAspect="1"/>
          </p:cNvPicPr>
          <p:nvPr/>
        </p:nvPicPr>
        <p:blipFill>
          <a:blip r:embed="rId3"/>
          <a:stretch>
            <a:fillRect/>
          </a:stretch>
        </p:blipFill>
        <p:spPr>
          <a:xfrm>
            <a:off x="7385040" y="2228729"/>
            <a:ext cx="4638435" cy="3464148"/>
          </a:xfrm>
          <a:prstGeom prst="rect">
            <a:avLst/>
          </a:prstGeom>
        </p:spPr>
      </p:pic>
    </p:spTree>
    <p:extLst>
      <p:ext uri="{BB962C8B-B14F-4D97-AF65-F5344CB8AC3E}">
        <p14:creationId xmlns:p14="http://schemas.microsoft.com/office/powerpoint/2010/main" val="1194717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Literature review</a:t>
            </a:r>
          </a:p>
        </p:txBody>
      </p:sp>
      <p:sp>
        <p:nvSpPr>
          <p:cNvPr id="3" name="Content Placeholder 2"/>
          <p:cNvSpPr>
            <a:spLocks noGrp="1"/>
          </p:cNvSpPr>
          <p:nvPr>
            <p:ph idx="1"/>
          </p:nvPr>
        </p:nvSpPr>
        <p:spPr>
          <a:xfrm>
            <a:off x="589548" y="1636295"/>
            <a:ext cx="6710904" cy="4405067"/>
          </a:xfrm>
        </p:spPr>
        <p:txBody>
          <a:bodyPr>
            <a:normAutofit/>
          </a:bodyPr>
          <a:lstStyle/>
          <a:p>
            <a:pPr marL="0" indent="0" algn="just">
              <a:lnSpc>
                <a:spcPct val="150000"/>
              </a:lnSpc>
              <a:buNone/>
            </a:pPr>
            <a:r>
              <a:rPr lang="en-GB" b="1" dirty="0"/>
              <a:t>Technology's Role in Sustainability</a:t>
            </a:r>
          </a:p>
          <a:p>
            <a:pPr algn="just">
              <a:lnSpc>
                <a:spcPct val="150000"/>
              </a:lnSpc>
            </a:pPr>
            <a:r>
              <a:rPr lang="en-US" b="1" dirty="0"/>
              <a:t>IoT for energy efficiency: </a:t>
            </a:r>
            <a:r>
              <a:rPr lang="en-US" dirty="0"/>
              <a:t>Reducing electricity and water use.</a:t>
            </a:r>
          </a:p>
          <a:p>
            <a:pPr algn="just">
              <a:lnSpc>
                <a:spcPct val="150000"/>
              </a:lnSpc>
            </a:pPr>
            <a:r>
              <a:rPr lang="en-US" dirty="0"/>
              <a:t>Reduced paper usage through </a:t>
            </a:r>
            <a:r>
              <a:rPr lang="en-US" b="1" dirty="0"/>
              <a:t>digitized operations </a:t>
            </a:r>
            <a:r>
              <a:rPr lang="en-US" dirty="0"/>
              <a:t>(e.g., e-receipts, digital concierge).</a:t>
            </a:r>
          </a:p>
          <a:p>
            <a:pPr algn="just">
              <a:lnSpc>
                <a:spcPct val="150000"/>
              </a:lnSpc>
            </a:pPr>
            <a:r>
              <a:rPr lang="en-US" dirty="0"/>
              <a:t>Data analytics for tracking carbon footprints and optimizing resource use.</a:t>
            </a:r>
          </a:p>
        </p:txBody>
      </p:sp>
      <p:pic>
        <p:nvPicPr>
          <p:cNvPr id="5" name="Picture 4"/>
          <p:cNvPicPr>
            <a:picLocks noChangeAspect="1"/>
          </p:cNvPicPr>
          <p:nvPr/>
        </p:nvPicPr>
        <p:blipFill>
          <a:blip r:embed="rId3"/>
          <a:stretch>
            <a:fillRect/>
          </a:stretch>
        </p:blipFill>
        <p:spPr>
          <a:xfrm>
            <a:off x="7626128" y="2216386"/>
            <a:ext cx="3980854" cy="4005227"/>
          </a:xfrm>
          <a:prstGeom prst="rect">
            <a:avLst/>
          </a:prstGeom>
        </p:spPr>
      </p:pic>
    </p:spTree>
    <p:extLst>
      <p:ext uri="{BB962C8B-B14F-4D97-AF65-F5344CB8AC3E}">
        <p14:creationId xmlns:p14="http://schemas.microsoft.com/office/powerpoint/2010/main" val="2525656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GB" sz="2800" b="1" dirty="0"/>
              <a:t>Application to the hotel and hospitality sector (PESTLE)</a:t>
            </a:r>
            <a:endParaRPr lang="en-US" sz="2800" b="1" dirty="0"/>
          </a:p>
        </p:txBody>
      </p:sp>
      <p:sp>
        <p:nvSpPr>
          <p:cNvPr id="3" name="Content Placeholder 2"/>
          <p:cNvSpPr>
            <a:spLocks noGrp="1"/>
          </p:cNvSpPr>
          <p:nvPr>
            <p:ph idx="1"/>
          </p:nvPr>
        </p:nvSpPr>
        <p:spPr>
          <a:xfrm>
            <a:off x="235585" y="1370824"/>
            <a:ext cx="8229989" cy="5265950"/>
          </a:xfrm>
        </p:spPr>
        <p:txBody>
          <a:bodyPr>
            <a:normAutofit/>
          </a:bodyPr>
          <a:lstStyle/>
          <a:p>
            <a:pPr marL="0" indent="0" algn="just">
              <a:lnSpc>
                <a:spcPct val="150000"/>
              </a:lnSpc>
              <a:buNone/>
            </a:pPr>
            <a:r>
              <a:rPr lang="en-US" b="1" dirty="0"/>
              <a:t>Political Factors</a:t>
            </a:r>
          </a:p>
          <a:p>
            <a:pPr algn="just">
              <a:lnSpc>
                <a:spcPct val="150000"/>
              </a:lnSpc>
            </a:pPr>
            <a:r>
              <a:rPr lang="en-GB" b="1" dirty="0"/>
              <a:t>Data privacy regulations</a:t>
            </a:r>
            <a:r>
              <a:rPr lang="en-GB" dirty="0"/>
              <a:t> (GDPR, CCPA) mandate secure data handling.</a:t>
            </a:r>
          </a:p>
          <a:p>
            <a:pPr algn="just">
              <a:lnSpc>
                <a:spcPct val="150000"/>
              </a:lnSpc>
            </a:pPr>
            <a:r>
              <a:rPr lang="en-GB" dirty="0"/>
              <a:t>Government policies supporting </a:t>
            </a:r>
            <a:r>
              <a:rPr lang="en-GB" b="1" dirty="0"/>
              <a:t>digital infrastructure</a:t>
            </a:r>
            <a:r>
              <a:rPr lang="en-GB" dirty="0"/>
              <a:t> and innovation.</a:t>
            </a:r>
          </a:p>
          <a:p>
            <a:pPr algn="just">
              <a:lnSpc>
                <a:spcPct val="150000"/>
              </a:lnSpc>
            </a:pPr>
            <a:r>
              <a:rPr lang="en-GB" dirty="0"/>
              <a:t>Increasing emphasis on </a:t>
            </a:r>
            <a:r>
              <a:rPr lang="en-GB" b="1" dirty="0"/>
              <a:t>cybersecurity compliance</a:t>
            </a:r>
            <a:r>
              <a:rPr lang="en-GB" dirty="0"/>
              <a:t>.</a:t>
            </a:r>
          </a:p>
          <a:p>
            <a:pPr marL="0" indent="0" algn="just">
              <a:lnSpc>
                <a:spcPct val="150000"/>
              </a:lnSpc>
              <a:buNone/>
            </a:pPr>
            <a:r>
              <a:rPr lang="en-US" b="1" dirty="0"/>
              <a:t>Economic Factors</a:t>
            </a:r>
          </a:p>
          <a:p>
            <a:pPr algn="just">
              <a:lnSpc>
                <a:spcPct val="150000"/>
              </a:lnSpc>
            </a:pPr>
            <a:r>
              <a:rPr lang="en-GB" dirty="0"/>
              <a:t>High </a:t>
            </a:r>
            <a:r>
              <a:rPr lang="en-GB" b="1" dirty="0"/>
              <a:t>initial investment</a:t>
            </a:r>
            <a:r>
              <a:rPr lang="en-GB" dirty="0"/>
              <a:t> in digital technologies, offset by long-term savings.</a:t>
            </a:r>
          </a:p>
          <a:p>
            <a:pPr algn="just">
              <a:lnSpc>
                <a:spcPct val="150000"/>
              </a:lnSpc>
            </a:pPr>
            <a:r>
              <a:rPr lang="en-GB" b="1" dirty="0"/>
              <a:t>Job automation</a:t>
            </a:r>
            <a:r>
              <a:rPr lang="en-GB" dirty="0"/>
              <a:t> may reduce labour costs but impact employment.</a:t>
            </a:r>
          </a:p>
          <a:p>
            <a:pPr algn="just">
              <a:lnSpc>
                <a:spcPct val="150000"/>
              </a:lnSpc>
            </a:pPr>
            <a:r>
              <a:rPr lang="en-GB" b="1" dirty="0"/>
              <a:t>Revenue growth</a:t>
            </a:r>
            <a:r>
              <a:rPr lang="en-GB" dirty="0"/>
              <a:t> through dynamic pricing, increased bookings via online platforms.</a:t>
            </a:r>
          </a:p>
        </p:txBody>
      </p:sp>
      <p:pic>
        <p:nvPicPr>
          <p:cNvPr id="4" name="Picture 3"/>
          <p:cNvPicPr>
            <a:picLocks noChangeAspect="1"/>
          </p:cNvPicPr>
          <p:nvPr/>
        </p:nvPicPr>
        <p:blipFill>
          <a:blip r:embed="rId3"/>
          <a:stretch>
            <a:fillRect/>
          </a:stretch>
        </p:blipFill>
        <p:spPr>
          <a:xfrm>
            <a:off x="8695352" y="1649412"/>
            <a:ext cx="3029615" cy="2173664"/>
          </a:xfrm>
          <a:prstGeom prst="rect">
            <a:avLst/>
          </a:prstGeom>
        </p:spPr>
      </p:pic>
      <p:pic>
        <p:nvPicPr>
          <p:cNvPr id="5" name="Picture 4"/>
          <p:cNvPicPr>
            <a:picLocks noChangeAspect="1"/>
          </p:cNvPicPr>
          <p:nvPr/>
        </p:nvPicPr>
        <p:blipFill>
          <a:blip r:embed="rId4"/>
          <a:stretch>
            <a:fillRect/>
          </a:stretch>
        </p:blipFill>
        <p:spPr>
          <a:xfrm>
            <a:off x="8753605" y="4180419"/>
            <a:ext cx="3099196" cy="1925414"/>
          </a:xfrm>
          <a:prstGeom prst="rect">
            <a:avLst/>
          </a:prstGeom>
        </p:spPr>
      </p:pic>
    </p:spTree>
    <p:extLst>
      <p:ext uri="{BB962C8B-B14F-4D97-AF65-F5344CB8AC3E}">
        <p14:creationId xmlns:p14="http://schemas.microsoft.com/office/powerpoint/2010/main" val="2153231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GB" sz="2800" b="1" dirty="0"/>
              <a:t>Application to the hotel and hospitality sector (PESTLE)</a:t>
            </a:r>
            <a:endParaRPr lang="en-US" sz="2800" b="1" dirty="0"/>
          </a:p>
        </p:txBody>
      </p:sp>
      <p:sp>
        <p:nvSpPr>
          <p:cNvPr id="3" name="Content Placeholder 2"/>
          <p:cNvSpPr>
            <a:spLocks noGrp="1"/>
          </p:cNvSpPr>
          <p:nvPr>
            <p:ph idx="1"/>
          </p:nvPr>
        </p:nvSpPr>
        <p:spPr>
          <a:xfrm>
            <a:off x="589548" y="1636295"/>
            <a:ext cx="6238956" cy="4926737"/>
          </a:xfrm>
        </p:spPr>
        <p:txBody>
          <a:bodyPr>
            <a:normAutofit/>
          </a:bodyPr>
          <a:lstStyle/>
          <a:p>
            <a:pPr marL="0" indent="0" algn="just">
              <a:lnSpc>
                <a:spcPct val="150000"/>
              </a:lnSpc>
              <a:buNone/>
            </a:pPr>
            <a:r>
              <a:rPr lang="en-US" b="1" dirty="0"/>
              <a:t>Social and Technological Factors</a:t>
            </a:r>
          </a:p>
          <a:p>
            <a:pPr algn="just">
              <a:lnSpc>
                <a:spcPct val="150000"/>
              </a:lnSpc>
            </a:pPr>
            <a:r>
              <a:rPr lang="en-GB" b="1" dirty="0"/>
              <a:t>Social: </a:t>
            </a:r>
            <a:r>
              <a:rPr lang="en-GB" dirty="0"/>
              <a:t>Demand for digital convenience and personalized services.</a:t>
            </a:r>
          </a:p>
          <a:p>
            <a:pPr algn="just">
              <a:lnSpc>
                <a:spcPct val="150000"/>
              </a:lnSpc>
            </a:pPr>
            <a:r>
              <a:rPr lang="en-GB" b="1" dirty="0"/>
              <a:t>Technological: </a:t>
            </a:r>
            <a:r>
              <a:rPr lang="en-GB" dirty="0"/>
              <a:t>Adoption of AI, IoT, and smart technologies for enhanced guest experiences and operational efficiency.</a:t>
            </a:r>
          </a:p>
          <a:p>
            <a:pPr algn="just">
              <a:lnSpc>
                <a:spcPct val="150000"/>
              </a:lnSpc>
            </a:pPr>
            <a:r>
              <a:rPr lang="en-GB" dirty="0"/>
              <a:t>Increased focus on cybersecurity and data protection.</a:t>
            </a:r>
          </a:p>
        </p:txBody>
      </p:sp>
      <p:pic>
        <p:nvPicPr>
          <p:cNvPr id="5" name="Picture 4"/>
          <p:cNvPicPr>
            <a:picLocks noChangeAspect="1"/>
          </p:cNvPicPr>
          <p:nvPr/>
        </p:nvPicPr>
        <p:blipFill>
          <a:blip r:embed="rId3"/>
          <a:stretch>
            <a:fillRect/>
          </a:stretch>
        </p:blipFill>
        <p:spPr>
          <a:xfrm>
            <a:off x="7288752" y="2561240"/>
            <a:ext cx="4903248" cy="3076845"/>
          </a:xfrm>
          <a:prstGeom prst="rect">
            <a:avLst/>
          </a:prstGeom>
        </p:spPr>
      </p:pic>
    </p:spTree>
    <p:extLst>
      <p:ext uri="{BB962C8B-B14F-4D97-AF65-F5344CB8AC3E}">
        <p14:creationId xmlns:p14="http://schemas.microsoft.com/office/powerpoint/2010/main" val="2153841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GB" sz="2800" b="1" dirty="0"/>
              <a:t>Application to the hotel and hospitality sector (PESTLE)</a:t>
            </a:r>
            <a:endParaRPr lang="en-US" sz="2800" b="1" dirty="0"/>
          </a:p>
        </p:txBody>
      </p:sp>
      <p:sp>
        <p:nvSpPr>
          <p:cNvPr id="3" name="Content Placeholder 2"/>
          <p:cNvSpPr>
            <a:spLocks noGrp="1"/>
          </p:cNvSpPr>
          <p:nvPr>
            <p:ph idx="1"/>
          </p:nvPr>
        </p:nvSpPr>
        <p:spPr>
          <a:xfrm>
            <a:off x="589548" y="1636295"/>
            <a:ext cx="5000091" cy="4926737"/>
          </a:xfrm>
        </p:spPr>
        <p:txBody>
          <a:bodyPr>
            <a:normAutofit/>
          </a:bodyPr>
          <a:lstStyle/>
          <a:p>
            <a:pPr marL="0" indent="0" algn="just">
              <a:lnSpc>
                <a:spcPct val="150000"/>
              </a:lnSpc>
              <a:buNone/>
            </a:pPr>
            <a:r>
              <a:rPr lang="en-US" b="1" dirty="0"/>
              <a:t>Legal and Environmental Factors</a:t>
            </a:r>
          </a:p>
          <a:p>
            <a:pPr algn="just">
              <a:lnSpc>
                <a:spcPct val="150000"/>
              </a:lnSpc>
            </a:pPr>
            <a:r>
              <a:rPr lang="en-GB" b="1" dirty="0"/>
              <a:t>Legal: </a:t>
            </a:r>
            <a:r>
              <a:rPr lang="en-GB" dirty="0"/>
              <a:t>Compliance with data protection laws (GDPR), intellectual property rights for tech systems.</a:t>
            </a:r>
          </a:p>
          <a:p>
            <a:pPr algn="just">
              <a:lnSpc>
                <a:spcPct val="150000"/>
              </a:lnSpc>
            </a:pPr>
            <a:r>
              <a:rPr lang="en-GB" b="1" dirty="0"/>
              <a:t>Environmental: </a:t>
            </a:r>
            <a:r>
              <a:rPr lang="en-GB" dirty="0"/>
              <a:t>Digital solutions reduce energy consumption and waste, supporting sustainability goals..</a:t>
            </a:r>
          </a:p>
        </p:txBody>
      </p:sp>
      <p:pic>
        <p:nvPicPr>
          <p:cNvPr id="5" name="Picture 4"/>
          <p:cNvPicPr>
            <a:picLocks noChangeAspect="1"/>
          </p:cNvPicPr>
          <p:nvPr/>
        </p:nvPicPr>
        <p:blipFill>
          <a:blip r:embed="rId3"/>
          <a:stretch>
            <a:fillRect/>
          </a:stretch>
        </p:blipFill>
        <p:spPr>
          <a:xfrm>
            <a:off x="6074444" y="2502413"/>
            <a:ext cx="5722098" cy="3278955"/>
          </a:xfrm>
          <a:prstGeom prst="rect">
            <a:avLst/>
          </a:prstGeom>
        </p:spPr>
      </p:pic>
    </p:spTree>
    <p:extLst>
      <p:ext uri="{BB962C8B-B14F-4D97-AF65-F5344CB8AC3E}">
        <p14:creationId xmlns:p14="http://schemas.microsoft.com/office/powerpoint/2010/main" val="2986202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Recommendations</a:t>
            </a:r>
          </a:p>
        </p:txBody>
      </p:sp>
      <p:sp>
        <p:nvSpPr>
          <p:cNvPr id="6" name="Rectangle 2"/>
          <p:cNvSpPr>
            <a:spLocks noGrp="1" noChangeArrowheads="1"/>
          </p:cNvSpPr>
          <p:nvPr>
            <p:ph idx="1"/>
          </p:nvPr>
        </p:nvSpPr>
        <p:spPr bwMode="auto">
          <a:xfrm>
            <a:off x="589546" y="1732167"/>
            <a:ext cx="6342195"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Develop digital transformation strategies</a:t>
            </a:r>
            <a:r>
              <a:rPr kumimoji="0" lang="en-US" altLang="en-US" sz="1800" b="0" i="0" u="none" strike="noStrike" cap="none" normalizeH="0" baseline="0" dirty="0">
                <a:ln>
                  <a:noFill/>
                </a:ln>
                <a:solidFill>
                  <a:schemeClr val="tx1"/>
                </a:solidFill>
                <a:effectLst/>
                <a:latin typeface="Arial" panose="020B0604020202020204" pitchFamily="34" charset="0"/>
              </a:rPr>
              <a:t> aligned with business goals.</a:t>
            </a:r>
          </a:p>
          <a:p>
            <a:pPr marR="0" lvl="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Invest in </a:t>
            </a:r>
            <a:r>
              <a:rPr kumimoji="0" lang="en-US" altLang="en-US" sz="1800" b="1" i="0" u="none" strike="noStrike" cap="none" normalizeH="0" baseline="0" dirty="0">
                <a:ln>
                  <a:noFill/>
                </a:ln>
                <a:solidFill>
                  <a:schemeClr val="tx1"/>
                </a:solidFill>
                <a:effectLst/>
                <a:latin typeface="Arial" panose="020B0604020202020204" pitchFamily="34" charset="0"/>
              </a:rPr>
              <a:t>cybersecurity</a:t>
            </a:r>
            <a:r>
              <a:rPr kumimoji="0" lang="en-US" altLang="en-US" sz="1800" b="0" i="0" u="none" strike="noStrike" cap="none" normalizeH="0" baseline="0" dirty="0">
                <a:ln>
                  <a:noFill/>
                </a:ln>
                <a:solidFill>
                  <a:schemeClr val="tx1"/>
                </a:solidFill>
                <a:effectLst/>
                <a:latin typeface="Arial" panose="020B0604020202020204" pitchFamily="34" charset="0"/>
              </a:rPr>
              <a:t> and ensure compliance with data protection laws.</a:t>
            </a:r>
          </a:p>
          <a:p>
            <a:pPr marR="0" lvl="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Promote </a:t>
            </a:r>
            <a:r>
              <a:rPr kumimoji="0" lang="en-US" altLang="en-US" sz="1800" b="1" i="0" u="none" strike="noStrike" cap="none" normalizeH="0" baseline="0" dirty="0">
                <a:ln>
                  <a:noFill/>
                </a:ln>
                <a:solidFill>
                  <a:schemeClr val="tx1"/>
                </a:solidFill>
                <a:effectLst/>
                <a:latin typeface="Arial" panose="020B0604020202020204" pitchFamily="34" charset="0"/>
              </a:rPr>
              <a:t>sustainability</a:t>
            </a:r>
            <a:r>
              <a:rPr kumimoji="0" lang="en-US" altLang="en-US" sz="1800" b="0" i="0" u="none" strike="noStrike" cap="none" normalizeH="0" baseline="0" dirty="0">
                <a:ln>
                  <a:noFill/>
                </a:ln>
                <a:solidFill>
                  <a:schemeClr val="tx1"/>
                </a:solidFill>
                <a:effectLst/>
                <a:latin typeface="Arial" panose="020B0604020202020204" pitchFamily="34" charset="0"/>
              </a:rPr>
              <a:t> through smart technology solutions.</a:t>
            </a:r>
          </a:p>
          <a:p>
            <a:pPr marR="0" lvl="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Focus on </a:t>
            </a:r>
            <a:r>
              <a:rPr kumimoji="0" lang="en-US" altLang="en-US" sz="1800" b="1" i="0" u="none" strike="noStrike" cap="none" normalizeH="0" baseline="0" dirty="0">
                <a:ln>
                  <a:noFill/>
                </a:ln>
                <a:solidFill>
                  <a:schemeClr val="tx1"/>
                </a:solidFill>
                <a:effectLst/>
                <a:latin typeface="Arial" panose="020B0604020202020204" pitchFamily="34" charset="0"/>
              </a:rPr>
              <a:t>AI, automation</a:t>
            </a:r>
            <a:r>
              <a:rPr kumimoji="0" lang="en-US" altLang="en-US" sz="1800" b="0" i="0" u="none" strike="noStrike" cap="none" normalizeH="0" baseline="0" dirty="0">
                <a:ln>
                  <a:noFill/>
                </a:ln>
                <a:solidFill>
                  <a:schemeClr val="tx1"/>
                </a:solidFill>
                <a:effectLst/>
                <a:latin typeface="Arial" panose="020B0604020202020204" pitchFamily="34" charset="0"/>
              </a:rPr>
              <a:t>, and </a:t>
            </a:r>
            <a:r>
              <a:rPr kumimoji="0" lang="en-US" altLang="en-US" sz="1800" b="1" i="0" u="none" strike="noStrike" cap="none" normalizeH="0" baseline="0" dirty="0">
                <a:ln>
                  <a:noFill/>
                </a:ln>
                <a:solidFill>
                  <a:schemeClr val="tx1"/>
                </a:solidFill>
                <a:effectLst/>
                <a:latin typeface="Arial" panose="020B0604020202020204" pitchFamily="34" charset="0"/>
              </a:rPr>
              <a:t>upskilling employees</a:t>
            </a:r>
            <a:r>
              <a:rPr kumimoji="0" lang="en-US" altLang="en-US" sz="1800" b="0" i="0" u="none" strike="noStrike" cap="none" normalizeH="0" baseline="0" dirty="0">
                <a:ln>
                  <a:noFill/>
                </a:ln>
                <a:solidFill>
                  <a:schemeClr val="tx1"/>
                </a:solidFill>
                <a:effectLst/>
                <a:latin typeface="Arial" panose="020B0604020202020204" pitchFamily="34" charset="0"/>
              </a:rPr>
              <a:t> for digital roles.</a:t>
            </a:r>
          </a:p>
          <a:p>
            <a:pPr marR="0" lvl="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Strengthen </a:t>
            </a:r>
            <a:r>
              <a:rPr kumimoji="0" lang="en-US" altLang="en-US" sz="1800" b="1" i="0" u="none" strike="noStrike" cap="none" normalizeH="0" baseline="0" dirty="0">
                <a:ln>
                  <a:noFill/>
                </a:ln>
                <a:solidFill>
                  <a:schemeClr val="tx1"/>
                </a:solidFill>
                <a:effectLst/>
                <a:latin typeface="Arial" panose="020B0604020202020204" pitchFamily="34" charset="0"/>
              </a:rPr>
              <a:t>customer-centric innovation</a:t>
            </a:r>
            <a:r>
              <a:rPr kumimoji="0" lang="en-US" altLang="en-US" sz="1800" b="0" i="0" u="none" strike="noStrike" cap="none" normalizeH="0" baseline="0" dirty="0">
                <a:ln>
                  <a:noFill/>
                </a:ln>
                <a:solidFill>
                  <a:schemeClr val="tx1"/>
                </a:solidFill>
                <a:effectLst/>
                <a:latin typeface="Arial" panose="020B0604020202020204" pitchFamily="34" charset="0"/>
              </a:rPr>
              <a:t> with data-driven insights. </a:t>
            </a:r>
          </a:p>
        </p:txBody>
      </p:sp>
      <p:pic>
        <p:nvPicPr>
          <p:cNvPr id="7" name="Picture 6"/>
          <p:cNvPicPr>
            <a:picLocks noChangeAspect="1"/>
          </p:cNvPicPr>
          <p:nvPr/>
        </p:nvPicPr>
        <p:blipFill>
          <a:blip r:embed="rId3"/>
          <a:stretch>
            <a:fillRect/>
          </a:stretch>
        </p:blipFill>
        <p:spPr>
          <a:xfrm>
            <a:off x="7285703" y="2102083"/>
            <a:ext cx="4532858" cy="3507484"/>
          </a:xfrm>
          <a:prstGeom prst="rect">
            <a:avLst/>
          </a:prstGeom>
        </p:spPr>
      </p:pic>
    </p:spTree>
    <p:extLst>
      <p:ext uri="{BB962C8B-B14F-4D97-AF65-F5344CB8AC3E}">
        <p14:creationId xmlns:p14="http://schemas.microsoft.com/office/powerpoint/2010/main" val="1046837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Conclusion</a:t>
            </a:r>
          </a:p>
        </p:txBody>
      </p:sp>
      <p:sp>
        <p:nvSpPr>
          <p:cNvPr id="3" name="Content Placeholder 2"/>
          <p:cNvSpPr>
            <a:spLocks noGrp="1"/>
          </p:cNvSpPr>
          <p:nvPr>
            <p:ph idx="1"/>
          </p:nvPr>
        </p:nvSpPr>
        <p:spPr>
          <a:xfrm>
            <a:off x="589547" y="1636295"/>
            <a:ext cx="9676671" cy="4405067"/>
          </a:xfrm>
        </p:spPr>
        <p:txBody>
          <a:bodyPr>
            <a:normAutofit/>
          </a:bodyPr>
          <a:lstStyle/>
          <a:p>
            <a:pPr algn="just">
              <a:lnSpc>
                <a:spcPct val="150000"/>
              </a:lnSpc>
            </a:pPr>
            <a:r>
              <a:rPr lang="en-GB" dirty="0"/>
              <a:t>Digital transformation is crucial for future competitiveness and guest satisfaction.</a:t>
            </a:r>
          </a:p>
          <a:p>
            <a:pPr algn="just">
              <a:lnSpc>
                <a:spcPct val="150000"/>
              </a:lnSpc>
            </a:pPr>
            <a:r>
              <a:rPr lang="en-GB" dirty="0"/>
              <a:t>Adoption of AI, big data, and automation drives operational efficiency.</a:t>
            </a:r>
          </a:p>
          <a:p>
            <a:pPr algn="just">
              <a:lnSpc>
                <a:spcPct val="150000"/>
              </a:lnSpc>
            </a:pPr>
            <a:r>
              <a:rPr lang="en-GB" dirty="0"/>
              <a:t>Future success depends on data privacy, cybersecurity, and sustainability strategies.</a:t>
            </a:r>
          </a:p>
          <a:p>
            <a:pPr algn="just">
              <a:lnSpc>
                <a:spcPct val="150000"/>
              </a:lnSpc>
            </a:pPr>
            <a:r>
              <a:rPr lang="en-GB" dirty="0"/>
              <a:t>Hotels must focus on continuous innovation to stay ahead in a tech-driven market</a:t>
            </a:r>
          </a:p>
        </p:txBody>
      </p:sp>
    </p:spTree>
    <p:extLst>
      <p:ext uri="{BB962C8B-B14F-4D97-AF65-F5344CB8AC3E}">
        <p14:creationId xmlns:p14="http://schemas.microsoft.com/office/powerpoint/2010/main" val="3740861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47" y="565484"/>
            <a:ext cx="10154653" cy="661737"/>
          </a:xfrm>
        </p:spPr>
        <p:txBody>
          <a:bodyPr>
            <a:normAutofit fontScale="90000"/>
          </a:bodyPr>
          <a:lstStyle/>
          <a:p>
            <a:pPr algn="just">
              <a:lnSpc>
                <a:spcPct val="150000"/>
              </a:lnSpc>
            </a:pPr>
            <a:r>
              <a:rPr lang="en-US" sz="2800" b="1" dirty="0"/>
              <a:t>Reference</a:t>
            </a:r>
          </a:p>
        </p:txBody>
      </p:sp>
      <p:sp>
        <p:nvSpPr>
          <p:cNvPr id="3" name="Content Placeholder 2"/>
          <p:cNvSpPr>
            <a:spLocks noGrp="1"/>
          </p:cNvSpPr>
          <p:nvPr>
            <p:ph idx="1"/>
          </p:nvPr>
        </p:nvSpPr>
        <p:spPr>
          <a:xfrm>
            <a:off x="423291" y="1227221"/>
            <a:ext cx="11394635" cy="5450670"/>
          </a:xfrm>
        </p:spPr>
        <p:txBody>
          <a:bodyPr>
            <a:noAutofit/>
          </a:bodyPr>
          <a:lstStyle/>
          <a:p>
            <a:pPr algn="just"/>
            <a:r>
              <a:rPr lang="en-GB" sz="500" dirty="0" err="1"/>
              <a:t>Abdulai</a:t>
            </a:r>
            <a:r>
              <a:rPr lang="en-GB" sz="500" dirty="0"/>
              <a:t>, R. T., &amp; </a:t>
            </a:r>
            <a:r>
              <a:rPr lang="en-GB" sz="500" dirty="0" err="1"/>
              <a:t>Owusu-Ansah</a:t>
            </a:r>
            <a:r>
              <a:rPr lang="en-GB" sz="500" dirty="0"/>
              <a:t>, A. 2014. Essential Ingredients of a Good Research Proposal for Undergraduate and Postgraduate Students in the Social Sciences. SAGE Open, 4(3). https://doi.org/10.1177/2158244014548178 </a:t>
            </a:r>
          </a:p>
          <a:p>
            <a:pPr algn="just"/>
            <a:r>
              <a:rPr lang="en-GB" sz="500" dirty="0"/>
              <a:t>Bell, E., </a:t>
            </a:r>
            <a:r>
              <a:rPr lang="en-GB" sz="500" dirty="0" err="1"/>
              <a:t>Bryman</a:t>
            </a:r>
            <a:r>
              <a:rPr lang="en-GB" sz="500" dirty="0"/>
              <a:t>, A. and Harley, B. 2019. Business Research Methods. 5th ed. Oxford: Oxford University Press.</a:t>
            </a:r>
          </a:p>
          <a:p>
            <a:pPr algn="just"/>
            <a:r>
              <a:rPr lang="en-GB" sz="500" dirty="0" err="1"/>
              <a:t>Bonfanti</a:t>
            </a:r>
            <a:r>
              <a:rPr lang="en-GB" sz="500" dirty="0"/>
              <a:t>, A., </a:t>
            </a:r>
            <a:r>
              <a:rPr lang="en-GB" sz="500" dirty="0" err="1"/>
              <a:t>Vigolo</a:t>
            </a:r>
            <a:r>
              <a:rPr lang="en-GB" sz="500" dirty="0"/>
              <a:t>, V. and </a:t>
            </a:r>
            <a:r>
              <a:rPr lang="en-GB" sz="500" dirty="0" err="1"/>
              <a:t>Yfantidou</a:t>
            </a:r>
            <a:r>
              <a:rPr lang="en-GB" sz="500" dirty="0"/>
              <a:t>, G., 2021. The impact of the Covid-19 pandemic on customer experience design: The hotel managers’ perspective. International Journal of Hospitality Management, 94, p.102871.</a:t>
            </a:r>
          </a:p>
          <a:p>
            <a:pPr algn="just"/>
            <a:r>
              <a:rPr lang="en-GB" sz="500" dirty="0"/>
              <a:t>Booth, W.C., </a:t>
            </a:r>
            <a:r>
              <a:rPr lang="en-GB" sz="500" dirty="0" err="1"/>
              <a:t>Colomb</a:t>
            </a:r>
            <a:r>
              <a:rPr lang="en-GB" sz="500" dirty="0"/>
              <a:t>, G.G., &amp; Williams, J.M. 2016. The Craft of Research. University of Chicago Press. Cottrell, S. 2019. The Study Skills Handbook. 5th ed. Basingstoke: Palgrave, pp. 352-361.</a:t>
            </a:r>
          </a:p>
          <a:p>
            <a:pPr algn="just"/>
            <a:r>
              <a:rPr lang="en-GB" sz="500" dirty="0" err="1"/>
              <a:t>Buhalis</a:t>
            </a:r>
            <a:r>
              <a:rPr lang="en-GB" sz="500" dirty="0"/>
              <a:t>, D. and </a:t>
            </a:r>
            <a:r>
              <a:rPr lang="en-GB" sz="500" dirty="0" err="1"/>
              <a:t>Moldavska</a:t>
            </a:r>
            <a:r>
              <a:rPr lang="en-GB" sz="500" dirty="0"/>
              <a:t>, I., 2021. In-room voice-based AI digital assistants transforming on-site hotel services and guests’ experiences. In Information and Communication Technologies in Tourism 2021: Proceedings of the ENTER 2021 </a:t>
            </a:r>
            <a:r>
              <a:rPr lang="en-GB" sz="500" dirty="0" err="1"/>
              <a:t>eTourism</a:t>
            </a:r>
            <a:r>
              <a:rPr lang="en-GB" sz="500" dirty="0"/>
              <a:t> Conference, January 19–22, 2021 (pp. 30-44). Springer International Publishing.</a:t>
            </a:r>
          </a:p>
          <a:p>
            <a:pPr algn="just"/>
            <a:r>
              <a:rPr lang="en-GB" sz="500" dirty="0" err="1"/>
              <a:t>Buhalis</a:t>
            </a:r>
            <a:r>
              <a:rPr lang="en-GB" sz="500" dirty="0"/>
              <a:t>, D. and </a:t>
            </a:r>
            <a:r>
              <a:rPr lang="en-GB" sz="500" dirty="0" err="1"/>
              <a:t>Moldavska</a:t>
            </a:r>
            <a:r>
              <a:rPr lang="en-GB" sz="500" dirty="0"/>
              <a:t>, I., 2022. Voice assistants in hospitality: using artificial intelligence for customer service. Journal of Hospitality and Tourism Technology, 13(3), pp.386-403.</a:t>
            </a:r>
          </a:p>
          <a:p>
            <a:pPr algn="just"/>
            <a:r>
              <a:rPr lang="en-GB" sz="500" dirty="0"/>
              <a:t>Cottrell, S. 2019. The Study Skills Handbook. 5th ed. Basingstoke: Palgrave, pp. 352-361.</a:t>
            </a:r>
          </a:p>
          <a:p>
            <a:pPr algn="just"/>
            <a:r>
              <a:rPr lang="en-GB" sz="500" dirty="0"/>
              <a:t>Creswell, J.W. 2017. Qualitative Inquiry and Research Design: Choosing Among Five Approaches. SAGE Publications.</a:t>
            </a:r>
          </a:p>
          <a:p>
            <a:pPr algn="just"/>
            <a:r>
              <a:rPr lang="en-GB" sz="500" dirty="0"/>
              <a:t>Creswell, J.W., &amp; Plano Clark, V.L. 2017. Designing and Conducting Mixed Methods Research. SAGE Publications.</a:t>
            </a:r>
          </a:p>
          <a:p>
            <a:pPr algn="just"/>
            <a:r>
              <a:rPr lang="en-GB" sz="500" dirty="0" err="1"/>
              <a:t>Davari</a:t>
            </a:r>
            <a:r>
              <a:rPr lang="en-GB" sz="500" dirty="0"/>
              <a:t>, D., </a:t>
            </a:r>
            <a:r>
              <a:rPr lang="en-GB" sz="500" dirty="0" err="1"/>
              <a:t>Vayghan</a:t>
            </a:r>
            <a:r>
              <a:rPr lang="en-GB" sz="500" dirty="0"/>
              <a:t>, S., Jang, S. and </a:t>
            </a:r>
            <a:r>
              <a:rPr lang="en-GB" sz="500" dirty="0" err="1"/>
              <a:t>Erdem</a:t>
            </a:r>
            <a:r>
              <a:rPr lang="en-GB" sz="500" dirty="0"/>
              <a:t>, M., 2022. Hotel experiences during the COVID-19 pandemic: high-touch versus high-tech. International Journal of Contemporary Hospitality Management, 34(4), pp.1312-1330.</a:t>
            </a:r>
          </a:p>
          <a:p>
            <a:pPr algn="just"/>
            <a:r>
              <a:rPr lang="en-GB" sz="500" dirty="0"/>
              <a:t>Davies, M. and Hughes, N. 2014. Doing a successful research project: using qualitative or quantitative methods. 2nd ed. Basingstoke: Palgrave.</a:t>
            </a:r>
          </a:p>
          <a:p>
            <a:pPr algn="just"/>
            <a:r>
              <a:rPr lang="en-GB" sz="500" dirty="0"/>
              <a:t>Flick, U. 2020. Introducing research methodology: Thinking your way through your research project. London: SAGE.</a:t>
            </a:r>
          </a:p>
          <a:p>
            <a:pPr algn="just"/>
            <a:r>
              <a:rPr lang="en-GB" sz="500" dirty="0"/>
              <a:t>Ford, N. 2012. The essential guide to using the Web for research. London: Sage</a:t>
            </a:r>
          </a:p>
          <a:p>
            <a:pPr algn="just"/>
            <a:r>
              <a:rPr lang="en-GB" sz="500" dirty="0"/>
              <a:t>Hoyer, W.D., </a:t>
            </a:r>
            <a:r>
              <a:rPr lang="en-GB" sz="500" dirty="0" err="1"/>
              <a:t>Kroschke</a:t>
            </a:r>
            <a:r>
              <a:rPr lang="en-GB" sz="500" dirty="0"/>
              <a:t>, M., Schmitt, B., </a:t>
            </a:r>
            <a:r>
              <a:rPr lang="en-GB" sz="500" dirty="0" err="1"/>
              <a:t>Kraume</a:t>
            </a:r>
            <a:r>
              <a:rPr lang="en-GB" sz="500" dirty="0"/>
              <a:t>, K. and Shankar, V., 2020. Transforming the customer experience through new technologies. Journal of interactive marketing, 51(1), pp.57-71.</a:t>
            </a:r>
          </a:p>
          <a:p>
            <a:pPr algn="just"/>
            <a:r>
              <a:rPr lang="en-GB" sz="500" dirty="0"/>
              <a:t>Kim, Y.J. and Kim, H.S., 2022. The impact of hotel customer experience on customer satisfaction through online reviews. Sustainability, 14(2), p.848.</a:t>
            </a:r>
          </a:p>
          <a:p>
            <a:pPr algn="just"/>
            <a:r>
              <a:rPr lang="en-GB" sz="500" dirty="0"/>
              <a:t>Kirk, R. 2012. Experimental Design: Procedures for the </a:t>
            </a:r>
            <a:r>
              <a:rPr lang="en-GB" sz="500" dirty="0" err="1"/>
              <a:t>Behavioral</a:t>
            </a:r>
            <a:r>
              <a:rPr lang="en-GB" sz="500" dirty="0"/>
              <a:t> Sciences. SAGE Publications.</a:t>
            </a:r>
          </a:p>
          <a:p>
            <a:pPr algn="just"/>
            <a:r>
              <a:rPr lang="en-GB" sz="500" dirty="0"/>
              <a:t>Kumar, R. 2019. Research Methodology: A Step-by-Step Guide for Beginners. SAGE Publications.</a:t>
            </a:r>
          </a:p>
          <a:p>
            <a:pPr algn="just"/>
            <a:r>
              <a:rPr lang="en-GB" sz="500" dirty="0" err="1"/>
              <a:t>Laetus</a:t>
            </a:r>
            <a:r>
              <a:rPr lang="en-GB" sz="500" dirty="0"/>
              <a:t> O K </a:t>
            </a:r>
            <a:r>
              <a:rPr lang="en-GB" sz="500" dirty="0" err="1"/>
              <a:t>Lategan</a:t>
            </a:r>
            <a:r>
              <a:rPr lang="en-GB" sz="500" dirty="0"/>
              <a:t>, Liezel </a:t>
            </a:r>
            <a:r>
              <a:rPr lang="en-GB" sz="500" dirty="0" err="1"/>
              <a:t>Lues</a:t>
            </a:r>
            <a:r>
              <a:rPr lang="en-GB" sz="500" dirty="0"/>
              <a:t> and </a:t>
            </a:r>
            <a:r>
              <a:rPr lang="en-GB" sz="500" dirty="0" err="1"/>
              <a:t>Hesta</a:t>
            </a:r>
            <a:r>
              <a:rPr lang="en-GB" sz="500" dirty="0"/>
              <a:t> Friedrich-</a:t>
            </a:r>
            <a:r>
              <a:rPr lang="en-GB" sz="500" dirty="0" err="1"/>
              <a:t>Nel</a:t>
            </a:r>
            <a:r>
              <a:rPr lang="en-GB" sz="500" dirty="0"/>
              <a:t>, 2011. Doing research. Bloemfontein, South</a:t>
            </a:r>
          </a:p>
          <a:p>
            <a:pPr algn="just"/>
            <a:r>
              <a:rPr lang="en-GB" sz="500" dirty="0" err="1"/>
              <a:t>Mohsin</a:t>
            </a:r>
            <a:r>
              <a:rPr lang="en-GB" sz="500" dirty="0"/>
              <a:t>, A., </a:t>
            </a:r>
            <a:r>
              <a:rPr lang="en-GB" sz="500" dirty="0" err="1"/>
              <a:t>Brochado</a:t>
            </a:r>
            <a:r>
              <a:rPr lang="en-GB" sz="500" dirty="0"/>
              <a:t>, A. and Rodrigues, H., 2023. Mind the gap: a critical reflection on hotel employee turnover. International Journal of Contemporary Hospitality Management, 35(7), pp.2481-2495.</a:t>
            </a:r>
          </a:p>
          <a:p>
            <a:pPr algn="just"/>
            <a:r>
              <a:rPr lang="en-GB" sz="500" dirty="0" err="1"/>
              <a:t>Neuman</a:t>
            </a:r>
            <a:r>
              <a:rPr lang="en-GB" sz="500" dirty="0"/>
              <a:t>, W.L. 2019. Social Research Methods: Qualitative and Quantitative Approaches. Pearson.</a:t>
            </a:r>
          </a:p>
          <a:p>
            <a:pPr algn="just"/>
            <a:r>
              <a:rPr lang="en-GB" sz="500" dirty="0" err="1"/>
              <a:t>Orús</a:t>
            </a:r>
            <a:r>
              <a:rPr lang="en-GB" sz="500" dirty="0"/>
              <a:t>, C., Ibáñez-Sánchez, S. and </a:t>
            </a:r>
            <a:r>
              <a:rPr lang="en-GB" sz="500" dirty="0" err="1"/>
              <a:t>Flavián</a:t>
            </a:r>
            <a:r>
              <a:rPr lang="en-GB" sz="500" dirty="0"/>
              <a:t>, C., 2021. Enhancing the customer experience with virtual and augmented reality: The impact of content and device type. International Journal of Hospitality Management, 98, p.103019.</a:t>
            </a:r>
          </a:p>
          <a:p>
            <a:pPr algn="just"/>
            <a:r>
              <a:rPr lang="en-GB" sz="500" dirty="0"/>
              <a:t>Pham, N.T., </a:t>
            </a:r>
            <a:r>
              <a:rPr lang="en-GB" sz="500" dirty="0" err="1"/>
              <a:t>Chiappetta</a:t>
            </a:r>
            <a:r>
              <a:rPr lang="en-GB" sz="500" dirty="0"/>
              <a:t> </a:t>
            </a:r>
            <a:r>
              <a:rPr lang="en-GB" sz="500" dirty="0" err="1"/>
              <a:t>Jabbour</a:t>
            </a:r>
            <a:r>
              <a:rPr lang="en-GB" sz="500" dirty="0"/>
              <a:t>, C.J., Vo-</a:t>
            </a:r>
            <a:r>
              <a:rPr lang="en-GB" sz="500" dirty="0" err="1"/>
              <a:t>Thanh</a:t>
            </a:r>
            <a:r>
              <a:rPr lang="en-GB" sz="500" dirty="0"/>
              <a:t>, T., Huynh, T.L.D. and Santos, C., 2023. Greening hotels: Does motivating hotel employees promote in-role green performance? The role of culture. Journal of Sustainable Tourism, 31(4), pp.951-970.</a:t>
            </a:r>
          </a:p>
          <a:p>
            <a:pPr algn="just"/>
            <a:r>
              <a:rPr lang="en-GB" sz="500" dirty="0"/>
              <a:t>Saunders, M., Lewis, P. and Thornhill, A. 2019. Research Methods for Business Students. 8th ed. Harlow: Pearson.</a:t>
            </a:r>
          </a:p>
          <a:p>
            <a:pPr algn="just"/>
            <a:r>
              <a:rPr lang="en-GB" sz="500" dirty="0"/>
              <a:t>Shin, H.H. and </a:t>
            </a:r>
            <a:r>
              <a:rPr lang="en-GB" sz="500" dirty="0" err="1"/>
              <a:t>Jeong</a:t>
            </a:r>
            <a:r>
              <a:rPr lang="en-GB" sz="500" dirty="0"/>
              <a:t>, M., 2022. Redefining luxury service with technology implementation: the impact of technology on guest satisfaction and loyalty in a luxury hotel. International Journal of Contemporary Hospitality Management, 34(4), pp.1491-1514.</a:t>
            </a:r>
          </a:p>
          <a:p>
            <a:pPr algn="just"/>
            <a:r>
              <a:rPr lang="en-GB" sz="500" dirty="0"/>
              <a:t>Tracy, S.J. 2020. Qualitative research methods: Collecting evidence, crafting analysis, Communicating Impact. 2nd ed. Hoboken, NJ: Wiley-Blackwell.</a:t>
            </a:r>
          </a:p>
          <a:p>
            <a:pPr algn="just"/>
            <a:r>
              <a:rPr lang="en-GB" sz="500" dirty="0"/>
              <a:t>Yang, H., Song, H., Cheung, C. and Guan, J., 2021. How to enhance hotel guests’ acceptance and experience of smart hotel technology: An examination of visiting intentions. International journal of hospitality management, 97, p.103000.</a:t>
            </a:r>
          </a:p>
          <a:p>
            <a:pPr algn="just"/>
            <a:r>
              <a:rPr lang="en-GB" sz="500" dirty="0" err="1"/>
              <a:t>Zarezadeh</a:t>
            </a:r>
            <a:r>
              <a:rPr lang="en-GB" sz="500" dirty="0"/>
              <a:t>, Z.Z., </a:t>
            </a:r>
            <a:r>
              <a:rPr lang="en-GB" sz="500" dirty="0" err="1"/>
              <a:t>Rastegar</a:t>
            </a:r>
            <a:r>
              <a:rPr lang="en-GB" sz="500" dirty="0"/>
              <a:t>, R. and Xiang, Z., 2022. Big data analytics and hotel guest experience: a critical analysis of the literature. International Journal of Contemporary Hospitality Management, 34(6), pp.2320-2336.</a:t>
            </a:r>
          </a:p>
        </p:txBody>
      </p:sp>
    </p:spTree>
    <p:extLst>
      <p:ext uri="{BB962C8B-B14F-4D97-AF65-F5344CB8AC3E}">
        <p14:creationId xmlns:p14="http://schemas.microsoft.com/office/powerpoint/2010/main" val="1750470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74" y="2418347"/>
            <a:ext cx="10154653" cy="1888958"/>
          </a:xfrm>
        </p:spPr>
        <p:txBody>
          <a:bodyPr>
            <a:noAutofit/>
          </a:bodyPr>
          <a:lstStyle/>
          <a:p>
            <a:pPr algn="ctr">
              <a:lnSpc>
                <a:spcPct val="150000"/>
              </a:lnSpc>
            </a:pPr>
            <a:r>
              <a:rPr lang="en-US" sz="7200" b="1" dirty="0"/>
              <a:t>Any Question?</a:t>
            </a:r>
          </a:p>
        </p:txBody>
      </p:sp>
    </p:spTree>
    <p:extLst>
      <p:ext uri="{BB962C8B-B14F-4D97-AF65-F5344CB8AC3E}">
        <p14:creationId xmlns:p14="http://schemas.microsoft.com/office/powerpoint/2010/main" val="2150788608"/>
      </p:ext>
    </p:extLst>
  </p:cSld>
  <p:clrMapOvr>
    <a:masterClrMapping/>
  </p:clrMapOvr>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263</TotalTime>
  <Words>3545</Words>
  <Application>Microsoft Office PowerPoint</Application>
  <PresentationFormat>Widescreen</PresentationFormat>
  <Paragraphs>110</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Wingdings 3</vt:lpstr>
      <vt:lpstr>Facet</vt:lpstr>
      <vt:lpstr>STUDENT NAME : Syed Arif Ahmed STUDENT ID NUMBER : 2121873 PROGRAMME : BA International Hotel Management MODULE : Contemporary Themes In The Hotel And Hospitality Sector. MODULE CODE : BMIH6001 LECTURER : Natalie Brailsford ASSIGNMENT TITLE : Assignment Two Conference Presentation    </vt:lpstr>
      <vt:lpstr>Welcome Everyone</vt:lpstr>
      <vt:lpstr>Content</vt:lpstr>
      <vt:lpstr>Introduction</vt:lpstr>
      <vt:lpstr>Literature review</vt:lpstr>
      <vt:lpstr>Literature review</vt:lpstr>
      <vt:lpstr>Literature review</vt:lpstr>
      <vt:lpstr>Application to the hotel and hospitality sector (PESTLE)</vt:lpstr>
      <vt:lpstr>Application to the hotel and hospitality sector (PESTLE)</vt:lpstr>
      <vt:lpstr>Application to the hotel and hospitality sector (PESTLE)</vt:lpstr>
      <vt:lpstr>Recommendations</vt:lpstr>
      <vt:lpstr>Conclusion</vt:lpstr>
      <vt:lpstr>Reference</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Syed Ahmed</dc:creator>
  <cp:lastModifiedBy>Syed Ahmed</cp:lastModifiedBy>
  <cp:revision>1</cp:revision>
  <dcterms:created xsi:type="dcterms:W3CDTF">2024-07-09T06:52:30Z</dcterms:created>
  <dcterms:modified xsi:type="dcterms:W3CDTF">2024-10-20T01:00:45Z</dcterms:modified>
</cp:coreProperties>
</file>