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handoutMasterIdLst>
    <p:handoutMasterId r:id="rId20"/>
  </p:handoutMasterIdLst>
  <p:sldIdLst>
    <p:sldId id="256" r:id="rId2"/>
    <p:sldId id="303" r:id="rId3"/>
    <p:sldId id="296" r:id="rId4"/>
    <p:sldId id="297" r:id="rId5"/>
    <p:sldId id="305" r:id="rId6"/>
    <p:sldId id="301" r:id="rId7"/>
    <p:sldId id="302" r:id="rId8"/>
    <p:sldId id="298" r:id="rId9"/>
    <p:sldId id="306" r:id="rId10"/>
    <p:sldId id="307" r:id="rId11"/>
    <p:sldId id="308" r:id="rId12"/>
    <p:sldId id="261" r:id="rId13"/>
    <p:sldId id="310" r:id="rId14"/>
    <p:sldId id="311" r:id="rId15"/>
    <p:sldId id="312" r:id="rId16"/>
    <p:sldId id="313" r:id="rId17"/>
    <p:sldId id="299" r:id="rId1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8" d="100"/>
          <a:sy n="48" d="100"/>
        </p:scale>
        <p:origin x="1339" y="4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87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2" Type="http://schemas.openxmlformats.org/officeDocument/2006/relationships/image" Target="../media/image4.png"/><Relationship Id="rId1" Type="http://schemas.openxmlformats.org/officeDocument/2006/relationships/hyperlink" Target="https://www.youtube.com/watch?v=LvqYknY8pvA&amp;NR=1" TargetMode="Externa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5.svg"/><Relationship Id="rId1" Type="http://schemas.openxmlformats.org/officeDocument/2006/relationships/image" Target="../media/image18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hyperlink" Target="https://www.youtube.com/watch?v=LvqYknY8pvA&amp;NR=1" TargetMode="External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5.svg"/><Relationship Id="rId1" Type="http://schemas.openxmlformats.org/officeDocument/2006/relationships/image" Target="../media/image18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C53F27-84C5-4CB3-9A0A-C480956D374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A3DE45D-BCB6-460C-B9B7-142055D76EF3}">
      <dgm:prSet/>
      <dgm:spPr/>
      <dgm:t>
        <a:bodyPr/>
        <a:lstStyle/>
        <a:p>
          <a:r>
            <a:rPr lang="en-GB"/>
            <a:t>In 1941, the government commissioned a report into the ways that Britain should be rebuilt after World War Two.</a:t>
          </a:r>
          <a:endParaRPr lang="en-US"/>
        </a:p>
      </dgm:t>
    </dgm:pt>
    <dgm:pt modelId="{3D8F084D-BBC1-48F7-840A-2163E8572C53}" type="parTrans" cxnId="{72870F1C-DA7F-49EF-9448-0DA73C0517BC}">
      <dgm:prSet/>
      <dgm:spPr/>
      <dgm:t>
        <a:bodyPr/>
        <a:lstStyle/>
        <a:p>
          <a:endParaRPr lang="en-US"/>
        </a:p>
      </dgm:t>
    </dgm:pt>
    <dgm:pt modelId="{12D95207-6C04-45A7-94E8-0425231BA49B}" type="sibTrans" cxnId="{72870F1C-DA7F-49EF-9448-0DA73C0517BC}">
      <dgm:prSet/>
      <dgm:spPr/>
      <dgm:t>
        <a:bodyPr/>
        <a:lstStyle/>
        <a:p>
          <a:endParaRPr lang="en-US"/>
        </a:p>
      </dgm:t>
    </dgm:pt>
    <dgm:pt modelId="{8292D35D-D1C5-4776-A5E2-450446DF08E2}">
      <dgm:prSet/>
      <dgm:spPr/>
      <dgm:t>
        <a:bodyPr/>
        <a:lstStyle/>
        <a:p>
          <a:r>
            <a:rPr lang="en-GB"/>
            <a:t>Beveridge was an obvious choice to take charge. </a:t>
          </a:r>
          <a:endParaRPr lang="en-US"/>
        </a:p>
      </dgm:t>
    </dgm:pt>
    <dgm:pt modelId="{26FBDA14-41F7-4CC1-BF56-7138D13CE7D3}" type="parTrans" cxnId="{25FBD1EC-466D-485F-BAD3-E3FF31A95A80}">
      <dgm:prSet/>
      <dgm:spPr/>
      <dgm:t>
        <a:bodyPr/>
        <a:lstStyle/>
        <a:p>
          <a:endParaRPr lang="en-US"/>
        </a:p>
      </dgm:t>
    </dgm:pt>
    <dgm:pt modelId="{7D9054CA-C636-4A39-BA93-D086983578A1}" type="sibTrans" cxnId="{25FBD1EC-466D-485F-BAD3-E3FF31A95A80}">
      <dgm:prSet/>
      <dgm:spPr/>
      <dgm:t>
        <a:bodyPr/>
        <a:lstStyle/>
        <a:p>
          <a:endParaRPr lang="en-US"/>
        </a:p>
      </dgm:t>
    </dgm:pt>
    <dgm:pt modelId="{D42FDBDB-6C10-4920-97C9-2F08E0AC10C0}">
      <dgm:prSet/>
      <dgm:spPr/>
      <dgm:t>
        <a:bodyPr/>
        <a:lstStyle/>
        <a:p>
          <a:r>
            <a:rPr lang="en-GB" dirty="0"/>
            <a:t>Beveridge published his report in 1942 and recommended that the government should find ways of fighting the five </a:t>
          </a:r>
          <a:r>
            <a:rPr lang="en-GB" dirty="0">
              <a:hlinkClick xmlns:r="http://schemas.openxmlformats.org/officeDocument/2006/relationships" r:id="rId1"/>
            </a:rPr>
            <a:t>'Giant Evils' of 'Want, Disease, Ignorance, Squalor and Idleness’.</a:t>
          </a:r>
          <a:r>
            <a:rPr lang="en-GB" dirty="0"/>
            <a:t> (Click on this link to watch a short film).</a:t>
          </a:r>
        </a:p>
        <a:p>
          <a:r>
            <a:rPr lang="en-GB" dirty="0"/>
            <a:t>(BBC 2014)</a:t>
          </a:r>
          <a:endParaRPr lang="en-US" dirty="0"/>
        </a:p>
      </dgm:t>
    </dgm:pt>
    <dgm:pt modelId="{B8926BE0-CDE4-434A-A89D-08EC84887D07}" type="parTrans" cxnId="{FE094C09-7164-4237-BEF6-E0B25B3B84E5}">
      <dgm:prSet/>
      <dgm:spPr/>
      <dgm:t>
        <a:bodyPr/>
        <a:lstStyle/>
        <a:p>
          <a:endParaRPr lang="en-US"/>
        </a:p>
      </dgm:t>
    </dgm:pt>
    <dgm:pt modelId="{B08B18ED-09CA-4F1F-AEEA-8B923CCA8319}" type="sibTrans" cxnId="{FE094C09-7164-4237-BEF6-E0B25B3B84E5}">
      <dgm:prSet/>
      <dgm:spPr/>
      <dgm:t>
        <a:bodyPr/>
        <a:lstStyle/>
        <a:p>
          <a:endParaRPr lang="en-US"/>
        </a:p>
      </dgm:t>
    </dgm:pt>
    <dgm:pt modelId="{E1AA5A38-0D42-4E1E-9AD6-27D76DE80FD6}" type="pres">
      <dgm:prSet presAssocID="{03C53F27-84C5-4CB3-9A0A-C480956D3743}" presName="root" presStyleCnt="0">
        <dgm:presLayoutVars>
          <dgm:dir/>
          <dgm:resizeHandles val="exact"/>
        </dgm:presLayoutVars>
      </dgm:prSet>
      <dgm:spPr/>
    </dgm:pt>
    <dgm:pt modelId="{63C4BD30-7788-412E-8DB0-30B4B65CB1AA}" type="pres">
      <dgm:prSet presAssocID="{2A3DE45D-BCB6-460C-B9B7-142055D76EF3}" presName="compNode" presStyleCnt="0"/>
      <dgm:spPr/>
    </dgm:pt>
    <dgm:pt modelId="{FF68EA20-9FEB-417B-BFEB-5682A3DC93DA}" type="pres">
      <dgm:prSet presAssocID="{2A3DE45D-BCB6-460C-B9B7-142055D76EF3}" presName="bgRect" presStyleLbl="bgShp" presStyleIdx="0" presStyleCnt="3"/>
      <dgm:spPr/>
    </dgm:pt>
    <dgm:pt modelId="{33354235-8638-46A7-AFEF-0C3A222D83BC}" type="pres">
      <dgm:prSet presAssocID="{2A3DE45D-BCB6-460C-B9B7-142055D76EF3}" presName="iconRect" presStyleLbl="node1" presStyleIdx="0" presStyleCnt="3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EEF5893E-64D6-434C-986E-5DC8399B46D1}" type="pres">
      <dgm:prSet presAssocID="{2A3DE45D-BCB6-460C-B9B7-142055D76EF3}" presName="spaceRect" presStyleCnt="0"/>
      <dgm:spPr/>
    </dgm:pt>
    <dgm:pt modelId="{6595AC06-71FC-480C-BC59-E66B95517E67}" type="pres">
      <dgm:prSet presAssocID="{2A3DE45D-BCB6-460C-B9B7-142055D76EF3}" presName="parTx" presStyleLbl="revTx" presStyleIdx="0" presStyleCnt="3">
        <dgm:presLayoutVars>
          <dgm:chMax val="0"/>
          <dgm:chPref val="0"/>
        </dgm:presLayoutVars>
      </dgm:prSet>
      <dgm:spPr/>
    </dgm:pt>
    <dgm:pt modelId="{66634698-9FDA-4986-8AE9-D8D90EB4A428}" type="pres">
      <dgm:prSet presAssocID="{12D95207-6C04-45A7-94E8-0425231BA49B}" presName="sibTrans" presStyleCnt="0"/>
      <dgm:spPr/>
    </dgm:pt>
    <dgm:pt modelId="{8E08BA98-7AF1-446E-B3E2-F8779F648E18}" type="pres">
      <dgm:prSet presAssocID="{8292D35D-D1C5-4776-A5E2-450446DF08E2}" presName="compNode" presStyleCnt="0"/>
      <dgm:spPr/>
    </dgm:pt>
    <dgm:pt modelId="{40091650-9FDB-4911-9F2D-D5A1E87B057E}" type="pres">
      <dgm:prSet presAssocID="{8292D35D-D1C5-4776-A5E2-450446DF08E2}" presName="bgRect" presStyleLbl="bgShp" presStyleIdx="1" presStyleCnt="3"/>
      <dgm:spPr/>
    </dgm:pt>
    <dgm:pt modelId="{AF4BDC01-5B50-4D12-BEA9-3651FF923D9B}" type="pres">
      <dgm:prSet presAssocID="{8292D35D-D1C5-4776-A5E2-450446DF08E2}" presName="iconRect" presStyleLbl="node1" presStyleIdx="1" presStyleCnt="3"/>
      <dgm:spPr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ooter"/>
        </a:ext>
      </dgm:extLst>
    </dgm:pt>
    <dgm:pt modelId="{23957E62-00C2-4F83-A66E-660B447EF02A}" type="pres">
      <dgm:prSet presAssocID="{8292D35D-D1C5-4776-A5E2-450446DF08E2}" presName="spaceRect" presStyleCnt="0"/>
      <dgm:spPr/>
    </dgm:pt>
    <dgm:pt modelId="{442ACE35-57CF-4DCB-8949-AA2462180A78}" type="pres">
      <dgm:prSet presAssocID="{8292D35D-D1C5-4776-A5E2-450446DF08E2}" presName="parTx" presStyleLbl="revTx" presStyleIdx="1" presStyleCnt="3">
        <dgm:presLayoutVars>
          <dgm:chMax val="0"/>
          <dgm:chPref val="0"/>
        </dgm:presLayoutVars>
      </dgm:prSet>
      <dgm:spPr/>
    </dgm:pt>
    <dgm:pt modelId="{71C4B3A0-0F29-4A04-8D19-820208C4975B}" type="pres">
      <dgm:prSet presAssocID="{7D9054CA-C636-4A39-BA93-D086983578A1}" presName="sibTrans" presStyleCnt="0"/>
      <dgm:spPr/>
    </dgm:pt>
    <dgm:pt modelId="{EE00CF9E-4A5D-4228-A81E-648959634B0A}" type="pres">
      <dgm:prSet presAssocID="{D42FDBDB-6C10-4920-97C9-2F08E0AC10C0}" presName="compNode" presStyleCnt="0"/>
      <dgm:spPr/>
    </dgm:pt>
    <dgm:pt modelId="{47E2ECB2-94B0-40EE-B391-4A10F6B7336E}" type="pres">
      <dgm:prSet presAssocID="{D42FDBDB-6C10-4920-97C9-2F08E0AC10C0}" presName="bgRect" presStyleLbl="bgShp" presStyleIdx="2" presStyleCnt="3"/>
      <dgm:spPr/>
    </dgm:pt>
    <dgm:pt modelId="{22A2E3A7-4F71-4895-96DA-2AC74220B0C0}" type="pres">
      <dgm:prSet presAssocID="{D42FDBDB-6C10-4920-97C9-2F08E0AC10C0}" presName="iconRect" presStyleLbl="node1" presStyleIdx="2" presStyleCnt="3"/>
      <dgm:spPr>
        <a:blipFill>
          <a:blip xmlns:r="http://schemas.openxmlformats.org/officeDocument/2006/relationships"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terpillar"/>
        </a:ext>
      </dgm:extLst>
    </dgm:pt>
    <dgm:pt modelId="{84F0EB48-496C-4B44-BCB8-B1BB7DA99822}" type="pres">
      <dgm:prSet presAssocID="{D42FDBDB-6C10-4920-97C9-2F08E0AC10C0}" presName="spaceRect" presStyleCnt="0"/>
      <dgm:spPr/>
    </dgm:pt>
    <dgm:pt modelId="{5D0A19BD-6BA7-4475-B788-BF72E392F11A}" type="pres">
      <dgm:prSet presAssocID="{D42FDBDB-6C10-4920-97C9-2F08E0AC10C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E094C09-7164-4237-BEF6-E0B25B3B84E5}" srcId="{03C53F27-84C5-4CB3-9A0A-C480956D3743}" destId="{D42FDBDB-6C10-4920-97C9-2F08E0AC10C0}" srcOrd="2" destOrd="0" parTransId="{B8926BE0-CDE4-434A-A89D-08EC84887D07}" sibTransId="{B08B18ED-09CA-4F1F-AEEA-8B923CCA8319}"/>
    <dgm:cxn modelId="{72870F1C-DA7F-49EF-9448-0DA73C0517BC}" srcId="{03C53F27-84C5-4CB3-9A0A-C480956D3743}" destId="{2A3DE45D-BCB6-460C-B9B7-142055D76EF3}" srcOrd="0" destOrd="0" parTransId="{3D8F084D-BBC1-48F7-840A-2163E8572C53}" sibTransId="{12D95207-6C04-45A7-94E8-0425231BA49B}"/>
    <dgm:cxn modelId="{6517C51D-49E3-42A7-93BD-354175DBB559}" type="presOf" srcId="{8292D35D-D1C5-4776-A5E2-450446DF08E2}" destId="{442ACE35-57CF-4DCB-8949-AA2462180A78}" srcOrd="0" destOrd="0" presId="urn:microsoft.com/office/officeart/2018/2/layout/IconVerticalSolidList"/>
    <dgm:cxn modelId="{4901BE45-46B9-4EC8-990A-91FD14B7BBB2}" type="presOf" srcId="{2A3DE45D-BCB6-460C-B9B7-142055D76EF3}" destId="{6595AC06-71FC-480C-BC59-E66B95517E67}" srcOrd="0" destOrd="0" presId="urn:microsoft.com/office/officeart/2018/2/layout/IconVerticalSolidList"/>
    <dgm:cxn modelId="{E08CFFC5-1FFA-43B2-875E-9AD9A15000ED}" type="presOf" srcId="{D42FDBDB-6C10-4920-97C9-2F08E0AC10C0}" destId="{5D0A19BD-6BA7-4475-B788-BF72E392F11A}" srcOrd="0" destOrd="0" presId="urn:microsoft.com/office/officeart/2018/2/layout/IconVerticalSolidList"/>
    <dgm:cxn modelId="{307F7ECD-BB54-4716-A4CD-52B9866A6411}" type="presOf" srcId="{03C53F27-84C5-4CB3-9A0A-C480956D3743}" destId="{E1AA5A38-0D42-4E1E-9AD6-27D76DE80FD6}" srcOrd="0" destOrd="0" presId="urn:microsoft.com/office/officeart/2018/2/layout/IconVerticalSolidList"/>
    <dgm:cxn modelId="{25FBD1EC-466D-485F-BAD3-E3FF31A95A80}" srcId="{03C53F27-84C5-4CB3-9A0A-C480956D3743}" destId="{8292D35D-D1C5-4776-A5E2-450446DF08E2}" srcOrd="1" destOrd="0" parTransId="{26FBDA14-41F7-4CC1-BF56-7138D13CE7D3}" sibTransId="{7D9054CA-C636-4A39-BA93-D086983578A1}"/>
    <dgm:cxn modelId="{9E3CD845-B9A9-45BC-B929-B548C9295B76}" type="presParOf" srcId="{E1AA5A38-0D42-4E1E-9AD6-27D76DE80FD6}" destId="{63C4BD30-7788-412E-8DB0-30B4B65CB1AA}" srcOrd="0" destOrd="0" presId="urn:microsoft.com/office/officeart/2018/2/layout/IconVerticalSolidList"/>
    <dgm:cxn modelId="{E6AF2675-1C0F-4F11-94BC-5D44DD7EECDE}" type="presParOf" srcId="{63C4BD30-7788-412E-8DB0-30B4B65CB1AA}" destId="{FF68EA20-9FEB-417B-BFEB-5682A3DC93DA}" srcOrd="0" destOrd="0" presId="urn:microsoft.com/office/officeart/2018/2/layout/IconVerticalSolidList"/>
    <dgm:cxn modelId="{1A06674B-5AC9-4135-9C52-B9E8841FCEF1}" type="presParOf" srcId="{63C4BD30-7788-412E-8DB0-30B4B65CB1AA}" destId="{33354235-8638-46A7-AFEF-0C3A222D83BC}" srcOrd="1" destOrd="0" presId="urn:microsoft.com/office/officeart/2018/2/layout/IconVerticalSolidList"/>
    <dgm:cxn modelId="{199E9367-7595-4167-853B-F5A7AED66CD8}" type="presParOf" srcId="{63C4BD30-7788-412E-8DB0-30B4B65CB1AA}" destId="{EEF5893E-64D6-434C-986E-5DC8399B46D1}" srcOrd="2" destOrd="0" presId="urn:microsoft.com/office/officeart/2018/2/layout/IconVerticalSolidList"/>
    <dgm:cxn modelId="{36B98BB9-2D35-4CC9-90A6-32B03FB698C1}" type="presParOf" srcId="{63C4BD30-7788-412E-8DB0-30B4B65CB1AA}" destId="{6595AC06-71FC-480C-BC59-E66B95517E67}" srcOrd="3" destOrd="0" presId="urn:microsoft.com/office/officeart/2018/2/layout/IconVerticalSolidList"/>
    <dgm:cxn modelId="{8CD67545-BC57-4E11-8866-CB5C001E7490}" type="presParOf" srcId="{E1AA5A38-0D42-4E1E-9AD6-27D76DE80FD6}" destId="{66634698-9FDA-4986-8AE9-D8D90EB4A428}" srcOrd="1" destOrd="0" presId="urn:microsoft.com/office/officeart/2018/2/layout/IconVerticalSolidList"/>
    <dgm:cxn modelId="{3469492B-BFF8-432A-B7C2-E5B384370C81}" type="presParOf" srcId="{E1AA5A38-0D42-4E1E-9AD6-27D76DE80FD6}" destId="{8E08BA98-7AF1-446E-B3E2-F8779F648E18}" srcOrd="2" destOrd="0" presId="urn:microsoft.com/office/officeart/2018/2/layout/IconVerticalSolidList"/>
    <dgm:cxn modelId="{327DDB31-3986-4DAF-8D87-2D3E4F8CDC0E}" type="presParOf" srcId="{8E08BA98-7AF1-446E-B3E2-F8779F648E18}" destId="{40091650-9FDB-4911-9F2D-D5A1E87B057E}" srcOrd="0" destOrd="0" presId="urn:microsoft.com/office/officeart/2018/2/layout/IconVerticalSolidList"/>
    <dgm:cxn modelId="{24911918-0DBA-49D7-9E29-394BAF5E3EAE}" type="presParOf" srcId="{8E08BA98-7AF1-446E-B3E2-F8779F648E18}" destId="{AF4BDC01-5B50-4D12-BEA9-3651FF923D9B}" srcOrd="1" destOrd="0" presId="urn:microsoft.com/office/officeart/2018/2/layout/IconVerticalSolidList"/>
    <dgm:cxn modelId="{9A816B00-7949-4DD9-A859-58E7CA8DC284}" type="presParOf" srcId="{8E08BA98-7AF1-446E-B3E2-F8779F648E18}" destId="{23957E62-00C2-4F83-A66E-660B447EF02A}" srcOrd="2" destOrd="0" presId="urn:microsoft.com/office/officeart/2018/2/layout/IconVerticalSolidList"/>
    <dgm:cxn modelId="{730D2ABE-A96C-45FF-9D51-E0F14AD27D94}" type="presParOf" srcId="{8E08BA98-7AF1-446E-B3E2-F8779F648E18}" destId="{442ACE35-57CF-4DCB-8949-AA2462180A78}" srcOrd="3" destOrd="0" presId="urn:microsoft.com/office/officeart/2018/2/layout/IconVerticalSolidList"/>
    <dgm:cxn modelId="{A0735FA1-453F-4973-B464-761ADC3807D1}" type="presParOf" srcId="{E1AA5A38-0D42-4E1E-9AD6-27D76DE80FD6}" destId="{71C4B3A0-0F29-4A04-8D19-820208C4975B}" srcOrd="3" destOrd="0" presId="urn:microsoft.com/office/officeart/2018/2/layout/IconVerticalSolidList"/>
    <dgm:cxn modelId="{F4E59BC0-BC9B-4F08-A785-1807DA32DF12}" type="presParOf" srcId="{E1AA5A38-0D42-4E1E-9AD6-27D76DE80FD6}" destId="{EE00CF9E-4A5D-4228-A81E-648959634B0A}" srcOrd="4" destOrd="0" presId="urn:microsoft.com/office/officeart/2018/2/layout/IconVerticalSolidList"/>
    <dgm:cxn modelId="{DC41B730-4C46-479F-A3B3-0B113D526BD7}" type="presParOf" srcId="{EE00CF9E-4A5D-4228-A81E-648959634B0A}" destId="{47E2ECB2-94B0-40EE-B391-4A10F6B7336E}" srcOrd="0" destOrd="0" presId="urn:microsoft.com/office/officeart/2018/2/layout/IconVerticalSolidList"/>
    <dgm:cxn modelId="{C7CD4119-F873-4705-9665-E296FB936F87}" type="presParOf" srcId="{EE00CF9E-4A5D-4228-A81E-648959634B0A}" destId="{22A2E3A7-4F71-4895-96DA-2AC74220B0C0}" srcOrd="1" destOrd="0" presId="urn:microsoft.com/office/officeart/2018/2/layout/IconVerticalSolidList"/>
    <dgm:cxn modelId="{D4E1F101-EB87-4EC5-A180-1E77EE8A99DE}" type="presParOf" srcId="{EE00CF9E-4A5D-4228-A81E-648959634B0A}" destId="{84F0EB48-496C-4B44-BCB8-B1BB7DA99822}" srcOrd="2" destOrd="0" presId="urn:microsoft.com/office/officeart/2018/2/layout/IconVerticalSolidList"/>
    <dgm:cxn modelId="{5CD3A600-86E8-41B2-A770-A09C9D6DB958}" type="presParOf" srcId="{EE00CF9E-4A5D-4228-A81E-648959634B0A}" destId="{5D0A19BD-6BA7-4475-B788-BF72E392F11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43E4C03-5FFF-4923-A500-D0AB2809BE9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11E2B79-B25A-475E-BCEF-48DAB5987B1F}">
      <dgm:prSet/>
      <dgm:spPr/>
      <dgm:t>
        <a:bodyPr/>
        <a:lstStyle/>
        <a:p>
          <a:r>
            <a:rPr lang="en-GB"/>
            <a:t>The Beveridge Report proposed that all working people should pay a weekly contribution to the state. </a:t>
          </a:r>
          <a:endParaRPr lang="en-US"/>
        </a:p>
      </dgm:t>
    </dgm:pt>
    <dgm:pt modelId="{ACF2F447-45CB-43A1-B361-A3BF879A5F5A}" type="parTrans" cxnId="{93B14F18-4A35-4ECB-A0D7-DBBFEA4C3AA6}">
      <dgm:prSet/>
      <dgm:spPr/>
      <dgm:t>
        <a:bodyPr/>
        <a:lstStyle/>
        <a:p>
          <a:endParaRPr lang="en-US"/>
        </a:p>
      </dgm:t>
    </dgm:pt>
    <dgm:pt modelId="{DCA66B54-BADE-47DD-92F0-2216E1A11E6E}" type="sibTrans" cxnId="{93B14F18-4A35-4ECB-A0D7-DBBFEA4C3AA6}">
      <dgm:prSet/>
      <dgm:spPr/>
      <dgm:t>
        <a:bodyPr/>
        <a:lstStyle/>
        <a:p>
          <a:endParaRPr lang="en-US"/>
        </a:p>
      </dgm:t>
    </dgm:pt>
    <dgm:pt modelId="{F3F6894B-0C2F-44E4-855A-AAC08DE55FDC}">
      <dgm:prSet/>
      <dgm:spPr/>
      <dgm:t>
        <a:bodyPr/>
        <a:lstStyle/>
        <a:p>
          <a:r>
            <a:rPr lang="en-GB"/>
            <a:t>In return, benefits would be paid to the unemployed, the sick, the retired and the widowed. </a:t>
          </a:r>
          <a:endParaRPr lang="en-US"/>
        </a:p>
      </dgm:t>
    </dgm:pt>
    <dgm:pt modelId="{22FDE97B-2077-478B-BCC0-48F316DDBB3B}" type="parTrans" cxnId="{2D96A462-6ECE-4F5C-B162-7BBEAB061A3E}">
      <dgm:prSet/>
      <dgm:spPr/>
      <dgm:t>
        <a:bodyPr/>
        <a:lstStyle/>
        <a:p>
          <a:endParaRPr lang="en-US"/>
        </a:p>
      </dgm:t>
    </dgm:pt>
    <dgm:pt modelId="{A9430293-A0B9-4C1B-AD04-E91C0A2B7F7E}" type="sibTrans" cxnId="{2D96A462-6ECE-4F5C-B162-7BBEAB061A3E}">
      <dgm:prSet/>
      <dgm:spPr/>
      <dgm:t>
        <a:bodyPr/>
        <a:lstStyle/>
        <a:p>
          <a:endParaRPr lang="en-US"/>
        </a:p>
      </dgm:t>
    </dgm:pt>
    <dgm:pt modelId="{E1969EFF-B251-4757-910D-85F7BAC6B98E}">
      <dgm:prSet/>
      <dgm:spPr/>
      <dgm:t>
        <a:bodyPr/>
        <a:lstStyle/>
        <a:p>
          <a:r>
            <a:rPr lang="en-GB" dirty="0"/>
            <a:t>Beveridge wanted to ensure that there was an acceptable minimum standard of living in Britain below which nobody fell.</a:t>
          </a:r>
          <a:endParaRPr lang="en-US" dirty="0"/>
        </a:p>
      </dgm:t>
    </dgm:pt>
    <dgm:pt modelId="{D9B7BE3E-046D-4928-AE6B-17FFC2B63190}" type="parTrans" cxnId="{8AAC00D4-49AE-4B7A-8F17-A6EE18385EB1}">
      <dgm:prSet/>
      <dgm:spPr/>
      <dgm:t>
        <a:bodyPr/>
        <a:lstStyle/>
        <a:p>
          <a:endParaRPr lang="en-US"/>
        </a:p>
      </dgm:t>
    </dgm:pt>
    <dgm:pt modelId="{15695E34-1664-40AB-9042-5832210D4013}" type="sibTrans" cxnId="{8AAC00D4-49AE-4B7A-8F17-A6EE18385EB1}">
      <dgm:prSet/>
      <dgm:spPr/>
      <dgm:t>
        <a:bodyPr/>
        <a:lstStyle/>
        <a:p>
          <a:endParaRPr lang="en-US"/>
        </a:p>
      </dgm:t>
    </dgm:pt>
    <dgm:pt modelId="{3200A043-6C16-45FE-B5D5-D7E0623B0046}">
      <dgm:prSet/>
      <dgm:spPr/>
      <dgm:t>
        <a:bodyPr/>
        <a:lstStyle/>
        <a:p>
          <a:r>
            <a:rPr lang="en-GB" dirty="0"/>
            <a:t>(The National Archive 2019)</a:t>
          </a:r>
          <a:endParaRPr lang="en-US" dirty="0"/>
        </a:p>
      </dgm:t>
    </dgm:pt>
    <dgm:pt modelId="{F7957EFD-89D8-4029-BD7E-3B5EA54AF941}" type="parTrans" cxnId="{0C3E6A3C-937A-4758-87AA-9CB60630B6E1}">
      <dgm:prSet/>
      <dgm:spPr/>
      <dgm:t>
        <a:bodyPr/>
        <a:lstStyle/>
        <a:p>
          <a:endParaRPr lang="en-US"/>
        </a:p>
      </dgm:t>
    </dgm:pt>
    <dgm:pt modelId="{9BBF08BA-6E23-48FB-87F8-CDC6606DD92C}" type="sibTrans" cxnId="{0C3E6A3C-937A-4758-87AA-9CB60630B6E1}">
      <dgm:prSet/>
      <dgm:spPr/>
      <dgm:t>
        <a:bodyPr/>
        <a:lstStyle/>
        <a:p>
          <a:endParaRPr lang="en-US"/>
        </a:p>
      </dgm:t>
    </dgm:pt>
    <dgm:pt modelId="{687345F4-51E5-4A25-A874-06E8B8BF6B6E}" type="pres">
      <dgm:prSet presAssocID="{743E4C03-5FFF-4923-A500-D0AB2809BE96}" presName="root" presStyleCnt="0">
        <dgm:presLayoutVars>
          <dgm:dir/>
          <dgm:resizeHandles val="exact"/>
        </dgm:presLayoutVars>
      </dgm:prSet>
      <dgm:spPr/>
    </dgm:pt>
    <dgm:pt modelId="{38DB5E3F-4B42-45E0-976F-8E16A980B919}" type="pres">
      <dgm:prSet presAssocID="{B11E2B79-B25A-475E-BCEF-48DAB5987B1F}" presName="compNode" presStyleCnt="0"/>
      <dgm:spPr/>
    </dgm:pt>
    <dgm:pt modelId="{0D1CF553-AF04-44F0-900D-04F8ECF2F5F3}" type="pres">
      <dgm:prSet presAssocID="{B11E2B79-B25A-475E-BCEF-48DAB5987B1F}" presName="bgRect" presStyleLbl="bgShp" presStyleIdx="0" presStyleCnt="3"/>
      <dgm:spPr/>
    </dgm:pt>
    <dgm:pt modelId="{A3160270-717B-40AC-B495-9F4EA5D378B1}" type="pres">
      <dgm:prSet presAssocID="{B11E2B79-B25A-475E-BCEF-48DAB5987B1F}" presName="iconRect" presStyleLbl="node1" presStyleIdx="0" presStyleCnt="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"/>
        </a:ext>
      </dgm:extLst>
    </dgm:pt>
    <dgm:pt modelId="{8C0A19D2-0111-4303-87E0-ACA8EEF6CF2E}" type="pres">
      <dgm:prSet presAssocID="{B11E2B79-B25A-475E-BCEF-48DAB5987B1F}" presName="spaceRect" presStyleCnt="0"/>
      <dgm:spPr/>
    </dgm:pt>
    <dgm:pt modelId="{AFA66A11-0E25-492F-A938-F9F63213926D}" type="pres">
      <dgm:prSet presAssocID="{B11E2B79-B25A-475E-BCEF-48DAB5987B1F}" presName="parTx" presStyleLbl="revTx" presStyleIdx="0" presStyleCnt="4">
        <dgm:presLayoutVars>
          <dgm:chMax val="0"/>
          <dgm:chPref val="0"/>
        </dgm:presLayoutVars>
      </dgm:prSet>
      <dgm:spPr/>
    </dgm:pt>
    <dgm:pt modelId="{F5211890-4AAC-4030-9B46-3073AECB64E8}" type="pres">
      <dgm:prSet presAssocID="{DCA66B54-BADE-47DD-92F0-2216E1A11E6E}" presName="sibTrans" presStyleCnt="0"/>
      <dgm:spPr/>
    </dgm:pt>
    <dgm:pt modelId="{EF04347F-13C6-468A-8468-81936F719A38}" type="pres">
      <dgm:prSet presAssocID="{F3F6894B-0C2F-44E4-855A-AAC08DE55FDC}" presName="compNode" presStyleCnt="0"/>
      <dgm:spPr/>
    </dgm:pt>
    <dgm:pt modelId="{0CEA408E-0B33-4250-9894-846AD8AF4E19}" type="pres">
      <dgm:prSet presAssocID="{F3F6894B-0C2F-44E4-855A-AAC08DE55FDC}" presName="bgRect" presStyleLbl="bgShp" presStyleIdx="1" presStyleCnt="3"/>
      <dgm:spPr/>
    </dgm:pt>
    <dgm:pt modelId="{9F1BC043-7DCA-4A7C-B09B-69A2A3230A6B}" type="pres">
      <dgm:prSet presAssocID="{F3F6894B-0C2F-44E4-855A-AAC08DE55FDC}" presName="iconRect" presStyleLbl="node1" presStyleIdx="1" presStyleCnt="3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og"/>
        </a:ext>
      </dgm:extLst>
    </dgm:pt>
    <dgm:pt modelId="{08DF96A6-11C4-4757-A6C2-08897E5357D6}" type="pres">
      <dgm:prSet presAssocID="{F3F6894B-0C2F-44E4-855A-AAC08DE55FDC}" presName="spaceRect" presStyleCnt="0"/>
      <dgm:spPr/>
    </dgm:pt>
    <dgm:pt modelId="{F518C137-918B-4B2B-9328-40A2DC5C4C6F}" type="pres">
      <dgm:prSet presAssocID="{F3F6894B-0C2F-44E4-855A-AAC08DE55FDC}" presName="parTx" presStyleLbl="revTx" presStyleIdx="1" presStyleCnt="4">
        <dgm:presLayoutVars>
          <dgm:chMax val="0"/>
          <dgm:chPref val="0"/>
        </dgm:presLayoutVars>
      </dgm:prSet>
      <dgm:spPr/>
    </dgm:pt>
    <dgm:pt modelId="{73F052C1-0312-496B-AD8C-8A59C5E55273}" type="pres">
      <dgm:prSet presAssocID="{A9430293-A0B9-4C1B-AD04-E91C0A2B7F7E}" presName="sibTrans" presStyleCnt="0"/>
      <dgm:spPr/>
    </dgm:pt>
    <dgm:pt modelId="{031AF734-F960-4993-8BD8-838453E3BAB5}" type="pres">
      <dgm:prSet presAssocID="{E1969EFF-B251-4757-910D-85F7BAC6B98E}" presName="compNode" presStyleCnt="0"/>
      <dgm:spPr/>
    </dgm:pt>
    <dgm:pt modelId="{E8660B5B-259F-4E78-AD81-5110A0D7F7DD}" type="pres">
      <dgm:prSet presAssocID="{E1969EFF-B251-4757-910D-85F7BAC6B98E}" presName="bgRect" presStyleLbl="bgShp" presStyleIdx="2" presStyleCnt="3" custLinFactNeighborX="427" custLinFactNeighborY="-5084"/>
      <dgm:spPr/>
    </dgm:pt>
    <dgm:pt modelId="{16C20024-422B-4A0F-8AB8-BB031C88300F}" type="pres">
      <dgm:prSet presAssocID="{E1969EFF-B251-4757-910D-85F7BAC6B98E}" presName="iconRect" presStyleLbl="node1" presStyleIdx="2" presStyleCnt="3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d Badge"/>
        </a:ext>
      </dgm:extLst>
    </dgm:pt>
    <dgm:pt modelId="{362ACD30-4ACF-4695-AE8D-ECA804A0208D}" type="pres">
      <dgm:prSet presAssocID="{E1969EFF-B251-4757-910D-85F7BAC6B98E}" presName="spaceRect" presStyleCnt="0"/>
      <dgm:spPr/>
    </dgm:pt>
    <dgm:pt modelId="{160194B7-4AA3-4B8E-A782-60BBA94CDD5C}" type="pres">
      <dgm:prSet presAssocID="{E1969EFF-B251-4757-910D-85F7BAC6B98E}" presName="parTx" presStyleLbl="revTx" presStyleIdx="2" presStyleCnt="4">
        <dgm:presLayoutVars>
          <dgm:chMax val="0"/>
          <dgm:chPref val="0"/>
        </dgm:presLayoutVars>
      </dgm:prSet>
      <dgm:spPr/>
    </dgm:pt>
    <dgm:pt modelId="{341E4139-3762-4035-B1C2-BC4F468B05C0}" type="pres">
      <dgm:prSet presAssocID="{E1969EFF-B251-4757-910D-85F7BAC6B98E}" presName="desTx" presStyleLbl="revTx" presStyleIdx="3" presStyleCnt="4">
        <dgm:presLayoutVars/>
      </dgm:prSet>
      <dgm:spPr/>
    </dgm:pt>
  </dgm:ptLst>
  <dgm:cxnLst>
    <dgm:cxn modelId="{93B14F18-4A35-4ECB-A0D7-DBBFEA4C3AA6}" srcId="{743E4C03-5FFF-4923-A500-D0AB2809BE96}" destId="{B11E2B79-B25A-475E-BCEF-48DAB5987B1F}" srcOrd="0" destOrd="0" parTransId="{ACF2F447-45CB-43A1-B361-A3BF879A5F5A}" sibTransId="{DCA66B54-BADE-47DD-92F0-2216E1A11E6E}"/>
    <dgm:cxn modelId="{6B7E9F30-38FB-48BE-B4E7-651A87F81477}" type="presOf" srcId="{F3F6894B-0C2F-44E4-855A-AAC08DE55FDC}" destId="{F518C137-918B-4B2B-9328-40A2DC5C4C6F}" srcOrd="0" destOrd="0" presId="urn:microsoft.com/office/officeart/2018/2/layout/IconVerticalSolidList"/>
    <dgm:cxn modelId="{0C3E6A3C-937A-4758-87AA-9CB60630B6E1}" srcId="{E1969EFF-B251-4757-910D-85F7BAC6B98E}" destId="{3200A043-6C16-45FE-B5D5-D7E0623B0046}" srcOrd="0" destOrd="0" parTransId="{F7957EFD-89D8-4029-BD7E-3B5EA54AF941}" sibTransId="{9BBF08BA-6E23-48FB-87F8-CDC6606DD92C}"/>
    <dgm:cxn modelId="{2D96A462-6ECE-4F5C-B162-7BBEAB061A3E}" srcId="{743E4C03-5FFF-4923-A500-D0AB2809BE96}" destId="{F3F6894B-0C2F-44E4-855A-AAC08DE55FDC}" srcOrd="1" destOrd="0" parTransId="{22FDE97B-2077-478B-BCC0-48F316DDBB3B}" sibTransId="{A9430293-A0B9-4C1B-AD04-E91C0A2B7F7E}"/>
    <dgm:cxn modelId="{0637988D-0B99-4057-90A7-6BE93CA6D47E}" type="presOf" srcId="{B11E2B79-B25A-475E-BCEF-48DAB5987B1F}" destId="{AFA66A11-0E25-492F-A938-F9F63213926D}" srcOrd="0" destOrd="0" presId="urn:microsoft.com/office/officeart/2018/2/layout/IconVerticalSolidList"/>
    <dgm:cxn modelId="{31923895-9EA2-4EA0-9858-69CE6BD42893}" type="presOf" srcId="{3200A043-6C16-45FE-B5D5-D7E0623B0046}" destId="{341E4139-3762-4035-B1C2-BC4F468B05C0}" srcOrd="0" destOrd="0" presId="urn:microsoft.com/office/officeart/2018/2/layout/IconVerticalSolidList"/>
    <dgm:cxn modelId="{E06FAE98-CE95-4FB9-9CBD-E3FB5DD19C68}" type="presOf" srcId="{E1969EFF-B251-4757-910D-85F7BAC6B98E}" destId="{160194B7-4AA3-4B8E-A782-60BBA94CDD5C}" srcOrd="0" destOrd="0" presId="urn:microsoft.com/office/officeart/2018/2/layout/IconVerticalSolidList"/>
    <dgm:cxn modelId="{8AAC00D4-49AE-4B7A-8F17-A6EE18385EB1}" srcId="{743E4C03-5FFF-4923-A500-D0AB2809BE96}" destId="{E1969EFF-B251-4757-910D-85F7BAC6B98E}" srcOrd="2" destOrd="0" parTransId="{D9B7BE3E-046D-4928-AE6B-17FFC2B63190}" sibTransId="{15695E34-1664-40AB-9042-5832210D4013}"/>
    <dgm:cxn modelId="{910E85DA-5834-4590-81E2-CD9E6B470784}" type="presOf" srcId="{743E4C03-5FFF-4923-A500-D0AB2809BE96}" destId="{687345F4-51E5-4A25-A874-06E8B8BF6B6E}" srcOrd="0" destOrd="0" presId="urn:microsoft.com/office/officeart/2018/2/layout/IconVerticalSolidList"/>
    <dgm:cxn modelId="{817A26D8-E936-411B-9387-EFBAA783E98B}" type="presParOf" srcId="{687345F4-51E5-4A25-A874-06E8B8BF6B6E}" destId="{38DB5E3F-4B42-45E0-976F-8E16A980B919}" srcOrd="0" destOrd="0" presId="urn:microsoft.com/office/officeart/2018/2/layout/IconVerticalSolidList"/>
    <dgm:cxn modelId="{9408B475-F9CB-4E26-ABF8-0A62877D8862}" type="presParOf" srcId="{38DB5E3F-4B42-45E0-976F-8E16A980B919}" destId="{0D1CF553-AF04-44F0-900D-04F8ECF2F5F3}" srcOrd="0" destOrd="0" presId="urn:microsoft.com/office/officeart/2018/2/layout/IconVerticalSolidList"/>
    <dgm:cxn modelId="{72F0C95C-81F0-4A7B-BB5C-E14A4AF59ABD}" type="presParOf" srcId="{38DB5E3F-4B42-45E0-976F-8E16A980B919}" destId="{A3160270-717B-40AC-B495-9F4EA5D378B1}" srcOrd="1" destOrd="0" presId="urn:microsoft.com/office/officeart/2018/2/layout/IconVerticalSolidList"/>
    <dgm:cxn modelId="{DD1BBC65-C8FD-41D4-B6C3-75B48DE1EB99}" type="presParOf" srcId="{38DB5E3F-4B42-45E0-976F-8E16A980B919}" destId="{8C0A19D2-0111-4303-87E0-ACA8EEF6CF2E}" srcOrd="2" destOrd="0" presId="urn:microsoft.com/office/officeart/2018/2/layout/IconVerticalSolidList"/>
    <dgm:cxn modelId="{B628009E-2701-4831-9A96-7E71C7527419}" type="presParOf" srcId="{38DB5E3F-4B42-45E0-976F-8E16A980B919}" destId="{AFA66A11-0E25-492F-A938-F9F63213926D}" srcOrd="3" destOrd="0" presId="urn:microsoft.com/office/officeart/2018/2/layout/IconVerticalSolidList"/>
    <dgm:cxn modelId="{B38DD01E-EBC9-4C24-B22E-C1A2135E87FD}" type="presParOf" srcId="{687345F4-51E5-4A25-A874-06E8B8BF6B6E}" destId="{F5211890-4AAC-4030-9B46-3073AECB64E8}" srcOrd="1" destOrd="0" presId="urn:microsoft.com/office/officeart/2018/2/layout/IconVerticalSolidList"/>
    <dgm:cxn modelId="{B9515BDE-A39C-4E5F-A599-907F0576A07C}" type="presParOf" srcId="{687345F4-51E5-4A25-A874-06E8B8BF6B6E}" destId="{EF04347F-13C6-468A-8468-81936F719A38}" srcOrd="2" destOrd="0" presId="urn:microsoft.com/office/officeart/2018/2/layout/IconVerticalSolidList"/>
    <dgm:cxn modelId="{03B66FEA-A0E5-4611-907A-6448789F0802}" type="presParOf" srcId="{EF04347F-13C6-468A-8468-81936F719A38}" destId="{0CEA408E-0B33-4250-9894-846AD8AF4E19}" srcOrd="0" destOrd="0" presId="urn:microsoft.com/office/officeart/2018/2/layout/IconVerticalSolidList"/>
    <dgm:cxn modelId="{6F9FD412-DA65-401A-BBD3-EB3B88149C8F}" type="presParOf" srcId="{EF04347F-13C6-468A-8468-81936F719A38}" destId="{9F1BC043-7DCA-4A7C-B09B-69A2A3230A6B}" srcOrd="1" destOrd="0" presId="urn:microsoft.com/office/officeart/2018/2/layout/IconVerticalSolidList"/>
    <dgm:cxn modelId="{D63AE146-2864-45B9-A464-6CAA62546752}" type="presParOf" srcId="{EF04347F-13C6-468A-8468-81936F719A38}" destId="{08DF96A6-11C4-4757-A6C2-08897E5357D6}" srcOrd="2" destOrd="0" presId="urn:microsoft.com/office/officeart/2018/2/layout/IconVerticalSolidList"/>
    <dgm:cxn modelId="{A08DF983-717A-476A-BEAA-93C8F0430B11}" type="presParOf" srcId="{EF04347F-13C6-468A-8468-81936F719A38}" destId="{F518C137-918B-4B2B-9328-40A2DC5C4C6F}" srcOrd="3" destOrd="0" presId="urn:microsoft.com/office/officeart/2018/2/layout/IconVerticalSolidList"/>
    <dgm:cxn modelId="{D888B1BC-956D-4A79-B15C-57D5995C5538}" type="presParOf" srcId="{687345F4-51E5-4A25-A874-06E8B8BF6B6E}" destId="{73F052C1-0312-496B-AD8C-8A59C5E55273}" srcOrd="3" destOrd="0" presId="urn:microsoft.com/office/officeart/2018/2/layout/IconVerticalSolidList"/>
    <dgm:cxn modelId="{D5098778-CAEC-4CFF-8221-F9BB912A058E}" type="presParOf" srcId="{687345F4-51E5-4A25-A874-06E8B8BF6B6E}" destId="{031AF734-F960-4993-8BD8-838453E3BAB5}" srcOrd="4" destOrd="0" presId="urn:microsoft.com/office/officeart/2018/2/layout/IconVerticalSolidList"/>
    <dgm:cxn modelId="{226D254B-4C2D-4B12-92DB-15A4ACC63735}" type="presParOf" srcId="{031AF734-F960-4993-8BD8-838453E3BAB5}" destId="{E8660B5B-259F-4E78-AD81-5110A0D7F7DD}" srcOrd="0" destOrd="0" presId="urn:microsoft.com/office/officeart/2018/2/layout/IconVerticalSolidList"/>
    <dgm:cxn modelId="{5C216270-BC74-4553-B854-38666B84B105}" type="presParOf" srcId="{031AF734-F960-4993-8BD8-838453E3BAB5}" destId="{16C20024-422B-4A0F-8AB8-BB031C88300F}" srcOrd="1" destOrd="0" presId="urn:microsoft.com/office/officeart/2018/2/layout/IconVerticalSolidList"/>
    <dgm:cxn modelId="{F26E0A2D-D926-47BF-8C71-6040764405D2}" type="presParOf" srcId="{031AF734-F960-4993-8BD8-838453E3BAB5}" destId="{362ACD30-4ACF-4695-AE8D-ECA804A0208D}" srcOrd="2" destOrd="0" presId="urn:microsoft.com/office/officeart/2018/2/layout/IconVerticalSolidList"/>
    <dgm:cxn modelId="{F409FCA9-A6BF-42A3-BF7E-1FCB23158776}" type="presParOf" srcId="{031AF734-F960-4993-8BD8-838453E3BAB5}" destId="{160194B7-4AA3-4B8E-A782-60BBA94CDD5C}" srcOrd="3" destOrd="0" presId="urn:microsoft.com/office/officeart/2018/2/layout/IconVerticalSolidList"/>
    <dgm:cxn modelId="{B9BF7B8F-9584-4793-84DE-0D4E09167247}" type="presParOf" srcId="{031AF734-F960-4993-8BD8-838453E3BAB5}" destId="{341E4139-3762-4035-B1C2-BC4F468B05C0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C1C0745-2863-46E3-A0B6-A464DB5DF32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7FA67AA-00FD-4CF5-8A37-98671DB3D929}">
      <dgm:prSet/>
      <dgm:spPr/>
      <dgm:t>
        <a:bodyPr/>
        <a:lstStyle/>
        <a:p>
          <a:r>
            <a:rPr lang="en-GB" dirty="0"/>
            <a:t>The new Prime Minister, Clement Attlee, announced he would introduce the Welfare State outlined in the 1942 Beveridge Report.</a:t>
          </a:r>
          <a:endParaRPr lang="en-US" dirty="0"/>
        </a:p>
      </dgm:t>
    </dgm:pt>
    <dgm:pt modelId="{22A29EF3-C820-4C0B-A675-A8DBA385A1CB}" type="parTrans" cxnId="{FFE04499-A58D-4EE3-86A0-14FF821F1F4B}">
      <dgm:prSet/>
      <dgm:spPr/>
      <dgm:t>
        <a:bodyPr/>
        <a:lstStyle/>
        <a:p>
          <a:endParaRPr lang="en-US"/>
        </a:p>
      </dgm:t>
    </dgm:pt>
    <dgm:pt modelId="{4F5E9CAF-DFBC-4B7F-B791-78A7A5219A05}" type="sibTrans" cxnId="{FFE04499-A58D-4EE3-86A0-14FF821F1F4B}">
      <dgm:prSet/>
      <dgm:spPr/>
      <dgm:t>
        <a:bodyPr/>
        <a:lstStyle/>
        <a:p>
          <a:endParaRPr lang="en-US"/>
        </a:p>
      </dgm:t>
    </dgm:pt>
    <dgm:pt modelId="{53143646-A36E-457E-B511-8C1F21FC222A}">
      <dgm:prSet/>
      <dgm:spPr/>
      <dgm:t>
        <a:bodyPr/>
        <a:lstStyle/>
        <a:p>
          <a:r>
            <a:rPr lang="en-GB"/>
            <a:t>This included the establishment of a National Health Service in 1948 with free medical treatment for all.</a:t>
          </a:r>
          <a:endParaRPr lang="en-US"/>
        </a:p>
      </dgm:t>
    </dgm:pt>
    <dgm:pt modelId="{8132F693-F3A9-4649-B115-FAFBB8A875B5}" type="parTrans" cxnId="{EE6F9565-8C54-4073-A484-27F97A8EA5EC}">
      <dgm:prSet/>
      <dgm:spPr/>
      <dgm:t>
        <a:bodyPr/>
        <a:lstStyle/>
        <a:p>
          <a:endParaRPr lang="en-US"/>
        </a:p>
      </dgm:t>
    </dgm:pt>
    <dgm:pt modelId="{E2646873-D5A0-458A-A53F-69659459B4CF}" type="sibTrans" cxnId="{EE6F9565-8C54-4073-A484-27F97A8EA5EC}">
      <dgm:prSet/>
      <dgm:spPr/>
      <dgm:t>
        <a:bodyPr/>
        <a:lstStyle/>
        <a:p>
          <a:endParaRPr lang="en-US"/>
        </a:p>
      </dgm:t>
    </dgm:pt>
    <dgm:pt modelId="{0DA8FC75-2AD7-42A6-8AE2-3D882A7DF10F}">
      <dgm:prSet/>
      <dgm:spPr/>
      <dgm:t>
        <a:bodyPr/>
        <a:lstStyle/>
        <a:p>
          <a:r>
            <a:rPr lang="en-GB" dirty="0"/>
            <a:t>A national system of benefits was also introduced to provide 'social security' so that the population would be protected from the 'cradle to the grave’. (BBC 2014)</a:t>
          </a:r>
          <a:endParaRPr lang="en-US" dirty="0"/>
        </a:p>
      </dgm:t>
    </dgm:pt>
    <dgm:pt modelId="{A60C7B21-2307-4A02-8458-FB81ED3EF346}" type="parTrans" cxnId="{1DBF5877-BE1A-4543-8C57-F62E91948E2B}">
      <dgm:prSet/>
      <dgm:spPr/>
      <dgm:t>
        <a:bodyPr/>
        <a:lstStyle/>
        <a:p>
          <a:endParaRPr lang="en-US"/>
        </a:p>
      </dgm:t>
    </dgm:pt>
    <dgm:pt modelId="{589023E9-736A-4FBD-8794-553F0586EA29}" type="sibTrans" cxnId="{1DBF5877-BE1A-4543-8C57-F62E91948E2B}">
      <dgm:prSet/>
      <dgm:spPr/>
      <dgm:t>
        <a:bodyPr/>
        <a:lstStyle/>
        <a:p>
          <a:endParaRPr lang="en-US"/>
        </a:p>
      </dgm:t>
    </dgm:pt>
    <dgm:pt modelId="{E6C2D1DB-8B4D-4173-8DE3-F392861C2C45}" type="pres">
      <dgm:prSet presAssocID="{0C1C0745-2863-46E3-A0B6-A464DB5DF323}" presName="root" presStyleCnt="0">
        <dgm:presLayoutVars>
          <dgm:dir/>
          <dgm:resizeHandles val="exact"/>
        </dgm:presLayoutVars>
      </dgm:prSet>
      <dgm:spPr/>
    </dgm:pt>
    <dgm:pt modelId="{A96B60CA-2429-4571-B01F-C9FDFFCA2B03}" type="pres">
      <dgm:prSet presAssocID="{27FA67AA-00FD-4CF5-8A37-98671DB3D929}" presName="compNode" presStyleCnt="0"/>
      <dgm:spPr/>
    </dgm:pt>
    <dgm:pt modelId="{EA41B404-B384-4652-AB3B-098669757C5D}" type="pres">
      <dgm:prSet presAssocID="{27FA67AA-00FD-4CF5-8A37-98671DB3D929}" presName="bgRect" presStyleLbl="bgShp" presStyleIdx="0" presStyleCnt="3"/>
      <dgm:spPr/>
    </dgm:pt>
    <dgm:pt modelId="{F8FA1AA8-ABD4-4EE5-AD2F-EB9252A56C03}" type="pres">
      <dgm:prSet presAssocID="{27FA67AA-00FD-4CF5-8A37-98671DB3D929}" presName="iconRect" presStyleLbl="node1" presStyleIdx="0" presStyleCnt="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428D51EA-F17B-4756-8AF7-11E999EA3573}" type="pres">
      <dgm:prSet presAssocID="{27FA67AA-00FD-4CF5-8A37-98671DB3D929}" presName="spaceRect" presStyleCnt="0"/>
      <dgm:spPr/>
    </dgm:pt>
    <dgm:pt modelId="{C8FEC157-E976-49F7-8C84-2895FA8359E9}" type="pres">
      <dgm:prSet presAssocID="{27FA67AA-00FD-4CF5-8A37-98671DB3D929}" presName="parTx" presStyleLbl="revTx" presStyleIdx="0" presStyleCnt="3">
        <dgm:presLayoutVars>
          <dgm:chMax val="0"/>
          <dgm:chPref val="0"/>
        </dgm:presLayoutVars>
      </dgm:prSet>
      <dgm:spPr/>
    </dgm:pt>
    <dgm:pt modelId="{FE990970-434E-415B-A472-42B02FA073A5}" type="pres">
      <dgm:prSet presAssocID="{4F5E9CAF-DFBC-4B7F-B791-78A7A5219A05}" presName="sibTrans" presStyleCnt="0"/>
      <dgm:spPr/>
    </dgm:pt>
    <dgm:pt modelId="{5713022C-E06F-41F9-B6BB-CBF1CD80EF53}" type="pres">
      <dgm:prSet presAssocID="{53143646-A36E-457E-B511-8C1F21FC222A}" presName="compNode" presStyleCnt="0"/>
      <dgm:spPr/>
    </dgm:pt>
    <dgm:pt modelId="{74F74548-38D7-4E32-98BD-56F22B852B80}" type="pres">
      <dgm:prSet presAssocID="{53143646-A36E-457E-B511-8C1F21FC222A}" presName="bgRect" presStyleLbl="bgShp" presStyleIdx="1" presStyleCnt="3"/>
      <dgm:spPr/>
    </dgm:pt>
    <dgm:pt modelId="{5F21B13D-2CFF-433A-B390-ED5CEF9AB979}" type="pres">
      <dgm:prSet presAssocID="{53143646-A36E-457E-B511-8C1F21FC222A}" presName="iconRect" presStyleLbl="node1" presStyleIdx="1" presStyleCnt="3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st Aid Kit"/>
        </a:ext>
      </dgm:extLst>
    </dgm:pt>
    <dgm:pt modelId="{ECD8D2F6-B28A-4D0E-83E4-44EB9947BC56}" type="pres">
      <dgm:prSet presAssocID="{53143646-A36E-457E-B511-8C1F21FC222A}" presName="spaceRect" presStyleCnt="0"/>
      <dgm:spPr/>
    </dgm:pt>
    <dgm:pt modelId="{9FE41001-64BB-4CE7-A40D-2660F668B482}" type="pres">
      <dgm:prSet presAssocID="{53143646-A36E-457E-B511-8C1F21FC222A}" presName="parTx" presStyleLbl="revTx" presStyleIdx="1" presStyleCnt="3">
        <dgm:presLayoutVars>
          <dgm:chMax val="0"/>
          <dgm:chPref val="0"/>
        </dgm:presLayoutVars>
      </dgm:prSet>
      <dgm:spPr/>
    </dgm:pt>
    <dgm:pt modelId="{78B1254D-4CFC-42AE-A577-E9AF554ED9EA}" type="pres">
      <dgm:prSet presAssocID="{E2646873-D5A0-458A-A53F-69659459B4CF}" presName="sibTrans" presStyleCnt="0"/>
      <dgm:spPr/>
    </dgm:pt>
    <dgm:pt modelId="{D23083E7-5250-4C9F-BD5D-90F6B4170801}" type="pres">
      <dgm:prSet presAssocID="{0DA8FC75-2AD7-42A6-8AE2-3D882A7DF10F}" presName="compNode" presStyleCnt="0"/>
      <dgm:spPr/>
    </dgm:pt>
    <dgm:pt modelId="{612C7F20-D4D8-4C73-9702-381E19221B8F}" type="pres">
      <dgm:prSet presAssocID="{0DA8FC75-2AD7-42A6-8AE2-3D882A7DF10F}" presName="bgRect" presStyleLbl="bgShp" presStyleIdx="2" presStyleCnt="3"/>
      <dgm:spPr/>
    </dgm:pt>
    <dgm:pt modelId="{ED480E6F-6D1E-4CDC-A89F-C99920BAA214}" type="pres">
      <dgm:prSet presAssocID="{0DA8FC75-2AD7-42A6-8AE2-3D882A7DF10F}" presName="iconRect" presStyleLbl="node1" presStyleIdx="2" presStyleCnt="3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594CB651-717B-495E-8322-D3894618580E}" type="pres">
      <dgm:prSet presAssocID="{0DA8FC75-2AD7-42A6-8AE2-3D882A7DF10F}" presName="spaceRect" presStyleCnt="0"/>
      <dgm:spPr/>
    </dgm:pt>
    <dgm:pt modelId="{84294CB0-3D6C-45D2-82B0-C7B625965A4D}" type="pres">
      <dgm:prSet presAssocID="{0DA8FC75-2AD7-42A6-8AE2-3D882A7DF10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E6F9565-8C54-4073-A484-27F97A8EA5EC}" srcId="{0C1C0745-2863-46E3-A0B6-A464DB5DF323}" destId="{53143646-A36E-457E-B511-8C1F21FC222A}" srcOrd="1" destOrd="0" parTransId="{8132F693-F3A9-4649-B115-FAFBB8A875B5}" sibTransId="{E2646873-D5A0-458A-A53F-69659459B4CF}"/>
    <dgm:cxn modelId="{1DBF5877-BE1A-4543-8C57-F62E91948E2B}" srcId="{0C1C0745-2863-46E3-A0B6-A464DB5DF323}" destId="{0DA8FC75-2AD7-42A6-8AE2-3D882A7DF10F}" srcOrd="2" destOrd="0" parTransId="{A60C7B21-2307-4A02-8458-FB81ED3EF346}" sibTransId="{589023E9-736A-4FBD-8794-553F0586EA29}"/>
    <dgm:cxn modelId="{FFE04499-A58D-4EE3-86A0-14FF821F1F4B}" srcId="{0C1C0745-2863-46E3-A0B6-A464DB5DF323}" destId="{27FA67AA-00FD-4CF5-8A37-98671DB3D929}" srcOrd="0" destOrd="0" parTransId="{22A29EF3-C820-4C0B-A675-A8DBA385A1CB}" sibTransId="{4F5E9CAF-DFBC-4B7F-B791-78A7A5219A05}"/>
    <dgm:cxn modelId="{9B9ACF9E-3218-41E5-8C0E-5033DB61DF3B}" type="presOf" srcId="{27FA67AA-00FD-4CF5-8A37-98671DB3D929}" destId="{C8FEC157-E976-49F7-8C84-2895FA8359E9}" srcOrd="0" destOrd="0" presId="urn:microsoft.com/office/officeart/2018/2/layout/IconVerticalSolidList"/>
    <dgm:cxn modelId="{963EB9A7-14DB-4DD3-B7D2-A1DF29EFABAE}" type="presOf" srcId="{53143646-A36E-457E-B511-8C1F21FC222A}" destId="{9FE41001-64BB-4CE7-A40D-2660F668B482}" srcOrd="0" destOrd="0" presId="urn:microsoft.com/office/officeart/2018/2/layout/IconVerticalSolidList"/>
    <dgm:cxn modelId="{EA2B17AF-D2A4-44D5-A988-F03F4124BEB9}" type="presOf" srcId="{0C1C0745-2863-46E3-A0B6-A464DB5DF323}" destId="{E6C2D1DB-8B4D-4173-8DE3-F392861C2C45}" srcOrd="0" destOrd="0" presId="urn:microsoft.com/office/officeart/2018/2/layout/IconVerticalSolidList"/>
    <dgm:cxn modelId="{EBCA24C9-9D6F-49B3-AB9F-49C5195EACBD}" type="presOf" srcId="{0DA8FC75-2AD7-42A6-8AE2-3D882A7DF10F}" destId="{84294CB0-3D6C-45D2-82B0-C7B625965A4D}" srcOrd="0" destOrd="0" presId="urn:microsoft.com/office/officeart/2018/2/layout/IconVerticalSolidList"/>
    <dgm:cxn modelId="{4AE180BA-58DA-497F-90F8-F299A6D35A2F}" type="presParOf" srcId="{E6C2D1DB-8B4D-4173-8DE3-F392861C2C45}" destId="{A96B60CA-2429-4571-B01F-C9FDFFCA2B03}" srcOrd="0" destOrd="0" presId="urn:microsoft.com/office/officeart/2018/2/layout/IconVerticalSolidList"/>
    <dgm:cxn modelId="{627F1A18-0B7E-4D17-8642-3808A96092E0}" type="presParOf" srcId="{A96B60CA-2429-4571-B01F-C9FDFFCA2B03}" destId="{EA41B404-B384-4652-AB3B-098669757C5D}" srcOrd="0" destOrd="0" presId="urn:microsoft.com/office/officeart/2018/2/layout/IconVerticalSolidList"/>
    <dgm:cxn modelId="{86DB2D81-EFC3-4B2A-8689-CB7AD16010A5}" type="presParOf" srcId="{A96B60CA-2429-4571-B01F-C9FDFFCA2B03}" destId="{F8FA1AA8-ABD4-4EE5-AD2F-EB9252A56C03}" srcOrd="1" destOrd="0" presId="urn:microsoft.com/office/officeart/2018/2/layout/IconVerticalSolidList"/>
    <dgm:cxn modelId="{FDE53DC0-4943-4C12-A20E-330D34A85A6C}" type="presParOf" srcId="{A96B60CA-2429-4571-B01F-C9FDFFCA2B03}" destId="{428D51EA-F17B-4756-8AF7-11E999EA3573}" srcOrd="2" destOrd="0" presId="urn:microsoft.com/office/officeart/2018/2/layout/IconVerticalSolidList"/>
    <dgm:cxn modelId="{AF31ECF3-0379-459D-8893-A10C1EC233DB}" type="presParOf" srcId="{A96B60CA-2429-4571-B01F-C9FDFFCA2B03}" destId="{C8FEC157-E976-49F7-8C84-2895FA8359E9}" srcOrd="3" destOrd="0" presId="urn:microsoft.com/office/officeart/2018/2/layout/IconVerticalSolidList"/>
    <dgm:cxn modelId="{15400F63-264A-4029-874F-F19BDBC8809E}" type="presParOf" srcId="{E6C2D1DB-8B4D-4173-8DE3-F392861C2C45}" destId="{FE990970-434E-415B-A472-42B02FA073A5}" srcOrd="1" destOrd="0" presId="urn:microsoft.com/office/officeart/2018/2/layout/IconVerticalSolidList"/>
    <dgm:cxn modelId="{3EAB872A-F0A0-4DB4-8308-4A4F64AE6DE5}" type="presParOf" srcId="{E6C2D1DB-8B4D-4173-8DE3-F392861C2C45}" destId="{5713022C-E06F-41F9-B6BB-CBF1CD80EF53}" srcOrd="2" destOrd="0" presId="urn:microsoft.com/office/officeart/2018/2/layout/IconVerticalSolidList"/>
    <dgm:cxn modelId="{D2636669-C363-4ABF-9453-8D45D3AFCECC}" type="presParOf" srcId="{5713022C-E06F-41F9-B6BB-CBF1CD80EF53}" destId="{74F74548-38D7-4E32-98BD-56F22B852B80}" srcOrd="0" destOrd="0" presId="urn:microsoft.com/office/officeart/2018/2/layout/IconVerticalSolidList"/>
    <dgm:cxn modelId="{62FDC852-05D2-4B0E-BA57-05F983B4C3A9}" type="presParOf" srcId="{5713022C-E06F-41F9-B6BB-CBF1CD80EF53}" destId="{5F21B13D-2CFF-433A-B390-ED5CEF9AB979}" srcOrd="1" destOrd="0" presId="urn:microsoft.com/office/officeart/2018/2/layout/IconVerticalSolidList"/>
    <dgm:cxn modelId="{D68410B9-02EB-4CE8-9E44-22862D7A7BF9}" type="presParOf" srcId="{5713022C-E06F-41F9-B6BB-CBF1CD80EF53}" destId="{ECD8D2F6-B28A-4D0E-83E4-44EB9947BC56}" srcOrd="2" destOrd="0" presId="urn:microsoft.com/office/officeart/2018/2/layout/IconVerticalSolidList"/>
    <dgm:cxn modelId="{90A42294-EDFB-427F-B9A9-156283AB197C}" type="presParOf" srcId="{5713022C-E06F-41F9-B6BB-CBF1CD80EF53}" destId="{9FE41001-64BB-4CE7-A40D-2660F668B482}" srcOrd="3" destOrd="0" presId="urn:microsoft.com/office/officeart/2018/2/layout/IconVerticalSolidList"/>
    <dgm:cxn modelId="{B814D02B-4F59-40BF-9627-9C7136BC1FD7}" type="presParOf" srcId="{E6C2D1DB-8B4D-4173-8DE3-F392861C2C45}" destId="{78B1254D-4CFC-42AE-A577-E9AF554ED9EA}" srcOrd="3" destOrd="0" presId="urn:microsoft.com/office/officeart/2018/2/layout/IconVerticalSolidList"/>
    <dgm:cxn modelId="{4E89D68E-6AB4-43E4-8E5F-1C253F332D1F}" type="presParOf" srcId="{E6C2D1DB-8B4D-4173-8DE3-F392861C2C45}" destId="{D23083E7-5250-4C9F-BD5D-90F6B4170801}" srcOrd="4" destOrd="0" presId="urn:microsoft.com/office/officeart/2018/2/layout/IconVerticalSolidList"/>
    <dgm:cxn modelId="{EF69E1E7-F317-4BCF-A6C5-C135A9F5B392}" type="presParOf" srcId="{D23083E7-5250-4C9F-BD5D-90F6B4170801}" destId="{612C7F20-D4D8-4C73-9702-381E19221B8F}" srcOrd="0" destOrd="0" presId="urn:microsoft.com/office/officeart/2018/2/layout/IconVerticalSolidList"/>
    <dgm:cxn modelId="{8AC3A312-AA5A-472D-BB38-F8DE07FEBAFA}" type="presParOf" srcId="{D23083E7-5250-4C9F-BD5D-90F6B4170801}" destId="{ED480E6F-6D1E-4CDC-A89F-C99920BAA214}" srcOrd="1" destOrd="0" presId="urn:microsoft.com/office/officeart/2018/2/layout/IconVerticalSolidList"/>
    <dgm:cxn modelId="{39934DAB-C4D1-4E15-BCD1-17AE0210239E}" type="presParOf" srcId="{D23083E7-5250-4C9F-BD5D-90F6B4170801}" destId="{594CB651-717B-495E-8322-D3894618580E}" srcOrd="2" destOrd="0" presId="urn:microsoft.com/office/officeart/2018/2/layout/IconVerticalSolidList"/>
    <dgm:cxn modelId="{E0E6EDD6-8077-4F53-B5B4-10CB8FC7120D}" type="presParOf" srcId="{D23083E7-5250-4C9F-BD5D-90F6B4170801}" destId="{84294CB0-3D6C-45D2-82B0-C7B625965A4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68EA20-9FEB-417B-BFEB-5682A3DC93DA}">
      <dsp:nvSpPr>
        <dsp:cNvPr id="0" name=""/>
        <dsp:cNvSpPr/>
      </dsp:nvSpPr>
      <dsp:spPr>
        <a:xfrm>
          <a:off x="0" y="2596"/>
          <a:ext cx="8229600" cy="132833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354235-8638-46A7-AFEF-0C3A222D83BC}">
      <dsp:nvSpPr>
        <dsp:cNvPr id="0" name=""/>
        <dsp:cNvSpPr/>
      </dsp:nvSpPr>
      <dsp:spPr>
        <a:xfrm>
          <a:off x="401822" y="301472"/>
          <a:ext cx="731301" cy="730586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95AC06-71FC-480C-BC59-E66B95517E67}">
      <dsp:nvSpPr>
        <dsp:cNvPr id="0" name=""/>
        <dsp:cNvSpPr/>
      </dsp:nvSpPr>
      <dsp:spPr>
        <a:xfrm>
          <a:off x="1534946" y="2596"/>
          <a:ext cx="6490902" cy="13296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720" tIns="140720" rIns="140720" bIns="14072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 1941, the government commissioned a report into the ways that Britain should be rebuilt after World War Two.</a:t>
          </a:r>
          <a:endParaRPr lang="en-US" sz="1400" kern="1200"/>
        </a:p>
      </dsp:txBody>
      <dsp:txXfrm>
        <a:off x="1534946" y="2596"/>
        <a:ext cx="6490902" cy="1329638"/>
      </dsp:txXfrm>
    </dsp:sp>
    <dsp:sp modelId="{40091650-9FDB-4911-9F2D-D5A1E87B057E}">
      <dsp:nvSpPr>
        <dsp:cNvPr id="0" name=""/>
        <dsp:cNvSpPr/>
      </dsp:nvSpPr>
      <dsp:spPr>
        <a:xfrm>
          <a:off x="0" y="1598162"/>
          <a:ext cx="8229600" cy="132833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4BDC01-5B50-4D12-BEA9-3651FF923D9B}">
      <dsp:nvSpPr>
        <dsp:cNvPr id="0" name=""/>
        <dsp:cNvSpPr/>
      </dsp:nvSpPr>
      <dsp:spPr>
        <a:xfrm>
          <a:off x="401822" y="1897038"/>
          <a:ext cx="731301" cy="730586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2ACE35-57CF-4DCB-8949-AA2462180A78}">
      <dsp:nvSpPr>
        <dsp:cNvPr id="0" name=""/>
        <dsp:cNvSpPr/>
      </dsp:nvSpPr>
      <dsp:spPr>
        <a:xfrm>
          <a:off x="1534946" y="1598162"/>
          <a:ext cx="6490902" cy="13296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720" tIns="140720" rIns="140720" bIns="14072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Beveridge was an obvious choice to take charge. </a:t>
          </a:r>
          <a:endParaRPr lang="en-US" sz="1400" kern="1200"/>
        </a:p>
      </dsp:txBody>
      <dsp:txXfrm>
        <a:off x="1534946" y="1598162"/>
        <a:ext cx="6490902" cy="1329638"/>
      </dsp:txXfrm>
    </dsp:sp>
    <dsp:sp modelId="{47E2ECB2-94B0-40EE-B391-4A10F6B7336E}">
      <dsp:nvSpPr>
        <dsp:cNvPr id="0" name=""/>
        <dsp:cNvSpPr/>
      </dsp:nvSpPr>
      <dsp:spPr>
        <a:xfrm>
          <a:off x="0" y="3193728"/>
          <a:ext cx="8229600" cy="132833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A2E3A7-4F71-4895-96DA-2AC74220B0C0}">
      <dsp:nvSpPr>
        <dsp:cNvPr id="0" name=""/>
        <dsp:cNvSpPr/>
      </dsp:nvSpPr>
      <dsp:spPr>
        <a:xfrm>
          <a:off x="402215" y="3492604"/>
          <a:ext cx="731301" cy="730586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0A19BD-6BA7-4475-B788-BF72E392F11A}">
      <dsp:nvSpPr>
        <dsp:cNvPr id="0" name=""/>
        <dsp:cNvSpPr/>
      </dsp:nvSpPr>
      <dsp:spPr>
        <a:xfrm>
          <a:off x="1535732" y="3193728"/>
          <a:ext cx="6490902" cy="13296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720" tIns="140720" rIns="140720" bIns="14072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Beveridge published his report in 1942 and recommended that the government should find ways of fighting the five </a:t>
          </a:r>
          <a:r>
            <a:rPr lang="en-GB" sz="1400" kern="1200" dirty="0">
              <a:hlinkClick xmlns:r="http://schemas.openxmlformats.org/officeDocument/2006/relationships" r:id="rId7"/>
            </a:rPr>
            <a:t>'Giant Evils' of 'Want, Disease, Ignorance, Squalor and Idleness’.</a:t>
          </a:r>
          <a:r>
            <a:rPr lang="en-GB" sz="1400" kern="1200" dirty="0"/>
            <a:t> (Click on this link to watch a short film).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(BBC 2014)</a:t>
          </a:r>
          <a:endParaRPr lang="en-US" sz="1400" kern="1200" dirty="0"/>
        </a:p>
      </dsp:txBody>
      <dsp:txXfrm>
        <a:off x="1535732" y="3193728"/>
        <a:ext cx="6490902" cy="13296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1CF553-AF04-44F0-900D-04F8ECF2F5F3}">
      <dsp:nvSpPr>
        <dsp:cNvPr id="0" name=""/>
        <dsp:cNvSpPr/>
      </dsp:nvSpPr>
      <dsp:spPr>
        <a:xfrm>
          <a:off x="0" y="552"/>
          <a:ext cx="8229600" cy="129281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160270-717B-40AC-B495-9F4EA5D378B1}">
      <dsp:nvSpPr>
        <dsp:cNvPr id="0" name=""/>
        <dsp:cNvSpPr/>
      </dsp:nvSpPr>
      <dsp:spPr>
        <a:xfrm>
          <a:off x="391077" y="291436"/>
          <a:ext cx="711049" cy="711049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A66A11-0E25-492F-A938-F9F63213926D}">
      <dsp:nvSpPr>
        <dsp:cNvPr id="0" name=""/>
        <dsp:cNvSpPr/>
      </dsp:nvSpPr>
      <dsp:spPr>
        <a:xfrm>
          <a:off x="1493203" y="552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Beveridge Report proposed that all working people should pay a weekly contribution to the state. </a:t>
          </a:r>
          <a:endParaRPr lang="en-US" sz="1400" kern="1200"/>
        </a:p>
      </dsp:txBody>
      <dsp:txXfrm>
        <a:off x="1493203" y="552"/>
        <a:ext cx="6736396" cy="1292816"/>
      </dsp:txXfrm>
    </dsp:sp>
    <dsp:sp modelId="{0CEA408E-0B33-4250-9894-846AD8AF4E19}">
      <dsp:nvSpPr>
        <dsp:cNvPr id="0" name=""/>
        <dsp:cNvSpPr/>
      </dsp:nvSpPr>
      <dsp:spPr>
        <a:xfrm>
          <a:off x="0" y="1616573"/>
          <a:ext cx="8229600" cy="129281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1BC043-7DCA-4A7C-B09B-69A2A3230A6B}">
      <dsp:nvSpPr>
        <dsp:cNvPr id="0" name=""/>
        <dsp:cNvSpPr/>
      </dsp:nvSpPr>
      <dsp:spPr>
        <a:xfrm>
          <a:off x="391077" y="1907456"/>
          <a:ext cx="711049" cy="711049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18C137-918B-4B2B-9328-40A2DC5C4C6F}">
      <dsp:nvSpPr>
        <dsp:cNvPr id="0" name=""/>
        <dsp:cNvSpPr/>
      </dsp:nvSpPr>
      <dsp:spPr>
        <a:xfrm>
          <a:off x="1493203" y="161657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 return, benefits would be paid to the unemployed, the sick, the retired and the widowed. </a:t>
          </a:r>
          <a:endParaRPr lang="en-US" sz="1400" kern="1200"/>
        </a:p>
      </dsp:txBody>
      <dsp:txXfrm>
        <a:off x="1493203" y="1616573"/>
        <a:ext cx="6736396" cy="1292816"/>
      </dsp:txXfrm>
    </dsp:sp>
    <dsp:sp modelId="{E8660B5B-259F-4E78-AD81-5110A0D7F7DD}">
      <dsp:nvSpPr>
        <dsp:cNvPr id="0" name=""/>
        <dsp:cNvSpPr/>
      </dsp:nvSpPr>
      <dsp:spPr>
        <a:xfrm>
          <a:off x="0" y="3166867"/>
          <a:ext cx="8229600" cy="129281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C20024-422B-4A0F-8AB8-BB031C88300F}">
      <dsp:nvSpPr>
        <dsp:cNvPr id="0" name=""/>
        <dsp:cNvSpPr/>
      </dsp:nvSpPr>
      <dsp:spPr>
        <a:xfrm>
          <a:off x="391077" y="3523477"/>
          <a:ext cx="711049" cy="711049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0194B7-4AA3-4B8E-A782-60BBA94CDD5C}">
      <dsp:nvSpPr>
        <dsp:cNvPr id="0" name=""/>
        <dsp:cNvSpPr/>
      </dsp:nvSpPr>
      <dsp:spPr>
        <a:xfrm>
          <a:off x="1493203" y="3232593"/>
          <a:ext cx="3703320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Beveridge wanted to ensure that there was an acceptable minimum standard of living in Britain below which nobody fell.</a:t>
          </a:r>
          <a:endParaRPr lang="en-US" sz="1400" kern="1200" dirty="0"/>
        </a:p>
      </dsp:txBody>
      <dsp:txXfrm>
        <a:off x="1493203" y="3232593"/>
        <a:ext cx="3703320" cy="1292816"/>
      </dsp:txXfrm>
    </dsp:sp>
    <dsp:sp modelId="{341E4139-3762-4035-B1C2-BC4F468B05C0}">
      <dsp:nvSpPr>
        <dsp:cNvPr id="0" name=""/>
        <dsp:cNvSpPr/>
      </dsp:nvSpPr>
      <dsp:spPr>
        <a:xfrm>
          <a:off x="5196523" y="3232593"/>
          <a:ext cx="303307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(The National Archive 2019)</a:t>
          </a:r>
          <a:endParaRPr lang="en-US" sz="1100" kern="1200" dirty="0"/>
        </a:p>
      </dsp:txBody>
      <dsp:txXfrm>
        <a:off x="5196523" y="3232593"/>
        <a:ext cx="3033076" cy="12928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41B404-B384-4652-AB3B-098669757C5D}">
      <dsp:nvSpPr>
        <dsp:cNvPr id="0" name=""/>
        <dsp:cNvSpPr/>
      </dsp:nvSpPr>
      <dsp:spPr>
        <a:xfrm>
          <a:off x="0" y="552"/>
          <a:ext cx="8229600" cy="129281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FA1AA8-ABD4-4EE5-AD2F-EB9252A56C03}">
      <dsp:nvSpPr>
        <dsp:cNvPr id="0" name=""/>
        <dsp:cNvSpPr/>
      </dsp:nvSpPr>
      <dsp:spPr>
        <a:xfrm>
          <a:off x="391077" y="291436"/>
          <a:ext cx="711049" cy="711049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FEC157-E976-49F7-8C84-2895FA8359E9}">
      <dsp:nvSpPr>
        <dsp:cNvPr id="0" name=""/>
        <dsp:cNvSpPr/>
      </dsp:nvSpPr>
      <dsp:spPr>
        <a:xfrm>
          <a:off x="1493203" y="552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 new Prime Minister, Clement Attlee, announced he would introduce the Welfare State outlined in the 1942 Beveridge Report.</a:t>
          </a:r>
          <a:endParaRPr lang="en-US" sz="1800" kern="1200" dirty="0"/>
        </a:p>
      </dsp:txBody>
      <dsp:txXfrm>
        <a:off x="1493203" y="552"/>
        <a:ext cx="6736396" cy="1292816"/>
      </dsp:txXfrm>
    </dsp:sp>
    <dsp:sp modelId="{74F74548-38D7-4E32-98BD-56F22B852B80}">
      <dsp:nvSpPr>
        <dsp:cNvPr id="0" name=""/>
        <dsp:cNvSpPr/>
      </dsp:nvSpPr>
      <dsp:spPr>
        <a:xfrm>
          <a:off x="0" y="1616573"/>
          <a:ext cx="8229600" cy="129281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21B13D-2CFF-433A-B390-ED5CEF9AB979}">
      <dsp:nvSpPr>
        <dsp:cNvPr id="0" name=""/>
        <dsp:cNvSpPr/>
      </dsp:nvSpPr>
      <dsp:spPr>
        <a:xfrm>
          <a:off x="391077" y="1907456"/>
          <a:ext cx="711049" cy="711049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E41001-64BB-4CE7-A40D-2660F668B482}">
      <dsp:nvSpPr>
        <dsp:cNvPr id="0" name=""/>
        <dsp:cNvSpPr/>
      </dsp:nvSpPr>
      <dsp:spPr>
        <a:xfrm>
          <a:off x="1493203" y="161657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This included the establishment of a National Health Service in 1948 with free medical treatment for all.</a:t>
          </a:r>
          <a:endParaRPr lang="en-US" sz="1800" kern="1200"/>
        </a:p>
      </dsp:txBody>
      <dsp:txXfrm>
        <a:off x="1493203" y="1616573"/>
        <a:ext cx="6736396" cy="1292816"/>
      </dsp:txXfrm>
    </dsp:sp>
    <dsp:sp modelId="{612C7F20-D4D8-4C73-9702-381E19221B8F}">
      <dsp:nvSpPr>
        <dsp:cNvPr id="0" name=""/>
        <dsp:cNvSpPr/>
      </dsp:nvSpPr>
      <dsp:spPr>
        <a:xfrm>
          <a:off x="0" y="3232593"/>
          <a:ext cx="8229600" cy="129281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480E6F-6D1E-4CDC-A89F-C99920BAA214}">
      <dsp:nvSpPr>
        <dsp:cNvPr id="0" name=""/>
        <dsp:cNvSpPr/>
      </dsp:nvSpPr>
      <dsp:spPr>
        <a:xfrm>
          <a:off x="391077" y="3523477"/>
          <a:ext cx="711049" cy="711049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294CB0-3D6C-45D2-82B0-C7B625965A4D}">
      <dsp:nvSpPr>
        <dsp:cNvPr id="0" name=""/>
        <dsp:cNvSpPr/>
      </dsp:nvSpPr>
      <dsp:spPr>
        <a:xfrm>
          <a:off x="1493203" y="323259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 national system of benefits was also introduced to provide 'social security' so that the population would be protected from the 'cradle to the grave’. (BBC 2014)</a:t>
          </a:r>
          <a:endParaRPr lang="en-US" sz="1800" kern="1200" dirty="0"/>
        </a:p>
      </dsp:txBody>
      <dsp:txXfrm>
        <a:off x="1493203" y="3232593"/>
        <a:ext cx="6736396" cy="12928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DBDE04-F90E-4159-B1F4-F4342CBBCFE9}" type="datetimeFigureOut">
              <a:rPr lang="en-GB" smtClean="0"/>
              <a:t>19/09/2020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C8463C-F6E1-4474-833C-F5C51E288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7055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17FD2C-2901-4EAC-982E-B70693BE7A48}" type="datetimeFigureOut">
              <a:rPr lang="en-GB" smtClean="0"/>
              <a:pPr/>
              <a:t>19/09/2020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541A74-1781-461A-9B4A-084473B4CA5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2866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9/19/2020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9/19/2020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9/19/2020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9/19/2020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76400"/>
            <a:ext cx="7772400" cy="1829761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/>
            </a:br>
            <a:r>
              <a:rPr lang="en-GB" dirty="0"/>
              <a:t>Development of the Welfare State and NHS in the UK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55000"/>
                <a:satMod val="300000"/>
              </a:schemeClr>
            </a:gs>
            <a:gs pos="40000">
              <a:schemeClr val="bg1">
                <a:tint val="65000"/>
                <a:satMod val="300000"/>
              </a:schemeClr>
            </a:gs>
            <a:gs pos="100000">
              <a:schemeClr val="bg1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standing in front of a building&#10;&#10;Description automatically generated">
            <a:extLst>
              <a:ext uri="{FF2B5EF4-FFF2-40B4-BE49-F238E27FC236}">
                <a16:creationId xmlns:a16="http://schemas.microsoft.com/office/drawing/2014/main" id="{1924F748-64C8-4F4A-9615-50AA68F81B5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163" b="1"/>
          <a:stretch/>
        </p:blipFill>
        <p:spPr>
          <a:xfrm>
            <a:off x="457200" y="1481328"/>
            <a:ext cx="4419600" cy="4525963"/>
          </a:xfrm>
          <a:prstGeom prst="rect">
            <a:avLst/>
          </a:prstGeom>
          <a:noFill/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B0B3892-9D09-4AE1-B1ED-7EB13C75C9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00" y="1481328"/>
            <a:ext cx="3657600" cy="4525963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In Victorian Britain it had been common to lay the blame for poverty and unemployment upon the 'idleness' of the individuals concerned. </a:t>
            </a:r>
          </a:p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At that time a wide variety of charitable and philanthropic organisations existed, and it was not felt that the state needed to provide a comprehensive system of welfare support.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(The National Archive 2019)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F814028-6A01-47C9-942C-AF1D6539BC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GB" dirty="0"/>
              <a:t>Historical Position</a:t>
            </a:r>
          </a:p>
        </p:txBody>
      </p:sp>
    </p:spTree>
    <p:extLst>
      <p:ext uri="{BB962C8B-B14F-4D97-AF65-F5344CB8AC3E}">
        <p14:creationId xmlns:p14="http://schemas.microsoft.com/office/powerpoint/2010/main" val="14340314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55000"/>
                <a:satMod val="300000"/>
              </a:schemeClr>
            </a:gs>
            <a:gs pos="40000">
              <a:schemeClr val="bg1">
                <a:tint val="65000"/>
                <a:satMod val="300000"/>
              </a:schemeClr>
            </a:gs>
            <a:gs pos="100000">
              <a:schemeClr val="bg1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E1E2442-BF06-4AD3-BFB0-2D15845333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2100" y="1481327"/>
            <a:ext cx="4288499" cy="4525964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Beveridge was a British economist and social reformer, closely associated with the development of the Welfare State.</a:t>
            </a:r>
          </a:p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He trained as a lawyer but came to prominence during the Liberal government of 1906 - 1914 when he was asked to advise David Lloyd George on old age pensions and national insurance. </a:t>
            </a:r>
          </a:p>
          <a:p>
            <a:pPr marL="109728" indent="0" algn="r">
              <a:lnSpc>
                <a:spcPct val="90000"/>
              </a:lnSpc>
              <a:buNone/>
            </a:pPr>
            <a:r>
              <a:rPr lang="en-GB" sz="2000" dirty="0"/>
              <a:t>(BBC 2014)</a:t>
            </a:r>
          </a:p>
        </p:txBody>
      </p:sp>
      <p:pic>
        <p:nvPicPr>
          <p:cNvPr id="5" name="Picture 4" descr="A person sitting on a table&#10;&#10;Description automatically generated">
            <a:extLst>
              <a:ext uri="{FF2B5EF4-FFF2-40B4-BE49-F238E27FC236}">
                <a16:creationId xmlns:a16="http://schemas.microsoft.com/office/drawing/2014/main" id="{B95A14B2-2653-44F1-9F86-45ED04DC10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3903" y="1481328"/>
            <a:ext cx="3327194" cy="4525963"/>
          </a:xfrm>
          <a:prstGeom prst="rect">
            <a:avLst/>
          </a:prstGeo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F44F2AF-1772-476E-9E58-90022608A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500" dirty="0"/>
              <a:t>Sir William Beveridge (</a:t>
            </a:r>
            <a:r>
              <a:rPr lang="en-GB" sz="3500" dirty="0">
                <a:effectLst/>
              </a:rPr>
              <a:t>1879 - 1963)</a:t>
            </a:r>
            <a:endParaRPr lang="en-GB" sz="3500" dirty="0"/>
          </a:p>
        </p:txBody>
      </p:sp>
    </p:spTree>
    <p:extLst>
      <p:ext uri="{BB962C8B-B14F-4D97-AF65-F5344CB8AC3E}">
        <p14:creationId xmlns:p14="http://schemas.microsoft.com/office/powerpoint/2010/main" val="30917730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4B9F498-640B-44F4-8E0F-0CE7A95AFA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500"/>
              <a:t>Sir William Beveridge (</a:t>
            </a:r>
            <a:r>
              <a:rPr lang="en-GB" sz="3500">
                <a:effectLst/>
              </a:rPr>
              <a:t>1879 - 1963)</a:t>
            </a:r>
            <a:endParaRPr lang="en-GB" sz="3500"/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456D89C7-6553-4A82-9EFC-D7CDAB2B2D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8386756"/>
              </p:ext>
            </p:extLst>
          </p:nvPr>
        </p:nvGraphicFramePr>
        <p:xfrm>
          <a:off x="457200" y="1481328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46217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newspaper&#10;&#10;Description automatically generated">
            <a:extLst>
              <a:ext uri="{FF2B5EF4-FFF2-40B4-BE49-F238E27FC236}">
                <a16:creationId xmlns:a16="http://schemas.microsoft.com/office/drawing/2014/main" id="{DC562FC2-3F0F-43C4-93A0-AFE8846C7E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080" y="228600"/>
            <a:ext cx="8879839" cy="5473700"/>
          </a:xfrm>
        </p:spPr>
      </p:pic>
    </p:spTree>
    <p:extLst>
      <p:ext uri="{BB962C8B-B14F-4D97-AF65-F5344CB8AC3E}">
        <p14:creationId xmlns:p14="http://schemas.microsoft.com/office/powerpoint/2010/main" val="42400944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55000"/>
                <a:satMod val="300000"/>
              </a:schemeClr>
            </a:gs>
            <a:gs pos="40000">
              <a:schemeClr val="bg1">
                <a:tint val="65000"/>
                <a:satMod val="300000"/>
              </a:schemeClr>
            </a:gs>
            <a:gs pos="100000">
              <a:schemeClr val="bg1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CD47F10-9E1C-43EC-984B-F736006F13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dirty="0"/>
              <a:t>On 1 December 1942 the wartime coalition government published a report entitled 'Social Insurance and </a:t>
            </a:r>
          </a:p>
          <a:p>
            <a:pPr marL="109728" indent="0">
              <a:lnSpc>
                <a:spcPct val="90000"/>
              </a:lnSpc>
              <a:buNone/>
            </a:pPr>
            <a:r>
              <a:rPr lang="en-GB" sz="1800" dirty="0"/>
              <a:t>   Allied Services’. 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It had been written by Sir William Beveridge, a highly regarded economist and expert on unemployment problems. 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The Beveridge Report quickly became the blueprint for the modern British Welfare State.</a:t>
            </a:r>
          </a:p>
          <a:p>
            <a:pPr marL="109728" indent="0" algn="r">
              <a:lnSpc>
                <a:spcPct val="90000"/>
              </a:lnSpc>
              <a:buNone/>
            </a:pPr>
            <a:r>
              <a:rPr lang="en-GB" sz="1800" dirty="0"/>
              <a:t>(The National Archive 2019)</a:t>
            </a:r>
          </a:p>
        </p:txBody>
      </p:sp>
      <p:pic>
        <p:nvPicPr>
          <p:cNvPr id="5" name="Picture 4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17C2FF65-7D22-482F-97C8-1AEFE2FA95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3978" y="1481328"/>
            <a:ext cx="3067044" cy="4525963"/>
          </a:xfrm>
          <a:prstGeom prst="rect">
            <a:avLst/>
          </a:prstGeo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B566671-3D05-4296-9233-F44704E4E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GB" dirty="0"/>
              <a:t>The Beveridge Report</a:t>
            </a:r>
          </a:p>
        </p:txBody>
      </p:sp>
    </p:spTree>
    <p:extLst>
      <p:ext uri="{BB962C8B-B14F-4D97-AF65-F5344CB8AC3E}">
        <p14:creationId xmlns:p14="http://schemas.microsoft.com/office/powerpoint/2010/main" val="7645262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6BD5E2E-13FD-4F43-9905-B2704AFBB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GB" dirty="0"/>
              <a:t>The Beveridge Report</a:t>
            </a:r>
          </a:p>
        </p:txBody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44E91208-545C-4A55-8118-C8F684C66B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4602556"/>
              </p:ext>
            </p:extLst>
          </p:nvPr>
        </p:nvGraphicFramePr>
        <p:xfrm>
          <a:off x="457200" y="1481328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960235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61CAA5-BB23-4EC1-98DD-EC27A8052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GB" sz="3800"/>
              <a:t>Introduction of the Welfare State</a:t>
            </a:r>
          </a:p>
        </p:txBody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10AD99A2-DFA1-43B3-A660-8325DFC69A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8296244"/>
              </p:ext>
            </p:extLst>
          </p:nvPr>
        </p:nvGraphicFramePr>
        <p:xfrm>
          <a:off x="457200" y="1481328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024723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54D619D-13EB-493A-A6AA-5AB45DEAE4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40709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principle of state intervention was</a:t>
            </a:r>
          </a:p>
          <a:p>
            <a:pPr marL="109728" indent="0">
              <a:buNone/>
            </a:pPr>
            <a:r>
              <a:rPr lang="en-GB" dirty="0"/>
              <a:t>   established more firmly during the period   </a:t>
            </a:r>
          </a:p>
          <a:p>
            <a:pPr marL="109728" indent="0">
              <a:buNone/>
            </a:pPr>
            <a:r>
              <a:rPr lang="en-GB" dirty="0"/>
              <a:t>   between1914 and 1945. </a:t>
            </a:r>
          </a:p>
          <a:p>
            <a:r>
              <a:rPr lang="en-GB" dirty="0"/>
              <a:t>During the Second World War, for example, the government introduced free school meals and milk.</a:t>
            </a:r>
          </a:p>
          <a:p>
            <a:r>
              <a:rPr lang="en-GB" dirty="0"/>
              <a:t>In addition to the Beveridge Report, it also sponsored (in 1944) a white paper on education, strategies for achieving full employment, and the creation of a national health service. (The National Archive 2019)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B92169B-E9C4-4ECE-99AA-7BCB2B95EA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Welfare State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ED088D8-30BA-47CB-B5DE-E3E38684E9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0" y="0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8654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54D619D-13EB-493A-A6AA-5AB45DEAE4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407091"/>
          </a:xfrm>
        </p:spPr>
        <p:txBody>
          <a:bodyPr>
            <a:normAutofit/>
          </a:bodyPr>
          <a:lstStyle/>
          <a:p>
            <a:r>
              <a:rPr lang="en-GB" dirty="0"/>
              <a:t>These changing attitudes to social policy in wartime Britain were reflected in the series of reforms introduced by the post-war Labour government under Clement Attlee (1945-51).</a:t>
            </a:r>
          </a:p>
          <a:p>
            <a:r>
              <a:rPr lang="en-GB" dirty="0"/>
              <a:t>The National Insurance Act (1946), for example, created a comprehensive system of unemployment, sickness, maternity and pension benefits funded by employers, employees and the government.</a:t>
            </a:r>
          </a:p>
          <a:p>
            <a:pPr marL="109728" indent="0" algn="r">
              <a:buNone/>
            </a:pPr>
            <a:r>
              <a:rPr lang="en-GB" dirty="0"/>
              <a:t>(The National Archive 2019)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B92169B-E9C4-4ECE-99AA-7BCB2B95EA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Welfare State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ED088D8-30BA-47CB-B5DE-E3E38684E9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0" y="0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971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54D619D-13EB-493A-A6AA-5AB45DEAE4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407091"/>
          </a:xfrm>
        </p:spPr>
        <p:txBody>
          <a:bodyPr>
            <a:normAutofit/>
          </a:bodyPr>
          <a:lstStyle/>
          <a:p>
            <a:r>
              <a:rPr lang="en-GB" dirty="0"/>
              <a:t>Most famously of all, the National Health Service (NHS) Act 1946 instituted for the first time in Britain a universal state health service. </a:t>
            </a:r>
          </a:p>
          <a:p>
            <a:endParaRPr lang="en-GB" dirty="0"/>
          </a:p>
          <a:p>
            <a:r>
              <a:rPr lang="en-GB" dirty="0"/>
              <a:t>The Act, which came into force in July 1948, provided free diagnosis and treatment of illnesses at home or in hospital, including dental and ophthalmic treatment. </a:t>
            </a:r>
          </a:p>
          <a:p>
            <a:pPr marL="109728" indent="0" algn="r">
              <a:buNone/>
            </a:pPr>
            <a:r>
              <a:rPr lang="en-GB" dirty="0"/>
              <a:t>(The National Archive 2019)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B92169B-E9C4-4ECE-99AA-7BCB2B95EA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Welfare State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ED088D8-30BA-47CB-B5DE-E3E38684E9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0" y="0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69332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92276"/>
            <a:ext cx="8229600" cy="4315015"/>
          </a:xfrm>
        </p:spPr>
        <p:txBody>
          <a:bodyPr/>
          <a:lstStyle/>
          <a:p>
            <a:r>
              <a:rPr lang="en-GB" dirty="0"/>
              <a:t>Represented an ideal in which everyone would be able to receive services as a right  - offered some degree of security and equity for its citizens.</a:t>
            </a:r>
          </a:p>
          <a:p>
            <a:endParaRPr lang="en-GB" dirty="0"/>
          </a:p>
          <a:p>
            <a:r>
              <a:rPr lang="en-GB" dirty="0"/>
              <a:t>In contrast the Poor Law 1598 -1601 required each parish to look after its own poor - confined support to those who were destitute.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Welfare State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EBEC15-924E-42EE-8F63-3110F424A5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1331" y="0"/>
            <a:ext cx="2857500" cy="16002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7474869-D1AF-4828-A0D7-E8F9375B4E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Despite the rising costs of the NHS, the post-war reforms of the Labour government established a domestic political consensus that lasted for nearly 30 years. </a:t>
            </a:r>
          </a:p>
          <a:p>
            <a:r>
              <a:rPr lang="en-GB" dirty="0"/>
              <a:t>The sociologist T. H. Marshall wrote in 1965, 'it is generally agreed that... the overall responsibility for the welfare of the citizens must remain with the state’.</a:t>
            </a:r>
          </a:p>
          <a:p>
            <a:r>
              <a:rPr lang="en-GB" dirty="0"/>
              <a:t>Marshall's own concept of 'social citizenship' - a new model of citizenship based on economic and social (as well as political) rights - was characteristic of this collective approach to social welfare after 1945.</a:t>
            </a:r>
          </a:p>
          <a:p>
            <a:pPr marL="109728" indent="0" algn="r">
              <a:buNone/>
            </a:pPr>
            <a:r>
              <a:rPr lang="en-GB" dirty="0"/>
              <a:t>(The National Archive 2019)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3D118D7-758B-46B8-A03F-C4D2A922CE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Citizenship</a:t>
            </a:r>
          </a:p>
        </p:txBody>
      </p:sp>
    </p:spTree>
    <p:extLst>
      <p:ext uri="{BB962C8B-B14F-4D97-AF65-F5344CB8AC3E}">
        <p14:creationId xmlns:p14="http://schemas.microsoft.com/office/powerpoint/2010/main" val="38250288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7B74C2B-8C5F-40E8-B612-CE8B161AC2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The 'social citizenship' model was not really challenged until the emergence of Margaret Thatcher as Conservative Party leader (1975) and then Prime Minister (1979). </a:t>
            </a:r>
          </a:p>
          <a:p>
            <a:r>
              <a:rPr lang="en-GB" dirty="0"/>
              <a:t>Thatcherism promised low taxes, less state intervention, and lower levels of public spending. </a:t>
            </a:r>
          </a:p>
          <a:p>
            <a:r>
              <a:rPr lang="en-GB" dirty="0"/>
              <a:t>This involved, in theory at least, substantial cuts in welfare spending.</a:t>
            </a:r>
          </a:p>
          <a:p>
            <a:r>
              <a:rPr lang="en-GB" dirty="0"/>
              <a:t>The succession of Thatcher governments between 1979 and 1990 became synonymous with the idea of 'rolling back the state'.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1383EFB-E97F-4CA9-A9BD-AC2CBFE21F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Rolling back the State</a:t>
            </a:r>
          </a:p>
        </p:txBody>
      </p:sp>
    </p:spTree>
    <p:extLst>
      <p:ext uri="{BB962C8B-B14F-4D97-AF65-F5344CB8AC3E}">
        <p14:creationId xmlns:p14="http://schemas.microsoft.com/office/powerpoint/2010/main" val="3704878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3A2C458-B613-46C8-A0B1-B391FAB0AB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Despite cuts in spending on housing and stricter eligibility rules for benefits, however, the Thatcher revolution was less radical than either its opponents or its supporters claimed. </a:t>
            </a:r>
          </a:p>
          <a:p>
            <a:r>
              <a:rPr lang="en-GB" dirty="0"/>
              <a:t>Welfare spending in fact, remained stationary between the late 1970s and the late 1980s. 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Nevertheless, the Thatcher years eroded the political consensus in favour of the Welfare State.  (The National Archive 2019)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24D251B-DFB1-4E52-81E3-A097947222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Thatcher Years</a:t>
            </a:r>
          </a:p>
        </p:txBody>
      </p:sp>
    </p:spTree>
    <p:extLst>
      <p:ext uri="{BB962C8B-B14F-4D97-AF65-F5344CB8AC3E}">
        <p14:creationId xmlns:p14="http://schemas.microsoft.com/office/powerpoint/2010/main" val="36218611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428FE22-E298-4809-B7F2-49057C23E3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Today, in early-21st-century Britain, the debate on welfare spending and social policy is no longer centred on Beveridge's 'cradle to grave' principle. 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It is far more concerned with providing cost-effective social care, through a mixture of public and private initiatives.</a:t>
            </a:r>
          </a:p>
          <a:p>
            <a:pPr marL="109728" indent="0" algn="r">
              <a:buNone/>
            </a:pPr>
            <a:r>
              <a:rPr lang="en-GB" dirty="0"/>
              <a:t> (The National Archive 2019)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91337C7-0B6D-45A2-BFF0-128AC78819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Welfare State Today</a:t>
            </a:r>
          </a:p>
        </p:txBody>
      </p:sp>
    </p:spTree>
    <p:extLst>
      <p:ext uri="{BB962C8B-B14F-4D97-AF65-F5344CB8AC3E}">
        <p14:creationId xmlns:p14="http://schemas.microsoft.com/office/powerpoint/2010/main" val="25486722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4B7B9EE-7653-4545-9AA0-5C0727E4E1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British Broadcasting Corporation (BBC) (2014) </a:t>
            </a:r>
            <a:r>
              <a:rPr lang="en-GB" i="1" dirty="0"/>
              <a:t>History: historic Figures: William Beveridge (1879 -1963). </a:t>
            </a:r>
            <a:r>
              <a:rPr lang="en-GB" dirty="0"/>
              <a:t>Available at: http://www.bbc.co.uk/history/historic_figures/beveridge_william.shtml Date Accessed 8</a:t>
            </a:r>
            <a:r>
              <a:rPr lang="en-GB" baseline="30000" dirty="0"/>
              <a:t>th</a:t>
            </a:r>
            <a:r>
              <a:rPr lang="en-GB" dirty="0"/>
              <a:t> September 2019.</a:t>
            </a:r>
            <a:r>
              <a:rPr lang="en-GB" i="1" dirty="0"/>
              <a:t> </a:t>
            </a:r>
          </a:p>
          <a:p>
            <a:r>
              <a:rPr lang="en-GB" dirty="0"/>
              <a:t>The National Archive (2019) Citizenship: Brave New World: The Welfare State. Available </a:t>
            </a:r>
            <a:r>
              <a:rPr lang="en-GB" dirty="0" err="1"/>
              <a:t>at:http</a:t>
            </a:r>
            <a:r>
              <a:rPr lang="en-GB" dirty="0"/>
              <a:t>://www.nationalarchives.gov.uk/pathways/citizenship/brave_new_world/welfare.htm Date Accessed Date Accessed 8</a:t>
            </a:r>
            <a:r>
              <a:rPr lang="en-GB" baseline="30000" dirty="0"/>
              <a:t>th</a:t>
            </a:r>
            <a:r>
              <a:rPr lang="en-GB" dirty="0"/>
              <a:t> September 2019.</a:t>
            </a:r>
            <a:r>
              <a:rPr lang="en-GB" i="1" dirty="0"/>
              <a:t> </a:t>
            </a: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48537AD-527D-4887-B864-7DD64B6C72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6279495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1116</Words>
  <Application>Microsoft Office PowerPoint</Application>
  <PresentationFormat>On-screen Show (4:3)</PresentationFormat>
  <Paragraphs>73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Calibri</vt:lpstr>
      <vt:lpstr>Lucida Sans Unicode</vt:lpstr>
      <vt:lpstr>Verdana</vt:lpstr>
      <vt:lpstr>Wingdings 2</vt:lpstr>
      <vt:lpstr>Wingdings 3</vt:lpstr>
      <vt:lpstr>Concourse</vt:lpstr>
      <vt:lpstr> Development of the Welfare State and NHS in the UK</vt:lpstr>
      <vt:lpstr>Historical Position</vt:lpstr>
      <vt:lpstr>Sir William Beveridge (1879 - 1963)</vt:lpstr>
      <vt:lpstr>Sir William Beveridge (1879 - 1963)</vt:lpstr>
      <vt:lpstr>PowerPoint Presentation</vt:lpstr>
      <vt:lpstr>The Beveridge Report</vt:lpstr>
      <vt:lpstr>The Beveridge Report</vt:lpstr>
      <vt:lpstr>Introduction of the Welfare State</vt:lpstr>
      <vt:lpstr>The Welfare State </vt:lpstr>
      <vt:lpstr>The Welfare State </vt:lpstr>
      <vt:lpstr>The Welfare State </vt:lpstr>
      <vt:lpstr>The Welfare State</vt:lpstr>
      <vt:lpstr>Social Citizenship</vt:lpstr>
      <vt:lpstr>Rolling back the State</vt:lpstr>
      <vt:lpstr>The Thatcher Years</vt:lpstr>
      <vt:lpstr>The Welfare State Today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Development of the Welfare State and NHS in the UK</dc:title>
  <dc:creator>Karen Hudson</dc:creator>
  <cp:lastModifiedBy>Karen Hudson</cp:lastModifiedBy>
  <cp:revision>9</cp:revision>
  <cp:lastPrinted>2019-11-07T08:37:24Z</cp:lastPrinted>
  <dcterms:created xsi:type="dcterms:W3CDTF">2019-09-08T15:58:41Z</dcterms:created>
  <dcterms:modified xsi:type="dcterms:W3CDTF">2020-09-19T09:41:20Z</dcterms:modified>
</cp:coreProperties>
</file>