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865" r:id="rId2"/>
  </p:sldMasterIdLst>
  <p:notesMasterIdLst>
    <p:notesMasterId r:id="rId17"/>
  </p:notesMasterIdLst>
  <p:sldIdLst>
    <p:sldId id="383" r:id="rId3"/>
    <p:sldId id="342" r:id="rId4"/>
    <p:sldId id="343" r:id="rId5"/>
    <p:sldId id="345" r:id="rId6"/>
    <p:sldId id="346" r:id="rId7"/>
    <p:sldId id="264" r:id="rId8"/>
    <p:sldId id="348" r:id="rId9"/>
    <p:sldId id="271" r:id="rId10"/>
    <p:sldId id="272" r:id="rId11"/>
    <p:sldId id="349" r:id="rId12"/>
    <p:sldId id="273" r:id="rId13"/>
    <p:sldId id="274" r:id="rId14"/>
    <p:sldId id="276" r:id="rId15"/>
    <p:sldId id="350" r:id="rId16"/>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506" y="6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6B3D52E4-4260-462B-8454-B4293682A9E2}" type="datetimeFigureOut">
              <a:rPr lang="en-US"/>
              <a:pPr>
                <a:defRPr/>
              </a:pPr>
              <a:t>3/12/2019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60531C4-B6D3-4198-97FD-0E7751496F81}" type="slidenum">
              <a:rPr lang="en-US"/>
              <a:pPr>
                <a:defRPr/>
              </a:pPr>
              <a:t>‹#›</a:t>
            </a:fld>
            <a:endParaRPr lang="en-US" dirty="0"/>
          </a:p>
        </p:txBody>
      </p:sp>
    </p:spTree>
    <p:extLst>
      <p:ext uri="{BB962C8B-B14F-4D97-AF65-F5344CB8AC3E}">
        <p14:creationId xmlns:p14="http://schemas.microsoft.com/office/powerpoint/2010/main" val="37900885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Categorical - </a:t>
            </a:r>
            <a:r>
              <a:rPr lang="en-GB" sz="1200" b="0" i="1" kern="1200" dirty="0" smtClean="0">
                <a:solidFill>
                  <a:schemeClr val="tx1"/>
                </a:solidFill>
                <a:effectLst/>
                <a:latin typeface="+mn-lt"/>
                <a:ea typeface="ＭＳ Ｐゴシック" pitchFamily="-72" charset="-128"/>
                <a:cs typeface="ＭＳ Ｐゴシック" pitchFamily="-72" charset="-128"/>
              </a:rPr>
              <a:t>sometimes</a:t>
            </a:r>
            <a:r>
              <a:rPr lang="en-GB" sz="1200" b="0" kern="1200" dirty="0" smtClean="0">
                <a:solidFill>
                  <a:schemeClr val="tx1"/>
                </a:solidFill>
                <a:effectLst/>
                <a:latin typeface="+mn-lt"/>
                <a:ea typeface="ＭＳ Ｐゴシック" pitchFamily="-72" charset="-128"/>
                <a:cs typeface="ＭＳ Ｐゴシック" pitchFamily="-72" charset="-128"/>
              </a:rPr>
              <a:t> called a nominal variable, gender would be categorical</a:t>
            </a:r>
            <a:r>
              <a:rPr lang="en-GB" sz="1200" b="0" kern="1200" baseline="0" dirty="0" smtClean="0">
                <a:solidFill>
                  <a:schemeClr val="tx1"/>
                </a:solidFill>
                <a:effectLst/>
                <a:latin typeface="+mn-lt"/>
                <a:ea typeface="ＭＳ Ｐゴシック" pitchFamily="-72" charset="-128"/>
                <a:cs typeface="ＭＳ Ｐゴシック" pitchFamily="-72" charset="-128"/>
              </a:rPr>
              <a:t> –M or F</a:t>
            </a:r>
            <a:endParaRPr lang="en-GB" dirty="0" smtClean="0"/>
          </a:p>
          <a:p>
            <a:r>
              <a:rPr lang="en-GB" dirty="0" smtClean="0"/>
              <a:t>Ordinal - An ordinal variable is similar to a categorical variable.  The difference between the two is that there is a clear ordering of the variables (low</a:t>
            </a:r>
            <a:r>
              <a:rPr lang="en-GB" baseline="0" dirty="0" smtClean="0"/>
              <a:t> then medium, then high</a:t>
            </a:r>
            <a:endParaRPr lang="en-GB" dirty="0"/>
          </a:p>
        </p:txBody>
      </p:sp>
      <p:sp>
        <p:nvSpPr>
          <p:cNvPr id="4" name="Slide Number Placeholder 3"/>
          <p:cNvSpPr>
            <a:spLocks noGrp="1"/>
          </p:cNvSpPr>
          <p:nvPr>
            <p:ph type="sldNum" sz="quarter" idx="10"/>
          </p:nvPr>
        </p:nvSpPr>
        <p:spPr/>
        <p:txBody>
          <a:bodyPr/>
          <a:lstStyle/>
          <a:p>
            <a:pPr>
              <a:defRPr/>
            </a:pPr>
            <a:fld id="{660531C4-B6D3-4198-97FD-0E7751496F81}" type="slidenum">
              <a:rPr lang="en-US" smtClean="0"/>
              <a:pPr>
                <a:defRPr/>
              </a:pPr>
              <a:t>7</a:t>
            </a:fld>
            <a:endParaRPr lang="en-US" dirty="0"/>
          </a:p>
        </p:txBody>
      </p:sp>
    </p:spTree>
    <p:extLst>
      <p:ext uri="{BB962C8B-B14F-4D97-AF65-F5344CB8AC3E}">
        <p14:creationId xmlns:p14="http://schemas.microsoft.com/office/powerpoint/2010/main" val="4022191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0E6BBA70-BD8D-483A-93F4-C8FEDE45134B}"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6D1AF86C-6E26-4D9D-AE55-6C89366DC9A9}"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759020A2-A4AA-4C3E-B4A9-4D970389D513}"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B1011E07-B6C4-4771-9A2E-4DAE7C8140B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pPr>
              <a:defRPr/>
            </a:pPr>
            <a:endParaRPr lang="en-US"/>
          </a:p>
        </p:txBody>
      </p:sp>
      <p:sp>
        <p:nvSpPr>
          <p:cNvPr id="8" name="Footer Placeholder 7"/>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9" name="Slide Number Placeholder 8"/>
          <p:cNvSpPr>
            <a:spLocks noGrp="1"/>
          </p:cNvSpPr>
          <p:nvPr>
            <p:ph type="sldNum" sz="quarter" idx="12"/>
          </p:nvPr>
        </p:nvSpPr>
        <p:spPr/>
        <p:txBody>
          <a:bodyPr/>
          <a:lstStyle>
            <a:lvl1pPr>
              <a:defRPr/>
            </a:lvl1pPr>
          </a:lstStyle>
          <a:p>
            <a:pPr>
              <a:defRPr/>
            </a:pPr>
            <a:fld id="{0B67AFF0-1D80-4490-B9FE-253FEDC3BF67}"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pPr>
              <a:defRPr/>
            </a:pPr>
            <a:endParaRPr lang="en-US"/>
          </a:p>
        </p:txBody>
      </p:sp>
      <p:sp>
        <p:nvSpPr>
          <p:cNvPr id="4" name="Footer Placeholder 3"/>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lvl1pPr>
              <a:defRPr/>
            </a:lvl1pPr>
          </a:lstStyle>
          <a:p>
            <a:pPr>
              <a:defRPr/>
            </a:pPr>
            <a:fld id="{86D01928-7EEB-45F7-A692-F4766EC6E1E1}"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4" name="Slide Number Placeholder 5"/>
          <p:cNvSpPr>
            <a:spLocks noGrp="1"/>
          </p:cNvSpPr>
          <p:nvPr>
            <p:ph type="sldNum" sz="quarter" idx="12"/>
          </p:nvPr>
        </p:nvSpPr>
        <p:spPr/>
        <p:txBody>
          <a:bodyPr/>
          <a:lstStyle>
            <a:lvl1pPr>
              <a:defRPr/>
            </a:lvl1pPr>
          </a:lstStyle>
          <a:p>
            <a:pPr>
              <a:defRPr/>
            </a:pPr>
            <a:r>
              <a:rPr lang="en-US"/>
              <a:t>1-</a:t>
            </a:r>
            <a:fld id="{6F6BB6AD-0D72-4B18-B7CE-0227A106F6AD}"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038BE216-ACF4-49D6-9C45-98AD801672B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5CF35BA2-0AB3-4209-8BEF-4C10B1ECFC63}"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79703E61-0093-447F-8439-1A78AB288115}"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5F36FA3A-FF47-4A37-92B6-17AD496C38B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grpSp>
        <p:nvGrpSpPr>
          <p:cNvPr id="5" name="Group 10"/>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11" name="Footer Placeholder 18"/>
          <p:cNvSpPr>
            <a:spLocks noGrp="1"/>
          </p:cNvSpPr>
          <p:nvPr>
            <p:ph type="ftr" sz="quarter" idx="10"/>
          </p:nvPr>
        </p:nvSpPr>
        <p:spPr/>
        <p:txBody>
          <a:bodyPr/>
          <a:lstStyle>
            <a:lvl1pPr>
              <a:defRPr>
                <a:solidFill>
                  <a:schemeClr val="accent1">
                    <a:tint val="20000"/>
                  </a:schemeClr>
                </a:solidFill>
              </a:defRPr>
            </a:lvl1pPr>
          </a:lstStyle>
          <a:p>
            <a:pPr>
              <a:defRPr/>
            </a:pPr>
            <a:r>
              <a:rPr lang="en-US"/>
              <a:t>Copyright © 2013 Pearson Education, Inc. publishing as Prentice Hall</a:t>
            </a:r>
            <a:endParaRPr lang="en-US" dirty="0"/>
          </a:p>
        </p:txBody>
      </p:sp>
      <p:sp>
        <p:nvSpPr>
          <p:cNvPr id="12" name="Slide Number Placeholder 26"/>
          <p:cNvSpPr>
            <a:spLocks noGrp="1"/>
          </p:cNvSpPr>
          <p:nvPr>
            <p:ph type="sldNum" sz="quarter" idx="11"/>
          </p:nvPr>
        </p:nvSpPr>
        <p:spPr/>
        <p:txBody>
          <a:bodyPr/>
          <a:lstStyle>
            <a:lvl1pPr>
              <a:defRPr>
                <a:solidFill>
                  <a:srgbClr val="FFFFFF"/>
                </a:solidFill>
              </a:defRPr>
            </a:lvl1pPr>
          </a:lstStyle>
          <a:p>
            <a:pPr>
              <a:defRPr/>
            </a:pPr>
            <a:r>
              <a:rPr lang="en-US"/>
              <a:t>1-</a:t>
            </a:r>
            <a:fld id="{6A88F902-9720-475A-A5DF-48D8E33A3B51}"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a:t>Copyright © 2013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3-</a:t>
            </a:r>
            <a:fld id="{CF75CF56-6870-4C97-988E-03D22406544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6" name="Footer Placeholder 4"/>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5"/>
          <p:cNvSpPr>
            <a:spLocks noGrp="1"/>
          </p:cNvSpPr>
          <p:nvPr>
            <p:ph type="sldNum" sz="quarter" idx="11"/>
          </p:nvPr>
        </p:nvSpPr>
        <p:spPr/>
        <p:txBody>
          <a:bodyPr/>
          <a:lstStyle>
            <a:lvl1pPr>
              <a:defRPr/>
            </a:lvl1pPr>
          </a:lstStyle>
          <a:p>
            <a:pPr>
              <a:defRPr/>
            </a:pPr>
            <a:r>
              <a:rPr lang="en-US"/>
              <a:t>1-</a:t>
            </a:r>
            <a:fld id="{CE612BB3-4033-4114-85C8-042B5B468048}"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B77C4A76-B78A-46EC-A1E7-59CB9C9AFA1E}"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Footer Placeholder 7"/>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8" name="Slide Number Placeholder 8"/>
          <p:cNvSpPr>
            <a:spLocks noGrp="1"/>
          </p:cNvSpPr>
          <p:nvPr>
            <p:ph type="sldNum" sz="quarter" idx="11"/>
          </p:nvPr>
        </p:nvSpPr>
        <p:spPr/>
        <p:txBody>
          <a:bodyPr/>
          <a:lstStyle>
            <a:lvl1pPr>
              <a:defRPr/>
            </a:lvl1pPr>
          </a:lstStyle>
          <a:p>
            <a:pPr>
              <a:defRPr/>
            </a:pPr>
            <a:r>
              <a:rPr lang="en-US"/>
              <a:t>1-</a:t>
            </a:r>
            <a:fld id="{8E260B03-2710-41DD-A27C-9F1014AAA93C}"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3"/>
          <p:cNvSpPr>
            <a:spLocks noGrp="1"/>
          </p:cNvSpPr>
          <p:nvPr>
            <p:ph type="ftr" sz="quarter" idx="10"/>
          </p:nvPr>
        </p:nvSpPr>
        <p:spPr/>
        <p:txBody>
          <a:bodyPr/>
          <a:lstStyle>
            <a:lvl1pPr>
              <a:defRPr/>
            </a:lvl1pPr>
          </a:lstStyle>
          <a:p>
            <a:pPr>
              <a:defRPr/>
            </a:pPr>
            <a:r>
              <a:rPr lang="en-US"/>
              <a:t>Copyright © 2013 Pearson Education, Inc. publishing as Prentice Hall</a:t>
            </a:r>
          </a:p>
        </p:txBody>
      </p:sp>
      <p:sp>
        <p:nvSpPr>
          <p:cNvPr id="4" name="Slide Number Placeholder 4"/>
          <p:cNvSpPr>
            <a:spLocks noGrp="1"/>
          </p:cNvSpPr>
          <p:nvPr>
            <p:ph type="sldNum" sz="quarter" idx="11"/>
          </p:nvPr>
        </p:nvSpPr>
        <p:spPr/>
        <p:txBody>
          <a:bodyPr/>
          <a:lstStyle>
            <a:lvl1pPr>
              <a:defRPr/>
            </a:lvl1pPr>
          </a:lstStyle>
          <a:p>
            <a:pPr>
              <a:defRPr/>
            </a:pPr>
            <a:r>
              <a:rPr lang="en-US"/>
              <a:t>3-</a:t>
            </a:r>
            <a:fld id="{BBB55FF8-304A-4E0E-BE64-6D5CAD5DFA3D}"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3" name="Slide Number Placeholder 3"/>
          <p:cNvSpPr>
            <a:spLocks noGrp="1"/>
          </p:cNvSpPr>
          <p:nvPr>
            <p:ph type="sldNum" sz="quarter" idx="11"/>
          </p:nvPr>
        </p:nvSpPr>
        <p:spPr/>
        <p:txBody>
          <a:bodyPr/>
          <a:lstStyle>
            <a:lvl1pPr>
              <a:defRPr/>
            </a:lvl1pPr>
          </a:lstStyle>
          <a:p>
            <a:pPr>
              <a:defRPr/>
            </a:pPr>
            <a:r>
              <a:rPr lang="en-US"/>
              <a:t>3-</a:t>
            </a:r>
            <a:fld id="{570A58C3-A919-46D4-89D2-7D8DCB3F7837}"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5"/>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6"/>
          <p:cNvSpPr>
            <a:spLocks noGrp="1"/>
          </p:cNvSpPr>
          <p:nvPr>
            <p:ph type="sldNum" sz="quarter" idx="11"/>
          </p:nvPr>
        </p:nvSpPr>
        <p:spPr/>
        <p:txBody>
          <a:bodyPr/>
          <a:lstStyle>
            <a:lvl1pPr>
              <a:defRPr/>
            </a:lvl1pPr>
          </a:lstStyle>
          <a:p>
            <a:pPr>
              <a:defRPr/>
            </a:pPr>
            <a:r>
              <a:rPr lang="en-US"/>
              <a:t>1-</a:t>
            </a:r>
            <a:fld id="{154F8CDA-980F-465E-A492-2203269C7B4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7" name="Right Triangle 6"/>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lstStyle>
          <a:p>
            <a:pPr lvl="0"/>
            <a:r>
              <a:rPr lang="en-US" noProof="0" dirty="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lang="en-US" smtClean="0"/>
              <a:t>Click to edit Master title style</a:t>
            </a:r>
            <a:endParaRPr lang="en-US"/>
          </a:p>
        </p:txBody>
      </p:sp>
      <p:sp>
        <p:nvSpPr>
          <p:cNvPr id="11" name="Footer Placeholder 5"/>
          <p:cNvSpPr>
            <a:spLocks noGrp="1"/>
          </p:cNvSpPr>
          <p:nvPr>
            <p:ph type="ftr" sz="quarter" idx="10"/>
          </p:nvPr>
        </p:nvSpPr>
        <p:spPr>
          <a:xfrm>
            <a:off x="4379913" y="6408738"/>
            <a:ext cx="3163887" cy="365125"/>
          </a:xfrm>
        </p:spPr>
        <p:txBody>
          <a:bodyPr/>
          <a:lstStyle>
            <a:lvl1pPr>
              <a:defRPr>
                <a:solidFill>
                  <a:schemeClr val="tx1"/>
                </a:solidFill>
              </a:defRPr>
            </a:lvl1pPr>
          </a:lstStyle>
          <a:p>
            <a:pPr>
              <a:defRPr/>
            </a:pPr>
            <a:r>
              <a:rPr lang="en-US"/>
              <a:t>Copyright © 2013 Pearson Education, Inc. publishing as Prentice Hall</a:t>
            </a:r>
            <a:endParaRPr lang="en-US" dirty="0"/>
          </a:p>
        </p:txBody>
      </p:sp>
      <p:sp>
        <p:nvSpPr>
          <p:cNvPr id="12" name="Slide Number Placeholder 6"/>
          <p:cNvSpPr>
            <a:spLocks noGrp="1"/>
          </p:cNvSpPr>
          <p:nvPr>
            <p:ph type="sldNum" sz="quarter" idx="11"/>
          </p:nvPr>
        </p:nvSpPr>
        <p:spPr/>
        <p:txBody>
          <a:bodyPr/>
          <a:lstStyle>
            <a:lvl1pPr>
              <a:defRPr>
                <a:solidFill>
                  <a:schemeClr val="tx1"/>
                </a:solidFill>
              </a:defRPr>
            </a:lvl1pPr>
          </a:lstStyle>
          <a:p>
            <a:pPr>
              <a:defRPr/>
            </a:pPr>
            <a:r>
              <a:rPr lang="en-US"/>
              <a:t>1-</a:t>
            </a:r>
            <a:fld id="{B0257394-9DB8-4E35-BE8E-3A2B24F7E978}"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334249AD-8682-41B2-8095-EF3823956A69}"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0CEC8F58-2044-461D-9E98-5E89141743B3}"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US"/>
          </a:p>
        </p:txBody>
      </p:sp>
      <p:sp>
        <p:nvSpPr>
          <p:cNvPr id="4" name="Footer Placeholder 3"/>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lvl1pPr>
              <a:defRPr/>
            </a:lvl1pPr>
          </a:lstStyle>
          <a:p>
            <a:pPr>
              <a:defRPr/>
            </a:pPr>
            <a:r>
              <a:rPr lang="en-US"/>
              <a:t>1-</a:t>
            </a:r>
            <a:fld id="{B69684C7-C271-4A42-86C7-D61A417A4D38}" type="slidenum">
              <a:rPr lang="en-US"/>
              <a:pPr>
                <a:defRPr/>
              </a:pPr>
              <a:t>‹#›</a:t>
            </a:fld>
            <a:endParaRPr 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cs typeface="+mn-cs"/>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ea typeface="+mn-ea"/>
                <a:cs typeface="+mn-cs"/>
              </a:defRPr>
            </a:lvl1pPr>
          </a:lstStyle>
          <a:p>
            <a:pPr>
              <a:defRPr/>
            </a:pPr>
            <a:r>
              <a:rPr lang="en-US"/>
              <a:t>1-</a:t>
            </a:r>
            <a:fld id="{BC662F95-1A1B-440B-B500-8A37463060C2}"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5" r:id="rId1"/>
    <p:sldLayoutId id="2147483884" r:id="rId2"/>
    <p:sldLayoutId id="2147483883" r:id="rId3"/>
    <p:sldLayoutId id="2147483889" r:id="rId4"/>
    <p:sldLayoutId id="2147483890" r:id="rId5"/>
    <p:sldLayoutId id="2147483891" r:id="rId6"/>
    <p:sldLayoutId id="2147483882" r:id="rId7"/>
    <p:sldLayoutId id="2147483892" r:id="rId8"/>
    <p:sldLayoutId id="2147483893" r:id="rId9"/>
    <p:sldLayoutId id="2147483894" r:id="rId10"/>
    <p:sldLayoutId id="2147483895" r:id="rId11"/>
  </p:sldLayoutIdLst>
  <p:timing>
    <p:tnLst>
      <p:par>
        <p:cTn id="1" dur="indefinite" restart="never" nodeType="tmRoot"/>
      </p:par>
    </p:tnLst>
  </p:timing>
  <p:hf hdr="0" dt="0"/>
  <p:txStyles>
    <p:titleStyle>
      <a:lvl1pPr algn="ctr" rtl="0" eaLnBrk="0" fontAlgn="base" hangingPunct="0">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eaLnBrk="0" fontAlgn="base" hangingPunct="0">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eaLnBrk="0" fontAlgn="base" hangingPunct="0">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eaLnBrk="0" fontAlgn="base" hangingPunct="0">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eaLnBrk="0" fontAlgn="base" hangingPunct="0">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a:t>Copyright © 2013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EFD937E8-C54E-4B9B-86DD-AEAFFACD731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88" r:id="rId4"/>
    <p:sldLayoutId id="2147483899" r:id="rId5"/>
    <p:sldLayoutId id="2147483900" r:id="rId6"/>
    <p:sldLayoutId id="2147483901" r:id="rId7"/>
    <p:sldLayoutId id="2147483902" r:id="rId8"/>
    <p:sldLayoutId id="2147483903" r:id="rId9"/>
    <p:sldLayoutId id="2147483887" r:id="rId10"/>
    <p:sldLayoutId id="2147483886" r:id="rId11"/>
    <p:sldLayoutId id="2147483904" r:id="rId12"/>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28610"/>
            <a:ext cx="9036496" cy="5832648"/>
          </a:xfrm>
        </p:spPr>
        <p:txBody>
          <a:bodyPr>
            <a:normAutofit fontScale="90000"/>
          </a:bodyPr>
          <a:lstStyle/>
          <a:p>
            <a:r>
              <a:rPr lang="en-GB" sz="3900" dirty="0" smtClean="0"/>
              <a:t>BMSP4004 </a:t>
            </a:r>
            <a:br>
              <a:rPr lang="en-GB" sz="3900" dirty="0" smtClean="0"/>
            </a:br>
            <a:r>
              <a:rPr lang="en-GB" sz="3900" dirty="0" smtClean="0"/>
              <a:t>Generating </a:t>
            </a:r>
            <a:r>
              <a:rPr lang="en-GB" sz="3900" dirty="0"/>
              <a:t>Business Data and </a:t>
            </a:r>
            <a:r>
              <a:rPr lang="en-GB" sz="3900" dirty="0" smtClean="0"/>
              <a:t>Analysis</a:t>
            </a:r>
            <a:r>
              <a:rPr lang="en-GB" dirty="0"/>
              <a:t/>
            </a:r>
            <a:br>
              <a:rPr lang="en-GB" dirty="0"/>
            </a:br>
            <a:r>
              <a:rPr lang="en-US" dirty="0" smtClean="0"/>
              <a:t/>
            </a:r>
            <a:br>
              <a:rPr lang="en-US" dirty="0" smtClean="0"/>
            </a:br>
            <a:r>
              <a:rPr lang="en-US" dirty="0"/>
              <a:t/>
            </a:r>
            <a:br>
              <a:rPr lang="en-US" dirty="0"/>
            </a:br>
            <a:r>
              <a:rPr lang="en-US" dirty="0" smtClean="0"/>
              <a:t>Lecture</a:t>
            </a:r>
            <a:br>
              <a:rPr lang="en-US" dirty="0" smtClean="0"/>
            </a:br>
            <a:r>
              <a:rPr lang="en-US" dirty="0" smtClean="0"/>
              <a:t/>
            </a:r>
            <a:br>
              <a:rPr lang="en-US" dirty="0" smtClean="0"/>
            </a:br>
            <a:r>
              <a:rPr lang="en-US" dirty="0" smtClean="0"/>
              <a:t>Visualizing</a:t>
            </a:r>
            <a:br>
              <a:rPr lang="en-US" dirty="0" smtClean="0"/>
            </a:br>
            <a:r>
              <a:rPr lang="en-US" dirty="0" smtClean="0"/>
              <a:t>and </a:t>
            </a:r>
            <a:br>
              <a:rPr lang="en-US" dirty="0" smtClean="0"/>
            </a:br>
            <a:r>
              <a:rPr lang="en-US" dirty="0" smtClean="0"/>
              <a:t>Exploring </a:t>
            </a:r>
            <a:br>
              <a:rPr lang="en-US" dirty="0" smtClean="0"/>
            </a:br>
            <a:r>
              <a:rPr lang="en-US" dirty="0" smtClean="0"/>
              <a:t>Data</a:t>
            </a:r>
            <a:endParaRPr lang="en-US" dirty="0"/>
          </a:p>
        </p:txBody>
      </p:sp>
      <p:pic>
        <p:nvPicPr>
          <p:cNvPr id="3" name="Picture 2"/>
          <p:cNvPicPr>
            <a:picLocks noChangeAspect="1"/>
          </p:cNvPicPr>
          <p:nvPr/>
        </p:nvPicPr>
        <p:blipFill>
          <a:blip r:embed="rId2"/>
          <a:stretch>
            <a:fillRect/>
          </a:stretch>
        </p:blipFill>
        <p:spPr>
          <a:xfrm>
            <a:off x="3275856" y="2132856"/>
            <a:ext cx="5364088" cy="3443398"/>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7975031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b="1" dirty="0" smtClean="0"/>
              <a:t>Data visualization </a:t>
            </a:r>
            <a:r>
              <a:rPr lang="en-US" dirty="0" smtClean="0"/>
              <a:t>- the </a:t>
            </a:r>
            <a:r>
              <a:rPr lang="en-US" dirty="0"/>
              <a:t>process of displaying data (often in large quantities) in a meaningful fashion to provide insights that will support better decisions. </a:t>
            </a:r>
            <a:endParaRPr lang="en-US" dirty="0" smtClean="0"/>
          </a:p>
          <a:p>
            <a:pPr lvl="1"/>
            <a:r>
              <a:rPr lang="en-US" dirty="0" smtClean="0"/>
              <a:t>Data </a:t>
            </a:r>
            <a:r>
              <a:rPr lang="en-US" dirty="0"/>
              <a:t>visualization improves decision-making, provides managers with better analysis capabilities that reduce reliance on IT professionals, and improves collaboration and information sharing. </a:t>
            </a:r>
          </a:p>
        </p:txBody>
      </p:sp>
      <p:sp>
        <p:nvSpPr>
          <p:cNvPr id="3" name="Title 2"/>
          <p:cNvSpPr>
            <a:spLocks noGrp="1"/>
          </p:cNvSpPr>
          <p:nvPr>
            <p:ph type="title"/>
          </p:nvPr>
        </p:nvSpPr>
        <p:spPr/>
        <p:txBody>
          <a:bodyPr>
            <a:normAutofit/>
          </a:bodyPr>
          <a:lstStyle/>
          <a:p>
            <a:r>
              <a:rPr lang="en-US" sz="3600" dirty="0" smtClean="0"/>
              <a:t>Data Visualization</a:t>
            </a:r>
            <a:endParaRPr lang="en-US" sz="3600"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924643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Tabular data can be used to </a:t>
            </a:r>
            <a:r>
              <a:rPr lang="en-US" sz="2400" dirty="0"/>
              <a:t>determine exactly how many units of a certain product were sold in a particular month, or to compare one month to another. </a:t>
            </a:r>
            <a:endParaRPr lang="en-US" sz="2400" dirty="0" smtClean="0"/>
          </a:p>
          <a:p>
            <a:pPr lvl="1"/>
            <a:r>
              <a:rPr lang="en-US" sz="2000" dirty="0" smtClean="0"/>
              <a:t>For </a:t>
            </a:r>
            <a:r>
              <a:rPr lang="en-US" sz="2000" dirty="0"/>
              <a:t>example, we see that sales of product A dropped in February, specifically by 6.7% (computed as 1 – B3/B2). Beyond such calculations, however, it is difficult to draw big picture conclusions. </a:t>
            </a:r>
          </a:p>
        </p:txBody>
      </p:sp>
      <p:sp>
        <p:nvSpPr>
          <p:cNvPr id="3" name="Title 2"/>
          <p:cNvSpPr>
            <a:spLocks noGrp="1"/>
          </p:cNvSpPr>
          <p:nvPr>
            <p:ph type="title"/>
          </p:nvPr>
        </p:nvSpPr>
        <p:spPr/>
        <p:txBody>
          <a:bodyPr>
            <a:noAutofit/>
          </a:bodyPr>
          <a:lstStyle/>
          <a:p>
            <a:r>
              <a:rPr lang="en-US" sz="3200" dirty="0" smtClean="0"/>
              <a:t>Example Tabular vs. Visual Data Analysis</a:t>
            </a:r>
            <a:endParaRPr lang="en-US" sz="3200" dirty="0"/>
          </a:p>
        </p:txBody>
      </p:sp>
      <p:pic>
        <p:nvPicPr>
          <p:cNvPr id="7" name="Picture 6" descr="BA2-Figure-3.1-Monthly-Pro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3728" y="3717032"/>
            <a:ext cx="4791596" cy="2581725"/>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917766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4258816" cy="4525962"/>
          </a:xfrm>
        </p:spPr>
        <p:txBody>
          <a:bodyPr/>
          <a:lstStyle/>
          <a:p>
            <a:r>
              <a:rPr lang="en-US" sz="2400" dirty="0" smtClean="0"/>
              <a:t>A visual chart provides the means to </a:t>
            </a:r>
          </a:p>
          <a:p>
            <a:pPr lvl="1"/>
            <a:r>
              <a:rPr lang="en-US" sz="2000" dirty="0" smtClean="0"/>
              <a:t>easily </a:t>
            </a:r>
            <a:r>
              <a:rPr lang="en-US" sz="2000" dirty="0"/>
              <a:t>compare overall sales of different products (Product C sells the least, for example</a:t>
            </a:r>
            <a:r>
              <a:rPr lang="en-US" sz="2000" dirty="0" smtClean="0"/>
              <a:t>); </a:t>
            </a:r>
          </a:p>
          <a:p>
            <a:pPr lvl="1"/>
            <a:r>
              <a:rPr lang="en-US" sz="2000" dirty="0" smtClean="0"/>
              <a:t>identify </a:t>
            </a:r>
            <a:r>
              <a:rPr lang="en-US" sz="2000" dirty="0"/>
              <a:t>trends (sales of Product D are increasing), other patterns (sales of Product C is relatively stable while sales of Product B fluctuates more over time), and exceptions (Product E’s sales fell considerably in September). </a:t>
            </a:r>
          </a:p>
        </p:txBody>
      </p:sp>
      <p:sp>
        <p:nvSpPr>
          <p:cNvPr id="3" name="Title 2"/>
          <p:cNvSpPr>
            <a:spLocks noGrp="1"/>
          </p:cNvSpPr>
          <p:nvPr>
            <p:ph type="title"/>
          </p:nvPr>
        </p:nvSpPr>
        <p:spPr/>
        <p:txBody>
          <a:bodyPr>
            <a:noAutofit/>
          </a:bodyPr>
          <a:lstStyle/>
          <a:p>
            <a:r>
              <a:rPr lang="en-US" sz="3200" dirty="0" smtClean="0"/>
              <a:t>Example Tabular vs. Visual Data Analysis</a:t>
            </a:r>
            <a:endParaRPr lang="en-US" sz="3200" dirty="0"/>
          </a:p>
        </p:txBody>
      </p:sp>
      <p:pic>
        <p:nvPicPr>
          <p:cNvPr id="6" name="Picture 5" descr="BA2-Figure-3.2--Chart-of-Mo.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6015" y="1844824"/>
            <a:ext cx="4317759" cy="324036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160862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332"/>
          </a:xfrm>
        </p:spPr>
        <p:txBody>
          <a:bodyPr/>
          <a:lstStyle/>
          <a:p>
            <a:r>
              <a:rPr lang="en-US" sz="2400" dirty="0"/>
              <a:t>A </a:t>
            </a:r>
            <a:r>
              <a:rPr lang="en-US" sz="2400" b="1" dirty="0"/>
              <a:t>dashboard</a:t>
            </a:r>
            <a:r>
              <a:rPr lang="en-US" sz="2400" dirty="0"/>
              <a:t>  is a visual representation of a set of key business measures. It is derived from the analogy of an automobile’s control panel, which displays speed, gasoline level, temperature, and so on. </a:t>
            </a:r>
            <a:endParaRPr lang="en-US" sz="2400" dirty="0" smtClean="0"/>
          </a:p>
          <a:p>
            <a:pPr lvl="1"/>
            <a:r>
              <a:rPr lang="en-US" sz="2000" u="sng" dirty="0" smtClean="0"/>
              <a:t>Dashboards </a:t>
            </a:r>
            <a:r>
              <a:rPr lang="en-US" sz="2000" u="sng" dirty="0"/>
              <a:t>provide important summaries of key business information</a:t>
            </a:r>
            <a:r>
              <a:rPr lang="en-US" sz="2000" dirty="0"/>
              <a:t> to help manage a business process or function.  </a:t>
            </a:r>
          </a:p>
        </p:txBody>
      </p:sp>
      <p:sp>
        <p:nvSpPr>
          <p:cNvPr id="3" name="Title 2"/>
          <p:cNvSpPr>
            <a:spLocks noGrp="1"/>
          </p:cNvSpPr>
          <p:nvPr>
            <p:ph type="title"/>
          </p:nvPr>
        </p:nvSpPr>
        <p:spPr/>
        <p:txBody>
          <a:bodyPr>
            <a:normAutofit/>
          </a:bodyPr>
          <a:lstStyle/>
          <a:p>
            <a:r>
              <a:rPr lang="en-US" sz="3200" dirty="0" smtClean="0"/>
              <a:t>Dashboards</a:t>
            </a:r>
            <a:endParaRPr lang="en-US" sz="3200" dirty="0"/>
          </a:p>
        </p:txBody>
      </p:sp>
      <p:pic>
        <p:nvPicPr>
          <p:cNvPr id="6" name="Picture 5" descr="BA2-Figure-3.3-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3717032"/>
            <a:ext cx="7551962" cy="2304256"/>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086112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6088" y="1241425"/>
            <a:ext cx="8393112" cy="4525963"/>
          </a:xfrm>
        </p:spPr>
        <p:txBody>
          <a:bodyPr>
            <a:normAutofit/>
          </a:bodyPr>
          <a:lstStyle/>
          <a:p>
            <a:pPr marL="365760" indent="-256032" eaLnBrk="1" fontAlgn="auto" hangingPunct="1">
              <a:spcBef>
                <a:spcPts val="0"/>
              </a:spcBef>
              <a:spcAft>
                <a:spcPts val="0"/>
              </a:spcAft>
              <a:buFont typeface="Wingdings 3"/>
              <a:buChar char=""/>
              <a:defRPr/>
            </a:pPr>
            <a:r>
              <a:rPr lang="en-US" dirty="0" smtClean="0">
                <a:ea typeface="+mn-ea"/>
                <a:cs typeface="+mn-cs"/>
              </a:rPr>
              <a:t>Select the </a:t>
            </a:r>
            <a:r>
              <a:rPr lang="en-US" i="1" dirty="0" smtClean="0">
                <a:ea typeface="+mn-ea"/>
                <a:cs typeface="+mn-cs"/>
              </a:rPr>
              <a:t>Insert</a:t>
            </a:r>
            <a:r>
              <a:rPr lang="en-US" dirty="0" smtClean="0">
                <a:ea typeface="+mn-ea"/>
                <a:cs typeface="+mn-cs"/>
              </a:rPr>
              <a:t> tab.</a:t>
            </a:r>
          </a:p>
          <a:p>
            <a:pPr marL="365760" indent="-256032" eaLnBrk="1" fontAlgn="auto" hangingPunct="1">
              <a:spcBef>
                <a:spcPts val="0"/>
              </a:spcBef>
              <a:spcAft>
                <a:spcPts val="0"/>
              </a:spcAft>
              <a:buFont typeface="Wingdings 3"/>
              <a:buChar char=""/>
              <a:defRPr/>
            </a:pPr>
            <a:r>
              <a:rPr lang="en-US" dirty="0" smtClean="0">
                <a:ea typeface="+mn-ea"/>
                <a:cs typeface="+mn-cs"/>
              </a:rPr>
              <a:t>Highlight the data.  </a:t>
            </a:r>
          </a:p>
          <a:p>
            <a:pPr marL="365760" indent="-256032" eaLnBrk="1" fontAlgn="auto" hangingPunct="1">
              <a:spcBef>
                <a:spcPts val="0"/>
              </a:spcBef>
              <a:spcAft>
                <a:spcPts val="0"/>
              </a:spcAft>
              <a:buFont typeface="Wingdings 3"/>
              <a:buChar char=""/>
              <a:defRPr/>
            </a:pPr>
            <a:r>
              <a:rPr lang="en-US" dirty="0" smtClean="0">
                <a:ea typeface="+mn-ea"/>
                <a:cs typeface="+mn-cs"/>
              </a:rPr>
              <a:t>Click on chart type, then subtype.</a:t>
            </a:r>
          </a:p>
          <a:p>
            <a:pPr marL="365760" indent="-256032" eaLnBrk="1" fontAlgn="auto" hangingPunct="1">
              <a:spcBef>
                <a:spcPts val="0"/>
              </a:spcBef>
              <a:spcAft>
                <a:spcPts val="0"/>
              </a:spcAft>
              <a:buFont typeface="Wingdings 3"/>
              <a:buChar char=""/>
              <a:defRPr/>
            </a:pPr>
            <a:endParaRPr lang="en-US" dirty="0" smtClean="0">
              <a:ea typeface="+mn-ea"/>
              <a:cs typeface="+mn-cs"/>
            </a:endParaRPr>
          </a:p>
          <a:p>
            <a:pPr marL="365760" indent="-256032" eaLnBrk="1" fontAlgn="auto" hangingPunct="1">
              <a:spcBef>
                <a:spcPts val="0"/>
              </a:spcBef>
              <a:spcAft>
                <a:spcPts val="0"/>
              </a:spcAft>
              <a:buFont typeface="Wingdings 3"/>
              <a:buChar char=""/>
              <a:defRPr/>
            </a:pPr>
            <a:endParaRPr lang="en-US" dirty="0">
              <a:ea typeface="+mn-ea"/>
              <a:cs typeface="+mn-cs"/>
            </a:endParaRPr>
          </a:p>
          <a:p>
            <a:pPr marL="365760" indent="-256032" eaLnBrk="1" fontAlgn="auto" hangingPunct="1">
              <a:spcBef>
                <a:spcPts val="0"/>
              </a:spcBef>
              <a:spcAft>
                <a:spcPts val="0"/>
              </a:spcAft>
              <a:buFont typeface="Wingdings 3"/>
              <a:buChar char=""/>
              <a:defRPr/>
            </a:pPr>
            <a:endParaRPr lang="en-US" dirty="0" smtClean="0">
              <a:ea typeface="+mn-ea"/>
              <a:cs typeface="+mn-cs"/>
            </a:endParaRPr>
          </a:p>
          <a:p>
            <a:pPr marL="365760" indent="-256032" eaLnBrk="1" fontAlgn="auto" hangingPunct="1">
              <a:spcBef>
                <a:spcPts val="1800"/>
              </a:spcBef>
              <a:spcAft>
                <a:spcPts val="0"/>
              </a:spcAft>
              <a:buFont typeface="Wingdings 3"/>
              <a:buChar char=""/>
              <a:defRPr/>
            </a:pPr>
            <a:r>
              <a:rPr lang="en-US" dirty="0" smtClean="0">
                <a:ea typeface="+mn-ea"/>
                <a:cs typeface="+mn-cs"/>
              </a:rPr>
              <a:t>Use </a:t>
            </a:r>
            <a:r>
              <a:rPr lang="en-US" i="1" dirty="0" smtClean="0">
                <a:ea typeface="+mn-ea"/>
                <a:cs typeface="+mn-cs"/>
              </a:rPr>
              <a:t>Chart Tools</a:t>
            </a:r>
            <a:r>
              <a:rPr lang="en-US" dirty="0" smtClean="0">
                <a:ea typeface="+mn-ea"/>
                <a:cs typeface="+mn-cs"/>
              </a:rPr>
              <a:t> to customize.</a:t>
            </a:r>
          </a:p>
          <a:p>
            <a:pPr marL="109728" indent="0" eaLnBrk="1" fontAlgn="auto" hangingPunct="1">
              <a:spcAft>
                <a:spcPts val="0"/>
              </a:spcAft>
              <a:buFont typeface="Wingdings 3"/>
              <a:buNone/>
              <a:defRPr/>
            </a:pP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Creating Charts in Microsoft Excel</a:t>
            </a:r>
            <a:endParaRPr lang="en-US" sz="3200" dirty="0">
              <a:ea typeface="+mj-ea"/>
              <a:cs typeface="+mj-cs"/>
            </a:endParaRPr>
          </a:p>
        </p:txBody>
      </p:sp>
      <p:pic>
        <p:nvPicPr>
          <p:cNvPr id="3" name="Picture 2" descr="BA2-Figure-3.4-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636912"/>
            <a:ext cx="8676456" cy="1110954"/>
          </a:xfrm>
          <a:prstGeom prst="rect">
            <a:avLst/>
          </a:prstGeom>
        </p:spPr>
      </p:pic>
      <p:pic>
        <p:nvPicPr>
          <p:cNvPr id="7" name="Picture 6" descr="BA2-Figure-3.5-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4509120"/>
            <a:ext cx="8676456" cy="1101772"/>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738340"/>
          </a:xfrm>
        </p:spPr>
        <p:txBody>
          <a:bodyPr/>
          <a:lstStyle/>
          <a:p>
            <a:r>
              <a:rPr lang="en-US" sz="2400" dirty="0" smtClean="0"/>
              <a:t>Excel </a:t>
            </a:r>
            <a:r>
              <a:rPr lang="en-US" sz="2400" dirty="0"/>
              <a:t>distinguishes between vertical and horizontal bar charts, calling the former </a:t>
            </a:r>
            <a:r>
              <a:rPr lang="en-US" sz="2400" i="1" dirty="0" smtClean="0"/>
              <a:t>column charts </a:t>
            </a:r>
            <a:r>
              <a:rPr lang="en-US" sz="2400" dirty="0"/>
              <a:t>and the latter </a:t>
            </a:r>
            <a:r>
              <a:rPr lang="en-US" sz="2400" i="1" dirty="0"/>
              <a:t>bar </a:t>
            </a:r>
            <a:r>
              <a:rPr lang="en-US" sz="2400" i="1" dirty="0" smtClean="0"/>
              <a:t>charts</a:t>
            </a:r>
            <a:r>
              <a:rPr lang="en-US" sz="2400" dirty="0" smtClean="0"/>
              <a:t>. </a:t>
            </a:r>
          </a:p>
          <a:p>
            <a:pPr lvl="1"/>
            <a:r>
              <a:rPr lang="en-US" sz="2000" dirty="0" smtClean="0"/>
              <a:t>A </a:t>
            </a:r>
            <a:r>
              <a:rPr lang="en-US" sz="2000" dirty="0"/>
              <a:t>clustered column chart </a:t>
            </a:r>
            <a:r>
              <a:rPr lang="en-US" sz="2000" dirty="0" smtClean="0"/>
              <a:t>compares </a:t>
            </a:r>
            <a:r>
              <a:rPr lang="en-US" sz="2000" dirty="0"/>
              <a:t>values across </a:t>
            </a:r>
            <a:r>
              <a:rPr lang="en-US" sz="2000" dirty="0" smtClean="0"/>
              <a:t>categories using </a:t>
            </a:r>
            <a:r>
              <a:rPr lang="en-US" sz="2000" dirty="0"/>
              <a:t>vertical rectangles; </a:t>
            </a:r>
            <a:endParaRPr lang="en-US" sz="2000" dirty="0" smtClean="0"/>
          </a:p>
          <a:p>
            <a:pPr lvl="1"/>
            <a:r>
              <a:rPr lang="en-US" sz="2000" dirty="0" smtClean="0"/>
              <a:t>a </a:t>
            </a:r>
            <a:r>
              <a:rPr lang="en-US" sz="2000" dirty="0"/>
              <a:t>stacked column </a:t>
            </a:r>
            <a:r>
              <a:rPr lang="en-US" sz="2000" dirty="0" smtClean="0"/>
              <a:t>chart </a:t>
            </a:r>
            <a:r>
              <a:rPr lang="en-US" sz="2000" dirty="0"/>
              <a:t>displays the contribution of </a:t>
            </a:r>
            <a:r>
              <a:rPr lang="en-US" sz="2000" dirty="0" smtClean="0"/>
              <a:t>each value </a:t>
            </a:r>
            <a:r>
              <a:rPr lang="en-US" sz="2000" dirty="0"/>
              <a:t>to the total by stacking the rectangles; </a:t>
            </a:r>
            <a:endParaRPr lang="en-US" sz="2000" dirty="0" smtClean="0"/>
          </a:p>
          <a:p>
            <a:pPr lvl="1"/>
            <a:r>
              <a:rPr lang="en-US" sz="2000" dirty="0" smtClean="0"/>
              <a:t>a </a:t>
            </a:r>
            <a:r>
              <a:rPr lang="en-US" sz="2000" dirty="0"/>
              <a:t>100% stacked column chart </a:t>
            </a:r>
            <a:r>
              <a:rPr lang="en-US" sz="2000" dirty="0" smtClean="0"/>
              <a:t>compares the </a:t>
            </a:r>
            <a:r>
              <a:rPr lang="en-US" sz="2000" dirty="0"/>
              <a:t>percentage that each value contributes to a </a:t>
            </a:r>
            <a:r>
              <a:rPr lang="en-US" sz="2000" dirty="0" smtClean="0"/>
              <a:t>total. </a:t>
            </a:r>
          </a:p>
          <a:p>
            <a:r>
              <a:rPr lang="en-US" sz="2400" dirty="0" smtClean="0"/>
              <a:t>Column </a:t>
            </a:r>
            <a:r>
              <a:rPr lang="en-US" sz="2400" dirty="0"/>
              <a:t>and bar charts are useful for comparing categorical or ordinal data, for illustrating differences between sets of values, and for showing proportions or percentages of a whole.</a:t>
            </a:r>
          </a:p>
        </p:txBody>
      </p:sp>
      <p:sp>
        <p:nvSpPr>
          <p:cNvPr id="3" name="Title 2"/>
          <p:cNvSpPr>
            <a:spLocks noGrp="1"/>
          </p:cNvSpPr>
          <p:nvPr>
            <p:ph type="title"/>
          </p:nvPr>
        </p:nvSpPr>
        <p:spPr/>
        <p:txBody>
          <a:bodyPr>
            <a:normAutofit/>
          </a:bodyPr>
          <a:lstStyle/>
          <a:p>
            <a:r>
              <a:rPr lang="en-US" sz="3200" dirty="0" smtClean="0"/>
              <a:t>Column and Bar Charts</a:t>
            </a:r>
            <a:endParaRPr lang="en-US" sz="3200"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1838141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738340"/>
          </a:xfrm>
        </p:spPr>
        <p:txBody>
          <a:bodyPr/>
          <a:lstStyle/>
          <a:p>
            <a:r>
              <a:rPr lang="en-US" sz="2400" dirty="0" smtClean="0"/>
              <a:t>Line </a:t>
            </a:r>
            <a:r>
              <a:rPr lang="en-US" sz="2400" dirty="0"/>
              <a:t>charts provide a useful means for displaying data over time. </a:t>
            </a:r>
            <a:endParaRPr lang="en-US" sz="2400" dirty="0" smtClean="0"/>
          </a:p>
          <a:p>
            <a:pPr lvl="1"/>
            <a:r>
              <a:rPr lang="en-US" sz="2000" dirty="0" smtClean="0"/>
              <a:t>You </a:t>
            </a:r>
            <a:r>
              <a:rPr lang="en-US" sz="2000" dirty="0"/>
              <a:t>may plot </a:t>
            </a:r>
            <a:r>
              <a:rPr lang="en-US" sz="2000" dirty="0" smtClean="0"/>
              <a:t>multiple data </a:t>
            </a:r>
            <a:r>
              <a:rPr lang="en-US" sz="2000" dirty="0"/>
              <a:t>series in line charts; however, they can be difficult to interpret if the magnitude of </a:t>
            </a:r>
            <a:r>
              <a:rPr lang="en-US" sz="2000" dirty="0" smtClean="0"/>
              <a:t>the data </a:t>
            </a:r>
            <a:r>
              <a:rPr lang="en-US" sz="2000" dirty="0"/>
              <a:t>values differs greatly. In that case, it would be advisable to create separate charts </a:t>
            </a:r>
            <a:r>
              <a:rPr lang="en-US" sz="2000" dirty="0" smtClean="0"/>
              <a:t>for each </a:t>
            </a:r>
            <a:r>
              <a:rPr lang="en-US" sz="2000" dirty="0"/>
              <a:t>data series.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Line Charts</a:t>
            </a:r>
            <a:endParaRPr lang="en-US" sz="3200" dirty="0">
              <a:ea typeface="+mj-ea"/>
              <a:cs typeface="+mj-cs"/>
            </a:endParaRPr>
          </a:p>
        </p:txBody>
      </p:sp>
      <p:sp>
        <p:nvSpPr>
          <p:cNvPr id="4" name="TextBox 3"/>
          <p:cNvSpPr txBox="1"/>
          <p:nvPr/>
        </p:nvSpPr>
        <p:spPr>
          <a:xfrm>
            <a:off x="251520" y="3789040"/>
            <a:ext cx="3240360" cy="830997"/>
          </a:xfrm>
          <a:prstGeom prst="rect">
            <a:avLst/>
          </a:prstGeom>
          <a:noFill/>
        </p:spPr>
        <p:txBody>
          <a:bodyPr wrap="square" rtlCol="0">
            <a:spAutoFit/>
          </a:bodyPr>
          <a:lstStyle/>
          <a:p>
            <a:r>
              <a:rPr lang="en-US" dirty="0" smtClean="0"/>
              <a:t>Example A Line Chart for China Export Data</a:t>
            </a:r>
            <a:endParaRPr lang="en-US" dirty="0"/>
          </a:p>
        </p:txBody>
      </p:sp>
      <p:pic>
        <p:nvPicPr>
          <p:cNvPr id="8" name="Picture 7" descr="BA2-Figure-3.10-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1920" y="3573016"/>
            <a:ext cx="4176464" cy="2551858"/>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Pie Charts</a:t>
            </a:r>
            <a:endParaRPr lang="en-US" sz="3200" dirty="0">
              <a:ea typeface="+mj-ea"/>
              <a:cs typeface="+mj-cs"/>
            </a:endParaRPr>
          </a:p>
        </p:txBody>
      </p:sp>
      <p:sp>
        <p:nvSpPr>
          <p:cNvPr id="2" name="Content Placeholder 1"/>
          <p:cNvSpPr>
            <a:spLocks noGrp="1"/>
          </p:cNvSpPr>
          <p:nvPr>
            <p:ph idx="1"/>
          </p:nvPr>
        </p:nvSpPr>
        <p:spPr>
          <a:xfrm>
            <a:off x="457200" y="1340768"/>
            <a:ext cx="8219256" cy="2160240"/>
          </a:xfrm>
        </p:spPr>
        <p:txBody>
          <a:bodyPr/>
          <a:lstStyle/>
          <a:p>
            <a:r>
              <a:rPr lang="en-US" sz="2400" dirty="0" smtClean="0"/>
              <a:t>A </a:t>
            </a:r>
            <a:r>
              <a:rPr lang="en-US" sz="2400" dirty="0"/>
              <a:t>pie chart </a:t>
            </a:r>
            <a:r>
              <a:rPr lang="en-US" sz="2400" dirty="0" smtClean="0"/>
              <a:t>displays </a:t>
            </a:r>
            <a:r>
              <a:rPr lang="en-US" sz="2400" dirty="0"/>
              <a:t>this by partitioning a circle into pie-</a:t>
            </a:r>
            <a:r>
              <a:rPr lang="en-US" sz="2400" dirty="0" smtClean="0"/>
              <a:t>shaped areas </a:t>
            </a:r>
            <a:r>
              <a:rPr lang="en-US" sz="2400" dirty="0"/>
              <a:t>showing the relative </a:t>
            </a:r>
            <a:r>
              <a:rPr lang="en-US" sz="2400" dirty="0" smtClean="0"/>
              <a:t>proportion. </a:t>
            </a:r>
          </a:p>
        </p:txBody>
      </p:sp>
      <p:sp>
        <p:nvSpPr>
          <p:cNvPr id="13" name="TextBox 12"/>
          <p:cNvSpPr txBox="1"/>
          <p:nvPr/>
        </p:nvSpPr>
        <p:spPr>
          <a:xfrm>
            <a:off x="467544" y="2492896"/>
            <a:ext cx="3240360" cy="830997"/>
          </a:xfrm>
          <a:prstGeom prst="rect">
            <a:avLst/>
          </a:prstGeom>
          <a:noFill/>
        </p:spPr>
        <p:txBody>
          <a:bodyPr wrap="square" rtlCol="0">
            <a:spAutoFit/>
          </a:bodyPr>
          <a:lstStyle/>
          <a:p>
            <a:r>
              <a:rPr lang="en-US" dirty="0" smtClean="0"/>
              <a:t>Example  A Pie Chart for Census Data</a:t>
            </a:r>
            <a:endParaRPr lang="en-US" dirty="0"/>
          </a:p>
        </p:txBody>
      </p:sp>
      <p:pic>
        <p:nvPicPr>
          <p:cNvPr id="6" name="Picture 5" descr="BA2-Figure-3.11-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3501009"/>
            <a:ext cx="4536504" cy="1570870"/>
          </a:xfrm>
          <a:prstGeom prst="rect">
            <a:avLst/>
          </a:prstGeom>
        </p:spPr>
      </p:pic>
      <p:pic>
        <p:nvPicPr>
          <p:cNvPr id="7" name="Picture 6" descr="BA2-Figure-3.12-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2492896"/>
            <a:ext cx="4211960" cy="2556707"/>
          </a:xfrm>
          <a:prstGeom prst="rect">
            <a:avLst/>
          </a:prstGeom>
        </p:spPr>
      </p:pic>
      <p:sp>
        <p:nvSpPr>
          <p:cNvPr id="8" name="TextBox 7"/>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Pie Charts</a:t>
            </a:r>
            <a:endParaRPr lang="en-US" sz="3200" dirty="0">
              <a:ea typeface="+mj-ea"/>
              <a:cs typeface="+mj-cs"/>
            </a:endParaRPr>
          </a:p>
        </p:txBody>
      </p:sp>
      <p:sp>
        <p:nvSpPr>
          <p:cNvPr id="2" name="Content Placeholder 1"/>
          <p:cNvSpPr>
            <a:spLocks noGrp="1"/>
          </p:cNvSpPr>
          <p:nvPr>
            <p:ph idx="1"/>
          </p:nvPr>
        </p:nvSpPr>
        <p:spPr>
          <a:xfrm>
            <a:off x="457200" y="1268760"/>
            <a:ext cx="8219256" cy="2232248"/>
          </a:xfrm>
        </p:spPr>
        <p:txBody>
          <a:bodyPr/>
          <a:lstStyle/>
          <a:p>
            <a:r>
              <a:rPr lang="en-US" sz="2000" dirty="0" smtClean="0"/>
              <a:t>Data </a:t>
            </a:r>
            <a:r>
              <a:rPr lang="en-US" sz="2000" dirty="0"/>
              <a:t>visualization professionals don't recommend using pie charts. </a:t>
            </a:r>
            <a:r>
              <a:rPr lang="en-US" sz="2000" dirty="0" smtClean="0"/>
              <a:t>In a pie </a:t>
            </a:r>
            <a:r>
              <a:rPr lang="en-US" sz="2000" dirty="0"/>
              <a:t>chart, it is difficult to compare the relative sizes of areas; however, the bars in the column chart can easily be compared to determine relative ratios of the data.  </a:t>
            </a:r>
            <a:endParaRPr lang="en-US" sz="2000" dirty="0" smtClean="0"/>
          </a:p>
          <a:p>
            <a:pPr lvl="1"/>
            <a:r>
              <a:rPr lang="en-US" sz="1800" dirty="0" smtClean="0"/>
              <a:t>If </a:t>
            </a:r>
            <a:r>
              <a:rPr lang="en-US" sz="1800" dirty="0"/>
              <a:t>you do use pie charts, restrict them to small numbers of categories, always ensure that the numbers add to 100%, and use labels to display the group names and actual percentages. Avoid three-</a:t>
            </a:r>
            <a:r>
              <a:rPr lang="en-US" sz="1800" dirty="0" smtClean="0"/>
              <a:t>dimensional </a:t>
            </a:r>
            <a:r>
              <a:rPr lang="en-US" sz="1800" dirty="0"/>
              <a:t>(3-D) pie charts—especially those that are rotated—and keep them simple.</a:t>
            </a:r>
          </a:p>
        </p:txBody>
      </p:sp>
      <p:pic>
        <p:nvPicPr>
          <p:cNvPr id="6" name="Picture 5" descr="BA2-Figure-3.13-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3861048"/>
            <a:ext cx="4252842" cy="2383620"/>
          </a:xfrm>
          <a:prstGeom prst="rect">
            <a:avLst/>
          </a:prstGeom>
        </p:spPr>
      </p:pic>
      <p:pic>
        <p:nvPicPr>
          <p:cNvPr id="9" name="Picture 8" descr="BA2-Figure-3.12-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3861048"/>
            <a:ext cx="3707904" cy="2250739"/>
          </a:xfrm>
          <a:prstGeom prst="rect">
            <a:avLst/>
          </a:prstGeom>
        </p:spPr>
      </p:pic>
      <p:sp>
        <p:nvSpPr>
          <p:cNvPr id="7" name="TextBox 6"/>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6419668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Content Placeholder 1"/>
          <p:cNvSpPr>
            <a:spLocks noGrp="1"/>
          </p:cNvSpPr>
          <p:nvPr>
            <p:ph idx="1"/>
          </p:nvPr>
        </p:nvSpPr>
        <p:spPr>
          <a:xfrm>
            <a:off x="457200" y="1268760"/>
            <a:ext cx="8229600" cy="4738340"/>
          </a:xfrm>
        </p:spPr>
        <p:txBody>
          <a:bodyPr/>
          <a:lstStyle/>
          <a:p>
            <a:r>
              <a:rPr lang="en-US" sz="2400" dirty="0"/>
              <a:t> An area chart </a:t>
            </a:r>
            <a:r>
              <a:rPr lang="en-US" sz="2400" dirty="0" smtClean="0"/>
              <a:t>combines </a:t>
            </a:r>
            <a:r>
              <a:rPr lang="en-US" sz="2400" dirty="0"/>
              <a:t>the features of a pie chart with those of line charts. </a:t>
            </a:r>
            <a:endParaRPr lang="en-US" sz="2400" dirty="0" smtClean="0"/>
          </a:p>
          <a:p>
            <a:pPr lvl="1"/>
            <a:r>
              <a:rPr lang="en-US" sz="2000" dirty="0" smtClean="0"/>
              <a:t>Area charts present </a:t>
            </a:r>
            <a:r>
              <a:rPr lang="en-US" sz="2000" dirty="0"/>
              <a:t>more information than pie or line charts alone but may clutter the observer’s </a:t>
            </a:r>
            <a:r>
              <a:rPr lang="en-US" sz="2000" dirty="0" smtClean="0"/>
              <a:t>mind with </a:t>
            </a:r>
            <a:r>
              <a:rPr lang="en-US" sz="2000" dirty="0"/>
              <a:t>too many details if too many data series are used; thus, they should be used with care.</a:t>
            </a:r>
            <a:endParaRPr lang="en-US" sz="2000" u="sng"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Area Charts</a:t>
            </a:r>
            <a:endParaRPr lang="en-US" sz="3200" dirty="0">
              <a:ea typeface="+mj-ea"/>
              <a:cs typeface="+mj-cs"/>
            </a:endParaRPr>
          </a:p>
        </p:txBody>
      </p:sp>
      <p:sp>
        <p:nvSpPr>
          <p:cNvPr id="10" name="TextBox 9"/>
          <p:cNvSpPr txBox="1"/>
          <p:nvPr/>
        </p:nvSpPr>
        <p:spPr>
          <a:xfrm>
            <a:off x="251520" y="3789040"/>
            <a:ext cx="3240360" cy="1200328"/>
          </a:xfrm>
          <a:prstGeom prst="rect">
            <a:avLst/>
          </a:prstGeom>
          <a:noFill/>
        </p:spPr>
        <p:txBody>
          <a:bodyPr wrap="square" rtlCol="0">
            <a:spAutoFit/>
          </a:bodyPr>
          <a:lstStyle/>
          <a:p>
            <a:r>
              <a:rPr lang="en-US" dirty="0" smtClean="0"/>
              <a:t>Example An Area Chart for Energy Consumption </a:t>
            </a:r>
            <a:endParaRPr lang="en-US" dirty="0"/>
          </a:p>
        </p:txBody>
      </p:sp>
      <p:pic>
        <p:nvPicPr>
          <p:cNvPr id="4" name="Picture 3" descr="BA2-Figure-3.14-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5896" y="3356992"/>
            <a:ext cx="4905929" cy="297956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Content Placeholder 1"/>
          <p:cNvSpPr>
            <a:spLocks noGrp="1"/>
          </p:cNvSpPr>
          <p:nvPr>
            <p:ph idx="1"/>
          </p:nvPr>
        </p:nvSpPr>
        <p:spPr>
          <a:xfrm>
            <a:off x="457200" y="1340768"/>
            <a:ext cx="8229600" cy="4666332"/>
          </a:xfrm>
        </p:spPr>
        <p:txBody>
          <a:bodyPr/>
          <a:lstStyle/>
          <a:p>
            <a:r>
              <a:rPr lang="en-US" dirty="0" smtClean="0"/>
              <a:t>Scatter </a:t>
            </a:r>
            <a:r>
              <a:rPr lang="en-US" dirty="0"/>
              <a:t>charts show the relationship between two variables. To construct a scatter chart</a:t>
            </a:r>
            <a:r>
              <a:rPr lang="en-US" dirty="0" smtClean="0"/>
              <a:t>, we </a:t>
            </a:r>
            <a:r>
              <a:rPr lang="en-US" dirty="0"/>
              <a:t>need observations that consist of </a:t>
            </a:r>
            <a:r>
              <a:rPr lang="en-US" i="1" dirty="0"/>
              <a:t>pairs</a:t>
            </a:r>
            <a:r>
              <a:rPr lang="en-US" dirty="0"/>
              <a:t> of variables.</a:t>
            </a:r>
            <a:endParaRPr lang="en-US" u="sng"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Scatter Charts</a:t>
            </a:r>
            <a:endParaRPr lang="en-US" sz="3200" dirty="0">
              <a:ea typeface="+mj-ea"/>
              <a:cs typeface="+mj-cs"/>
            </a:endParaRPr>
          </a:p>
        </p:txBody>
      </p:sp>
      <p:sp>
        <p:nvSpPr>
          <p:cNvPr id="8" name="TextBox 7"/>
          <p:cNvSpPr txBox="1"/>
          <p:nvPr/>
        </p:nvSpPr>
        <p:spPr>
          <a:xfrm>
            <a:off x="251520" y="3789040"/>
            <a:ext cx="2952328" cy="1200328"/>
          </a:xfrm>
          <a:prstGeom prst="rect">
            <a:avLst/>
          </a:prstGeom>
          <a:noFill/>
        </p:spPr>
        <p:txBody>
          <a:bodyPr wrap="square" rtlCol="0">
            <a:spAutoFit/>
          </a:bodyPr>
          <a:lstStyle/>
          <a:p>
            <a:r>
              <a:rPr lang="en-US" dirty="0" smtClean="0"/>
              <a:t>Example  A Scatter Chart for Real Estate Data</a:t>
            </a:r>
            <a:endParaRPr lang="en-US" dirty="0"/>
          </a:p>
        </p:txBody>
      </p:sp>
      <p:pic>
        <p:nvPicPr>
          <p:cNvPr id="6" name="Picture 5"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2924944"/>
            <a:ext cx="5230368" cy="3188208"/>
          </a:xfrm>
          <a:prstGeom prst="rect">
            <a:avLst/>
          </a:prstGeom>
        </p:spPr>
      </p:pic>
      <p:sp>
        <p:nvSpPr>
          <p:cNvPr id="7" name="TextBox 6"/>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39725" indent="-230188" eaLnBrk="1" hangingPunct="1"/>
            <a:r>
              <a:rPr lang="en-US" dirty="0" smtClean="0"/>
              <a:t>Bubble charts</a:t>
            </a:r>
          </a:p>
          <a:p>
            <a:pPr marL="339725" indent="-230188" eaLnBrk="1" hangingPunct="1"/>
            <a:r>
              <a:rPr lang="en-US" dirty="0" smtClean="0"/>
              <a:t>Stock </a:t>
            </a:r>
            <a:r>
              <a:rPr lang="en-US" dirty="0" smtClean="0"/>
              <a:t>chart</a:t>
            </a:r>
          </a:p>
          <a:p>
            <a:pPr marL="109538" indent="0" eaLnBrk="1" hangingPunct="1"/>
            <a:r>
              <a:rPr lang="en-US" dirty="0" smtClean="0"/>
              <a:t> Surface chart</a:t>
            </a:r>
          </a:p>
          <a:p>
            <a:pPr marL="109538" indent="0" eaLnBrk="1" hangingPunct="1"/>
            <a:r>
              <a:rPr lang="en-US" dirty="0" smtClean="0"/>
              <a:t> Doughnut chart</a:t>
            </a:r>
          </a:p>
          <a:p>
            <a:pPr marL="109538" indent="0" eaLnBrk="1" hangingPunct="1"/>
            <a:r>
              <a:rPr lang="en-US" dirty="0" smtClean="0"/>
              <a:t> Radar </a:t>
            </a:r>
            <a:r>
              <a:rPr lang="en-US" dirty="0" smtClean="0"/>
              <a:t>chart</a:t>
            </a:r>
          </a:p>
          <a:p>
            <a:pPr marL="109538" indent="0" eaLnBrk="1" hangingPunct="1"/>
            <a:endParaRPr lang="en-US" dirty="0"/>
          </a:p>
          <a:p>
            <a:pPr marL="109538" indent="0" eaLnBrk="1" hangingPunct="1">
              <a:buNone/>
            </a:pPr>
            <a:r>
              <a:rPr lang="en-US" dirty="0" smtClean="0"/>
              <a:t>Use with care!</a:t>
            </a:r>
            <a:endParaRPr lang="en-US"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Miscellaneous Excel Charts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4828182"/>
          </a:xfrm>
        </p:spPr>
        <p:txBody>
          <a:bodyPr/>
          <a:lstStyle/>
          <a:p>
            <a:r>
              <a:rPr lang="en-US" sz="2000" dirty="0" smtClean="0"/>
              <a:t>Many </a:t>
            </a:r>
            <a:r>
              <a:rPr lang="en-US" sz="2000" dirty="0"/>
              <a:t>applications of business analytics involve geographic data</a:t>
            </a:r>
            <a:r>
              <a:rPr lang="en-US" sz="2000" dirty="0" smtClean="0"/>
              <a:t>. </a:t>
            </a:r>
            <a:r>
              <a:rPr lang="en-US" sz="2000" dirty="0"/>
              <a:t>Visualizing geographic data can highlight key data relationships</a:t>
            </a:r>
            <a:r>
              <a:rPr lang="en-US" sz="2000" dirty="0" smtClean="0"/>
              <a:t>, identify </a:t>
            </a:r>
            <a:r>
              <a:rPr lang="en-US" sz="2000" dirty="0"/>
              <a:t>trends, and uncover business opportunities. In addition, it can often help to </a:t>
            </a:r>
            <a:r>
              <a:rPr lang="en-US" sz="2000" dirty="0" smtClean="0"/>
              <a:t>spot data </a:t>
            </a:r>
            <a:r>
              <a:rPr lang="en-US" sz="2000" dirty="0"/>
              <a:t>errors and help end users understand solutions, thus increasing the likelihood of </a:t>
            </a:r>
            <a:r>
              <a:rPr lang="en-US" sz="2000" dirty="0" smtClean="0"/>
              <a:t>acceptance of </a:t>
            </a:r>
            <a:r>
              <a:rPr lang="en-US" sz="2000" dirty="0"/>
              <a:t>decision </a:t>
            </a:r>
            <a:r>
              <a:rPr lang="en-US" sz="2000" dirty="0" smtClean="0"/>
              <a:t>models.  </a:t>
            </a:r>
          </a:p>
          <a:p>
            <a:r>
              <a:rPr lang="en-US" sz="2000" dirty="0" smtClean="0"/>
              <a:t>Companies </a:t>
            </a:r>
            <a:r>
              <a:rPr lang="en-US" sz="2000" dirty="0"/>
              <a:t>like Nike use geographic data and information systems for visualizing where products are being distributed and how that relates to demographic and sales information.  This information is vital to marketing strategies</a:t>
            </a:r>
            <a:r>
              <a:rPr lang="en-US" sz="2000" dirty="0" smtClean="0"/>
              <a:t>.</a:t>
            </a:r>
          </a:p>
          <a:p>
            <a:r>
              <a:rPr lang="en-US" sz="2000" dirty="0" smtClean="0"/>
              <a:t>Geographic </a:t>
            </a:r>
            <a:r>
              <a:rPr lang="en-US" sz="2000" dirty="0"/>
              <a:t>mapping capabilities were introduced in Excel 2000 but were not </a:t>
            </a:r>
            <a:r>
              <a:rPr lang="en-US" sz="2000" dirty="0" smtClean="0"/>
              <a:t>available in </a:t>
            </a:r>
            <a:r>
              <a:rPr lang="en-US" sz="2000" dirty="0"/>
              <a:t>Excel 2002 and later versions. These capabilities are now available </a:t>
            </a:r>
            <a:r>
              <a:rPr lang="en-US" sz="2000" dirty="0" smtClean="0"/>
              <a:t>through Microsoft</a:t>
            </a:r>
            <a:r>
              <a:rPr lang="en-US" sz="2000" dirty="0"/>
              <a:t> </a:t>
            </a:r>
            <a:r>
              <a:rPr lang="en-US" sz="2000" dirty="0" smtClean="0"/>
              <a:t>MapPoint </a:t>
            </a:r>
            <a:r>
              <a:rPr lang="en-US" sz="2000" dirty="0"/>
              <a:t>2010, which must be purchased separately</a:t>
            </a:r>
            <a:r>
              <a:rPr lang="en-US" sz="2000" dirty="0" smtClean="0"/>
              <a:t>.  However, in Excel 2013 these can be inserted through Add-ins</a:t>
            </a:r>
            <a:endParaRPr lang="en-US" sz="2000" dirty="0"/>
          </a:p>
        </p:txBody>
      </p:sp>
      <p:sp>
        <p:nvSpPr>
          <p:cNvPr id="3" name="Title 2"/>
          <p:cNvSpPr>
            <a:spLocks noGrp="1"/>
          </p:cNvSpPr>
          <p:nvPr>
            <p:ph type="title"/>
          </p:nvPr>
        </p:nvSpPr>
        <p:spPr/>
        <p:txBody>
          <a:bodyPr/>
          <a:lstStyle/>
          <a:p>
            <a:r>
              <a:rPr lang="en-US" dirty="0" smtClean="0"/>
              <a:t>Geographic Data</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397561481"/>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5024</TotalTime>
  <Words>952</Words>
  <Application>Microsoft Office PowerPoint</Application>
  <PresentationFormat>On-screen Show (4:3)</PresentationFormat>
  <Paragraphs>74</Paragraphs>
  <Slides>14</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14</vt:i4>
      </vt:variant>
    </vt:vector>
  </HeadingPairs>
  <TitlesOfParts>
    <vt:vector size="22" baseType="lpstr">
      <vt:lpstr>ＭＳ Ｐゴシック</vt:lpstr>
      <vt:lpstr>Arial</vt:lpstr>
      <vt:lpstr>Calibri</vt:lpstr>
      <vt:lpstr>Verdana</vt:lpstr>
      <vt:lpstr>Wingdings 2</vt:lpstr>
      <vt:lpstr>Wingdings 3</vt:lpstr>
      <vt:lpstr>Custom Design</vt:lpstr>
      <vt:lpstr>Concourse</vt:lpstr>
      <vt:lpstr>BMSP4004  Generating Business Data and Analysis   Lecture  Visualizing and  Exploring  Data</vt:lpstr>
      <vt:lpstr>Data Visualization</vt:lpstr>
      <vt:lpstr>Example Tabular vs. Visual Data Analysis</vt:lpstr>
      <vt:lpstr>Example Tabular vs. Visual Data Analysis</vt:lpstr>
      <vt:lpstr>Dashboards</vt:lpstr>
      <vt:lpstr>Creating Charts in Microsoft Excel</vt:lpstr>
      <vt:lpstr>Column and Bar Charts</vt:lpstr>
      <vt:lpstr>Line Charts</vt:lpstr>
      <vt:lpstr>Pie Charts</vt:lpstr>
      <vt:lpstr>Pie Charts</vt:lpstr>
      <vt:lpstr>Area Charts</vt:lpstr>
      <vt:lpstr>Scatter Charts</vt:lpstr>
      <vt:lpstr>Miscellaneous Excel Charts</vt:lpstr>
      <vt:lpstr>Geographic Data</vt:lpstr>
    </vt:vector>
  </TitlesOfParts>
  <Company>University of South Carolina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Introduction to Business Analytics</dc:title>
  <dc:creator>Joan Donohue</dc:creator>
  <cp:lastModifiedBy>Roisin Mullins</cp:lastModifiedBy>
  <cp:revision>183</cp:revision>
  <dcterms:created xsi:type="dcterms:W3CDTF">2011-11-27T17:51:45Z</dcterms:created>
  <dcterms:modified xsi:type="dcterms:W3CDTF">2019-03-12T14:58:58Z</dcterms:modified>
</cp:coreProperties>
</file>