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345" autoAdjust="0"/>
  </p:normalViewPr>
  <p:slideViewPr>
    <p:cSldViewPr snapToGrid="0">
      <p:cViewPr varScale="1">
        <p:scale>
          <a:sx n="90" d="100"/>
          <a:sy n="90" d="100"/>
        </p:scale>
        <p:origin x="192"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9B190-CBAF-7A74-E8BB-5BC9AFA36C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C9C405-CD12-487E-7577-440097C05F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4461DC-3A02-F90B-79E3-4DFDDC18642F}"/>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5" name="Footer Placeholder 4">
            <a:extLst>
              <a:ext uri="{FF2B5EF4-FFF2-40B4-BE49-F238E27FC236}">
                <a16:creationId xmlns:a16="http://schemas.microsoft.com/office/drawing/2014/main" id="{5FEDB51A-90F3-9CC8-5C7D-3153FFA247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F89AEB-CA8D-E386-2325-1CB763F944EF}"/>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3434905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0993-460C-D935-C87F-23D718619B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7BF02C-99D1-F480-CB2E-4AEF49DE6A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A3D629-C74D-9C0A-0B62-A3759B32713D}"/>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5" name="Footer Placeholder 4">
            <a:extLst>
              <a:ext uri="{FF2B5EF4-FFF2-40B4-BE49-F238E27FC236}">
                <a16:creationId xmlns:a16="http://schemas.microsoft.com/office/drawing/2014/main" id="{0100553E-94C9-90D6-61D7-AAEDE0769F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93B4CA-FC3A-6F1E-3962-CEE1A1F7F7BB}"/>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1295563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C4C02-94AB-0F1D-1F08-EEEC817E59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599EEC-DD55-D5B3-F962-408FA0420F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C6771E-31E9-C9CB-7575-52827DC4174D}"/>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5" name="Footer Placeholder 4">
            <a:extLst>
              <a:ext uri="{FF2B5EF4-FFF2-40B4-BE49-F238E27FC236}">
                <a16:creationId xmlns:a16="http://schemas.microsoft.com/office/drawing/2014/main" id="{DE9A84E1-A12A-BDFE-ABC0-21ADA2C44D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67BC3-B326-A91D-C5A7-3DE9B5E61715}"/>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371457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E6992-B965-8B44-10E2-3025B8F9EB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4A5A75-883D-81D6-DB64-F904E73800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3291AD-5C8F-BCE4-E55C-4E040FBD8B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59411A-0F36-BCA9-5BBB-17525366379C}"/>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6" name="Footer Placeholder 5">
            <a:extLst>
              <a:ext uri="{FF2B5EF4-FFF2-40B4-BE49-F238E27FC236}">
                <a16:creationId xmlns:a16="http://schemas.microsoft.com/office/drawing/2014/main" id="{809639C8-5BE6-04BD-029D-B830A81484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490F04-B944-1565-515F-9CB90E2C55ED}"/>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2792028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1CE87-C59D-C648-D1ED-0E5B834596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4E137B-B140-EC0B-089D-7F2FD63C4F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316F09-2948-A927-EF9C-2D6C11CF59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F87133-FCF9-824C-CD24-BAE7EC6242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A58545-0AF5-528E-5BBC-63B1F50F61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5D4D4C-BABC-841B-0C0C-FEB749E18665}"/>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8" name="Footer Placeholder 7">
            <a:extLst>
              <a:ext uri="{FF2B5EF4-FFF2-40B4-BE49-F238E27FC236}">
                <a16:creationId xmlns:a16="http://schemas.microsoft.com/office/drawing/2014/main" id="{717CB121-B13A-646F-59BB-8117E2679C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8EFA2-AC84-7ACE-6B5F-2F51FF8A57E2}"/>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3458965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54812-9D1C-97CA-C23F-AABDCC730A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46219E-FF02-1551-AC15-3090853F34AC}"/>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4" name="Footer Placeholder 3">
            <a:extLst>
              <a:ext uri="{FF2B5EF4-FFF2-40B4-BE49-F238E27FC236}">
                <a16:creationId xmlns:a16="http://schemas.microsoft.com/office/drawing/2014/main" id="{365F0E31-A8D5-E35A-2CAA-A06B20ECEF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250863-8A74-8C61-9A45-2DC67AB8DA60}"/>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4274953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FF7D57-15BA-3A04-ED20-42D84C7C47B7}"/>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3" name="Footer Placeholder 2">
            <a:extLst>
              <a:ext uri="{FF2B5EF4-FFF2-40B4-BE49-F238E27FC236}">
                <a16:creationId xmlns:a16="http://schemas.microsoft.com/office/drawing/2014/main" id="{143CC5E6-782F-96B8-21BD-C70BA3E383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BD86F6-A8F5-3921-FF1B-B75713408982}"/>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3422096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CBF17-A722-55AE-ED1C-A134DEBFF3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C3CC42-6708-3806-84DD-A60262421F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633C85-C7EF-D80E-E0DC-8A7A040EC9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632FB5-59C6-E726-27D5-35FAD9E9743A}"/>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6" name="Footer Placeholder 5">
            <a:extLst>
              <a:ext uri="{FF2B5EF4-FFF2-40B4-BE49-F238E27FC236}">
                <a16:creationId xmlns:a16="http://schemas.microsoft.com/office/drawing/2014/main" id="{56BC54C1-95C1-E3F6-CF43-F07EA80C0F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513887-1DD2-1394-D6B7-AA4011B1ECB9}"/>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3421245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34C75-0A39-0A0C-FD42-D395DECC36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1324BA-2F84-9C22-5474-9D71D49EE8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811FAC-8809-E711-F41E-EA60E434E4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2E46CF-F16C-4ED0-88F7-FCE0A84AF6DA}"/>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6" name="Footer Placeholder 5">
            <a:extLst>
              <a:ext uri="{FF2B5EF4-FFF2-40B4-BE49-F238E27FC236}">
                <a16:creationId xmlns:a16="http://schemas.microsoft.com/office/drawing/2014/main" id="{ECF48D00-7650-0C59-5781-AAB3F65346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D40E34-A361-3BCD-5CDB-B97D04CF4129}"/>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428717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6322D-6FA1-CD96-28CA-C259B28427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C942B6-B9FE-E13F-953E-AD273DB782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5DC5B3-8FF9-BA3B-EDEA-775450D07EBA}"/>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5" name="Footer Placeholder 4">
            <a:extLst>
              <a:ext uri="{FF2B5EF4-FFF2-40B4-BE49-F238E27FC236}">
                <a16:creationId xmlns:a16="http://schemas.microsoft.com/office/drawing/2014/main" id="{3FE8A84C-629C-0468-60DC-ED99227E87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F48A6C-481D-374B-572C-646540CE8E68}"/>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3848741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691470-EA0A-5419-7C1A-8D9A143133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041396-6EAC-EC91-FE14-3A8896FE4E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013ABD-6666-B054-6348-077E1D609DBA}"/>
              </a:ext>
            </a:extLst>
          </p:cNvPr>
          <p:cNvSpPr>
            <a:spLocks noGrp="1"/>
          </p:cNvSpPr>
          <p:nvPr>
            <p:ph type="dt" sz="half" idx="10"/>
          </p:nvPr>
        </p:nvSpPr>
        <p:spPr/>
        <p:txBody>
          <a:bodyPr/>
          <a:lstStyle/>
          <a:p>
            <a:fld id="{F7DD4FB7-A00A-4969-A381-79B7BF1C8C85}" type="datetimeFigureOut">
              <a:rPr lang="en-GB" smtClean="0"/>
              <a:t>19/10/2023</a:t>
            </a:fld>
            <a:endParaRPr lang="en-GB"/>
          </a:p>
        </p:txBody>
      </p:sp>
      <p:sp>
        <p:nvSpPr>
          <p:cNvPr id="5" name="Footer Placeholder 4">
            <a:extLst>
              <a:ext uri="{FF2B5EF4-FFF2-40B4-BE49-F238E27FC236}">
                <a16:creationId xmlns:a16="http://schemas.microsoft.com/office/drawing/2014/main" id="{3EAA83F2-8B6A-28C2-C715-5CB97F759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7C61A-FDC4-27B9-B5B4-3BF9EF0B05AC}"/>
              </a:ext>
            </a:extLst>
          </p:cNvPr>
          <p:cNvSpPr>
            <a:spLocks noGrp="1"/>
          </p:cNvSpPr>
          <p:nvPr>
            <p:ph type="sldNum" sz="quarter" idx="12"/>
          </p:nvPr>
        </p:nvSpPr>
        <p:spPr/>
        <p:txBody>
          <a:bodyPr/>
          <a:lstStyle/>
          <a:p>
            <a:fld id="{370C3F11-1C0E-4BD2-9D3A-A30F88687623}" type="slidenum">
              <a:rPr lang="en-GB" smtClean="0"/>
              <a:t>‹#›</a:t>
            </a:fld>
            <a:endParaRPr lang="en-GB"/>
          </a:p>
        </p:txBody>
      </p:sp>
    </p:spTree>
    <p:extLst>
      <p:ext uri="{BB962C8B-B14F-4D97-AF65-F5344CB8AC3E}">
        <p14:creationId xmlns:p14="http://schemas.microsoft.com/office/powerpoint/2010/main" val="559162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D74095-0D4F-4764-09F8-69998830A9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6AC1C6-BCFF-3415-60DA-262AB01524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2D009E-5FC0-AE1A-B63B-8A14D44253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DD4FB7-A00A-4969-A381-79B7BF1C8C85}" type="datetimeFigureOut">
              <a:rPr lang="en-GB" smtClean="0"/>
              <a:t>19/10/2023</a:t>
            </a:fld>
            <a:endParaRPr lang="en-GB"/>
          </a:p>
        </p:txBody>
      </p:sp>
      <p:sp>
        <p:nvSpPr>
          <p:cNvPr id="5" name="Footer Placeholder 4">
            <a:extLst>
              <a:ext uri="{FF2B5EF4-FFF2-40B4-BE49-F238E27FC236}">
                <a16:creationId xmlns:a16="http://schemas.microsoft.com/office/drawing/2014/main" id="{3741213A-30E9-1B25-EE77-40B7BC35C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3B4D6F-DC63-E336-9303-52984CF668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0C3F11-1C0E-4BD2-9D3A-A30F88687623}" type="slidenum">
              <a:rPr lang="en-GB" smtClean="0"/>
              <a:t>‹#›</a:t>
            </a:fld>
            <a:endParaRPr lang="en-GB"/>
          </a:p>
        </p:txBody>
      </p:sp>
    </p:spTree>
    <p:extLst>
      <p:ext uri="{BB962C8B-B14F-4D97-AF65-F5344CB8AC3E}">
        <p14:creationId xmlns:p14="http://schemas.microsoft.com/office/powerpoint/2010/main" val="14126524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08859997-F8F3-F007-5C01-FD1C6F115B34}"/>
              </a:ext>
            </a:extLst>
          </p:cNvPr>
          <p:cNvGraphicFramePr>
            <a:graphicFrameLocks noGrp="1"/>
          </p:cNvGraphicFramePr>
          <p:nvPr>
            <p:extLst>
              <p:ext uri="{D42A27DB-BD31-4B8C-83A1-F6EECF244321}">
                <p14:modId xmlns:p14="http://schemas.microsoft.com/office/powerpoint/2010/main" val="3867295667"/>
              </p:ext>
            </p:extLst>
          </p:nvPr>
        </p:nvGraphicFramePr>
        <p:xfrm>
          <a:off x="2032000" y="719665"/>
          <a:ext cx="8128000" cy="5729579"/>
        </p:xfrm>
        <a:graphic>
          <a:graphicData uri="http://schemas.openxmlformats.org/drawingml/2006/table">
            <a:tbl>
              <a:tblPr firstRow="1" bandRow="1">
                <a:tableStyleId>{5940675A-B579-460E-94D1-54222C63F5DA}</a:tableStyleId>
              </a:tblPr>
              <a:tblGrid>
                <a:gridCol w="8128000">
                  <a:extLst>
                    <a:ext uri="{9D8B030D-6E8A-4147-A177-3AD203B41FA5}">
                      <a16:colId xmlns:a16="http://schemas.microsoft.com/office/drawing/2014/main" val="158851147"/>
                    </a:ext>
                  </a:extLst>
                </a:gridCol>
              </a:tblGrid>
              <a:tr h="5729579">
                <a:tc>
                  <a:txBody>
                    <a:bodyPr/>
                    <a:lstStyle/>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pPr algn="ctr"/>
                      <a:r>
                        <a:rPr lang="en-GB" sz="2800" b="1" kern="1200" dirty="0">
                          <a:solidFill>
                            <a:schemeClr val="tx1"/>
                          </a:solidFill>
                          <a:effectLst/>
                          <a:latin typeface="Arial" panose="020B0604020202020204" pitchFamily="34" charset="0"/>
                          <a:ea typeface="+mn-ea"/>
                          <a:cs typeface="Arial" panose="020B0604020202020204" pitchFamily="34" charset="0"/>
                        </a:rPr>
                        <a:t> Respiratory System &amp; COPD Disease</a:t>
                      </a: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pPr algn="ctr"/>
                      <a:r>
                        <a:rPr lang="en-GB" sz="2400" b="1" kern="1200" dirty="0">
                          <a:solidFill>
                            <a:schemeClr val="tx1"/>
                          </a:solidFill>
                          <a:effectLst/>
                          <a:latin typeface="+mn-lt"/>
                          <a:ea typeface="+mn-ea"/>
                          <a:cs typeface="+mn-cs"/>
                        </a:rPr>
                        <a:t>Poster Presentation</a:t>
                      </a: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r>
                        <a:rPr lang="en-GB" sz="1800" kern="1200" dirty="0">
                          <a:solidFill>
                            <a:schemeClr val="tx1"/>
                          </a:solidFill>
                          <a:effectLst/>
                          <a:latin typeface="+mn-lt"/>
                          <a:ea typeface="+mn-ea"/>
                          <a:cs typeface="+mn-cs"/>
                        </a:rPr>
                        <a:t> </a:t>
                      </a:r>
                    </a:p>
                    <a:p>
                      <a:pPr algn="ctr"/>
                      <a:r>
                        <a:rPr lang="en-GB" sz="1800" b="1" kern="1200" dirty="0">
                          <a:solidFill>
                            <a:schemeClr val="tx1"/>
                          </a:solidFill>
                          <a:effectLst/>
                          <a:latin typeface="+mn-lt"/>
                          <a:ea typeface="+mn-ea"/>
                          <a:cs typeface="+mn-cs"/>
                        </a:rPr>
                        <a:t>BMHP5003_BIRM</a:t>
                      </a:r>
                      <a:endParaRPr lang="en-GB" sz="1800" kern="1200" dirty="0">
                        <a:solidFill>
                          <a:schemeClr val="tx1"/>
                        </a:solidFill>
                        <a:effectLst/>
                        <a:latin typeface="+mn-lt"/>
                        <a:ea typeface="+mn-ea"/>
                        <a:cs typeface="+mn-cs"/>
                      </a:endParaRPr>
                    </a:p>
                    <a:p>
                      <a:pPr algn="ctr"/>
                      <a:r>
                        <a:rPr lang="en-GB" sz="1800" b="1" kern="1200" dirty="0">
                          <a:solidFill>
                            <a:schemeClr val="tx1"/>
                          </a:solidFill>
                          <a:effectLst/>
                          <a:latin typeface="+mn-lt"/>
                          <a:ea typeface="+mn-ea"/>
                          <a:cs typeface="+mn-cs"/>
                        </a:rPr>
                        <a:t>Module lead: </a:t>
                      </a:r>
                      <a:r>
                        <a:rPr lang="en-GB" sz="1800" b="1" kern="1200" dirty="0" err="1">
                          <a:solidFill>
                            <a:schemeClr val="tx1"/>
                          </a:solidFill>
                          <a:effectLst/>
                          <a:latin typeface="+mn-lt"/>
                          <a:ea typeface="+mn-ea"/>
                          <a:cs typeface="+mn-cs"/>
                        </a:rPr>
                        <a:t>Raheela</a:t>
                      </a:r>
                      <a:r>
                        <a:rPr lang="en-GB" sz="1800" b="1" kern="1200" dirty="0">
                          <a:solidFill>
                            <a:schemeClr val="tx1"/>
                          </a:solidFill>
                          <a:effectLst/>
                          <a:latin typeface="+mn-lt"/>
                          <a:ea typeface="+mn-ea"/>
                          <a:cs typeface="+mn-cs"/>
                        </a:rPr>
                        <a:t> Shaikh</a:t>
                      </a:r>
                      <a:endParaRPr lang="en-GB" sz="1800" kern="1200" dirty="0">
                        <a:solidFill>
                          <a:schemeClr val="tx1"/>
                        </a:solidFill>
                        <a:effectLst/>
                        <a:latin typeface="+mn-lt"/>
                        <a:ea typeface="+mn-ea"/>
                        <a:cs typeface="+mn-cs"/>
                      </a:endParaRPr>
                    </a:p>
                    <a:p>
                      <a:pPr algn="ctr"/>
                      <a:r>
                        <a:rPr lang="en-GB" sz="1800" b="1" kern="1200" dirty="0">
                          <a:solidFill>
                            <a:schemeClr val="tx1"/>
                          </a:solidFill>
                          <a:effectLst/>
                          <a:latin typeface="+mn-lt"/>
                          <a:ea typeface="+mn-ea"/>
                          <a:cs typeface="+mn-cs"/>
                        </a:rPr>
                        <a:t>Name student: Costel </a:t>
                      </a:r>
                      <a:r>
                        <a:rPr lang="en-GB" sz="1800" b="1" kern="1200" dirty="0" err="1">
                          <a:solidFill>
                            <a:schemeClr val="tx1"/>
                          </a:solidFill>
                          <a:effectLst/>
                          <a:latin typeface="+mn-lt"/>
                          <a:ea typeface="+mn-ea"/>
                          <a:cs typeface="+mn-cs"/>
                        </a:rPr>
                        <a:t>Ionel</a:t>
                      </a:r>
                      <a:r>
                        <a:rPr lang="en-GB" sz="1800" b="1" kern="1200" dirty="0">
                          <a:solidFill>
                            <a:schemeClr val="tx1"/>
                          </a:solidFill>
                          <a:effectLst/>
                          <a:latin typeface="+mn-lt"/>
                          <a:ea typeface="+mn-ea"/>
                          <a:cs typeface="+mn-cs"/>
                        </a:rPr>
                        <a:t> BORDEA</a:t>
                      </a:r>
                      <a:endParaRPr lang="en-GB" sz="1800" kern="1200" dirty="0">
                        <a:solidFill>
                          <a:schemeClr val="tx1"/>
                        </a:solidFill>
                        <a:effectLst/>
                        <a:latin typeface="+mn-lt"/>
                        <a:ea typeface="+mn-ea"/>
                        <a:cs typeface="+mn-cs"/>
                      </a:endParaRPr>
                    </a:p>
                    <a:p>
                      <a:pPr algn="ctr"/>
                      <a:r>
                        <a:rPr lang="en-GB" sz="1800" b="1" kern="1200" dirty="0">
                          <a:solidFill>
                            <a:schemeClr val="tx1"/>
                          </a:solidFill>
                          <a:effectLst/>
                          <a:latin typeface="+mn-lt"/>
                          <a:ea typeface="+mn-ea"/>
                          <a:cs typeface="+mn-cs"/>
                        </a:rPr>
                        <a:t>Number of student: 2133346</a:t>
                      </a:r>
                      <a:endParaRPr lang="en-GB" sz="1800" kern="1200" dirty="0">
                        <a:solidFill>
                          <a:schemeClr val="tx1"/>
                        </a:solidFill>
                        <a:effectLst/>
                        <a:latin typeface="+mn-lt"/>
                        <a:ea typeface="+mn-ea"/>
                        <a:cs typeface="+mn-cs"/>
                      </a:endParaRPr>
                    </a:p>
                    <a:p>
                      <a:endParaRPr lang="en-GB" dirty="0"/>
                    </a:p>
                  </a:txBody>
                  <a:tcPr/>
                </a:tc>
                <a:extLst>
                  <a:ext uri="{0D108BD9-81ED-4DB2-BD59-A6C34878D82A}">
                    <a16:rowId xmlns:a16="http://schemas.microsoft.com/office/drawing/2014/main" val="723949518"/>
                  </a:ext>
                </a:extLst>
              </a:tr>
            </a:tbl>
          </a:graphicData>
        </a:graphic>
      </p:graphicFrame>
    </p:spTree>
    <p:extLst>
      <p:ext uri="{BB962C8B-B14F-4D97-AF65-F5344CB8AC3E}">
        <p14:creationId xmlns:p14="http://schemas.microsoft.com/office/powerpoint/2010/main" val="3950168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agram of a person's body&#10;&#10;Description automatically generated">
            <a:extLst>
              <a:ext uri="{FF2B5EF4-FFF2-40B4-BE49-F238E27FC236}">
                <a16:creationId xmlns:a16="http://schemas.microsoft.com/office/drawing/2014/main" id="{4B23C179-E354-B47A-8A3C-513C1BBEF5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48270" y="252530"/>
            <a:ext cx="4670911" cy="6287769"/>
          </a:xfrm>
          <a:prstGeom prst="rect">
            <a:avLst/>
          </a:prstGeom>
        </p:spPr>
      </p:pic>
      <p:graphicFrame>
        <p:nvGraphicFramePr>
          <p:cNvPr id="8" name="Table 7">
            <a:extLst>
              <a:ext uri="{FF2B5EF4-FFF2-40B4-BE49-F238E27FC236}">
                <a16:creationId xmlns:a16="http://schemas.microsoft.com/office/drawing/2014/main" id="{46F635FA-B43E-0AA9-EE89-40B7C4753B87}"/>
              </a:ext>
            </a:extLst>
          </p:cNvPr>
          <p:cNvGraphicFramePr>
            <a:graphicFrameLocks noGrp="1"/>
          </p:cNvGraphicFramePr>
          <p:nvPr>
            <p:extLst>
              <p:ext uri="{D42A27DB-BD31-4B8C-83A1-F6EECF244321}">
                <p14:modId xmlns:p14="http://schemas.microsoft.com/office/powerpoint/2010/main" val="4120253022"/>
              </p:ext>
            </p:extLst>
          </p:nvPr>
        </p:nvGraphicFramePr>
        <p:xfrm>
          <a:off x="224057" y="172385"/>
          <a:ext cx="4844505" cy="426720"/>
        </p:xfrm>
        <a:graphic>
          <a:graphicData uri="http://schemas.openxmlformats.org/drawingml/2006/table">
            <a:tbl>
              <a:tblPr firstRow="1" bandRow="1">
                <a:tableStyleId>{5940675A-B579-460E-94D1-54222C63F5DA}</a:tableStyleId>
              </a:tblPr>
              <a:tblGrid>
                <a:gridCol w="4844505">
                  <a:extLst>
                    <a:ext uri="{9D8B030D-6E8A-4147-A177-3AD203B41FA5}">
                      <a16:colId xmlns:a16="http://schemas.microsoft.com/office/drawing/2014/main" val="2811412413"/>
                    </a:ext>
                  </a:extLst>
                </a:gridCol>
              </a:tblGrid>
              <a:tr h="363162">
                <a:tc>
                  <a:txBody>
                    <a:bodyPr/>
                    <a:lstStyle/>
                    <a:p>
                      <a:r>
                        <a:rPr lang="en-US" sz="1100" b="0" i="0" kern="1200" dirty="0">
                          <a:solidFill>
                            <a:schemeClr val="tx1"/>
                          </a:solidFill>
                          <a:effectLst/>
                          <a:latin typeface="+mn-lt"/>
                          <a:ea typeface="+mn-ea"/>
                          <a:cs typeface="+mn-cs"/>
                        </a:rPr>
                        <a:t>The role of the nasal cavity in the respiratory system is to warm, humidify, and filter the inhaled air, preparing it to enter the lungs (Tortora &amp; Derrickson, 2016).</a:t>
                      </a:r>
                    </a:p>
                  </a:txBody>
                  <a:tcPr/>
                </a:tc>
                <a:extLst>
                  <a:ext uri="{0D108BD9-81ED-4DB2-BD59-A6C34878D82A}">
                    <a16:rowId xmlns:a16="http://schemas.microsoft.com/office/drawing/2014/main" val="1065637926"/>
                  </a:ext>
                </a:extLst>
              </a:tr>
            </a:tbl>
          </a:graphicData>
        </a:graphic>
      </p:graphicFrame>
      <p:graphicFrame>
        <p:nvGraphicFramePr>
          <p:cNvPr id="9" name="Table 8">
            <a:extLst>
              <a:ext uri="{FF2B5EF4-FFF2-40B4-BE49-F238E27FC236}">
                <a16:creationId xmlns:a16="http://schemas.microsoft.com/office/drawing/2014/main" id="{AF3BCB0A-3713-31D1-DA0B-84A9851C2590}"/>
              </a:ext>
            </a:extLst>
          </p:cNvPr>
          <p:cNvGraphicFramePr>
            <a:graphicFrameLocks noGrp="1"/>
          </p:cNvGraphicFramePr>
          <p:nvPr>
            <p:extLst>
              <p:ext uri="{D42A27DB-BD31-4B8C-83A1-F6EECF244321}">
                <p14:modId xmlns:p14="http://schemas.microsoft.com/office/powerpoint/2010/main" val="2437185046"/>
              </p:ext>
            </p:extLst>
          </p:nvPr>
        </p:nvGraphicFramePr>
        <p:xfrm>
          <a:off x="215313" y="692158"/>
          <a:ext cx="3683616" cy="640080"/>
        </p:xfrm>
        <a:graphic>
          <a:graphicData uri="http://schemas.openxmlformats.org/drawingml/2006/table">
            <a:tbl>
              <a:tblPr firstRow="1" bandRow="1">
                <a:tableStyleId>{5940675A-B579-460E-94D1-54222C63F5DA}</a:tableStyleId>
              </a:tblPr>
              <a:tblGrid>
                <a:gridCol w="3683616">
                  <a:extLst>
                    <a:ext uri="{9D8B030D-6E8A-4147-A177-3AD203B41FA5}">
                      <a16:colId xmlns:a16="http://schemas.microsoft.com/office/drawing/2014/main" val="1755018725"/>
                    </a:ext>
                  </a:extLst>
                </a:gridCol>
              </a:tblGrid>
              <a:tr h="370840">
                <a:tc>
                  <a:txBody>
                    <a:bodyPr/>
                    <a:lstStyle/>
                    <a:p>
                      <a:r>
                        <a:rPr lang="en-US" sz="1200" b="0" i="0" kern="1200" dirty="0">
                          <a:solidFill>
                            <a:schemeClr val="tx1"/>
                          </a:solidFill>
                          <a:effectLst/>
                          <a:latin typeface="+mn-lt"/>
                          <a:ea typeface="+mn-ea"/>
                          <a:cs typeface="+mn-cs"/>
                        </a:rPr>
                        <a:t>The epiglottis prevents food and liquids from entering the trachea when we swallow (</a:t>
                      </a:r>
                      <a:r>
                        <a:rPr lang="en-US" sz="1200" b="0" i="0" kern="1200" dirty="0" err="1">
                          <a:solidFill>
                            <a:schemeClr val="tx1"/>
                          </a:solidFill>
                          <a:effectLst/>
                          <a:latin typeface="+mn-lt"/>
                          <a:ea typeface="+mn-ea"/>
                          <a:cs typeface="+mn-cs"/>
                        </a:rPr>
                        <a:t>Marieb</a:t>
                      </a:r>
                      <a:r>
                        <a:rPr lang="en-US" sz="1200" b="0" i="0" kern="1200" dirty="0">
                          <a:solidFill>
                            <a:schemeClr val="tx1"/>
                          </a:solidFill>
                          <a:effectLst/>
                          <a:latin typeface="+mn-lt"/>
                          <a:ea typeface="+mn-ea"/>
                          <a:cs typeface="+mn-cs"/>
                        </a:rPr>
                        <a:t> and Hoehn, 2019).</a:t>
                      </a:r>
                    </a:p>
                  </a:txBody>
                  <a:tcPr/>
                </a:tc>
                <a:extLst>
                  <a:ext uri="{0D108BD9-81ED-4DB2-BD59-A6C34878D82A}">
                    <a16:rowId xmlns:a16="http://schemas.microsoft.com/office/drawing/2014/main" val="2658679456"/>
                  </a:ext>
                </a:extLst>
              </a:tr>
            </a:tbl>
          </a:graphicData>
        </a:graphic>
      </p:graphicFrame>
      <p:graphicFrame>
        <p:nvGraphicFramePr>
          <p:cNvPr id="10" name="Table 9">
            <a:extLst>
              <a:ext uri="{FF2B5EF4-FFF2-40B4-BE49-F238E27FC236}">
                <a16:creationId xmlns:a16="http://schemas.microsoft.com/office/drawing/2014/main" id="{8B513AB1-2568-E554-2ABE-0FB18FD0416A}"/>
              </a:ext>
            </a:extLst>
          </p:cNvPr>
          <p:cNvGraphicFramePr>
            <a:graphicFrameLocks noGrp="1"/>
          </p:cNvGraphicFramePr>
          <p:nvPr>
            <p:extLst>
              <p:ext uri="{D42A27DB-BD31-4B8C-83A1-F6EECF244321}">
                <p14:modId xmlns:p14="http://schemas.microsoft.com/office/powerpoint/2010/main" val="4291210211"/>
              </p:ext>
            </p:extLst>
          </p:nvPr>
        </p:nvGraphicFramePr>
        <p:xfrm>
          <a:off x="199386" y="1395021"/>
          <a:ext cx="4311609" cy="640080"/>
        </p:xfrm>
        <a:graphic>
          <a:graphicData uri="http://schemas.openxmlformats.org/drawingml/2006/table">
            <a:tbl>
              <a:tblPr firstRow="1" bandRow="1">
                <a:tableStyleId>{5940675A-B579-460E-94D1-54222C63F5DA}</a:tableStyleId>
              </a:tblPr>
              <a:tblGrid>
                <a:gridCol w="4311609">
                  <a:extLst>
                    <a:ext uri="{9D8B030D-6E8A-4147-A177-3AD203B41FA5}">
                      <a16:colId xmlns:a16="http://schemas.microsoft.com/office/drawing/2014/main" val="2489530868"/>
                    </a:ext>
                  </a:extLst>
                </a:gridCol>
              </a:tblGrid>
              <a:tr h="370840">
                <a:tc>
                  <a:txBody>
                    <a:bodyPr/>
                    <a:lstStyle/>
                    <a:p>
                      <a:r>
                        <a:rPr lang="en-US" sz="1200" b="0" i="0" kern="1200" dirty="0">
                          <a:solidFill>
                            <a:schemeClr val="tx1"/>
                          </a:solidFill>
                          <a:effectLst/>
                          <a:latin typeface="+mn-lt"/>
                          <a:ea typeface="+mn-ea"/>
                          <a:cs typeface="+mn-cs"/>
                        </a:rPr>
                        <a:t>The pleural membrane prevents friction between the lungs and the chest wall during respiration (Seeley, Stephens, and Tate, 2008).</a:t>
                      </a:r>
                    </a:p>
                  </a:txBody>
                  <a:tcPr/>
                </a:tc>
                <a:extLst>
                  <a:ext uri="{0D108BD9-81ED-4DB2-BD59-A6C34878D82A}">
                    <a16:rowId xmlns:a16="http://schemas.microsoft.com/office/drawing/2014/main" val="3097764288"/>
                  </a:ext>
                </a:extLst>
              </a:tr>
            </a:tbl>
          </a:graphicData>
        </a:graphic>
      </p:graphicFrame>
      <p:graphicFrame>
        <p:nvGraphicFramePr>
          <p:cNvPr id="11" name="Table 10">
            <a:extLst>
              <a:ext uri="{FF2B5EF4-FFF2-40B4-BE49-F238E27FC236}">
                <a16:creationId xmlns:a16="http://schemas.microsoft.com/office/drawing/2014/main" id="{047AA750-D31E-7D24-79A3-6FEE4F7B065A}"/>
              </a:ext>
            </a:extLst>
          </p:cNvPr>
          <p:cNvGraphicFramePr>
            <a:graphicFrameLocks noGrp="1"/>
          </p:cNvGraphicFramePr>
          <p:nvPr>
            <p:extLst>
              <p:ext uri="{D42A27DB-BD31-4B8C-83A1-F6EECF244321}">
                <p14:modId xmlns:p14="http://schemas.microsoft.com/office/powerpoint/2010/main" val="3513172485"/>
              </p:ext>
            </p:extLst>
          </p:nvPr>
        </p:nvGraphicFramePr>
        <p:xfrm>
          <a:off x="224057" y="2091039"/>
          <a:ext cx="3294264" cy="640080"/>
        </p:xfrm>
        <a:graphic>
          <a:graphicData uri="http://schemas.openxmlformats.org/drawingml/2006/table">
            <a:tbl>
              <a:tblPr firstRow="1" bandRow="1">
                <a:tableStyleId>{5940675A-B579-460E-94D1-54222C63F5DA}</a:tableStyleId>
              </a:tblPr>
              <a:tblGrid>
                <a:gridCol w="3294264">
                  <a:extLst>
                    <a:ext uri="{9D8B030D-6E8A-4147-A177-3AD203B41FA5}">
                      <a16:colId xmlns:a16="http://schemas.microsoft.com/office/drawing/2014/main" val="3548127111"/>
                    </a:ext>
                  </a:extLst>
                </a:gridCol>
              </a:tblGrid>
              <a:tr h="370840">
                <a:tc>
                  <a:txBody>
                    <a:bodyPr/>
                    <a:lstStyle/>
                    <a:p>
                      <a:r>
                        <a:rPr lang="en-US" sz="1200" b="0" i="0" kern="1200" dirty="0">
                          <a:solidFill>
                            <a:schemeClr val="tx1"/>
                          </a:solidFill>
                          <a:effectLst/>
                          <a:latin typeface="+mn-lt"/>
                          <a:ea typeface="+mn-ea"/>
                          <a:cs typeface="+mn-cs"/>
                        </a:rPr>
                        <a:t>The lungs facilitate the exchange of oxygen and carbon dioxide between air and blood (Hall, 2015).</a:t>
                      </a:r>
                    </a:p>
                  </a:txBody>
                  <a:tcPr/>
                </a:tc>
                <a:extLst>
                  <a:ext uri="{0D108BD9-81ED-4DB2-BD59-A6C34878D82A}">
                    <a16:rowId xmlns:a16="http://schemas.microsoft.com/office/drawing/2014/main" val="3004576259"/>
                  </a:ext>
                </a:extLst>
              </a:tr>
            </a:tbl>
          </a:graphicData>
        </a:graphic>
      </p:graphicFrame>
      <p:graphicFrame>
        <p:nvGraphicFramePr>
          <p:cNvPr id="12" name="Table 11">
            <a:extLst>
              <a:ext uri="{FF2B5EF4-FFF2-40B4-BE49-F238E27FC236}">
                <a16:creationId xmlns:a16="http://schemas.microsoft.com/office/drawing/2014/main" id="{4B553FFD-FAD3-5D4B-0176-A44CA1044E50}"/>
              </a:ext>
            </a:extLst>
          </p:cNvPr>
          <p:cNvGraphicFramePr>
            <a:graphicFrameLocks noGrp="1"/>
          </p:cNvGraphicFramePr>
          <p:nvPr>
            <p:extLst>
              <p:ext uri="{D42A27DB-BD31-4B8C-83A1-F6EECF244321}">
                <p14:modId xmlns:p14="http://schemas.microsoft.com/office/powerpoint/2010/main" val="3373798656"/>
              </p:ext>
            </p:extLst>
          </p:nvPr>
        </p:nvGraphicFramePr>
        <p:xfrm>
          <a:off x="224057" y="2813778"/>
          <a:ext cx="3683616" cy="457201"/>
        </p:xfrm>
        <a:graphic>
          <a:graphicData uri="http://schemas.openxmlformats.org/drawingml/2006/table">
            <a:tbl>
              <a:tblPr firstRow="1" bandRow="1">
                <a:tableStyleId>{5940675A-B579-460E-94D1-54222C63F5DA}</a:tableStyleId>
              </a:tblPr>
              <a:tblGrid>
                <a:gridCol w="3683616">
                  <a:extLst>
                    <a:ext uri="{9D8B030D-6E8A-4147-A177-3AD203B41FA5}">
                      <a16:colId xmlns:a16="http://schemas.microsoft.com/office/drawing/2014/main" val="669373405"/>
                    </a:ext>
                  </a:extLst>
                </a:gridCol>
              </a:tblGrid>
              <a:tr h="457201">
                <a:tc>
                  <a:txBody>
                    <a:bodyPr/>
                    <a:lstStyle/>
                    <a:p>
                      <a:r>
                        <a:rPr lang="en-US" sz="1200" b="0" i="0" kern="1200" dirty="0">
                          <a:solidFill>
                            <a:schemeClr val="tx1"/>
                          </a:solidFill>
                          <a:effectLst/>
                          <a:latin typeface="+mn-lt"/>
                          <a:ea typeface="+mn-ea"/>
                          <a:cs typeface="+mn-cs"/>
                        </a:rPr>
                        <a:t>The diaphragm muscles alter the volume of the thoracic cavity to facilitate breathing (</a:t>
                      </a:r>
                      <a:r>
                        <a:rPr lang="en-US" sz="1200" b="0" i="0" kern="1200" dirty="0" err="1">
                          <a:solidFill>
                            <a:schemeClr val="tx1"/>
                          </a:solidFill>
                          <a:effectLst/>
                          <a:latin typeface="+mn-lt"/>
                          <a:ea typeface="+mn-ea"/>
                          <a:cs typeface="+mn-cs"/>
                        </a:rPr>
                        <a:t>Silverthorn</a:t>
                      </a:r>
                      <a:r>
                        <a:rPr lang="en-US" sz="1200" b="0" i="0" kern="1200" dirty="0">
                          <a:solidFill>
                            <a:schemeClr val="tx1"/>
                          </a:solidFill>
                          <a:effectLst/>
                          <a:latin typeface="+mn-lt"/>
                          <a:ea typeface="+mn-ea"/>
                          <a:cs typeface="+mn-cs"/>
                        </a:rPr>
                        <a:t>, 2018).</a:t>
                      </a:r>
                    </a:p>
                  </a:txBody>
                  <a:tcPr/>
                </a:tc>
                <a:extLst>
                  <a:ext uri="{0D108BD9-81ED-4DB2-BD59-A6C34878D82A}">
                    <a16:rowId xmlns:a16="http://schemas.microsoft.com/office/drawing/2014/main" val="2667984352"/>
                  </a:ext>
                </a:extLst>
              </a:tr>
            </a:tbl>
          </a:graphicData>
        </a:graphic>
      </p:graphicFrame>
      <p:graphicFrame>
        <p:nvGraphicFramePr>
          <p:cNvPr id="14" name="Table 13">
            <a:extLst>
              <a:ext uri="{FF2B5EF4-FFF2-40B4-BE49-F238E27FC236}">
                <a16:creationId xmlns:a16="http://schemas.microsoft.com/office/drawing/2014/main" id="{E65E691A-1402-82DB-76E1-C683A7F4F388}"/>
              </a:ext>
            </a:extLst>
          </p:cNvPr>
          <p:cNvGraphicFramePr>
            <a:graphicFrameLocks noGrp="1"/>
          </p:cNvGraphicFramePr>
          <p:nvPr>
            <p:extLst>
              <p:ext uri="{D42A27DB-BD31-4B8C-83A1-F6EECF244321}">
                <p14:modId xmlns:p14="http://schemas.microsoft.com/office/powerpoint/2010/main" val="1314290514"/>
              </p:ext>
            </p:extLst>
          </p:nvPr>
        </p:nvGraphicFramePr>
        <p:xfrm>
          <a:off x="224058" y="3434102"/>
          <a:ext cx="3609156" cy="457200"/>
        </p:xfrm>
        <a:graphic>
          <a:graphicData uri="http://schemas.openxmlformats.org/drawingml/2006/table">
            <a:tbl>
              <a:tblPr firstRow="1" bandRow="1">
                <a:tableStyleId>{5940675A-B579-460E-94D1-54222C63F5DA}</a:tableStyleId>
              </a:tblPr>
              <a:tblGrid>
                <a:gridCol w="3609156">
                  <a:extLst>
                    <a:ext uri="{9D8B030D-6E8A-4147-A177-3AD203B41FA5}">
                      <a16:colId xmlns:a16="http://schemas.microsoft.com/office/drawing/2014/main" val="3006731510"/>
                    </a:ext>
                  </a:extLst>
                </a:gridCol>
              </a:tblGrid>
              <a:tr h="370840">
                <a:tc>
                  <a:txBody>
                    <a:bodyPr/>
                    <a:lstStyle/>
                    <a:p>
                      <a:r>
                        <a:rPr lang="en-US" sz="1200" b="0" i="0" kern="1200" dirty="0">
                          <a:solidFill>
                            <a:schemeClr val="tx1"/>
                          </a:solidFill>
                          <a:effectLst/>
                          <a:latin typeface="+mn-lt"/>
                          <a:ea typeface="+mn-ea"/>
                          <a:cs typeface="+mn-cs"/>
                        </a:rPr>
                        <a:t>The pharyngeal muscles direct air towards the larynx and trachea (</a:t>
                      </a:r>
                      <a:r>
                        <a:rPr lang="en-US" sz="1200" b="0" i="0" kern="1200" dirty="0" err="1">
                          <a:solidFill>
                            <a:schemeClr val="tx1"/>
                          </a:solidFill>
                          <a:effectLst/>
                          <a:latin typeface="+mn-lt"/>
                          <a:ea typeface="+mn-ea"/>
                          <a:cs typeface="+mn-cs"/>
                        </a:rPr>
                        <a:t>Standal</a:t>
                      </a:r>
                      <a:r>
                        <a:rPr lang="en-US" sz="1200" b="0" i="0" kern="1200" dirty="0">
                          <a:solidFill>
                            <a:schemeClr val="tx1"/>
                          </a:solidFill>
                          <a:effectLst/>
                          <a:latin typeface="+mn-lt"/>
                          <a:ea typeface="+mn-ea"/>
                          <a:cs typeface="+mn-cs"/>
                        </a:rPr>
                        <a:t> and McLean, 2016).</a:t>
                      </a:r>
                    </a:p>
                  </a:txBody>
                  <a:tcPr/>
                </a:tc>
                <a:extLst>
                  <a:ext uri="{0D108BD9-81ED-4DB2-BD59-A6C34878D82A}">
                    <a16:rowId xmlns:a16="http://schemas.microsoft.com/office/drawing/2014/main" val="1683059141"/>
                  </a:ext>
                </a:extLst>
              </a:tr>
            </a:tbl>
          </a:graphicData>
        </a:graphic>
      </p:graphicFrame>
      <p:graphicFrame>
        <p:nvGraphicFramePr>
          <p:cNvPr id="15" name="Table 14">
            <a:extLst>
              <a:ext uri="{FF2B5EF4-FFF2-40B4-BE49-F238E27FC236}">
                <a16:creationId xmlns:a16="http://schemas.microsoft.com/office/drawing/2014/main" id="{137319B6-4FAA-923E-CD33-4917E1BC9A02}"/>
              </a:ext>
            </a:extLst>
          </p:cNvPr>
          <p:cNvGraphicFramePr>
            <a:graphicFrameLocks noGrp="1"/>
          </p:cNvGraphicFramePr>
          <p:nvPr>
            <p:extLst>
              <p:ext uri="{D42A27DB-BD31-4B8C-83A1-F6EECF244321}">
                <p14:modId xmlns:p14="http://schemas.microsoft.com/office/powerpoint/2010/main" val="30165497"/>
              </p:ext>
            </p:extLst>
          </p:nvPr>
        </p:nvGraphicFramePr>
        <p:xfrm>
          <a:off x="210261" y="3967180"/>
          <a:ext cx="3609156" cy="457200"/>
        </p:xfrm>
        <a:graphic>
          <a:graphicData uri="http://schemas.openxmlformats.org/drawingml/2006/table">
            <a:tbl>
              <a:tblPr firstRow="1" bandRow="1">
                <a:tableStyleId>{5940675A-B579-460E-94D1-54222C63F5DA}</a:tableStyleId>
              </a:tblPr>
              <a:tblGrid>
                <a:gridCol w="3609156">
                  <a:extLst>
                    <a:ext uri="{9D8B030D-6E8A-4147-A177-3AD203B41FA5}">
                      <a16:colId xmlns:a16="http://schemas.microsoft.com/office/drawing/2014/main" val="4008282388"/>
                    </a:ext>
                  </a:extLst>
                </a:gridCol>
              </a:tblGrid>
              <a:tr h="370840">
                <a:tc>
                  <a:txBody>
                    <a:bodyPr/>
                    <a:lstStyle/>
                    <a:p>
                      <a:r>
                        <a:rPr lang="en-US" sz="1200" b="0" i="0" kern="1200" dirty="0">
                          <a:solidFill>
                            <a:schemeClr val="tx1"/>
                          </a:solidFill>
                          <a:effectLst/>
                          <a:latin typeface="+mn-lt"/>
                          <a:ea typeface="+mn-ea"/>
                          <a:cs typeface="+mn-cs"/>
                        </a:rPr>
                        <a:t>The laryngeal muscles control the vocal cords and protect the trachea (</a:t>
                      </a:r>
                      <a:r>
                        <a:rPr lang="en-US" sz="1200" b="0" i="0" kern="1200" dirty="0" err="1">
                          <a:solidFill>
                            <a:schemeClr val="tx1"/>
                          </a:solidFill>
                          <a:effectLst/>
                          <a:latin typeface="+mn-lt"/>
                          <a:ea typeface="+mn-ea"/>
                          <a:cs typeface="+mn-cs"/>
                        </a:rPr>
                        <a:t>Marieb</a:t>
                      </a:r>
                      <a:r>
                        <a:rPr lang="en-US" sz="1200" b="0" i="0" kern="1200" dirty="0">
                          <a:solidFill>
                            <a:schemeClr val="tx1"/>
                          </a:solidFill>
                          <a:effectLst/>
                          <a:latin typeface="+mn-lt"/>
                          <a:ea typeface="+mn-ea"/>
                          <a:cs typeface="+mn-cs"/>
                        </a:rPr>
                        <a:t> and Hoehn, 2019).</a:t>
                      </a:r>
                    </a:p>
                  </a:txBody>
                  <a:tcPr/>
                </a:tc>
                <a:extLst>
                  <a:ext uri="{0D108BD9-81ED-4DB2-BD59-A6C34878D82A}">
                    <a16:rowId xmlns:a16="http://schemas.microsoft.com/office/drawing/2014/main" val="3728289628"/>
                  </a:ext>
                </a:extLst>
              </a:tr>
            </a:tbl>
          </a:graphicData>
        </a:graphic>
      </p:graphicFrame>
      <p:graphicFrame>
        <p:nvGraphicFramePr>
          <p:cNvPr id="16" name="Table 15">
            <a:extLst>
              <a:ext uri="{FF2B5EF4-FFF2-40B4-BE49-F238E27FC236}">
                <a16:creationId xmlns:a16="http://schemas.microsoft.com/office/drawing/2014/main" id="{56851586-3112-5758-0660-7A5B1EAAB87A}"/>
              </a:ext>
            </a:extLst>
          </p:cNvPr>
          <p:cNvGraphicFramePr>
            <a:graphicFrameLocks noGrp="1"/>
          </p:cNvGraphicFramePr>
          <p:nvPr>
            <p:extLst>
              <p:ext uri="{D42A27DB-BD31-4B8C-83A1-F6EECF244321}">
                <p14:modId xmlns:p14="http://schemas.microsoft.com/office/powerpoint/2010/main" val="788057606"/>
              </p:ext>
            </p:extLst>
          </p:nvPr>
        </p:nvGraphicFramePr>
        <p:xfrm>
          <a:off x="211048" y="4542304"/>
          <a:ext cx="4087552" cy="640080"/>
        </p:xfrm>
        <a:graphic>
          <a:graphicData uri="http://schemas.openxmlformats.org/drawingml/2006/table">
            <a:tbl>
              <a:tblPr firstRow="1" bandRow="1">
                <a:tableStyleId>{5940675A-B579-460E-94D1-54222C63F5DA}</a:tableStyleId>
              </a:tblPr>
              <a:tblGrid>
                <a:gridCol w="4087552">
                  <a:extLst>
                    <a:ext uri="{9D8B030D-6E8A-4147-A177-3AD203B41FA5}">
                      <a16:colId xmlns:a16="http://schemas.microsoft.com/office/drawing/2014/main" val="2193869070"/>
                    </a:ext>
                  </a:extLst>
                </a:gridCol>
              </a:tblGrid>
              <a:tr h="370840">
                <a:tc>
                  <a:txBody>
                    <a:bodyPr/>
                    <a:lstStyle/>
                    <a:p>
                      <a:r>
                        <a:rPr lang="en-US" sz="1200" b="0" i="0" kern="1200" dirty="0">
                          <a:solidFill>
                            <a:schemeClr val="tx1"/>
                          </a:solidFill>
                          <a:effectLst/>
                          <a:latin typeface="+mn-lt"/>
                          <a:ea typeface="+mn-ea"/>
                          <a:cs typeface="+mn-cs"/>
                        </a:rPr>
                        <a:t>The tracheal muscles maintain the opening and regulate the diameter of the trachea for airflow (</a:t>
                      </a:r>
                      <a:r>
                        <a:rPr lang="en-US" sz="1200" b="0" i="0" kern="1200" dirty="0" err="1">
                          <a:solidFill>
                            <a:schemeClr val="tx1"/>
                          </a:solidFill>
                          <a:effectLst/>
                          <a:latin typeface="+mn-lt"/>
                          <a:ea typeface="+mn-ea"/>
                          <a:cs typeface="+mn-cs"/>
                        </a:rPr>
                        <a:t>Widmaier</a:t>
                      </a:r>
                      <a:r>
                        <a:rPr lang="en-US" sz="1200" b="0" i="0" kern="1200" dirty="0">
                          <a:solidFill>
                            <a:schemeClr val="tx1"/>
                          </a:solidFill>
                          <a:effectLst/>
                          <a:latin typeface="+mn-lt"/>
                          <a:ea typeface="+mn-ea"/>
                          <a:cs typeface="+mn-cs"/>
                        </a:rPr>
                        <a:t>, Raff, and Strang, 2016).</a:t>
                      </a:r>
                    </a:p>
                  </a:txBody>
                  <a:tcPr/>
                </a:tc>
                <a:extLst>
                  <a:ext uri="{0D108BD9-81ED-4DB2-BD59-A6C34878D82A}">
                    <a16:rowId xmlns:a16="http://schemas.microsoft.com/office/drawing/2014/main" val="2317449105"/>
                  </a:ext>
                </a:extLst>
              </a:tr>
            </a:tbl>
          </a:graphicData>
        </a:graphic>
      </p:graphicFrame>
      <p:graphicFrame>
        <p:nvGraphicFramePr>
          <p:cNvPr id="17" name="Table 16">
            <a:extLst>
              <a:ext uri="{FF2B5EF4-FFF2-40B4-BE49-F238E27FC236}">
                <a16:creationId xmlns:a16="http://schemas.microsoft.com/office/drawing/2014/main" id="{DA6B5274-8BE9-61E5-0A36-57326835325F}"/>
              </a:ext>
            </a:extLst>
          </p:cNvPr>
          <p:cNvGraphicFramePr>
            <a:graphicFrameLocks noGrp="1"/>
          </p:cNvGraphicFramePr>
          <p:nvPr>
            <p:extLst>
              <p:ext uri="{D42A27DB-BD31-4B8C-83A1-F6EECF244321}">
                <p14:modId xmlns:p14="http://schemas.microsoft.com/office/powerpoint/2010/main" val="4129958236"/>
              </p:ext>
            </p:extLst>
          </p:nvPr>
        </p:nvGraphicFramePr>
        <p:xfrm>
          <a:off x="282480" y="5357205"/>
          <a:ext cx="3348765" cy="457200"/>
        </p:xfrm>
        <a:graphic>
          <a:graphicData uri="http://schemas.openxmlformats.org/drawingml/2006/table">
            <a:tbl>
              <a:tblPr firstRow="1" bandRow="1">
                <a:tableStyleId>{5940675A-B579-460E-94D1-54222C63F5DA}</a:tableStyleId>
              </a:tblPr>
              <a:tblGrid>
                <a:gridCol w="3348765">
                  <a:extLst>
                    <a:ext uri="{9D8B030D-6E8A-4147-A177-3AD203B41FA5}">
                      <a16:colId xmlns:a16="http://schemas.microsoft.com/office/drawing/2014/main" val="3733821747"/>
                    </a:ext>
                  </a:extLst>
                </a:gridCol>
              </a:tblGrid>
              <a:tr h="448275">
                <a:tc>
                  <a:txBody>
                    <a:bodyPr/>
                    <a:lstStyle/>
                    <a:p>
                      <a:r>
                        <a:rPr lang="en-US" sz="1200" b="0" i="0" kern="1200" dirty="0">
                          <a:solidFill>
                            <a:schemeClr val="tx1"/>
                          </a:solidFill>
                          <a:effectLst/>
                          <a:latin typeface="+mn-lt"/>
                          <a:ea typeface="+mn-ea"/>
                          <a:cs typeface="+mn-cs"/>
                        </a:rPr>
                        <a:t>The bronchi lead air to the deeper areas of the lungs (Tortora and Derrickson, 2016).</a:t>
                      </a:r>
                    </a:p>
                  </a:txBody>
                  <a:tcPr/>
                </a:tc>
                <a:extLst>
                  <a:ext uri="{0D108BD9-81ED-4DB2-BD59-A6C34878D82A}">
                    <a16:rowId xmlns:a16="http://schemas.microsoft.com/office/drawing/2014/main" val="2385613268"/>
                  </a:ext>
                </a:extLst>
              </a:tr>
            </a:tbl>
          </a:graphicData>
        </a:graphic>
      </p:graphicFrame>
      <p:graphicFrame>
        <p:nvGraphicFramePr>
          <p:cNvPr id="18" name="Table 17">
            <a:extLst>
              <a:ext uri="{FF2B5EF4-FFF2-40B4-BE49-F238E27FC236}">
                <a16:creationId xmlns:a16="http://schemas.microsoft.com/office/drawing/2014/main" id="{04472167-E6FB-84C4-13AD-16242380CEC8}"/>
              </a:ext>
            </a:extLst>
          </p:cNvPr>
          <p:cNvGraphicFramePr>
            <a:graphicFrameLocks noGrp="1"/>
          </p:cNvGraphicFramePr>
          <p:nvPr>
            <p:extLst>
              <p:ext uri="{D42A27DB-BD31-4B8C-83A1-F6EECF244321}">
                <p14:modId xmlns:p14="http://schemas.microsoft.com/office/powerpoint/2010/main" val="3810782085"/>
              </p:ext>
            </p:extLst>
          </p:nvPr>
        </p:nvGraphicFramePr>
        <p:xfrm>
          <a:off x="232633" y="5932931"/>
          <a:ext cx="4135997" cy="822960"/>
        </p:xfrm>
        <a:graphic>
          <a:graphicData uri="http://schemas.openxmlformats.org/drawingml/2006/table">
            <a:tbl>
              <a:tblPr firstRow="1" bandRow="1">
                <a:tableStyleId>{5940675A-B579-460E-94D1-54222C63F5DA}</a:tableStyleId>
              </a:tblPr>
              <a:tblGrid>
                <a:gridCol w="4135997">
                  <a:extLst>
                    <a:ext uri="{9D8B030D-6E8A-4147-A177-3AD203B41FA5}">
                      <a16:colId xmlns:a16="http://schemas.microsoft.com/office/drawing/2014/main" val="2542529707"/>
                    </a:ext>
                  </a:extLst>
                </a:gridCol>
              </a:tblGrid>
              <a:tr h="496878">
                <a:tc>
                  <a:txBody>
                    <a:bodyPr/>
                    <a:lstStyle/>
                    <a:p>
                      <a:r>
                        <a:rPr lang="en-US" sz="1200" b="0" i="0" kern="1200" dirty="0">
                          <a:solidFill>
                            <a:schemeClr val="tx1"/>
                          </a:solidFill>
                          <a:effectLst/>
                          <a:latin typeface="+mn-lt"/>
                          <a:ea typeface="+mn-ea"/>
                          <a:cs typeface="+mn-cs"/>
                        </a:rPr>
                        <a:t>The alveoli play a role, in facilitating the exchange of gases. They help transfer oxygen from the air to the bloodstream while simultaneously removing carbon dioxide from the bloodstream and releasing it into the air. (West, 2016)</a:t>
                      </a:r>
                    </a:p>
                  </a:txBody>
                  <a:tcPr/>
                </a:tc>
                <a:extLst>
                  <a:ext uri="{0D108BD9-81ED-4DB2-BD59-A6C34878D82A}">
                    <a16:rowId xmlns:a16="http://schemas.microsoft.com/office/drawing/2014/main" val="996314444"/>
                  </a:ext>
                </a:extLst>
              </a:tr>
            </a:tbl>
          </a:graphicData>
        </a:graphic>
      </p:graphicFrame>
      <p:cxnSp>
        <p:nvCxnSpPr>
          <p:cNvPr id="27" name="Straight Arrow Connector 26">
            <a:extLst>
              <a:ext uri="{FF2B5EF4-FFF2-40B4-BE49-F238E27FC236}">
                <a16:creationId xmlns:a16="http://schemas.microsoft.com/office/drawing/2014/main" id="{AC55C688-29B9-88E9-9791-0598D03D62BD}"/>
              </a:ext>
            </a:extLst>
          </p:cNvPr>
          <p:cNvCxnSpPr/>
          <p:nvPr/>
        </p:nvCxnSpPr>
        <p:spPr>
          <a:xfrm flipH="1" flipV="1">
            <a:off x="4535666" y="805399"/>
            <a:ext cx="932567" cy="105367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6BFA0DBA-4521-299C-27DD-DE3F83074440}"/>
              </a:ext>
            </a:extLst>
          </p:cNvPr>
          <p:cNvCxnSpPr/>
          <p:nvPr/>
        </p:nvCxnSpPr>
        <p:spPr>
          <a:xfrm flipH="1" flipV="1">
            <a:off x="3948270" y="1029457"/>
            <a:ext cx="2064970" cy="162119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15FD3F68-2C73-B788-A393-FBF091598863}"/>
              </a:ext>
            </a:extLst>
          </p:cNvPr>
          <p:cNvCxnSpPr>
            <a:cxnSpLocks/>
          </p:cNvCxnSpPr>
          <p:nvPr/>
        </p:nvCxnSpPr>
        <p:spPr>
          <a:xfrm>
            <a:off x="4462999" y="2095248"/>
            <a:ext cx="1465462" cy="125957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07BD28CE-CBBA-9D79-6AF6-EBC5CC4AA8C6}"/>
              </a:ext>
            </a:extLst>
          </p:cNvPr>
          <p:cNvCxnSpPr/>
          <p:nvPr/>
        </p:nvCxnSpPr>
        <p:spPr>
          <a:xfrm flipH="1" flipV="1">
            <a:off x="3518321" y="2331417"/>
            <a:ext cx="2319305" cy="155988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72073B36-5016-8A09-43F6-ABB0C0810E5F}"/>
              </a:ext>
            </a:extLst>
          </p:cNvPr>
          <p:cNvCxnSpPr/>
          <p:nvPr/>
        </p:nvCxnSpPr>
        <p:spPr>
          <a:xfrm flipH="1" flipV="1">
            <a:off x="3518321" y="2331417"/>
            <a:ext cx="3288206" cy="16592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1CD973C-3C7D-0E1A-7EB9-164B9A019BB0}"/>
              </a:ext>
            </a:extLst>
          </p:cNvPr>
          <p:cNvCxnSpPr>
            <a:cxnSpLocks/>
            <a:endCxn id="12" idx="3"/>
          </p:cNvCxnSpPr>
          <p:nvPr/>
        </p:nvCxnSpPr>
        <p:spPr>
          <a:xfrm flipH="1" flipV="1">
            <a:off x="3907673" y="3042378"/>
            <a:ext cx="1372836" cy="257119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DC665D00-10B2-ED20-5611-45A2A0BBA5A1}"/>
              </a:ext>
            </a:extLst>
          </p:cNvPr>
          <p:cNvCxnSpPr/>
          <p:nvPr/>
        </p:nvCxnSpPr>
        <p:spPr>
          <a:xfrm flipV="1">
            <a:off x="4402442" y="3518321"/>
            <a:ext cx="1881283" cy="145504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7A5C2744-7D94-F049-9E3D-C48342EE35E1}"/>
              </a:ext>
            </a:extLst>
          </p:cNvPr>
          <p:cNvCxnSpPr/>
          <p:nvPr/>
        </p:nvCxnSpPr>
        <p:spPr>
          <a:xfrm flipV="1">
            <a:off x="3651544" y="4668890"/>
            <a:ext cx="2125526" cy="102698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6CB386D8-F7FB-1F77-3B25-0A9C33581F6C}"/>
              </a:ext>
            </a:extLst>
          </p:cNvPr>
          <p:cNvCxnSpPr/>
          <p:nvPr/>
        </p:nvCxnSpPr>
        <p:spPr>
          <a:xfrm flipV="1">
            <a:off x="3699989" y="4245844"/>
            <a:ext cx="3106538" cy="145003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02A31B59-61E1-6864-90EF-2C1BB06A3260}"/>
              </a:ext>
            </a:extLst>
          </p:cNvPr>
          <p:cNvCxnSpPr/>
          <p:nvPr/>
        </p:nvCxnSpPr>
        <p:spPr>
          <a:xfrm flipV="1">
            <a:off x="3699989" y="4444832"/>
            <a:ext cx="3385097" cy="125104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FF899E00-DE3C-1D08-3A44-112F362F20BA}"/>
              </a:ext>
            </a:extLst>
          </p:cNvPr>
          <p:cNvCxnSpPr/>
          <p:nvPr/>
        </p:nvCxnSpPr>
        <p:spPr>
          <a:xfrm flipV="1">
            <a:off x="4462999" y="4826336"/>
            <a:ext cx="2821923" cy="158228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graphicFrame>
        <p:nvGraphicFramePr>
          <p:cNvPr id="65" name="Table 64">
            <a:extLst>
              <a:ext uri="{FF2B5EF4-FFF2-40B4-BE49-F238E27FC236}">
                <a16:creationId xmlns:a16="http://schemas.microsoft.com/office/drawing/2014/main" id="{F5CDF8D3-95FF-9FAF-ECBD-3531869581F0}"/>
              </a:ext>
            </a:extLst>
          </p:cNvPr>
          <p:cNvGraphicFramePr>
            <a:graphicFrameLocks noGrp="1"/>
          </p:cNvGraphicFramePr>
          <p:nvPr>
            <p:extLst>
              <p:ext uri="{D42A27DB-BD31-4B8C-83A1-F6EECF244321}">
                <p14:modId xmlns:p14="http://schemas.microsoft.com/office/powerpoint/2010/main" val="1829855880"/>
              </p:ext>
            </p:extLst>
          </p:nvPr>
        </p:nvGraphicFramePr>
        <p:xfrm>
          <a:off x="7473659" y="385745"/>
          <a:ext cx="4626501" cy="6431280"/>
        </p:xfrm>
        <a:graphic>
          <a:graphicData uri="http://schemas.openxmlformats.org/drawingml/2006/table">
            <a:tbl>
              <a:tblPr firstRow="1" bandRow="1">
                <a:tableStyleId>{5940675A-B579-460E-94D1-54222C63F5DA}</a:tableStyleId>
              </a:tblPr>
              <a:tblGrid>
                <a:gridCol w="4626501">
                  <a:extLst>
                    <a:ext uri="{9D8B030D-6E8A-4147-A177-3AD203B41FA5}">
                      <a16:colId xmlns:a16="http://schemas.microsoft.com/office/drawing/2014/main" val="3200333556"/>
                    </a:ext>
                  </a:extLst>
                </a:gridCol>
              </a:tblGrid>
              <a:tr h="5751646">
                <a:tc>
                  <a:txBody>
                    <a:bodyPr/>
                    <a:lstStyle/>
                    <a:p>
                      <a:r>
                        <a:rPr lang="en-US" sz="1400" b="1" i="0" kern="1200" dirty="0">
                          <a:solidFill>
                            <a:schemeClr val="tx1"/>
                          </a:solidFill>
                          <a:effectLst/>
                          <a:latin typeface="+mn-lt"/>
                          <a:ea typeface="+mn-ea"/>
                          <a:cs typeface="+mn-cs"/>
                        </a:rPr>
                        <a:t>COPD </a:t>
                      </a:r>
                      <a:r>
                        <a:rPr lang="en-US" sz="1400" b="0" i="0" kern="1200" dirty="0">
                          <a:solidFill>
                            <a:schemeClr val="tx1"/>
                          </a:solidFill>
                          <a:effectLst/>
                          <a:latin typeface="+mn-lt"/>
                          <a:ea typeface="+mn-ea"/>
                          <a:cs typeface="+mn-cs"/>
                        </a:rPr>
                        <a:t>encompasses a collection of lung diseases that progressively worsen over time including emphysema and chronic bronchitis. These conditions are marked by inflammation of the airways and damage, to lung tissue resulting in challenges, with breathing.(Global Initiative for Chronic Obstructive Lung Disease (GOLD), 2021).</a:t>
                      </a:r>
                    </a:p>
                    <a:p>
                      <a:endParaRPr lang="en-US" sz="1400" b="0" i="0" kern="1200" dirty="0">
                        <a:solidFill>
                          <a:schemeClr val="tx1"/>
                        </a:solidFill>
                        <a:effectLst/>
                        <a:latin typeface="+mn-lt"/>
                        <a:ea typeface="+mn-ea"/>
                        <a:cs typeface="+mn-cs"/>
                      </a:endParaRPr>
                    </a:p>
                    <a:p>
                      <a:pPr algn="l"/>
                      <a:r>
                        <a:rPr lang="en-US" sz="1400" b="1" i="0" kern="1200" dirty="0">
                          <a:solidFill>
                            <a:schemeClr val="tx1"/>
                          </a:solidFill>
                          <a:effectLst/>
                          <a:latin typeface="+mn-lt"/>
                          <a:ea typeface="+mn-ea"/>
                          <a:cs typeface="+mn-cs"/>
                        </a:rPr>
                        <a:t>Disease Prevalence</a:t>
                      </a:r>
                      <a:r>
                        <a:rPr lang="en-US" sz="1400" b="0" i="0" kern="1200" dirty="0">
                          <a:solidFill>
                            <a:schemeClr val="tx1"/>
                          </a:solidFill>
                          <a:effectLst/>
                          <a:latin typeface="+mn-lt"/>
                          <a:ea typeface="+mn-ea"/>
                          <a:cs typeface="+mn-cs"/>
                        </a:rPr>
                        <a:t>: About 10% of the global adult population has COPD. </a:t>
                      </a:r>
                      <a:r>
                        <a:rPr lang="en-GB" sz="1400" b="0" i="0" kern="1200" dirty="0">
                          <a:solidFill>
                            <a:schemeClr val="tx1"/>
                          </a:solidFill>
                          <a:effectLst/>
                          <a:latin typeface="+mn-lt"/>
                          <a:ea typeface="+mn-ea"/>
                          <a:cs typeface="+mn-cs"/>
                        </a:rPr>
                        <a:t>(World Health Organization, 2017)</a:t>
                      </a:r>
                    </a:p>
                    <a:p>
                      <a:pPr marL="0" indent="0" algn="l">
                        <a:buFont typeface="Arial" panose="020B0604020202020204" pitchFamily="34" charset="0"/>
                        <a:buNone/>
                      </a:pPr>
                      <a:br>
                        <a:rPr lang="en-US" sz="1400" dirty="0"/>
                      </a:br>
                      <a:r>
                        <a:rPr lang="en-GB" sz="1400" b="1" i="0" kern="1200" dirty="0">
                          <a:solidFill>
                            <a:schemeClr val="tx1"/>
                          </a:solidFill>
                          <a:effectLst/>
                          <a:latin typeface="+mn-lt"/>
                          <a:ea typeface="+mn-ea"/>
                          <a:cs typeface="+mn-cs"/>
                        </a:rPr>
                        <a:t>Causes and Risk Factors</a:t>
                      </a:r>
                      <a:r>
                        <a:rPr lang="en-GB" sz="1400" b="0" i="0" kern="1200" dirty="0">
                          <a:solidFill>
                            <a:schemeClr val="tx1"/>
                          </a:solidFill>
                          <a:effectLst/>
                          <a:latin typeface="+mn-lt"/>
                          <a:ea typeface="+mn-ea"/>
                          <a:cs typeface="+mn-cs"/>
                        </a:rPr>
                        <a:t>: </a:t>
                      </a:r>
                    </a:p>
                    <a:p>
                      <a:pPr marL="171450" indent="-171450" algn="l">
                        <a:buFont typeface="Arial" panose="020B0604020202020204" pitchFamily="34" charset="0"/>
                        <a:buChar char="•"/>
                      </a:pPr>
                      <a:r>
                        <a:rPr lang="en-US" sz="1400" b="1" i="0" kern="1200" dirty="0">
                          <a:solidFill>
                            <a:schemeClr val="tx1"/>
                          </a:solidFill>
                          <a:effectLst/>
                          <a:latin typeface="+mn-lt"/>
                          <a:ea typeface="+mn-ea"/>
                          <a:cs typeface="+mn-cs"/>
                        </a:rPr>
                        <a:t>Smoking</a:t>
                      </a:r>
                      <a:r>
                        <a:rPr lang="en-US" sz="1400" b="0" i="0" kern="1200" dirty="0">
                          <a:solidFill>
                            <a:schemeClr val="tx1"/>
                          </a:solidFill>
                          <a:effectLst/>
                          <a:latin typeface="+mn-lt"/>
                          <a:ea typeface="+mn-ea"/>
                          <a:cs typeface="+mn-cs"/>
                        </a:rPr>
                        <a:t>: Approximately 85-90% of COPD cases are caused by smoking (U.S. National Library of Medicine, 2019).</a:t>
                      </a:r>
                    </a:p>
                    <a:p>
                      <a:pPr marL="171450" indent="-171450" algn="l">
                        <a:buFont typeface="Arial" panose="020B0604020202020204" pitchFamily="34" charset="0"/>
                        <a:buChar char="•"/>
                      </a:pPr>
                      <a:r>
                        <a:rPr lang="en-US" sz="1400" b="0" i="0" kern="1200" dirty="0">
                          <a:solidFill>
                            <a:schemeClr val="tx1"/>
                          </a:solidFill>
                          <a:effectLst/>
                          <a:latin typeface="+mn-lt"/>
                          <a:ea typeface="+mn-ea"/>
                          <a:cs typeface="+mn-cs"/>
                        </a:rPr>
                        <a:t>Exposure to airborne pollutants, like industrial pollution and exhaust fumes.</a:t>
                      </a:r>
                    </a:p>
                    <a:p>
                      <a:pPr marL="171450" indent="-171450" algn="l">
                        <a:buFont typeface="Arial" panose="020B0604020202020204" pitchFamily="34" charset="0"/>
                        <a:buChar char="•"/>
                      </a:pPr>
                      <a:r>
                        <a:rPr lang="en-US" sz="1400" b="0" i="0" kern="1200" dirty="0">
                          <a:solidFill>
                            <a:schemeClr val="tx1"/>
                          </a:solidFill>
                          <a:effectLst/>
                          <a:latin typeface="+mn-lt"/>
                          <a:ea typeface="+mn-ea"/>
                          <a:cs typeface="+mn-cs"/>
                        </a:rPr>
                        <a:t>Repeated lung infections during childhood.</a:t>
                      </a:r>
                    </a:p>
                    <a:p>
                      <a:pPr marL="171450" indent="-171450" algn="l">
                        <a:buFont typeface="Arial" panose="020B0604020202020204" pitchFamily="34" charset="0"/>
                        <a:buChar char="•"/>
                      </a:pPr>
                      <a:r>
                        <a:rPr lang="en-US" sz="1400" b="1" i="0" kern="1200" dirty="0">
                          <a:solidFill>
                            <a:schemeClr val="tx1"/>
                          </a:solidFill>
                          <a:effectLst/>
                          <a:latin typeface="+mn-lt"/>
                          <a:ea typeface="+mn-ea"/>
                          <a:cs typeface="+mn-cs"/>
                        </a:rPr>
                        <a:t>Genetic deficiency </a:t>
                      </a:r>
                      <a:r>
                        <a:rPr lang="en-US" sz="1400" b="0" i="0" kern="1200" dirty="0">
                          <a:solidFill>
                            <a:schemeClr val="tx1"/>
                          </a:solidFill>
                          <a:effectLst/>
                          <a:latin typeface="+mn-lt"/>
                          <a:ea typeface="+mn-ea"/>
                          <a:cs typeface="+mn-cs"/>
                        </a:rPr>
                        <a:t>of alpha-1-antitrypsin (American Lung Association, 2020).</a:t>
                      </a:r>
                    </a:p>
                    <a:p>
                      <a:pPr marL="171450" indent="-171450" algn="l">
                        <a:buFont typeface="Arial" panose="020B0604020202020204" pitchFamily="34" charset="0"/>
                        <a:buChar char="•"/>
                      </a:pPr>
                      <a:endParaRPr lang="en-US" sz="1400" b="0" i="0" kern="1200" dirty="0">
                        <a:solidFill>
                          <a:schemeClr val="tx1"/>
                        </a:solidFill>
                        <a:effectLst/>
                        <a:latin typeface="+mn-lt"/>
                        <a:ea typeface="+mn-ea"/>
                        <a:cs typeface="+mn-cs"/>
                      </a:endParaRPr>
                    </a:p>
                    <a:p>
                      <a:r>
                        <a:rPr lang="en-GB" sz="1400" b="1" dirty="0"/>
                        <a:t>Symptoms</a:t>
                      </a:r>
                      <a:r>
                        <a:rPr lang="en-GB" sz="1400" dirty="0"/>
                        <a:t>: </a:t>
                      </a:r>
                      <a:r>
                        <a:rPr lang="en-US" sz="1400" b="0" i="0" kern="1200" dirty="0">
                          <a:solidFill>
                            <a:schemeClr val="tx1"/>
                          </a:solidFill>
                          <a:effectLst/>
                          <a:latin typeface="+mn-lt"/>
                          <a:ea typeface="+mn-ea"/>
                          <a:cs typeface="+mn-cs"/>
                        </a:rPr>
                        <a:t>Symptoms involve persistent cough, breathlessness, and chest tightness (World Health Organization, 2017).</a:t>
                      </a:r>
                    </a:p>
                    <a:p>
                      <a:r>
                        <a:rPr lang="en-US" sz="1400" b="0" i="0" kern="1200" dirty="0">
                          <a:solidFill>
                            <a:schemeClr val="tx1"/>
                          </a:solidFill>
                          <a:effectLst/>
                          <a:latin typeface="+mn-lt"/>
                          <a:ea typeface="+mn-ea"/>
                          <a:cs typeface="+mn-cs"/>
                        </a:rPr>
                        <a:t>Diagnosis: </a:t>
                      </a:r>
                      <a:r>
                        <a:rPr lang="en-US" sz="1200" b="0" i="0" kern="1200" dirty="0">
                          <a:solidFill>
                            <a:schemeClr val="tx1"/>
                          </a:solidFill>
                          <a:effectLst/>
                          <a:latin typeface="+mn-lt"/>
                          <a:ea typeface="+mn-ea"/>
                          <a:cs typeface="+mn-cs"/>
                        </a:rPr>
                        <a:t>COPD is diagnosed using clinical evaluation, patient history, and spirometry tests (Global Initiative for Chronic Obstructive Lung Disease (GOLD), 2021).</a:t>
                      </a:r>
                      <a:endParaRPr lang="en-US" sz="1400" b="0" i="0" kern="1200" dirty="0">
                        <a:solidFill>
                          <a:schemeClr val="tx1"/>
                        </a:solidFill>
                        <a:effectLst/>
                        <a:latin typeface="+mn-lt"/>
                        <a:ea typeface="+mn-ea"/>
                        <a:cs typeface="+mn-cs"/>
                      </a:endParaRPr>
                    </a:p>
                    <a:p>
                      <a:endParaRPr lang="en-US" sz="1400" b="0" i="0" kern="1200" dirty="0">
                        <a:solidFill>
                          <a:schemeClr val="tx1"/>
                        </a:solidFill>
                        <a:effectLst/>
                        <a:latin typeface="+mn-lt"/>
                        <a:ea typeface="+mn-ea"/>
                        <a:cs typeface="+mn-cs"/>
                      </a:endParaRPr>
                    </a:p>
                    <a:p>
                      <a:r>
                        <a:rPr lang="en-GB" sz="1400" b="1" i="0" kern="1200" dirty="0">
                          <a:solidFill>
                            <a:schemeClr val="tx1"/>
                          </a:solidFill>
                          <a:effectLst/>
                          <a:latin typeface="+mn-lt"/>
                          <a:ea typeface="+mn-ea"/>
                          <a:cs typeface="+mn-cs"/>
                        </a:rPr>
                        <a:t>Treatment: </a:t>
                      </a:r>
                      <a:r>
                        <a:rPr lang="en-US" sz="1400" b="0" i="0" kern="1200" dirty="0">
                          <a:solidFill>
                            <a:schemeClr val="tx1"/>
                          </a:solidFill>
                          <a:effectLst/>
                          <a:latin typeface="+mn-lt"/>
                          <a:ea typeface="+mn-ea"/>
                          <a:cs typeface="+mn-cs"/>
                        </a:rPr>
                        <a:t>Treatment focuses on relieving symptoms, slowing disease progression, and improving life quality, utilizing bronchodilators, anti-inflammatories, and oxygen therapy (American Lung Association, 2020).</a:t>
                      </a:r>
                    </a:p>
                  </a:txBody>
                  <a:tcPr/>
                </a:tc>
                <a:extLst>
                  <a:ext uri="{0D108BD9-81ED-4DB2-BD59-A6C34878D82A}">
                    <a16:rowId xmlns:a16="http://schemas.microsoft.com/office/drawing/2014/main" val="2090410652"/>
                  </a:ext>
                </a:extLst>
              </a:tr>
            </a:tbl>
          </a:graphicData>
        </a:graphic>
      </p:graphicFrame>
      <p:cxnSp>
        <p:nvCxnSpPr>
          <p:cNvPr id="74" name="Straight Arrow Connector 73">
            <a:extLst>
              <a:ext uri="{FF2B5EF4-FFF2-40B4-BE49-F238E27FC236}">
                <a16:creationId xmlns:a16="http://schemas.microsoft.com/office/drawing/2014/main" id="{FB056974-0AB4-18B8-BC86-19DF1FF65772}"/>
              </a:ext>
            </a:extLst>
          </p:cNvPr>
          <p:cNvCxnSpPr/>
          <p:nvPr/>
        </p:nvCxnSpPr>
        <p:spPr>
          <a:xfrm flipV="1">
            <a:off x="3898929" y="2411079"/>
            <a:ext cx="2314146" cy="125162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C089FBAF-17E0-5C46-4BBC-CE583959CD84}"/>
              </a:ext>
            </a:extLst>
          </p:cNvPr>
          <p:cNvCxnSpPr/>
          <p:nvPr/>
        </p:nvCxnSpPr>
        <p:spPr>
          <a:xfrm flipV="1">
            <a:off x="3927075" y="2762198"/>
            <a:ext cx="2086165" cy="15521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7" name="TextBox 76">
            <a:extLst>
              <a:ext uri="{FF2B5EF4-FFF2-40B4-BE49-F238E27FC236}">
                <a16:creationId xmlns:a16="http://schemas.microsoft.com/office/drawing/2014/main" id="{F6158F44-CE85-8986-36E2-37D5C822FFC9}"/>
              </a:ext>
            </a:extLst>
          </p:cNvPr>
          <p:cNvSpPr txBox="1"/>
          <p:nvPr/>
        </p:nvSpPr>
        <p:spPr>
          <a:xfrm>
            <a:off x="8915907" y="85414"/>
            <a:ext cx="1539139" cy="369332"/>
          </a:xfrm>
          <a:prstGeom prst="rect">
            <a:avLst/>
          </a:prstGeom>
          <a:noFill/>
        </p:spPr>
        <p:txBody>
          <a:bodyPr wrap="square" rtlCol="0">
            <a:spAutoFit/>
          </a:bodyPr>
          <a:lstStyle/>
          <a:p>
            <a:r>
              <a:rPr lang="en-US" b="1" dirty="0"/>
              <a:t>COPD Disease</a:t>
            </a:r>
            <a:endParaRPr lang="en-GB" b="1" dirty="0"/>
          </a:p>
        </p:txBody>
      </p:sp>
    </p:spTree>
    <p:extLst>
      <p:ext uri="{BB962C8B-B14F-4D97-AF65-F5344CB8AC3E}">
        <p14:creationId xmlns:p14="http://schemas.microsoft.com/office/powerpoint/2010/main" val="3901838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21938A-CEBE-9FE5-6F26-80210F6DF280}"/>
              </a:ext>
            </a:extLst>
          </p:cNvPr>
          <p:cNvSpPr txBox="1"/>
          <p:nvPr/>
        </p:nvSpPr>
        <p:spPr>
          <a:xfrm flipH="1">
            <a:off x="1580519" y="1283793"/>
            <a:ext cx="9828286" cy="5493812"/>
          </a:xfrm>
          <a:prstGeom prst="rect">
            <a:avLst/>
          </a:prstGeom>
          <a:noFill/>
        </p:spPr>
        <p:txBody>
          <a:bodyPr wrap="square" rtlCol="0">
            <a:spAutoFit/>
          </a:bodyPr>
          <a:lstStyle/>
          <a:p>
            <a:r>
              <a:rPr lang="en-US" dirty="0"/>
              <a:t>References</a:t>
            </a:r>
          </a:p>
          <a:p>
            <a:endParaRPr lang="en-US" dirty="0"/>
          </a:p>
          <a:p>
            <a:pPr algn="l" rtl="0" fontAlgn="base">
              <a:lnSpc>
                <a:spcPct val="150000"/>
              </a:lnSpc>
            </a:pPr>
            <a:r>
              <a:rPr lang="en-GB" sz="1800" b="0" i="0" dirty="0">
                <a:solidFill>
                  <a:srgbClr val="374151"/>
                </a:solidFill>
                <a:effectLst/>
                <a:latin typeface="Segoe UI" panose="020B0502040204020203" pitchFamily="34" charset="0"/>
              </a:rPr>
              <a:t>Tortora, G.J. and Derrickson, B. (2016) </a:t>
            </a:r>
            <a:r>
              <a:rPr lang="en-GB" sz="1800" b="0" i="1" dirty="0">
                <a:solidFill>
                  <a:srgbClr val="374151"/>
                </a:solidFill>
                <a:effectLst/>
                <a:latin typeface="Segoe UI" panose="020B0502040204020203" pitchFamily="34" charset="0"/>
              </a:rPr>
              <a:t>Principles of Anatomy and Physiology</a:t>
            </a:r>
            <a:r>
              <a:rPr lang="en-GB" sz="1800" b="0" i="0" dirty="0">
                <a:solidFill>
                  <a:srgbClr val="374151"/>
                </a:solidFill>
                <a:effectLst/>
                <a:latin typeface="Segoe UI" panose="020B0502040204020203" pitchFamily="34" charset="0"/>
              </a:rPr>
              <a:t>. 15th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Wiley. </a:t>
            </a:r>
            <a:endParaRPr lang="en-GB" b="0" i="0" dirty="0">
              <a:solidFill>
                <a:srgbClr val="000000"/>
              </a:solidFill>
              <a:effectLst/>
              <a:latin typeface="Segoe UI" panose="020B0502040204020203" pitchFamily="34" charset="0"/>
            </a:endParaRPr>
          </a:p>
          <a:p>
            <a:pPr algn="l" rtl="0" fontAlgn="base">
              <a:lnSpc>
                <a:spcPct val="150000"/>
              </a:lnSpc>
            </a:pPr>
            <a:r>
              <a:rPr lang="en-GB" sz="1800" b="0" i="0" dirty="0" err="1">
                <a:solidFill>
                  <a:srgbClr val="374151"/>
                </a:solidFill>
                <a:effectLst/>
                <a:latin typeface="Segoe UI" panose="020B0502040204020203" pitchFamily="34" charset="0"/>
              </a:rPr>
              <a:t>Marieb</a:t>
            </a:r>
            <a:r>
              <a:rPr lang="en-GB" sz="1800" b="0" i="0" dirty="0">
                <a:solidFill>
                  <a:srgbClr val="374151"/>
                </a:solidFill>
                <a:effectLst/>
                <a:latin typeface="Segoe UI" panose="020B0502040204020203" pitchFamily="34" charset="0"/>
              </a:rPr>
              <a:t>, E.N. and Hoehn, K. (2019) </a:t>
            </a:r>
            <a:r>
              <a:rPr lang="en-GB" sz="1800" b="0" i="1" dirty="0">
                <a:solidFill>
                  <a:srgbClr val="374151"/>
                </a:solidFill>
                <a:effectLst/>
                <a:latin typeface="Segoe UI" panose="020B0502040204020203" pitchFamily="34" charset="0"/>
              </a:rPr>
              <a:t>Human Anatomy &amp; Physiology</a:t>
            </a:r>
            <a:r>
              <a:rPr lang="en-GB" sz="1800" b="0" i="0" dirty="0">
                <a:solidFill>
                  <a:srgbClr val="374151"/>
                </a:solidFill>
                <a:effectLst/>
                <a:latin typeface="Segoe UI" panose="020B0502040204020203" pitchFamily="34" charset="0"/>
              </a:rPr>
              <a:t>. 11th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Pearson. </a:t>
            </a:r>
            <a:endParaRPr lang="en-GB" b="0" i="0" dirty="0">
              <a:solidFill>
                <a:srgbClr val="000000"/>
              </a:solidFill>
              <a:effectLst/>
              <a:latin typeface="Segoe UI" panose="020B0502040204020203" pitchFamily="34" charset="0"/>
            </a:endParaRPr>
          </a:p>
          <a:p>
            <a:pPr algn="l" rtl="0" fontAlgn="base">
              <a:lnSpc>
                <a:spcPct val="150000"/>
              </a:lnSpc>
            </a:pPr>
            <a:r>
              <a:rPr lang="en-GB" sz="1800" b="0" i="0" dirty="0">
                <a:solidFill>
                  <a:srgbClr val="374151"/>
                </a:solidFill>
                <a:effectLst/>
                <a:latin typeface="Segoe UI" panose="020B0502040204020203" pitchFamily="34" charset="0"/>
              </a:rPr>
              <a:t>Seeley, R.R., Stephens, T.D. and Tate, P. (2008) </a:t>
            </a:r>
            <a:r>
              <a:rPr lang="en-GB" sz="1800" b="0" i="1" dirty="0">
                <a:solidFill>
                  <a:srgbClr val="374151"/>
                </a:solidFill>
                <a:effectLst/>
                <a:latin typeface="Segoe UI" panose="020B0502040204020203" pitchFamily="34" charset="0"/>
              </a:rPr>
              <a:t>Anatomy &amp; Physiology</a:t>
            </a:r>
            <a:r>
              <a:rPr lang="en-GB" sz="1800" b="0" i="0" dirty="0">
                <a:solidFill>
                  <a:srgbClr val="374151"/>
                </a:solidFill>
                <a:effectLst/>
                <a:latin typeface="Segoe UI" panose="020B0502040204020203" pitchFamily="34" charset="0"/>
              </a:rPr>
              <a:t>. 8th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McGraw-Hill. </a:t>
            </a:r>
            <a:endParaRPr lang="en-GB" b="0" i="0" dirty="0">
              <a:solidFill>
                <a:srgbClr val="000000"/>
              </a:solidFill>
              <a:effectLst/>
              <a:latin typeface="Segoe UI" panose="020B0502040204020203" pitchFamily="34" charset="0"/>
            </a:endParaRPr>
          </a:p>
          <a:p>
            <a:pPr algn="l" rtl="0" fontAlgn="base">
              <a:lnSpc>
                <a:spcPct val="150000"/>
              </a:lnSpc>
            </a:pPr>
            <a:r>
              <a:rPr lang="en-GB" sz="1800" b="0" i="0" dirty="0">
                <a:solidFill>
                  <a:srgbClr val="374151"/>
                </a:solidFill>
                <a:effectLst/>
                <a:latin typeface="Segoe UI" panose="020B0502040204020203" pitchFamily="34" charset="0"/>
              </a:rPr>
              <a:t>Hall, J.E. (2015) </a:t>
            </a:r>
            <a:r>
              <a:rPr lang="en-GB" sz="1800" b="0" i="1" dirty="0">
                <a:solidFill>
                  <a:srgbClr val="374151"/>
                </a:solidFill>
                <a:effectLst/>
                <a:latin typeface="Segoe UI" panose="020B0502040204020203" pitchFamily="34" charset="0"/>
              </a:rPr>
              <a:t>Guyton and Hall Textbook of Medical Physiology</a:t>
            </a:r>
            <a:r>
              <a:rPr lang="en-GB" sz="1800" b="0" i="0" dirty="0">
                <a:solidFill>
                  <a:srgbClr val="374151"/>
                </a:solidFill>
                <a:effectLst/>
                <a:latin typeface="Segoe UI" panose="020B0502040204020203" pitchFamily="34" charset="0"/>
              </a:rPr>
              <a:t>. 13th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Elsevier. </a:t>
            </a:r>
            <a:endParaRPr lang="en-GB" b="0" i="0" dirty="0">
              <a:solidFill>
                <a:srgbClr val="000000"/>
              </a:solidFill>
              <a:effectLst/>
              <a:latin typeface="Segoe UI" panose="020B0502040204020203" pitchFamily="34" charset="0"/>
            </a:endParaRPr>
          </a:p>
          <a:p>
            <a:pPr algn="l" rtl="0" fontAlgn="base">
              <a:lnSpc>
                <a:spcPct val="150000"/>
              </a:lnSpc>
            </a:pPr>
            <a:r>
              <a:rPr lang="en-GB" sz="1800" b="0" i="0" dirty="0" err="1">
                <a:solidFill>
                  <a:srgbClr val="374151"/>
                </a:solidFill>
                <a:effectLst/>
                <a:latin typeface="Segoe UI" panose="020B0502040204020203" pitchFamily="34" charset="0"/>
              </a:rPr>
              <a:t>Silverthorn</a:t>
            </a:r>
            <a:r>
              <a:rPr lang="en-GB" sz="1800" b="0" i="0" dirty="0">
                <a:solidFill>
                  <a:srgbClr val="374151"/>
                </a:solidFill>
                <a:effectLst/>
                <a:latin typeface="Segoe UI" panose="020B0502040204020203" pitchFamily="34" charset="0"/>
              </a:rPr>
              <a:t>, D.U. (2018) </a:t>
            </a:r>
            <a:r>
              <a:rPr lang="en-GB" sz="1800" b="0" i="1" dirty="0">
                <a:solidFill>
                  <a:srgbClr val="374151"/>
                </a:solidFill>
                <a:effectLst/>
                <a:latin typeface="Segoe UI" panose="020B0502040204020203" pitchFamily="34" charset="0"/>
              </a:rPr>
              <a:t>Human Physiology: An Integrated Approach</a:t>
            </a:r>
            <a:r>
              <a:rPr lang="en-GB" sz="1800" b="0" i="0" dirty="0">
                <a:solidFill>
                  <a:srgbClr val="374151"/>
                </a:solidFill>
                <a:effectLst/>
                <a:latin typeface="Segoe UI" panose="020B0502040204020203" pitchFamily="34" charset="0"/>
              </a:rPr>
              <a:t>. 8th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Pearson. </a:t>
            </a:r>
            <a:endParaRPr lang="en-GB" b="0" i="0" dirty="0">
              <a:solidFill>
                <a:srgbClr val="000000"/>
              </a:solidFill>
              <a:effectLst/>
              <a:latin typeface="Segoe UI" panose="020B0502040204020203" pitchFamily="34" charset="0"/>
            </a:endParaRPr>
          </a:p>
          <a:p>
            <a:pPr algn="l" rtl="0" fontAlgn="base">
              <a:lnSpc>
                <a:spcPct val="150000"/>
              </a:lnSpc>
            </a:pPr>
            <a:r>
              <a:rPr lang="en-GB" sz="1800" b="0" i="0" dirty="0" err="1">
                <a:solidFill>
                  <a:srgbClr val="374151"/>
                </a:solidFill>
                <a:effectLst/>
                <a:latin typeface="Segoe UI" panose="020B0502040204020203" pitchFamily="34" charset="0"/>
              </a:rPr>
              <a:t>Standal</a:t>
            </a:r>
            <a:r>
              <a:rPr lang="en-GB" sz="1800" b="0" i="0" dirty="0">
                <a:solidFill>
                  <a:srgbClr val="374151"/>
                </a:solidFill>
                <a:effectLst/>
                <a:latin typeface="Segoe UI" panose="020B0502040204020203" pitchFamily="34" charset="0"/>
              </a:rPr>
              <a:t>, R. and McLean, L. (2016) </a:t>
            </a:r>
            <a:r>
              <a:rPr lang="en-GB" sz="1800" b="0" i="1" dirty="0">
                <a:solidFill>
                  <a:srgbClr val="374151"/>
                </a:solidFill>
                <a:effectLst/>
                <a:latin typeface="Segoe UI" panose="020B0502040204020203" pitchFamily="34" charset="0"/>
              </a:rPr>
              <a:t>Essentials of Human Anatomy &amp; Physiology</a:t>
            </a:r>
            <a:r>
              <a:rPr lang="en-GB" sz="1800" b="0" i="0" dirty="0">
                <a:solidFill>
                  <a:srgbClr val="374151"/>
                </a:solidFill>
                <a:effectLst/>
                <a:latin typeface="Segoe UI" panose="020B0502040204020203" pitchFamily="34" charset="0"/>
              </a:rPr>
              <a:t>. 12th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Pearson. </a:t>
            </a:r>
            <a:endParaRPr lang="en-GB" b="0" i="0" dirty="0">
              <a:solidFill>
                <a:srgbClr val="000000"/>
              </a:solidFill>
              <a:effectLst/>
              <a:latin typeface="Segoe UI" panose="020B0502040204020203" pitchFamily="34" charset="0"/>
            </a:endParaRPr>
          </a:p>
          <a:p>
            <a:pPr algn="l" rtl="0" fontAlgn="base">
              <a:lnSpc>
                <a:spcPct val="150000"/>
              </a:lnSpc>
            </a:pPr>
            <a:r>
              <a:rPr lang="en-GB" sz="1800" b="0" i="0" dirty="0" err="1">
                <a:solidFill>
                  <a:srgbClr val="374151"/>
                </a:solidFill>
                <a:effectLst/>
                <a:latin typeface="Segoe UI" panose="020B0502040204020203" pitchFamily="34" charset="0"/>
              </a:rPr>
              <a:t>Marieb</a:t>
            </a:r>
            <a:r>
              <a:rPr lang="en-GB" sz="1800" b="0" i="0" dirty="0">
                <a:solidFill>
                  <a:srgbClr val="374151"/>
                </a:solidFill>
                <a:effectLst/>
                <a:latin typeface="Segoe UI" panose="020B0502040204020203" pitchFamily="34" charset="0"/>
              </a:rPr>
              <a:t>, E.N. and Hoehn, K. (2019) </a:t>
            </a:r>
            <a:r>
              <a:rPr lang="en-GB" sz="1800" b="0" i="1" dirty="0">
                <a:solidFill>
                  <a:srgbClr val="374151"/>
                </a:solidFill>
                <a:effectLst/>
                <a:latin typeface="Segoe UI" panose="020B0502040204020203" pitchFamily="34" charset="0"/>
              </a:rPr>
              <a:t>Human Anatomy &amp; Physiology</a:t>
            </a:r>
            <a:r>
              <a:rPr lang="en-GB" sz="1800" b="0" i="0" dirty="0">
                <a:solidFill>
                  <a:srgbClr val="374151"/>
                </a:solidFill>
                <a:effectLst/>
                <a:latin typeface="Segoe UI" panose="020B0502040204020203" pitchFamily="34" charset="0"/>
              </a:rPr>
              <a:t>. 11th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Pearson. </a:t>
            </a:r>
            <a:endParaRPr lang="en-GB" b="0" i="0" dirty="0">
              <a:solidFill>
                <a:srgbClr val="000000"/>
              </a:solidFill>
              <a:effectLst/>
              <a:latin typeface="Segoe UI" panose="020B0502040204020203" pitchFamily="34" charset="0"/>
            </a:endParaRPr>
          </a:p>
          <a:p>
            <a:pPr algn="l" rtl="0" fontAlgn="base">
              <a:lnSpc>
                <a:spcPct val="150000"/>
              </a:lnSpc>
            </a:pPr>
            <a:r>
              <a:rPr lang="en-GB" sz="1800" b="0" i="0" dirty="0" err="1">
                <a:solidFill>
                  <a:srgbClr val="374151"/>
                </a:solidFill>
                <a:effectLst/>
                <a:latin typeface="Segoe UI" panose="020B0502040204020203" pitchFamily="34" charset="0"/>
              </a:rPr>
              <a:t>Widmaier</a:t>
            </a:r>
            <a:r>
              <a:rPr lang="en-GB" sz="1800" b="0" i="0" dirty="0">
                <a:solidFill>
                  <a:srgbClr val="374151"/>
                </a:solidFill>
                <a:effectLst/>
                <a:latin typeface="Segoe UI" panose="020B0502040204020203" pitchFamily="34" charset="0"/>
              </a:rPr>
              <a:t>, E.P., Raff, H., and Strang, K.T. (2016) </a:t>
            </a:r>
            <a:r>
              <a:rPr lang="en-GB" sz="1800" b="0" i="1" dirty="0">
                <a:solidFill>
                  <a:srgbClr val="374151"/>
                </a:solidFill>
                <a:effectLst/>
                <a:latin typeface="Segoe UI" panose="020B0502040204020203" pitchFamily="34" charset="0"/>
              </a:rPr>
              <a:t>Vander's Human Physiology: The Mechanisms of Body Function</a:t>
            </a:r>
            <a:r>
              <a:rPr lang="en-GB" sz="1800" b="0" i="0" dirty="0">
                <a:solidFill>
                  <a:srgbClr val="374151"/>
                </a:solidFill>
                <a:effectLst/>
                <a:latin typeface="Segoe UI" panose="020B0502040204020203" pitchFamily="34" charset="0"/>
              </a:rPr>
              <a:t>. 14th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McGraw-Hill. </a:t>
            </a:r>
            <a:br>
              <a:rPr lang="en-GB" sz="1800" b="0" i="0" dirty="0">
                <a:solidFill>
                  <a:srgbClr val="000000"/>
                </a:solidFill>
                <a:effectLst/>
                <a:latin typeface="WordVisiCarriageReturn_MSFontService"/>
              </a:rPr>
            </a:br>
            <a:r>
              <a:rPr lang="en-GB" sz="1800" b="0" i="0" dirty="0">
                <a:solidFill>
                  <a:srgbClr val="374151"/>
                </a:solidFill>
                <a:effectLst/>
                <a:latin typeface="Segoe UI" panose="020B0502040204020203" pitchFamily="34" charset="0"/>
              </a:rPr>
              <a:t>West, J.B. (2016) </a:t>
            </a:r>
            <a:r>
              <a:rPr lang="en-GB" sz="1800" b="0" i="1" dirty="0">
                <a:solidFill>
                  <a:srgbClr val="374151"/>
                </a:solidFill>
                <a:effectLst/>
                <a:latin typeface="Segoe UI" panose="020B0502040204020203" pitchFamily="34" charset="0"/>
              </a:rPr>
              <a:t>Respiratory Physiology: The Essentials</a:t>
            </a:r>
            <a:r>
              <a:rPr lang="en-GB" sz="1800" b="0" i="0" dirty="0">
                <a:solidFill>
                  <a:srgbClr val="374151"/>
                </a:solidFill>
                <a:effectLst/>
                <a:latin typeface="Segoe UI" panose="020B0502040204020203" pitchFamily="34" charset="0"/>
              </a:rPr>
              <a:t>. 10th </a:t>
            </a:r>
            <a:r>
              <a:rPr lang="en-GB" sz="1800" b="0" i="0" dirty="0" err="1">
                <a:solidFill>
                  <a:srgbClr val="374151"/>
                </a:solidFill>
                <a:effectLst/>
                <a:latin typeface="Segoe UI" panose="020B0502040204020203" pitchFamily="34" charset="0"/>
              </a:rPr>
              <a:t>edn</a:t>
            </a:r>
            <a:r>
              <a:rPr lang="en-GB" sz="1800" b="0" i="0" dirty="0">
                <a:solidFill>
                  <a:srgbClr val="374151"/>
                </a:solidFill>
                <a:effectLst/>
                <a:latin typeface="Segoe UI" panose="020B0502040204020203" pitchFamily="34" charset="0"/>
              </a:rPr>
              <a:t>. Lippincott Williams &amp; Wilkins. </a:t>
            </a:r>
            <a:endParaRPr lang="en-GB"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1321307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328</TotalTime>
  <Words>707</Words>
  <Application>Microsoft Office PowerPoint</Application>
  <PresentationFormat>Widescreen</PresentationFormat>
  <Paragraphs>48</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Segoe UI</vt:lpstr>
      <vt:lpstr>WordVisiCarriageReturn_MSFontService</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c:creator>
  <cp:lastModifiedBy>a</cp:lastModifiedBy>
  <cp:revision>22</cp:revision>
  <dcterms:created xsi:type="dcterms:W3CDTF">2023-10-19T16:28:38Z</dcterms:created>
  <dcterms:modified xsi:type="dcterms:W3CDTF">2023-10-19T22:10:23Z</dcterms:modified>
</cp:coreProperties>
</file>