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4" r:id="rId3"/>
    <p:sldId id="265" r:id="rId4"/>
    <p:sldId id="257" r:id="rId5"/>
    <p:sldId id="258" r:id="rId6"/>
    <p:sldId id="263" r:id="rId7"/>
    <p:sldId id="261" r:id="rId8"/>
    <p:sldId id="260" r:id="rId9"/>
    <p:sldId id="266"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74067"/>
  </p:normalViewPr>
  <p:slideViewPr>
    <p:cSldViewPr snapToGrid="0" snapToObjects="1">
      <p:cViewPr varScale="1">
        <p:scale>
          <a:sx n="69" d="100"/>
          <a:sy n="69" d="100"/>
        </p:scale>
        <p:origin x="16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5DD565-DDA9-7C48-9EB3-57C90EDABF03}" type="datetimeFigureOut">
              <a:rPr lang="en-US" smtClean="0"/>
              <a:t>5/28/21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6451B2-E1C1-6D46-89EA-C691B0E12F97}" type="slidenum">
              <a:rPr lang="en-US" smtClean="0"/>
              <a:t>‹#›</a:t>
            </a:fld>
            <a:endParaRPr lang="en-US"/>
          </a:p>
        </p:txBody>
      </p:sp>
    </p:spTree>
    <p:extLst>
      <p:ext uri="{BB962C8B-B14F-4D97-AF65-F5344CB8AC3E}">
        <p14:creationId xmlns:p14="http://schemas.microsoft.com/office/powerpoint/2010/main" val="3904451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aim in this presentation is that everyone can gain a wealth of knowledge to team working. It sounds simple, but there are a number of theorists that I will be discussing that you might not realize we can relate to with team working. </a:t>
            </a:r>
          </a:p>
          <a:p>
            <a:endParaRPr lang="en-US" dirty="0"/>
          </a:p>
          <a:p>
            <a:r>
              <a:rPr lang="en-US" dirty="0"/>
              <a:t>I want you all to take in this knowledge and take in what will resonates with you. You might find different ways of working in your own teams, or ways to improve your working ways in a team. </a:t>
            </a:r>
          </a:p>
        </p:txBody>
      </p:sp>
      <p:sp>
        <p:nvSpPr>
          <p:cNvPr id="4" name="Slide Number Placeholder 3"/>
          <p:cNvSpPr>
            <a:spLocks noGrp="1"/>
          </p:cNvSpPr>
          <p:nvPr>
            <p:ph type="sldNum" sz="quarter" idx="5"/>
          </p:nvPr>
        </p:nvSpPr>
        <p:spPr/>
        <p:txBody>
          <a:bodyPr/>
          <a:lstStyle/>
          <a:p>
            <a:fld id="{7D6451B2-E1C1-6D46-89EA-C691B0E12F97}" type="slidenum">
              <a:rPr lang="en-US" smtClean="0"/>
              <a:t>2</a:t>
            </a:fld>
            <a:endParaRPr lang="en-US"/>
          </a:p>
        </p:txBody>
      </p:sp>
    </p:spTree>
    <p:extLst>
      <p:ext uri="{BB962C8B-B14F-4D97-AF65-F5344CB8AC3E}">
        <p14:creationId xmlns:p14="http://schemas.microsoft.com/office/powerpoint/2010/main" val="2730665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there! My name is Christy and I work in a fantastic place called the Botanic Gardens. Many of you might have heard of this wonderful place or might have even visited before! Well I am lucky enough to call this place work. I work in the café and have recently had a promotion to senior supervisor. I wouldn’t have had this role thanks to the amazing people I work with. Below in this slide you can see a glimpse of what my “office” looks like. </a:t>
            </a:r>
          </a:p>
          <a:p>
            <a:endParaRPr lang="en-US" dirty="0"/>
          </a:p>
          <a:p>
            <a:r>
              <a:rPr lang="en-US" dirty="0"/>
              <a:t>However, in the gardens there are many departments that have a variety of teams. Teams that work with horticulture, education, science, the saving the bees program and many more. Without all of these departments then the gardens wouldn’t be able to survive. </a:t>
            </a:r>
          </a:p>
        </p:txBody>
      </p:sp>
      <p:sp>
        <p:nvSpPr>
          <p:cNvPr id="4" name="Slide Number Placeholder 3"/>
          <p:cNvSpPr>
            <a:spLocks noGrp="1"/>
          </p:cNvSpPr>
          <p:nvPr>
            <p:ph type="sldNum" sz="quarter" idx="5"/>
          </p:nvPr>
        </p:nvSpPr>
        <p:spPr/>
        <p:txBody>
          <a:bodyPr/>
          <a:lstStyle/>
          <a:p>
            <a:fld id="{7D6451B2-E1C1-6D46-89EA-C691B0E12F97}" type="slidenum">
              <a:rPr lang="en-US" smtClean="0"/>
              <a:t>4</a:t>
            </a:fld>
            <a:endParaRPr lang="en-US"/>
          </a:p>
        </p:txBody>
      </p:sp>
    </p:spTree>
    <p:extLst>
      <p:ext uri="{BB962C8B-B14F-4D97-AF65-F5344CB8AC3E}">
        <p14:creationId xmlns:p14="http://schemas.microsoft.com/office/powerpoint/2010/main" val="1839964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 Bruce Tuckman created the 5 stages of Group development in 1965 and is still used to this day. The 5 stages are so relevant to any working group. </a:t>
            </a:r>
          </a:p>
          <a:p>
            <a:endParaRPr lang="en-US" dirty="0"/>
          </a:p>
          <a:p>
            <a:r>
              <a:rPr lang="en-US" dirty="0"/>
              <a:t>The first stage of Tuckman’s theory is forming. The group leader will guide and instruct the other members to ensure that the job is done properly. At this stage, the other members in the group will form a distance to the group leader ensuring that a professional relationship is maintained. The leader of the group needs to keep an open mind to others ensuring that their needs are meet. </a:t>
            </a:r>
          </a:p>
          <a:p>
            <a:endParaRPr lang="en-US" dirty="0"/>
          </a:p>
          <a:p>
            <a:r>
              <a:rPr lang="en-US" dirty="0"/>
              <a:t>The second stage on the Tuckman’s ladder is storming. This is the stage where the members of the group gain their feelings. Their feelings are towards the group leader. Of course, they want to please their group leader, however, sometimes some things that are said in the heat of the moment can turn sour. This is the time for the members to think and brain-storm their thoughts before notifying their leaders. </a:t>
            </a:r>
          </a:p>
          <a:p>
            <a:endParaRPr lang="en-US" dirty="0"/>
          </a:p>
          <a:p>
            <a:r>
              <a:rPr lang="en-US" dirty="0"/>
              <a:t>The third stage is Norming. The norming stage is the most exciting part. It’s where everyone knows their strengths and weaknesses. When that is recognized then that’s when the group forms to its best potential. Everyone can accept the good and bad traits that they have, and can fully accept the group leaders guidance. </a:t>
            </a:r>
          </a:p>
          <a:p>
            <a:endParaRPr lang="en-US" dirty="0"/>
          </a:p>
          <a:p>
            <a:r>
              <a:rPr lang="en-US" dirty="0"/>
              <a:t>The performing stage is when the group is working full steam ahead. That being that every member knows their differences and their weaknesses. There is good conflict between everyone that it works perfectly. The group leader is happy and so is everyone else. </a:t>
            </a:r>
          </a:p>
          <a:p>
            <a:endParaRPr lang="en-US" dirty="0"/>
          </a:p>
          <a:p>
            <a:r>
              <a:rPr lang="en-US" dirty="0"/>
              <a:t>The adjourning stage is where the group reflect on how far they have come. Self-reflection can be good and bad. Some might see as they haven’t done enough in the group, or that they wanted more to do in the stages of Tuckman’s theory. </a:t>
            </a:r>
          </a:p>
          <a:p>
            <a:endParaRPr lang="en-US" dirty="0"/>
          </a:p>
          <a:p>
            <a:r>
              <a:rPr lang="en-US" dirty="0"/>
              <a:t>Tuckman’s theory can be added in everyone’s workplace. Mine included. Recently in work we had a grant given by the government to improve the look of the café. With that the group leader in my case my manager had to direct everyone, including builders, IT people and his own team to guide, and with COVID being a challenge to overcome as well it was a lot of pressure on him. He has two supervisors, me and another lady. We had our duties to do for him, and then our own to guide the other staff we have. That was when we were forming and storming our roles, and other team members had to norm themselves into the group. We performed our best when we were all brought back together to work with each other after lockdown restrictions were lifted. As I had my promotion during lockdown many people are struggling and still struggle with the new role that I have, whereas once I was working in their group, I am now working with another. </a:t>
            </a:r>
          </a:p>
          <a:p>
            <a:endParaRPr lang="en-US" dirty="0"/>
          </a:p>
          <a:p>
            <a:r>
              <a:rPr lang="en-US" dirty="0"/>
              <a:t>However, we still perform greatly as a group with my new role. Things take time, as they say, Rome wasn’t built in a day.</a:t>
            </a:r>
          </a:p>
        </p:txBody>
      </p:sp>
      <p:sp>
        <p:nvSpPr>
          <p:cNvPr id="4" name="Slide Number Placeholder 3"/>
          <p:cNvSpPr>
            <a:spLocks noGrp="1"/>
          </p:cNvSpPr>
          <p:nvPr>
            <p:ph type="sldNum" sz="quarter" idx="5"/>
          </p:nvPr>
        </p:nvSpPr>
        <p:spPr/>
        <p:txBody>
          <a:bodyPr/>
          <a:lstStyle/>
          <a:p>
            <a:fld id="{7D6451B2-E1C1-6D46-89EA-C691B0E12F97}" type="slidenum">
              <a:rPr lang="en-US" smtClean="0"/>
              <a:t>5</a:t>
            </a:fld>
            <a:endParaRPr lang="en-US"/>
          </a:p>
        </p:txBody>
      </p:sp>
    </p:spTree>
    <p:extLst>
      <p:ext uri="{BB962C8B-B14F-4D97-AF65-F5344CB8AC3E}">
        <p14:creationId xmlns:p14="http://schemas.microsoft.com/office/powerpoint/2010/main" val="144984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9 different roles in Belbin’s theory. However, there isn’t a rule that all 9 roles have to be filled in a team. Sometimes more than one role is filled in the team, and that then can highlight your weaknesses. To have a blend of different capabilities makes a team stronger. Our team in work </a:t>
            </a:r>
            <a:r>
              <a:rPr lang="en-US" dirty="0" err="1"/>
              <a:t>definelty</a:t>
            </a:r>
            <a:r>
              <a:rPr lang="en-US" dirty="0"/>
              <a:t> has its weaknesses , however we still work great in a team with mixed roles in Belbin’s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so many people in our team that fall into different categories in Belbin’s model. His theory is still so relevant to this day. Without this theory it doesn’t highlight the good and sometimes the bad in individuals. It is a brilliant way for managers to sit back and asses what their team come under. Belin’s theory is a great tool to reference for self development in the team. It can highlight your weaknesses, and what as an individual. Looking at Belbin’s theory sometimes you wish you can come under a different category. It is a brilliant tool to use in the workplace.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So, </a:t>
            </a:r>
            <a:r>
              <a:rPr lang="en-US" dirty="0" err="1"/>
              <a:t>Cellan</a:t>
            </a:r>
            <a:r>
              <a:rPr lang="en-US" dirty="0"/>
              <a:t>, our manager is the coordinator of the group. He guides us in the right direction. He  is a calm minded person who is realistic in his goals and attributions. I would also like to add that he can also come under as the specialist in our group, he has many years of working in corporate events in London. He likes to ensure that our hospitality mannerisms are at the highest standard. He is a confident person who has a high regard of his staff. With trust he has two supervisors. Myself and another lovely lady called Rhian. </a:t>
            </a:r>
          </a:p>
          <a:p>
            <a:endParaRPr lang="en-US" dirty="0"/>
          </a:p>
          <a:p>
            <a:r>
              <a:rPr lang="en-US" dirty="0"/>
              <a:t>Rhian has many years of working in hospitality. She has worked in hotels and has run many weddings in the past. She also is a driven person who only sees the best in people, and likes to bring their best traits out in the workplace. She comes under the team worker. She is creative, and has a sense of pride in her work, and shows her passion out to others. She is just as important as </a:t>
            </a:r>
            <a:r>
              <a:rPr lang="en-US" dirty="0" err="1"/>
              <a:t>Cellan</a:t>
            </a:r>
            <a:r>
              <a:rPr lang="en-US" dirty="0"/>
              <a:t> in the team. </a:t>
            </a:r>
          </a:p>
          <a:p>
            <a:endParaRPr lang="en-US" dirty="0"/>
          </a:p>
          <a:p>
            <a:r>
              <a:rPr lang="en-US" dirty="0"/>
              <a:t>I would like to put myself down as the plant in team. I like to come up with ideas to drive sales. Some times my ideas can be quite unrealistic and I do not like to take criticism. But I like to ensure that everyone likes to have their say. </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 </a:t>
            </a:r>
          </a:p>
        </p:txBody>
      </p:sp>
      <p:sp>
        <p:nvSpPr>
          <p:cNvPr id="4" name="Slide Number Placeholder 3"/>
          <p:cNvSpPr>
            <a:spLocks noGrp="1"/>
          </p:cNvSpPr>
          <p:nvPr>
            <p:ph type="sldNum" sz="quarter" idx="5"/>
          </p:nvPr>
        </p:nvSpPr>
        <p:spPr/>
        <p:txBody>
          <a:bodyPr/>
          <a:lstStyle/>
          <a:p>
            <a:fld id="{7D6451B2-E1C1-6D46-89EA-C691B0E12F97}" type="slidenum">
              <a:rPr lang="en-US" smtClean="0"/>
              <a:t>6</a:t>
            </a:fld>
            <a:endParaRPr lang="en-US"/>
          </a:p>
        </p:txBody>
      </p:sp>
    </p:spTree>
    <p:extLst>
      <p:ext uri="{BB962C8B-B14F-4D97-AF65-F5344CB8AC3E}">
        <p14:creationId xmlns:p14="http://schemas.microsoft.com/office/powerpoint/2010/main" val="1466816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Trust is a huge benefactor in any workplace. Without trust comes disaster. With it comes self confidence. That can make you achieve many milestones. Having the right team there to support you can make staff morale peak even higher, with that your workplace can flourish. Teams are the seed, the working environment is just the soil. You need water and sunlight to ensure that it flourishes the way it needs to. Without either, it wouldn’t work at all.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the picture on your left. Can you relate to that image? Can you fully trust your team leader will catch you when you fall when you need it the most? If not, then they need to research and read Stephen Covey’s 13 Behaviors of High Trust leaders.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Covey’s theory there are 13 attributions to be to become a high trusting leader. Being a trusted leader you must always tell the truth. If the leader doesn’t do this, then it can become a messy tangle of events. What I mean by that is, when you are caught out in your actions, then trust is very hard to restore. Demonstrating brilliant and trusting communication can lead to members of the team wanting to share their feelings more. To show that you care is the number 1 key factor in a high trusting leader. With brilliant communication between team leader and other members comes with trust. Showing that you care about their feelings shows that you are thoughtful and kind. Treat others how you would like to be treated.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you can see on the slide there are a number of attributions to becoming a high trusting leader.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I have worked in a number of roles over the course of my working career. I have come across fantastic teams and some really bad ones . Trust sometimes in other teams aren’t as respected in other workplaces, and that is due to leaders not having the right guidance to becoming a great team leader. </a:t>
            </a:r>
          </a:p>
          <a:p>
            <a:endParaRPr lang="en-US" dirty="0"/>
          </a:p>
          <a:p>
            <a:endParaRPr lang="en-US" dirty="0"/>
          </a:p>
          <a:p>
            <a:r>
              <a:rPr lang="en-US" dirty="0"/>
              <a:t>(One of my bad roles was)  I was 18 years old, young and naïve. I decided to work for a sales team selling PPI cover. I already know what you’re thinking, everyone hates cold callers. I was optimistic to show my keenness in how many sales I wanted to do. They firstly give you a week of listening to phone calls from experienced people that worked there, what we would call the “specialists”. The second week was when you started working on the phone calls properly. I spoke to around 300 people in that week only to be told that I wasn’t experienced enough for the role and they left me jobless for the entire month feeling hopeless. </a:t>
            </a:r>
          </a:p>
          <a:p>
            <a:endParaRPr lang="en-US" dirty="0"/>
          </a:p>
          <a:p>
            <a:r>
              <a:rPr lang="en-US" dirty="0"/>
              <a:t>Now looking back at that time, the team that I worked with were very selfish. Selfish in wanting to take other people sales, and not celebrate other people successes. I couldn’t fit in the jigsaw  of that working environment simply because I like to work with others and ensure that everyone is working in a team. I always feel at ease when I meet a team leader that shows the first attribute in Covey’s theory of talking straight. That shows a lot about a team leader in the first few minutes that you meet them. I am very lucky to have now found a team leader that I can trust and share my feelings to. </a:t>
            </a:r>
          </a:p>
          <a:p>
            <a:endParaRPr lang="en-US" dirty="0"/>
          </a:p>
        </p:txBody>
      </p:sp>
      <p:sp>
        <p:nvSpPr>
          <p:cNvPr id="4" name="Slide Number Placeholder 3"/>
          <p:cNvSpPr>
            <a:spLocks noGrp="1"/>
          </p:cNvSpPr>
          <p:nvPr>
            <p:ph type="sldNum" sz="quarter" idx="5"/>
          </p:nvPr>
        </p:nvSpPr>
        <p:spPr/>
        <p:txBody>
          <a:bodyPr/>
          <a:lstStyle/>
          <a:p>
            <a:fld id="{7D6451B2-E1C1-6D46-89EA-C691B0E12F97}" type="slidenum">
              <a:rPr lang="en-US" smtClean="0"/>
              <a:t>7</a:t>
            </a:fld>
            <a:endParaRPr lang="en-US"/>
          </a:p>
        </p:txBody>
      </p:sp>
    </p:spTree>
    <p:extLst>
      <p:ext uri="{BB962C8B-B14F-4D97-AF65-F5344CB8AC3E}">
        <p14:creationId xmlns:p14="http://schemas.microsoft.com/office/powerpoint/2010/main" val="995901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D6451B2-E1C1-6D46-89EA-C691B0E12F97}" type="slidenum">
              <a:rPr lang="en-US" smtClean="0"/>
              <a:t>10</a:t>
            </a:fld>
            <a:endParaRPr lang="en-US"/>
          </a:p>
        </p:txBody>
      </p:sp>
    </p:spTree>
    <p:extLst>
      <p:ext uri="{BB962C8B-B14F-4D97-AF65-F5344CB8AC3E}">
        <p14:creationId xmlns:p14="http://schemas.microsoft.com/office/powerpoint/2010/main" val="665320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1985-9632-6D47-8A55-74A98748F06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46436F5-270F-5D4F-8C56-C98370B9D8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808DE73-03BC-B14C-8A83-CDE4ECC44C1A}"/>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2BE17BC1-F6F0-F944-9D96-9284A8D5AD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36C666-B04D-1D42-A434-59A075D51171}"/>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651062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76FA-1E96-4842-BBF9-69825D24B1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D3F17D-628D-8A47-860D-BC1EB9E3FC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2DA42E-45E9-BC47-AD69-98F7950BDF7E}"/>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BACB41C4-90F3-8648-BF13-9609B412FA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E90E61-A726-BE44-B43F-BAB65E0CCE14}"/>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4127458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ADE93-39F1-2447-9E00-D41D6549B0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92FBE6D-FE3E-7A45-A973-96536A41E9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F214FC-950C-CE4D-BE42-6775E0F80D27}"/>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1071824E-2CEE-0341-A4FF-71903FBF52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1B4D85-6588-794E-97BB-C0C31D31DE80}"/>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1548802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E165D-4F3B-9547-A59D-B90E7614E2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5D445E-73F7-1D43-AA4A-7124BB7CE8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1D95667-5649-714A-8BFC-20C7979932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825A83C-5483-BC4C-873C-E6E8FDDC1F49}"/>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6" name="Footer Placeholder 5">
            <a:extLst>
              <a:ext uri="{FF2B5EF4-FFF2-40B4-BE49-F238E27FC236}">
                <a16:creationId xmlns:a16="http://schemas.microsoft.com/office/drawing/2014/main" id="{6ABF8535-1240-EF41-8DF7-92E5BF0619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102CFA-BF6F-2141-975C-A7B86118FF20}"/>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1241630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23BFE-8576-8940-8F4A-EB09471613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94A343-7607-4643-867D-3D959C5547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ADA27B-7C97-FB43-B549-C6ED20CABB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4D41446-FE22-6643-A827-4C6511FDC5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2BD8B6-B64F-0247-B5F0-E2D02F4F6C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D73E65-D756-AC4B-9144-E4E737D700E6}"/>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8" name="Footer Placeholder 7">
            <a:extLst>
              <a:ext uri="{FF2B5EF4-FFF2-40B4-BE49-F238E27FC236}">
                <a16:creationId xmlns:a16="http://schemas.microsoft.com/office/drawing/2014/main" id="{AC26841A-88A1-FB46-B017-228842EE8F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9D17F75-7CBC-9641-95E6-C5A47CAFDB46}"/>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91222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0991E-D9F1-4940-A785-8971AC32710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C90F3E6-E0A8-AC40-8E68-58C38E6759A6}"/>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4" name="Footer Placeholder 3">
            <a:extLst>
              <a:ext uri="{FF2B5EF4-FFF2-40B4-BE49-F238E27FC236}">
                <a16:creationId xmlns:a16="http://schemas.microsoft.com/office/drawing/2014/main" id="{94249EC6-F6AB-5044-B070-AACBED7C76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180336-FB14-E045-B685-3F136307865E}"/>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4243349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7F3187-980C-0E4C-B673-4E8F5C95B937}"/>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3" name="Footer Placeholder 2">
            <a:extLst>
              <a:ext uri="{FF2B5EF4-FFF2-40B4-BE49-F238E27FC236}">
                <a16:creationId xmlns:a16="http://schemas.microsoft.com/office/drawing/2014/main" id="{008E5B19-F6F2-B647-AD12-B650B7F2E4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A7EA2B-91FC-F347-BA96-A2CB431A346C}"/>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234370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5DC4-0175-0B4C-B76B-0B8944801F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D98BCDE-7CD2-AD44-958F-DDAB872ACE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1F27205-DDF0-A347-88A9-DAC465284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182E61-A334-9943-9D98-A386FEF2BC21}"/>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6" name="Footer Placeholder 5">
            <a:extLst>
              <a:ext uri="{FF2B5EF4-FFF2-40B4-BE49-F238E27FC236}">
                <a16:creationId xmlns:a16="http://schemas.microsoft.com/office/drawing/2014/main" id="{091D1ADD-81CA-4544-9CF9-53E5177A0D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AD584A-20E2-2D46-A3B3-28830DFEDC4D}"/>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3682425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263B0-844F-AF4B-B956-18A1B0D4AA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ACE9787-0705-7449-8013-060B06D04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DFDD00-8E54-F641-A065-49CEE9F4C4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A2EFAA-9A48-4243-87C3-122AA0762A46}"/>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6" name="Footer Placeholder 5">
            <a:extLst>
              <a:ext uri="{FF2B5EF4-FFF2-40B4-BE49-F238E27FC236}">
                <a16:creationId xmlns:a16="http://schemas.microsoft.com/office/drawing/2014/main" id="{D49CDFBC-A253-A94A-BF60-A8A9BE994F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AA7DBB-661F-484A-9942-FBBDE317E0C4}"/>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570431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CFA04-8E0C-284C-B169-72C0D989EE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874BFC-95BB-F24C-AE71-C8491B3CB91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80659F-ECF2-594F-815E-FAB905F8C355}"/>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99090652-65E8-B84C-9325-795023B370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D94D9E-02DB-9741-9757-121375A53BFC}"/>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1474907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617CF2-C293-694E-975A-42128BE661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E7B5581-CD71-4B48-9261-730C9F8D96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643966-9A56-4E4A-9376-BD9075EC3617}"/>
              </a:ext>
            </a:extLst>
          </p:cNvPr>
          <p:cNvSpPr>
            <a:spLocks noGrp="1"/>
          </p:cNvSpPr>
          <p:nvPr>
            <p:ph type="dt" sz="half" idx="10"/>
          </p:nvPr>
        </p:nvSpPr>
        <p:spPr/>
        <p:txBody>
          <a:body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CEDEE889-3A78-F84F-AA9E-D9C0B7F79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FF734-9497-0947-A132-8437D1E94C51}"/>
              </a:ext>
            </a:extLst>
          </p:cNvPr>
          <p:cNvSpPr>
            <a:spLocks noGrp="1"/>
          </p:cNvSpPr>
          <p:nvPr>
            <p:ph type="sldNum" sz="quarter" idx="12"/>
          </p:nvPr>
        </p:nvSpPr>
        <p:spPr/>
        <p:txBody>
          <a:bodyPr/>
          <a:lstStyle/>
          <a:p>
            <a:fld id="{54AA68B6-6283-7C45-AC6B-123EF7CF92CF}" type="slidenum">
              <a:rPr lang="en-US" smtClean="0"/>
              <a:t>‹#›</a:t>
            </a:fld>
            <a:endParaRPr lang="en-US"/>
          </a:p>
        </p:txBody>
      </p:sp>
    </p:spTree>
    <p:extLst>
      <p:ext uri="{BB962C8B-B14F-4D97-AF65-F5344CB8AC3E}">
        <p14:creationId xmlns:p14="http://schemas.microsoft.com/office/powerpoint/2010/main" val="876835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611641-5483-FF48-94FE-995B241953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5B32CC-B086-0E4C-8412-7CC2526BFB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9093B5-AB22-1248-A6D0-FE185C5731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A5815-0BDE-1247-ADA8-DCE729EB5B7E}" type="datetimeFigureOut">
              <a:rPr lang="en-US" smtClean="0"/>
              <a:t>5/28/21</a:t>
            </a:fld>
            <a:endParaRPr lang="en-US"/>
          </a:p>
        </p:txBody>
      </p:sp>
      <p:sp>
        <p:nvSpPr>
          <p:cNvPr id="5" name="Footer Placeholder 4">
            <a:extLst>
              <a:ext uri="{FF2B5EF4-FFF2-40B4-BE49-F238E27FC236}">
                <a16:creationId xmlns:a16="http://schemas.microsoft.com/office/drawing/2014/main" id="{3AD625DF-8F70-214B-A70E-8DCA7EE80E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A156997-DC98-1443-A29B-7EF813E135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AA68B6-6283-7C45-AC6B-123EF7CF92CF}" type="slidenum">
              <a:rPr lang="en-US" smtClean="0"/>
              <a:t>‹#›</a:t>
            </a:fld>
            <a:endParaRPr lang="en-US"/>
          </a:p>
        </p:txBody>
      </p:sp>
    </p:spTree>
    <p:extLst>
      <p:ext uri="{BB962C8B-B14F-4D97-AF65-F5344CB8AC3E}">
        <p14:creationId xmlns:p14="http://schemas.microsoft.com/office/powerpoint/2010/main" val="3480264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celerate.uk.com/training-tools/belbin/nine-belbin-team-rol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franklincovey.co.nz/the-13-behaviours-of-high-trust/" TargetMode="External"/><Relationship Id="rId4" Type="http://schemas.openxmlformats.org/officeDocument/2006/relationships/hyperlink" Target="https://www.coachingcultureatwork.com/bruce-tuckman-team-development-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A3D7940E-E07C-45AC-AB78-690418BDE9F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4E8D2-A33E-554D-987B-904E628DF9CF}"/>
              </a:ext>
            </a:extLst>
          </p:cNvPr>
          <p:cNvSpPr>
            <a:spLocks noGrp="1"/>
          </p:cNvSpPr>
          <p:nvPr>
            <p:ph type="ctrTitle"/>
          </p:nvPr>
        </p:nvSpPr>
        <p:spPr>
          <a:xfrm>
            <a:off x="643466" y="643467"/>
            <a:ext cx="5452529" cy="3569242"/>
          </a:xfrm>
        </p:spPr>
        <p:txBody>
          <a:bodyPr anchor="t">
            <a:normAutofit/>
          </a:bodyPr>
          <a:lstStyle/>
          <a:p>
            <a:pPr algn="l"/>
            <a:r>
              <a:rPr lang="en-US" sz="5200">
                <a:solidFill>
                  <a:srgbClr val="FFFFFF"/>
                </a:solidFill>
              </a:rPr>
              <a:t>Effective Team Working and Communication </a:t>
            </a:r>
            <a:br>
              <a:rPr lang="en-US" sz="5200">
                <a:solidFill>
                  <a:srgbClr val="FFFFFF"/>
                </a:solidFill>
              </a:rPr>
            </a:br>
            <a:r>
              <a:rPr lang="en-US" sz="5200">
                <a:solidFill>
                  <a:srgbClr val="FFFFFF"/>
                </a:solidFill>
              </a:rPr>
              <a:t>BMSK4002</a:t>
            </a:r>
          </a:p>
        </p:txBody>
      </p:sp>
      <p:sp>
        <p:nvSpPr>
          <p:cNvPr id="3" name="Subtitle 2">
            <a:extLst>
              <a:ext uri="{FF2B5EF4-FFF2-40B4-BE49-F238E27FC236}">
                <a16:creationId xmlns:a16="http://schemas.microsoft.com/office/drawing/2014/main" id="{AA30709E-2CD6-9B48-80D3-490AEE5D93FB}"/>
              </a:ext>
            </a:extLst>
          </p:cNvPr>
          <p:cNvSpPr>
            <a:spLocks noGrp="1"/>
          </p:cNvSpPr>
          <p:nvPr>
            <p:ph type="subTitle" idx="1"/>
          </p:nvPr>
        </p:nvSpPr>
        <p:spPr>
          <a:xfrm>
            <a:off x="643466" y="4551037"/>
            <a:ext cx="5449479" cy="1578054"/>
          </a:xfrm>
        </p:spPr>
        <p:txBody>
          <a:bodyPr anchor="b">
            <a:normAutofit/>
          </a:bodyPr>
          <a:lstStyle/>
          <a:p>
            <a:pPr algn="l"/>
            <a:r>
              <a:rPr lang="en-US">
                <a:solidFill>
                  <a:srgbClr val="FFFFFF"/>
                </a:solidFill>
              </a:rPr>
              <a:t>By Christy Mainwaring </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35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193351-26AE-064E-B761-E68A82C40B6B}"/>
              </a:ext>
            </a:extLst>
          </p:cNvPr>
          <p:cNvSpPr txBox="1"/>
          <p:nvPr/>
        </p:nvSpPr>
        <p:spPr>
          <a:xfrm>
            <a:off x="804673" y="3320859"/>
            <a:ext cx="4524973" cy="207633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a:latin typeface="+mj-lt"/>
                <a:ea typeface="+mj-ea"/>
                <a:cs typeface="+mj-cs"/>
              </a:rPr>
              <a:t>The aim and Objectives of This Presentation </a:t>
            </a:r>
          </a:p>
        </p:txBody>
      </p:sp>
      <p:sp>
        <p:nvSpPr>
          <p:cNvPr id="73" name="Freeform: Shape 72">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4" name="Picture 4" descr="Objectives | Sustainable Environment Online">
            <a:extLst>
              <a:ext uri="{FF2B5EF4-FFF2-40B4-BE49-F238E27FC236}">
                <a16:creationId xmlns:a16="http://schemas.microsoft.com/office/drawing/2014/main" id="{1145231C-5225-2749-80FE-84A03591AC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54" r="1" b="1"/>
          <a:stretch/>
        </p:blipFill>
        <p:spPr bwMode="auto">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43818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D526D44C-73FF-5F4C-9D81-39B9FDBDAF6C}"/>
              </a:ext>
            </a:extLst>
          </p:cNvPr>
          <p:cNvSpPr>
            <a:spLocks noChangeArrowheads="1"/>
          </p:cNvSpPr>
          <p:nvPr/>
        </p:nvSpPr>
        <p:spPr bwMode="auto">
          <a:xfrm flipV="1">
            <a:off x="525529" y="1525318"/>
            <a:ext cx="1461604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pitchFamily="2"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6">
            <a:extLst>
              <a:ext uri="{FF2B5EF4-FFF2-40B4-BE49-F238E27FC236}">
                <a16:creationId xmlns:a16="http://schemas.microsoft.com/office/drawing/2014/main" id="{8DFDA01F-B797-AA4D-B658-A81ABC727B4C}"/>
              </a:ext>
            </a:extLst>
          </p:cNvPr>
          <p:cNvGraphicFramePr>
            <a:graphicFrameLocks noGrp="1"/>
          </p:cNvGraphicFramePr>
          <p:nvPr>
            <p:extLst>
              <p:ext uri="{D42A27DB-BD31-4B8C-83A1-F6EECF244321}">
                <p14:modId xmlns:p14="http://schemas.microsoft.com/office/powerpoint/2010/main" val="1287190582"/>
              </p:ext>
            </p:extLst>
          </p:nvPr>
        </p:nvGraphicFramePr>
        <p:xfrm>
          <a:off x="1775926" y="1163642"/>
          <a:ext cx="8640148" cy="5694358"/>
        </p:xfrm>
        <a:graphic>
          <a:graphicData uri="http://schemas.openxmlformats.org/drawingml/2006/table">
            <a:tbl>
              <a:tblPr bandRow="1">
                <a:tableStyleId>{5C22544A-7EE6-4342-B048-85BDC9FD1C3A}</a:tableStyleId>
              </a:tblPr>
              <a:tblGrid>
                <a:gridCol w="4320074">
                  <a:extLst>
                    <a:ext uri="{9D8B030D-6E8A-4147-A177-3AD203B41FA5}">
                      <a16:colId xmlns:a16="http://schemas.microsoft.com/office/drawing/2014/main" val="2949337381"/>
                    </a:ext>
                  </a:extLst>
                </a:gridCol>
                <a:gridCol w="4320074">
                  <a:extLst>
                    <a:ext uri="{9D8B030D-6E8A-4147-A177-3AD203B41FA5}">
                      <a16:colId xmlns:a16="http://schemas.microsoft.com/office/drawing/2014/main" val="3664746576"/>
                    </a:ext>
                  </a:extLst>
                </a:gridCol>
              </a:tblGrid>
              <a:tr h="571848">
                <a:tc>
                  <a:txBody>
                    <a:bodyPr/>
                    <a:lstStyle/>
                    <a:p>
                      <a:r>
                        <a:rPr lang="en-US" dirty="0"/>
                        <a:t>Slide 1 </a:t>
                      </a:r>
                    </a:p>
                  </a:txBody>
                  <a:tcPr/>
                </a:tc>
                <a:tc>
                  <a:txBody>
                    <a:bodyPr/>
                    <a:lstStyle/>
                    <a:p>
                      <a:r>
                        <a:rPr lang="en-US" dirty="0"/>
                        <a:t>Introduction </a:t>
                      </a:r>
                    </a:p>
                  </a:txBody>
                  <a:tcPr/>
                </a:tc>
                <a:extLst>
                  <a:ext uri="{0D108BD9-81ED-4DB2-BD59-A6C34878D82A}">
                    <a16:rowId xmlns:a16="http://schemas.microsoft.com/office/drawing/2014/main" val="3577689616"/>
                  </a:ext>
                </a:extLst>
              </a:tr>
              <a:tr h="571848">
                <a:tc>
                  <a:txBody>
                    <a:bodyPr/>
                    <a:lstStyle/>
                    <a:p>
                      <a:r>
                        <a:rPr lang="en-US" dirty="0"/>
                        <a:t>Slide 2 </a:t>
                      </a:r>
                    </a:p>
                  </a:txBody>
                  <a:tcPr/>
                </a:tc>
                <a:tc>
                  <a:txBody>
                    <a:bodyPr/>
                    <a:lstStyle/>
                    <a:p>
                      <a:r>
                        <a:rPr lang="en-US" dirty="0"/>
                        <a:t>Aim and Objective </a:t>
                      </a:r>
                    </a:p>
                  </a:txBody>
                  <a:tcPr/>
                </a:tc>
                <a:extLst>
                  <a:ext uri="{0D108BD9-81ED-4DB2-BD59-A6C34878D82A}">
                    <a16:rowId xmlns:a16="http://schemas.microsoft.com/office/drawing/2014/main" val="2520666350"/>
                  </a:ext>
                </a:extLst>
              </a:tr>
              <a:tr h="571848">
                <a:tc>
                  <a:txBody>
                    <a:bodyPr/>
                    <a:lstStyle/>
                    <a:p>
                      <a:r>
                        <a:rPr lang="en-US" dirty="0"/>
                        <a:t>Slide 3 </a:t>
                      </a:r>
                    </a:p>
                  </a:txBody>
                  <a:tcPr/>
                </a:tc>
                <a:tc>
                  <a:txBody>
                    <a:bodyPr/>
                    <a:lstStyle/>
                    <a:p>
                      <a:r>
                        <a:rPr lang="en-US" dirty="0"/>
                        <a:t>Presentation Plan</a:t>
                      </a:r>
                    </a:p>
                  </a:txBody>
                  <a:tcPr/>
                </a:tc>
                <a:extLst>
                  <a:ext uri="{0D108BD9-81ED-4DB2-BD59-A6C34878D82A}">
                    <a16:rowId xmlns:a16="http://schemas.microsoft.com/office/drawing/2014/main" val="3688439546"/>
                  </a:ext>
                </a:extLst>
              </a:tr>
              <a:tr h="547726">
                <a:tc>
                  <a:txBody>
                    <a:bodyPr/>
                    <a:lstStyle/>
                    <a:p>
                      <a:r>
                        <a:rPr lang="en-US" dirty="0"/>
                        <a:t>Slide 4 </a:t>
                      </a:r>
                    </a:p>
                  </a:txBody>
                  <a:tcPr/>
                </a:tc>
                <a:tc>
                  <a:txBody>
                    <a:bodyPr/>
                    <a:lstStyle/>
                    <a:p>
                      <a:r>
                        <a:rPr lang="en-US" dirty="0"/>
                        <a:t>My own workplace </a:t>
                      </a:r>
                    </a:p>
                  </a:txBody>
                  <a:tcPr/>
                </a:tc>
                <a:extLst>
                  <a:ext uri="{0D108BD9-81ED-4DB2-BD59-A6C34878D82A}">
                    <a16:rowId xmlns:a16="http://schemas.microsoft.com/office/drawing/2014/main" val="2014484090"/>
                  </a:ext>
                </a:extLst>
              </a:tr>
              <a:tr h="571848">
                <a:tc>
                  <a:txBody>
                    <a:bodyPr/>
                    <a:lstStyle/>
                    <a:p>
                      <a:r>
                        <a:rPr lang="en-US" dirty="0"/>
                        <a:t>Slide 5</a:t>
                      </a:r>
                    </a:p>
                  </a:txBody>
                  <a:tcPr/>
                </a:tc>
                <a:tc>
                  <a:txBody>
                    <a:bodyPr/>
                    <a:lstStyle/>
                    <a:p>
                      <a:r>
                        <a:rPr lang="en-US" dirty="0"/>
                        <a:t>Tuckman’s Theory</a:t>
                      </a:r>
                    </a:p>
                  </a:txBody>
                  <a:tcPr/>
                </a:tc>
                <a:extLst>
                  <a:ext uri="{0D108BD9-81ED-4DB2-BD59-A6C34878D82A}">
                    <a16:rowId xmlns:a16="http://schemas.microsoft.com/office/drawing/2014/main" val="3658841623"/>
                  </a:ext>
                </a:extLst>
              </a:tr>
              <a:tr h="571848">
                <a:tc>
                  <a:txBody>
                    <a:bodyPr/>
                    <a:lstStyle/>
                    <a:p>
                      <a:r>
                        <a:rPr lang="en-US" dirty="0"/>
                        <a:t>Slide 6 </a:t>
                      </a:r>
                    </a:p>
                  </a:txBody>
                  <a:tcPr/>
                </a:tc>
                <a:tc>
                  <a:txBody>
                    <a:bodyPr/>
                    <a:lstStyle/>
                    <a:p>
                      <a:r>
                        <a:rPr lang="en-US" dirty="0"/>
                        <a:t>Belbin’s Theory</a:t>
                      </a:r>
                    </a:p>
                  </a:txBody>
                  <a:tcPr/>
                </a:tc>
                <a:extLst>
                  <a:ext uri="{0D108BD9-81ED-4DB2-BD59-A6C34878D82A}">
                    <a16:rowId xmlns:a16="http://schemas.microsoft.com/office/drawing/2014/main" val="4201397409"/>
                  </a:ext>
                </a:extLst>
              </a:tr>
              <a:tr h="571848">
                <a:tc>
                  <a:txBody>
                    <a:bodyPr/>
                    <a:lstStyle/>
                    <a:p>
                      <a:r>
                        <a:rPr lang="en-US" dirty="0"/>
                        <a:t>Slide 7</a:t>
                      </a:r>
                    </a:p>
                  </a:txBody>
                  <a:tcPr/>
                </a:tc>
                <a:tc>
                  <a:txBody>
                    <a:bodyPr/>
                    <a:lstStyle/>
                    <a:p>
                      <a:r>
                        <a:rPr lang="en-US" dirty="0"/>
                        <a:t>Stephen Covey’s Trust in Team Leaders </a:t>
                      </a:r>
                    </a:p>
                  </a:txBody>
                  <a:tcPr/>
                </a:tc>
                <a:extLst>
                  <a:ext uri="{0D108BD9-81ED-4DB2-BD59-A6C34878D82A}">
                    <a16:rowId xmlns:a16="http://schemas.microsoft.com/office/drawing/2014/main" val="3308905101"/>
                  </a:ext>
                </a:extLst>
              </a:tr>
              <a:tr h="571848">
                <a:tc>
                  <a:txBody>
                    <a:bodyPr/>
                    <a:lstStyle/>
                    <a:p>
                      <a:r>
                        <a:rPr lang="en-US" dirty="0"/>
                        <a:t>Slide 8</a:t>
                      </a:r>
                    </a:p>
                  </a:txBody>
                  <a:tcPr/>
                </a:tc>
                <a:tc>
                  <a:txBody>
                    <a:bodyPr/>
                    <a:lstStyle/>
                    <a:p>
                      <a:r>
                        <a:rPr lang="en-US" dirty="0"/>
                        <a:t>Q&amp;A</a:t>
                      </a:r>
                    </a:p>
                  </a:txBody>
                  <a:tcPr/>
                </a:tc>
                <a:extLst>
                  <a:ext uri="{0D108BD9-81ED-4DB2-BD59-A6C34878D82A}">
                    <a16:rowId xmlns:a16="http://schemas.microsoft.com/office/drawing/2014/main" val="3357210480"/>
                  </a:ext>
                </a:extLst>
              </a:tr>
              <a:tr h="571848">
                <a:tc>
                  <a:txBody>
                    <a:bodyPr/>
                    <a:lstStyle/>
                    <a:p>
                      <a:r>
                        <a:rPr lang="en-US" dirty="0"/>
                        <a:t>Slide 9</a:t>
                      </a:r>
                    </a:p>
                  </a:txBody>
                  <a:tcPr/>
                </a:tc>
                <a:tc>
                  <a:txBody>
                    <a:bodyPr/>
                    <a:lstStyle/>
                    <a:p>
                      <a:r>
                        <a:rPr lang="en-US" dirty="0"/>
                        <a:t>Feedback! </a:t>
                      </a:r>
                    </a:p>
                  </a:txBody>
                  <a:tcPr/>
                </a:tc>
                <a:extLst>
                  <a:ext uri="{0D108BD9-81ED-4DB2-BD59-A6C34878D82A}">
                    <a16:rowId xmlns:a16="http://schemas.microsoft.com/office/drawing/2014/main" val="2869413247"/>
                  </a:ext>
                </a:extLst>
              </a:tr>
              <a:tr h="571848">
                <a:tc>
                  <a:txBody>
                    <a:bodyPr/>
                    <a:lstStyle/>
                    <a:p>
                      <a:r>
                        <a:rPr lang="en-US" dirty="0"/>
                        <a:t>Slide 10</a:t>
                      </a:r>
                    </a:p>
                  </a:txBody>
                  <a:tcPr/>
                </a:tc>
                <a:tc>
                  <a:txBody>
                    <a:bodyPr/>
                    <a:lstStyle/>
                    <a:p>
                      <a:r>
                        <a:rPr lang="en-US" dirty="0"/>
                        <a:t>References </a:t>
                      </a:r>
                    </a:p>
                  </a:txBody>
                  <a:tcPr/>
                </a:tc>
                <a:extLst>
                  <a:ext uri="{0D108BD9-81ED-4DB2-BD59-A6C34878D82A}">
                    <a16:rowId xmlns:a16="http://schemas.microsoft.com/office/drawing/2014/main" val="322319632"/>
                  </a:ext>
                </a:extLst>
              </a:tr>
            </a:tbl>
          </a:graphicData>
        </a:graphic>
      </p:graphicFrame>
      <p:sp>
        <p:nvSpPr>
          <p:cNvPr id="10" name="TextBox 9">
            <a:extLst>
              <a:ext uri="{FF2B5EF4-FFF2-40B4-BE49-F238E27FC236}">
                <a16:creationId xmlns:a16="http://schemas.microsoft.com/office/drawing/2014/main" id="{666F217C-A013-FB4C-8E3C-C9E867DEEF5A}"/>
              </a:ext>
            </a:extLst>
          </p:cNvPr>
          <p:cNvSpPr txBox="1"/>
          <p:nvPr/>
        </p:nvSpPr>
        <p:spPr>
          <a:xfrm>
            <a:off x="4236097" y="459584"/>
            <a:ext cx="3433666" cy="523220"/>
          </a:xfrm>
          <a:prstGeom prst="rect">
            <a:avLst/>
          </a:prstGeom>
          <a:noFill/>
        </p:spPr>
        <p:txBody>
          <a:bodyPr wrap="square" rtlCol="0">
            <a:spAutoFit/>
          </a:bodyPr>
          <a:lstStyle/>
          <a:p>
            <a:r>
              <a:rPr lang="en-US" sz="2800" dirty="0"/>
              <a:t>The Presentation Plan </a:t>
            </a:r>
          </a:p>
        </p:txBody>
      </p:sp>
    </p:spTree>
    <p:extLst>
      <p:ext uri="{BB962C8B-B14F-4D97-AF65-F5344CB8AC3E}">
        <p14:creationId xmlns:p14="http://schemas.microsoft.com/office/powerpoint/2010/main" val="2607912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National Botanic Garden | Attractions in Wales | Quality Unearthed">
            <a:extLst>
              <a:ext uri="{FF2B5EF4-FFF2-40B4-BE49-F238E27FC236}">
                <a16:creationId xmlns:a16="http://schemas.microsoft.com/office/drawing/2014/main" id="{8D8AC208-210B-D040-9317-E2D67E8C62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956" r="2" b="7959"/>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Shopping and Eating | National Botanic Garden of Wales">
            <a:extLst>
              <a:ext uri="{FF2B5EF4-FFF2-40B4-BE49-F238E27FC236}">
                <a16:creationId xmlns:a16="http://schemas.microsoft.com/office/drawing/2014/main" id="{4593F390-0780-BA4D-B069-C05D491867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8128" r="19146" b="-2"/>
          <a:stretch/>
        </p:blipFill>
        <p:spPr bwMode="auto">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Plan your visit to the Garden | National Botanic Garden of Wales">
            <a:extLst>
              <a:ext uri="{FF2B5EF4-FFF2-40B4-BE49-F238E27FC236}">
                <a16:creationId xmlns:a16="http://schemas.microsoft.com/office/drawing/2014/main" id="{D6E27E2B-6110-A747-A079-6260429B704E}"/>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19449" r="-1" b="24683"/>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3CC697-1338-E24E-86B1-3E4064925873}"/>
              </a:ext>
            </a:extLst>
          </p:cNvPr>
          <p:cNvSpPr>
            <a:spLocks noGrp="1"/>
          </p:cNvSpPr>
          <p:nvPr>
            <p:ph type="title"/>
          </p:nvPr>
        </p:nvSpPr>
        <p:spPr>
          <a:xfrm>
            <a:off x="6343650" y="3996130"/>
            <a:ext cx="5505814" cy="1576910"/>
          </a:xfrm>
        </p:spPr>
        <p:txBody>
          <a:bodyPr vert="horz" lIns="91440" tIns="45720" rIns="91440" bIns="45720" rtlCol="0" anchor="b">
            <a:normAutofit/>
          </a:bodyPr>
          <a:lstStyle/>
          <a:p>
            <a:r>
              <a:rPr lang="en-US" kern="1200">
                <a:solidFill>
                  <a:schemeClr val="tx1"/>
                </a:solidFill>
                <a:latin typeface="+mj-lt"/>
                <a:ea typeface="+mj-ea"/>
                <a:cs typeface="+mj-cs"/>
              </a:rPr>
              <a:t>National  Botanic Gardens of Wales </a:t>
            </a:r>
          </a:p>
        </p:txBody>
      </p:sp>
    </p:spTree>
    <p:extLst>
      <p:ext uri="{BB962C8B-B14F-4D97-AF65-F5344CB8AC3E}">
        <p14:creationId xmlns:p14="http://schemas.microsoft.com/office/powerpoint/2010/main" val="2308582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F5F89-B62B-1743-8269-5A7C688F94B7}"/>
              </a:ext>
            </a:extLst>
          </p:cNvPr>
          <p:cNvSpPr>
            <a:spLocks noGrp="1"/>
          </p:cNvSpPr>
          <p:nvPr>
            <p:ph type="title"/>
          </p:nvPr>
        </p:nvSpPr>
        <p:spPr>
          <a:xfrm>
            <a:off x="767290" y="1780661"/>
            <a:ext cx="3582073" cy="1463472"/>
          </a:xfrm>
        </p:spPr>
        <p:txBody>
          <a:bodyPr vert="horz" lIns="91440" tIns="45720" rIns="91440" bIns="45720" rtlCol="0" anchor="t">
            <a:normAutofit/>
          </a:bodyPr>
          <a:lstStyle/>
          <a:p>
            <a:r>
              <a:rPr lang="en-US" sz="4800" kern="1200">
                <a:solidFill>
                  <a:schemeClr val="bg1"/>
                </a:solidFill>
                <a:latin typeface="+mj-lt"/>
                <a:ea typeface="+mj-ea"/>
                <a:cs typeface="+mj-cs"/>
              </a:rPr>
              <a:t>Tuckman’s Theory 1965 </a:t>
            </a:r>
          </a:p>
        </p:txBody>
      </p:sp>
      <p:grpSp>
        <p:nvGrpSpPr>
          <p:cNvPr id="139" name="Group 138">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0"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1"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17" name="TextBox 16">
            <a:extLst>
              <a:ext uri="{FF2B5EF4-FFF2-40B4-BE49-F238E27FC236}">
                <a16:creationId xmlns:a16="http://schemas.microsoft.com/office/drawing/2014/main" id="{C0BEBAED-2774-594B-B4EB-77FCEC46C8E1}"/>
              </a:ext>
            </a:extLst>
          </p:cNvPr>
          <p:cNvSpPr txBox="1"/>
          <p:nvPr/>
        </p:nvSpPr>
        <p:spPr>
          <a:xfrm>
            <a:off x="767290" y="3383121"/>
            <a:ext cx="3582072" cy="279325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solidFill>
                  <a:schemeClr val="bg1"/>
                </a:solidFill>
              </a:rPr>
              <a:t>How relatable is the Tuckman’s Theory of Group Development? </a:t>
            </a:r>
          </a:p>
          <a:p>
            <a:pPr indent="-228600">
              <a:lnSpc>
                <a:spcPct val="90000"/>
              </a:lnSpc>
              <a:spcAft>
                <a:spcPts val="600"/>
              </a:spcAft>
              <a:buFont typeface="Arial" panose="020B0604020202020204" pitchFamily="34" charset="0"/>
              <a:buChar char="•"/>
            </a:pPr>
            <a:endParaRPr lang="en-US" sz="2000" dirty="0">
              <a:solidFill>
                <a:schemeClr val="bg1"/>
              </a:solidFill>
            </a:endParaRPr>
          </a:p>
          <a:p>
            <a:pPr indent="-228600">
              <a:lnSpc>
                <a:spcPct val="90000"/>
              </a:lnSpc>
              <a:spcAft>
                <a:spcPts val="600"/>
              </a:spcAft>
              <a:buFont typeface="Arial" panose="020B0604020202020204" pitchFamily="34" charset="0"/>
              <a:buChar char="•"/>
            </a:pPr>
            <a:r>
              <a:rPr lang="en-US" sz="2000" dirty="0">
                <a:solidFill>
                  <a:schemeClr val="bg1"/>
                </a:solidFill>
              </a:rPr>
              <a:t>Is it relatable to all work environments? </a:t>
            </a:r>
          </a:p>
          <a:p>
            <a:pPr indent="-228600">
              <a:lnSpc>
                <a:spcPct val="90000"/>
              </a:lnSpc>
              <a:spcAft>
                <a:spcPts val="600"/>
              </a:spcAft>
              <a:buFont typeface="Arial" panose="020B0604020202020204" pitchFamily="34" charset="0"/>
              <a:buChar char="•"/>
            </a:pPr>
            <a:endParaRPr lang="en-US" sz="2000" dirty="0">
              <a:solidFill>
                <a:schemeClr val="bg1"/>
              </a:solidFill>
            </a:endParaRPr>
          </a:p>
          <a:p>
            <a:pPr indent="-228600">
              <a:lnSpc>
                <a:spcPct val="90000"/>
              </a:lnSpc>
              <a:spcAft>
                <a:spcPts val="600"/>
              </a:spcAft>
              <a:buFont typeface="Arial" panose="020B0604020202020204" pitchFamily="34" charset="0"/>
              <a:buChar char="•"/>
            </a:pPr>
            <a:endParaRPr lang="en-US" sz="2000" dirty="0">
              <a:solidFill>
                <a:schemeClr val="bg1"/>
              </a:solidFill>
            </a:endParaRPr>
          </a:p>
        </p:txBody>
      </p:sp>
      <p:pic>
        <p:nvPicPr>
          <p:cNvPr id="2050" name="Picture 2" descr="Tuckman's Theory of Group Development">
            <a:extLst>
              <a:ext uri="{FF2B5EF4-FFF2-40B4-BE49-F238E27FC236}">
                <a16:creationId xmlns:a16="http://schemas.microsoft.com/office/drawing/2014/main" id="{73E0F9E9-AADF-1442-857F-77EE09B8AD6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116652" y="1271671"/>
            <a:ext cx="6642532" cy="3736424"/>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2D227090-DC8B-B845-A838-D079948BFF0B}"/>
              </a:ext>
            </a:extLst>
          </p:cNvPr>
          <p:cNvSpPr txBox="1"/>
          <p:nvPr/>
        </p:nvSpPr>
        <p:spPr>
          <a:xfrm>
            <a:off x="4922196" y="6176372"/>
            <a:ext cx="6836988" cy="369332"/>
          </a:xfrm>
          <a:prstGeom prst="rect">
            <a:avLst/>
          </a:prstGeom>
          <a:noFill/>
        </p:spPr>
        <p:txBody>
          <a:bodyPr wrap="square" rtlCol="0">
            <a:spAutoFit/>
          </a:bodyPr>
          <a:lstStyle/>
          <a:p>
            <a:r>
              <a:rPr lang="en-US" dirty="0"/>
              <a:t>Reference, </a:t>
            </a:r>
            <a:r>
              <a:rPr lang="en-US" dirty="0" err="1"/>
              <a:t>CoachingCultureatWork</a:t>
            </a:r>
            <a:endParaRPr lang="en-US" dirty="0"/>
          </a:p>
        </p:txBody>
      </p:sp>
    </p:spTree>
    <p:extLst>
      <p:ext uri="{BB962C8B-B14F-4D97-AF65-F5344CB8AC3E}">
        <p14:creationId xmlns:p14="http://schemas.microsoft.com/office/powerpoint/2010/main" val="3055944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092ED-2886-0647-A72D-E183AE3D3607}"/>
              </a:ext>
            </a:extLst>
          </p:cNvPr>
          <p:cNvSpPr>
            <a:spLocks noGrp="1"/>
          </p:cNvSpPr>
          <p:nvPr>
            <p:ph type="title"/>
          </p:nvPr>
        </p:nvSpPr>
        <p:spPr>
          <a:xfrm>
            <a:off x="594360" y="640263"/>
            <a:ext cx="3822192" cy="1344975"/>
          </a:xfrm>
        </p:spPr>
        <p:txBody>
          <a:bodyPr vert="horz" lIns="91440" tIns="45720" rIns="91440" bIns="45720" rtlCol="0" anchor="ctr">
            <a:normAutofit/>
          </a:bodyPr>
          <a:lstStyle/>
          <a:p>
            <a:r>
              <a:rPr lang="en-US" sz="3600" kern="1200">
                <a:solidFill>
                  <a:schemeClr val="bg1"/>
                </a:solidFill>
                <a:latin typeface="+mj-lt"/>
                <a:ea typeface="+mj-ea"/>
                <a:cs typeface="+mj-cs"/>
              </a:rPr>
              <a:t>Belbin’s theory 1981</a:t>
            </a:r>
          </a:p>
        </p:txBody>
      </p:sp>
      <p:cxnSp>
        <p:nvCxnSpPr>
          <p:cNvPr id="73" name="Straight Connector 7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726411-A7D8-3245-8B68-99FC226D7EC8}"/>
              </a:ext>
            </a:extLst>
          </p:cNvPr>
          <p:cNvSpPr txBox="1"/>
          <p:nvPr/>
        </p:nvSpPr>
        <p:spPr>
          <a:xfrm>
            <a:off x="593610" y="2121763"/>
            <a:ext cx="3822192" cy="37730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chemeClr val="bg1"/>
                </a:solidFill>
              </a:rPr>
              <a:t>What category do you come under in Belbin’s theory?  </a:t>
            </a:r>
          </a:p>
          <a:p>
            <a:pPr indent="-228600">
              <a:lnSpc>
                <a:spcPct val="90000"/>
              </a:lnSpc>
              <a:spcAft>
                <a:spcPts val="600"/>
              </a:spcAft>
              <a:buFont typeface="Arial" panose="020B0604020202020204" pitchFamily="34" charset="0"/>
              <a:buChar char="•"/>
            </a:pPr>
            <a:r>
              <a:rPr lang="en-US" sz="2000" dirty="0">
                <a:solidFill>
                  <a:schemeClr val="bg1"/>
                </a:solidFill>
              </a:rPr>
              <a:t>Is it an old fashion theory? </a:t>
            </a:r>
          </a:p>
          <a:p>
            <a:pPr indent="-228600">
              <a:lnSpc>
                <a:spcPct val="90000"/>
              </a:lnSpc>
              <a:spcAft>
                <a:spcPts val="600"/>
              </a:spcAft>
              <a:buFont typeface="Arial" panose="020B0604020202020204" pitchFamily="34" charset="0"/>
              <a:buChar char="•"/>
            </a:pPr>
            <a:endParaRPr lang="en-US" sz="2000" dirty="0">
              <a:solidFill>
                <a:schemeClr val="bg1"/>
              </a:solidFill>
            </a:endParaRPr>
          </a:p>
          <a:p>
            <a:pPr>
              <a:lnSpc>
                <a:spcPct val="90000"/>
              </a:lnSpc>
              <a:spcAft>
                <a:spcPts val="600"/>
              </a:spcAft>
            </a:pPr>
            <a:r>
              <a:rPr lang="en-US" sz="2000" dirty="0">
                <a:solidFill>
                  <a:schemeClr val="bg1"/>
                </a:solidFill>
              </a:rPr>
              <a:t>In our team, many people come under different categories, which ones are the most important to have? </a:t>
            </a:r>
          </a:p>
          <a:p>
            <a:pPr>
              <a:lnSpc>
                <a:spcPct val="90000"/>
              </a:lnSpc>
              <a:spcAft>
                <a:spcPts val="600"/>
              </a:spcAft>
            </a:pPr>
            <a:endParaRPr lang="en-US" sz="2000" dirty="0">
              <a:solidFill>
                <a:schemeClr val="bg1"/>
              </a:solidFill>
            </a:endParaRPr>
          </a:p>
          <a:p>
            <a:pPr>
              <a:lnSpc>
                <a:spcPct val="90000"/>
              </a:lnSpc>
              <a:spcAft>
                <a:spcPts val="600"/>
              </a:spcAft>
            </a:pPr>
            <a:endParaRPr lang="en-US" sz="2000" dirty="0">
              <a:solidFill>
                <a:schemeClr val="bg1"/>
              </a:solidFill>
            </a:endParaRPr>
          </a:p>
        </p:txBody>
      </p:sp>
      <p:pic>
        <p:nvPicPr>
          <p:cNvPr id="3074" name="Picture 2" descr="Learn Belbin Team Roles through Reflection – {Dotnet}.Share(knowledge)">
            <a:extLst>
              <a:ext uri="{FF2B5EF4-FFF2-40B4-BE49-F238E27FC236}">
                <a16:creationId xmlns:a16="http://schemas.microsoft.com/office/drawing/2014/main" id="{961DA5FA-6FC6-3C46-88C2-3DC118EDEB3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110716" y="814102"/>
            <a:ext cx="6596652" cy="50743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E3C9AB-65F3-B547-A4AB-11C194A0985F}"/>
              </a:ext>
            </a:extLst>
          </p:cNvPr>
          <p:cNvSpPr txBox="1"/>
          <p:nvPr/>
        </p:nvSpPr>
        <p:spPr>
          <a:xfrm>
            <a:off x="5110716" y="6200334"/>
            <a:ext cx="6596652" cy="369332"/>
          </a:xfrm>
          <a:prstGeom prst="rect">
            <a:avLst/>
          </a:prstGeom>
          <a:noFill/>
        </p:spPr>
        <p:txBody>
          <a:bodyPr wrap="square" rtlCol="0">
            <a:spAutoFit/>
          </a:bodyPr>
          <a:lstStyle/>
          <a:p>
            <a:r>
              <a:rPr lang="en-US" dirty="0"/>
              <a:t>Reference, Accelerate. </a:t>
            </a:r>
          </a:p>
        </p:txBody>
      </p:sp>
    </p:spTree>
    <p:extLst>
      <p:ext uri="{BB962C8B-B14F-4D97-AF65-F5344CB8AC3E}">
        <p14:creationId xmlns:p14="http://schemas.microsoft.com/office/powerpoint/2010/main" val="2244281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16CA19B-8B52-1B4C-A574-AD6C680ABE6C}"/>
              </a:ext>
            </a:extLst>
          </p:cNvPr>
          <p:cNvSpPr>
            <a:spLocks noGrp="1"/>
          </p:cNvSpPr>
          <p:nvPr>
            <p:ph type="title"/>
          </p:nvPr>
        </p:nvSpPr>
        <p:spPr>
          <a:xfrm>
            <a:off x="336884" y="311449"/>
            <a:ext cx="4332307" cy="6179552"/>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Trust in the workplace.</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 </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endParaRPr lang="en-US" sz="4800" kern="1200" dirty="0">
              <a:solidFill>
                <a:srgbClr val="FFFFFF"/>
              </a:solidFill>
              <a:latin typeface="+mj-lt"/>
              <a:ea typeface="+mj-ea"/>
              <a:cs typeface="+mj-cs"/>
            </a:endParaRPr>
          </a:p>
        </p:txBody>
      </p:sp>
      <p:pic>
        <p:nvPicPr>
          <p:cNvPr id="4098" name="Picture 2" descr="Building Workplace Trust in An Untrusting World">
            <a:extLst>
              <a:ext uri="{FF2B5EF4-FFF2-40B4-BE49-F238E27FC236}">
                <a16:creationId xmlns:a16="http://schemas.microsoft.com/office/drawing/2014/main" id="{3F4BD20C-CF4A-EE45-93CA-4C73341DE2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26" r="-1" b="-1"/>
          <a:stretch/>
        </p:blipFill>
        <p:spPr bwMode="auto">
          <a:xfrm>
            <a:off x="821006" y="2202024"/>
            <a:ext cx="3384319" cy="330221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Speed of Trust Foundations">
            <a:extLst>
              <a:ext uri="{FF2B5EF4-FFF2-40B4-BE49-F238E27FC236}">
                <a16:creationId xmlns:a16="http://schemas.microsoft.com/office/drawing/2014/main" id="{1414EF4B-07E8-E840-97C3-08E1BA596A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0882" y="911429"/>
            <a:ext cx="5460112" cy="54399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8A170A-6A86-E644-8CCA-BEBD347E1E83}"/>
              </a:ext>
            </a:extLst>
          </p:cNvPr>
          <p:cNvSpPr txBox="1"/>
          <p:nvPr/>
        </p:nvSpPr>
        <p:spPr>
          <a:xfrm>
            <a:off x="6096000" y="506606"/>
            <a:ext cx="5460112" cy="369332"/>
          </a:xfrm>
          <a:prstGeom prst="rect">
            <a:avLst/>
          </a:prstGeom>
          <a:noFill/>
        </p:spPr>
        <p:txBody>
          <a:bodyPr wrap="square" rtlCol="0">
            <a:spAutoFit/>
          </a:bodyPr>
          <a:lstStyle/>
          <a:p>
            <a:r>
              <a:rPr lang="en-US" dirty="0"/>
              <a:t>Stephen Covey’s 13 Behaviors of High Trust Leaders </a:t>
            </a:r>
          </a:p>
        </p:txBody>
      </p:sp>
      <p:sp>
        <p:nvSpPr>
          <p:cNvPr id="11" name="TextBox 10">
            <a:extLst>
              <a:ext uri="{FF2B5EF4-FFF2-40B4-BE49-F238E27FC236}">
                <a16:creationId xmlns:a16="http://schemas.microsoft.com/office/drawing/2014/main" id="{D8392C8D-2EB0-8347-81D4-BE1DC648BB04}"/>
              </a:ext>
            </a:extLst>
          </p:cNvPr>
          <p:cNvSpPr txBox="1"/>
          <p:nvPr/>
        </p:nvSpPr>
        <p:spPr>
          <a:xfrm>
            <a:off x="5787491" y="6243504"/>
            <a:ext cx="2782111" cy="646331"/>
          </a:xfrm>
          <a:prstGeom prst="rect">
            <a:avLst/>
          </a:prstGeom>
          <a:noFill/>
        </p:spPr>
        <p:txBody>
          <a:bodyPr wrap="square" rtlCol="0">
            <a:spAutoFit/>
          </a:bodyPr>
          <a:lstStyle/>
          <a:p>
            <a:r>
              <a:rPr lang="en-US" dirty="0"/>
              <a:t>Reference, </a:t>
            </a:r>
            <a:r>
              <a:rPr lang="en-US" dirty="0" err="1"/>
              <a:t>StevenCoveyTrust</a:t>
            </a:r>
            <a:endParaRPr lang="en-US" dirty="0"/>
          </a:p>
        </p:txBody>
      </p:sp>
    </p:spTree>
    <p:extLst>
      <p:ext uri="{BB962C8B-B14F-4D97-AF65-F5344CB8AC3E}">
        <p14:creationId xmlns:p14="http://schemas.microsoft.com/office/powerpoint/2010/main" val="3523858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098"/>
                                        </p:tgtEl>
                                        <p:attrNameLst>
                                          <p:attrName>style.visibility</p:attrName>
                                        </p:attrNameLst>
                                      </p:cBhvr>
                                      <p:to>
                                        <p:strVal val="visible"/>
                                      </p:to>
                                    </p:set>
                                    <p:animEffect transition="in" filter="fade">
                                      <p:cBhvr>
                                        <p:cTn id="7" dur="7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BD197E4B-98F9-4F99-9F46-A87284E77B4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D14DF-2AB1-D241-ACD7-E32D0DB07E4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 </a:t>
            </a:r>
          </a:p>
        </p:txBody>
      </p:sp>
    </p:spTree>
    <p:extLst>
      <p:ext uri="{BB962C8B-B14F-4D97-AF65-F5344CB8AC3E}">
        <p14:creationId xmlns:p14="http://schemas.microsoft.com/office/powerpoint/2010/main" val="1978552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C2F4305-7B2D-234B-ADA8-DA8BA5F19B47}"/>
              </a:ext>
            </a:extLst>
          </p:cNvPr>
          <p:cNvGraphicFramePr>
            <a:graphicFrameLocks noGrp="1"/>
          </p:cNvGraphicFramePr>
          <p:nvPr>
            <p:ph idx="1"/>
            <p:extLst>
              <p:ext uri="{D42A27DB-BD31-4B8C-83A1-F6EECF244321}">
                <p14:modId xmlns:p14="http://schemas.microsoft.com/office/powerpoint/2010/main" val="760806682"/>
              </p:ext>
            </p:extLst>
          </p:nvPr>
        </p:nvGraphicFramePr>
        <p:xfrm>
          <a:off x="1682620" y="751022"/>
          <a:ext cx="8826759" cy="5835154"/>
        </p:xfrm>
        <a:graphic>
          <a:graphicData uri="http://schemas.openxmlformats.org/drawingml/2006/table">
            <a:tbl>
              <a:tblPr/>
              <a:tblGrid>
                <a:gridCol w="3753674">
                  <a:extLst>
                    <a:ext uri="{9D8B030D-6E8A-4147-A177-3AD203B41FA5}">
                      <a16:colId xmlns:a16="http://schemas.microsoft.com/office/drawing/2014/main" val="3392529899"/>
                    </a:ext>
                  </a:extLst>
                </a:gridCol>
                <a:gridCol w="1288727">
                  <a:extLst>
                    <a:ext uri="{9D8B030D-6E8A-4147-A177-3AD203B41FA5}">
                      <a16:colId xmlns:a16="http://schemas.microsoft.com/office/drawing/2014/main" val="971426350"/>
                    </a:ext>
                  </a:extLst>
                </a:gridCol>
                <a:gridCol w="1288727">
                  <a:extLst>
                    <a:ext uri="{9D8B030D-6E8A-4147-A177-3AD203B41FA5}">
                      <a16:colId xmlns:a16="http://schemas.microsoft.com/office/drawing/2014/main" val="415546696"/>
                    </a:ext>
                  </a:extLst>
                </a:gridCol>
                <a:gridCol w="1411464">
                  <a:extLst>
                    <a:ext uri="{9D8B030D-6E8A-4147-A177-3AD203B41FA5}">
                      <a16:colId xmlns:a16="http://schemas.microsoft.com/office/drawing/2014/main" val="3910869409"/>
                    </a:ext>
                  </a:extLst>
                </a:gridCol>
                <a:gridCol w="1084167">
                  <a:extLst>
                    <a:ext uri="{9D8B030D-6E8A-4147-A177-3AD203B41FA5}">
                      <a16:colId xmlns:a16="http://schemas.microsoft.com/office/drawing/2014/main" val="253823628"/>
                    </a:ext>
                  </a:extLst>
                </a:gridCol>
              </a:tblGrid>
              <a:tr h="289206">
                <a:tc gridSpan="5">
                  <a:txBody>
                    <a:bodyPr/>
                    <a:lstStyle/>
                    <a:p>
                      <a:pPr algn="ctr" fontAlgn="base"/>
                      <a:r>
                        <a:rPr lang="en-GB" sz="900" b="0" i="0" u="none" strike="noStrike">
                          <a:solidFill>
                            <a:srgbClr val="000000"/>
                          </a:solidFill>
                          <a:effectLst/>
                          <a:latin typeface="Calibri Light" panose="020F0302020204030204" pitchFamily="34" charset="0"/>
                        </a:rPr>
                        <a:t>Presentation Evaluation Sheet </a:t>
                      </a:r>
                      <a:r>
                        <a:rPr lang="en-GB" sz="900" b="0" i="0">
                          <a:solidFill>
                            <a:srgbClr val="000000"/>
                          </a:solidFill>
                          <a:effectLst/>
                          <a:latin typeface="Calibri Light" panose="020F0302020204030204" pitchFamily="34" charset="0"/>
                        </a:rPr>
                        <a:t>​</a:t>
                      </a:r>
                      <a:endParaRPr lang="en-GB" sz="1500" b="0" i="0">
                        <a:solidFill>
                          <a:srgbClr val="000000"/>
                        </a:solidFill>
                        <a:effectLst/>
                      </a:endParaRPr>
                    </a:p>
                  </a:txBody>
                  <a:tcPr marL="76117" marR="76117" marT="38058" marB="38058" anchor="ctr">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20767609"/>
                  </a:ext>
                </a:extLst>
              </a:tr>
              <a:tr h="289206">
                <a:tc gridSpan="5">
                  <a:txBody>
                    <a:bodyPr/>
                    <a:lstStyle/>
                    <a:p>
                      <a:pPr algn="ctr" fontAlgn="base"/>
                      <a:r>
                        <a:rPr lang="en-GB" sz="900" b="0" i="0" u="none" strike="noStrike">
                          <a:solidFill>
                            <a:srgbClr val="000000"/>
                          </a:solidFill>
                          <a:effectLst/>
                          <a:latin typeface="Calibri Light" panose="020F0302020204030204" pitchFamily="34" charset="0"/>
                        </a:rPr>
                        <a:t>Module: BMSK4002    Part 1: Effective Team Working  </a:t>
                      </a:r>
                      <a:r>
                        <a:rPr lang="en-GB" sz="900" b="0" i="0">
                          <a:solidFill>
                            <a:srgbClr val="000000"/>
                          </a:solidFill>
                          <a:effectLst/>
                          <a:latin typeface="Calibri Light" panose="020F0302020204030204" pitchFamily="34" charset="0"/>
                        </a:rPr>
                        <a:t>​</a:t>
                      </a:r>
                      <a:endParaRPr lang="en-GB" sz="1500" b="0" i="0">
                        <a:solidFill>
                          <a:srgbClr val="000000"/>
                        </a:solidFill>
                        <a:effectLst/>
                      </a:endParaRPr>
                    </a:p>
                  </a:txBody>
                  <a:tcPr marL="76117" marR="76117" marT="38058" marB="38058" anchor="ctr">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708798538"/>
                  </a:ext>
                </a:extLst>
              </a:tr>
              <a:tr h="289206">
                <a:tc>
                  <a:txBody>
                    <a:bodyPr/>
                    <a:lstStyle/>
                    <a:p>
                      <a:pPr algn="l" fontAlgn="base"/>
                      <a:r>
                        <a:rPr lang="en-GB" sz="900" b="0" i="0" u="none" strike="noStrike">
                          <a:solidFill>
                            <a:srgbClr val="000000"/>
                          </a:solidFill>
                          <a:effectLst/>
                          <a:latin typeface="Arial" panose="020B0604020202020204" pitchFamily="34" charset="0"/>
                        </a:rPr>
                        <a:t>Date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ctr">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gridSpan="4">
                  <a:txBody>
                    <a:bodyPr/>
                    <a:lstStyle/>
                    <a:p>
                      <a:pPr algn="l" fontAlgn="base"/>
                      <a:r>
                        <a:rPr lang="en-GB" sz="900" b="0" i="0" u="none" strike="noStrike">
                          <a:solidFill>
                            <a:srgbClr val="000000"/>
                          </a:solidFill>
                          <a:effectLst/>
                          <a:latin typeface="Arial" panose="020B0604020202020204" pitchFamily="34" charset="0"/>
                        </a:rPr>
                        <a:t>Name of Presenter: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ctr">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5680164"/>
                  </a:ext>
                </a:extLst>
              </a:tr>
              <a:tr h="289206">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gridSpan="4">
                  <a:txBody>
                    <a:bodyPr/>
                    <a:lstStyle/>
                    <a:p>
                      <a:pPr algn="ctr" fontAlgn="base"/>
                      <a:r>
                        <a:rPr lang="en-GB" sz="900" b="0" i="0" u="none" strike="noStrike">
                          <a:solidFill>
                            <a:srgbClr val="000000"/>
                          </a:solidFill>
                          <a:effectLst/>
                          <a:latin typeface="Arial" panose="020B0604020202020204" pitchFamily="34" charset="0"/>
                        </a:rPr>
                        <a:t>Feedback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ctr">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3936595"/>
                  </a:ext>
                </a:extLst>
              </a:tr>
              <a:tr h="289206">
                <a:tc>
                  <a:txBody>
                    <a:bodyPr/>
                    <a:lstStyle/>
                    <a:p>
                      <a:pPr algn="l" fontAlgn="auto"/>
                      <a:r>
                        <a:rPr lang="en-GB" sz="900" b="0" i="0" u="none" strike="noStrike">
                          <a:solidFill>
                            <a:srgbClr val="000000"/>
                          </a:solidFill>
                          <a:effectLst/>
                          <a:latin typeface="Arial" panose="020B0604020202020204" pitchFamily="34" charset="0"/>
                        </a:rPr>
                        <a:t>​</a:t>
                      </a: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ctr" fontAlgn="base"/>
                      <a:r>
                        <a:rPr lang="en-GB" sz="900" b="0" i="0" u="none" strike="noStrike">
                          <a:solidFill>
                            <a:srgbClr val="000000"/>
                          </a:solidFill>
                          <a:effectLst/>
                          <a:latin typeface="Arial" panose="020B0604020202020204" pitchFamily="34" charset="0"/>
                        </a:rPr>
                        <a:t>Weak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ctr" fontAlgn="base"/>
                      <a:r>
                        <a:rPr lang="en-GB" sz="900" b="0" i="0" u="none" strike="noStrike">
                          <a:solidFill>
                            <a:srgbClr val="000000"/>
                          </a:solidFill>
                          <a:effectLst/>
                          <a:latin typeface="Arial" panose="020B0604020202020204" pitchFamily="34" charset="0"/>
                        </a:rPr>
                        <a:t>Fair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ctr" fontAlgn="base"/>
                      <a:r>
                        <a:rPr lang="en-GB" sz="900" b="0" i="0" u="none" strike="noStrike">
                          <a:solidFill>
                            <a:srgbClr val="000000"/>
                          </a:solidFill>
                          <a:effectLst/>
                          <a:latin typeface="Arial" panose="020B0604020202020204" pitchFamily="34" charset="0"/>
                        </a:rPr>
                        <a:t>Good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ctr" fontAlgn="base"/>
                      <a:r>
                        <a:rPr lang="en-GB" sz="900" b="0" i="0" u="none" strike="noStrike">
                          <a:solidFill>
                            <a:srgbClr val="000000"/>
                          </a:solidFill>
                          <a:effectLst/>
                          <a:latin typeface="Arial" panose="020B0604020202020204" pitchFamily="34" charset="0"/>
                        </a:rPr>
                        <a:t>Excellent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1792144946"/>
                  </a:ext>
                </a:extLst>
              </a:tr>
              <a:tr h="289206">
                <a:tc>
                  <a:txBody>
                    <a:bodyPr/>
                    <a:lstStyle/>
                    <a:p>
                      <a:pPr algn="l" fontAlgn="base"/>
                      <a:r>
                        <a:rPr lang="en-GB" sz="900" b="0" i="0" u="none" strike="noStrike">
                          <a:solidFill>
                            <a:srgbClr val="000000"/>
                          </a:solidFill>
                          <a:effectLst/>
                          <a:latin typeface="Arial" panose="020B0604020202020204" pitchFamily="34" charset="0"/>
                        </a:rPr>
                        <a:t>Prepared for Presentation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1152643066"/>
                  </a:ext>
                </a:extLst>
              </a:tr>
              <a:tr h="289206">
                <a:tc>
                  <a:txBody>
                    <a:bodyPr/>
                    <a:lstStyle/>
                    <a:p>
                      <a:pPr algn="l" fontAlgn="base"/>
                      <a:r>
                        <a:rPr lang="en-GB" sz="900" b="0" i="0" u="none" strike="noStrike">
                          <a:solidFill>
                            <a:srgbClr val="000000"/>
                          </a:solidFill>
                          <a:effectLst/>
                          <a:latin typeface="Arial" panose="020B0604020202020204" pitchFamily="34" charset="0"/>
                        </a:rPr>
                        <a:t>Presented in an interesting way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508938794"/>
                  </a:ext>
                </a:extLst>
              </a:tr>
              <a:tr h="289206">
                <a:tc>
                  <a:txBody>
                    <a:bodyPr/>
                    <a:lstStyle/>
                    <a:p>
                      <a:pPr algn="l" fontAlgn="base"/>
                      <a:r>
                        <a:rPr lang="en-GB" sz="900" b="0" i="0" u="none" strike="noStrike">
                          <a:solidFill>
                            <a:srgbClr val="000000"/>
                          </a:solidFill>
                          <a:effectLst/>
                          <a:latin typeface="Arial" panose="020B0604020202020204" pitchFamily="34" charset="0"/>
                        </a:rPr>
                        <a:t>Objectives of the presentation are clear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1992161824"/>
                  </a:ext>
                </a:extLst>
              </a:tr>
              <a:tr h="289206">
                <a:tc>
                  <a:txBody>
                    <a:bodyPr/>
                    <a:lstStyle/>
                    <a:p>
                      <a:pPr algn="l" fontAlgn="base"/>
                      <a:r>
                        <a:rPr lang="en-GB" sz="900" b="0" i="0" u="none" strike="noStrike">
                          <a:solidFill>
                            <a:srgbClr val="000000"/>
                          </a:solidFill>
                          <a:effectLst/>
                          <a:latin typeface="Arial" panose="020B0604020202020204" pitchFamily="34" charset="0"/>
                        </a:rPr>
                        <a:t>Used visual aids effectively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3930966009"/>
                  </a:ext>
                </a:extLst>
              </a:tr>
              <a:tr h="289206">
                <a:tc>
                  <a:txBody>
                    <a:bodyPr/>
                    <a:lstStyle/>
                    <a:p>
                      <a:pPr algn="l" fontAlgn="base"/>
                      <a:r>
                        <a:rPr lang="en-GB" sz="900" b="0" i="0" u="none" strike="noStrike">
                          <a:solidFill>
                            <a:srgbClr val="000000"/>
                          </a:solidFill>
                          <a:effectLst/>
                          <a:latin typeface="Arial" panose="020B0604020202020204" pitchFamily="34" charset="0"/>
                        </a:rPr>
                        <a:t>Organised the presentation logically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2566734791"/>
                  </a:ext>
                </a:extLst>
              </a:tr>
              <a:tr h="289206">
                <a:tc>
                  <a:txBody>
                    <a:bodyPr/>
                    <a:lstStyle/>
                    <a:p>
                      <a:pPr algn="l" fontAlgn="base"/>
                      <a:r>
                        <a:rPr lang="en-GB" sz="900" b="0" i="0" u="none" strike="noStrike">
                          <a:solidFill>
                            <a:srgbClr val="000000"/>
                          </a:solidFill>
                          <a:effectLst/>
                          <a:latin typeface="Arial" panose="020B0604020202020204" pitchFamily="34" charset="0"/>
                        </a:rPr>
                        <a:t>Spoke loudly enough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210406307"/>
                  </a:ext>
                </a:extLst>
              </a:tr>
              <a:tr h="289206">
                <a:tc>
                  <a:txBody>
                    <a:bodyPr/>
                    <a:lstStyle/>
                    <a:p>
                      <a:pPr algn="l" fontAlgn="base"/>
                      <a:r>
                        <a:rPr lang="en-GB" sz="900" b="0" i="0" u="none" strike="noStrike">
                          <a:solidFill>
                            <a:srgbClr val="000000"/>
                          </a:solidFill>
                          <a:effectLst/>
                          <a:latin typeface="Arial" panose="020B0604020202020204" pitchFamily="34" charset="0"/>
                        </a:rPr>
                        <a:t>Spoke slowly and clearly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3710342872"/>
                  </a:ext>
                </a:extLst>
              </a:tr>
              <a:tr h="289206">
                <a:tc>
                  <a:txBody>
                    <a:bodyPr/>
                    <a:lstStyle/>
                    <a:p>
                      <a:pPr algn="l" fontAlgn="base"/>
                      <a:r>
                        <a:rPr lang="en-GB" sz="900" b="0" i="0" u="none" strike="noStrike">
                          <a:solidFill>
                            <a:srgbClr val="000000"/>
                          </a:solidFill>
                          <a:effectLst/>
                          <a:latin typeface="Arial" panose="020B0604020202020204" pitchFamily="34" charset="0"/>
                        </a:rPr>
                        <a:t>Presented within appropriate time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2158415615"/>
                  </a:ext>
                </a:extLst>
              </a:tr>
              <a:tr h="289206">
                <a:tc>
                  <a:txBody>
                    <a:bodyPr/>
                    <a:lstStyle/>
                    <a:p>
                      <a:pPr algn="l" fontAlgn="base"/>
                      <a:r>
                        <a:rPr lang="en-GB" sz="900" b="0" i="0" u="none" strike="noStrike">
                          <a:solidFill>
                            <a:srgbClr val="000000"/>
                          </a:solidFill>
                          <a:effectLst/>
                          <a:latin typeface="Arial" panose="020B0604020202020204" pitchFamily="34" charset="0"/>
                        </a:rPr>
                        <a:t>Responded to questions accurately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a:txBody>
                    <a:bodyPr/>
                    <a:lstStyle/>
                    <a:p>
                      <a:pPr algn="l" fontAlgn="base"/>
                      <a:r>
                        <a:rPr lang="en-GB" sz="700" b="0" i="0" u="none" strike="noStrike">
                          <a:solidFill>
                            <a:srgbClr val="000000"/>
                          </a:solidFill>
                          <a:effectLst/>
                          <a:latin typeface="Calibri" panose="020F0502020204030204" pitchFamily="34" charset="0"/>
                        </a:rPr>
                        <a:t>  </a:t>
                      </a:r>
                      <a:r>
                        <a:rPr lang="en-GB" sz="700" b="0" i="0">
                          <a:solidFill>
                            <a:srgbClr val="000000"/>
                          </a:solidFill>
                          <a:effectLst/>
                          <a:latin typeface="Calibri" panose="020F0502020204030204" pitchFamily="34" charset="0"/>
                        </a:rPr>
                        <a:t>​</a:t>
                      </a:r>
                      <a:endParaRPr lang="en-GB" sz="1500" b="0" i="0">
                        <a:solidFill>
                          <a:srgbClr val="000000"/>
                        </a:solidFill>
                        <a:effectLst/>
                      </a:endParaRPr>
                    </a:p>
                  </a:txBody>
                  <a:tcPr marL="76117" marR="76117" marT="38058" marB="38058" anchor="b">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extLst>
                  <a:ext uri="{0D108BD9-81ED-4DB2-BD59-A6C34878D82A}">
                    <a16:rowId xmlns:a16="http://schemas.microsoft.com/office/drawing/2014/main" val="165153422"/>
                  </a:ext>
                </a:extLst>
              </a:tr>
              <a:tr h="1786270">
                <a:tc>
                  <a:txBody>
                    <a:bodyPr/>
                    <a:lstStyle/>
                    <a:p>
                      <a:pPr algn="l" fontAlgn="base"/>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br>
                        <a:rPr lang="en-GB" sz="900" b="0" i="0">
                          <a:solidFill>
                            <a:srgbClr val="000000"/>
                          </a:solidFill>
                          <a:effectLst/>
                          <a:latin typeface="Arial" panose="020B0604020202020204" pitchFamily="34" charset="0"/>
                        </a:rPr>
                      </a:br>
                      <a:r>
                        <a:rPr lang="en-GB" sz="900" b="0" i="0" u="sng">
                          <a:solidFill>
                            <a:srgbClr val="000000"/>
                          </a:solidFill>
                          <a:effectLst/>
                          <a:latin typeface="Arial" panose="020B0604020202020204" pitchFamily="34" charset="0"/>
                        </a:rPr>
                        <a:t>What can I do better next time?</a:t>
                      </a:r>
                      <a:r>
                        <a:rPr lang="en-GB" sz="900" b="0" i="0" u="none" strike="noStrike">
                          <a:solidFill>
                            <a:srgbClr val="000000"/>
                          </a:solidFill>
                          <a:effectLst/>
                          <a:latin typeface="Arial" panose="020B0604020202020204" pitchFamily="34" charset="0"/>
                        </a:rPr>
                        <a:t> </a:t>
                      </a:r>
                      <a:r>
                        <a:rPr lang="en-GB" sz="900" b="0" i="0">
                          <a:solidFill>
                            <a:srgbClr val="000000"/>
                          </a:solidFill>
                          <a:effectLst/>
                          <a:latin typeface="Arial" panose="020B0604020202020204" pitchFamily="34" charset="0"/>
                        </a:rPr>
                        <a:t>​</a:t>
                      </a:r>
                      <a:endParaRPr lang="en-GB" sz="1500" b="0" i="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gridSpan="4">
                  <a:txBody>
                    <a:bodyPr/>
                    <a:lstStyle/>
                    <a:p>
                      <a:pPr algn="l" fontAlgn="base"/>
                      <a:r>
                        <a:rPr lang="en-GB" sz="900" b="0" i="0" u="none" strike="noStrike" dirty="0">
                          <a:solidFill>
                            <a:srgbClr val="000000"/>
                          </a:solidFill>
                          <a:effectLst/>
                          <a:latin typeface="Arial" panose="020B0604020202020204" pitchFamily="34" charset="0"/>
                        </a:rPr>
                        <a:t> </a:t>
                      </a:r>
                      <a:r>
                        <a:rPr lang="en-GB" sz="900" b="0" i="0" dirty="0">
                          <a:solidFill>
                            <a:srgbClr val="000000"/>
                          </a:solidFill>
                          <a:effectLst/>
                          <a:latin typeface="Arial" panose="020B0604020202020204" pitchFamily="34" charset="0"/>
                        </a:rPr>
                        <a:t>​</a:t>
                      </a:r>
                      <a:br>
                        <a:rPr lang="en-GB" sz="900" b="0" i="0" dirty="0">
                          <a:solidFill>
                            <a:srgbClr val="000000"/>
                          </a:solidFill>
                          <a:effectLst/>
                          <a:latin typeface="Arial" panose="020B0604020202020204" pitchFamily="34" charset="0"/>
                        </a:rPr>
                      </a:br>
                      <a:r>
                        <a:rPr lang="en-GB" sz="900" b="0" i="0" u="sng" dirty="0">
                          <a:solidFill>
                            <a:srgbClr val="000000"/>
                          </a:solidFill>
                          <a:effectLst/>
                          <a:latin typeface="Arial" panose="020B0604020202020204" pitchFamily="34" charset="0"/>
                        </a:rPr>
                        <a:t>What went well?</a:t>
                      </a:r>
                      <a:r>
                        <a:rPr lang="en-GB" sz="900" b="0" i="0" u="none" strike="noStrike" dirty="0">
                          <a:solidFill>
                            <a:srgbClr val="000000"/>
                          </a:solidFill>
                          <a:effectLst/>
                          <a:latin typeface="Arial" panose="020B0604020202020204" pitchFamily="34" charset="0"/>
                        </a:rPr>
                        <a:t> </a:t>
                      </a:r>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p>
                      <a:pPr algn="l" fontAlgn="base"/>
                      <a:r>
                        <a:rPr lang="en-GB" sz="900" b="0" i="0" dirty="0">
                          <a:solidFill>
                            <a:srgbClr val="000000"/>
                          </a:solidFill>
                          <a:effectLst/>
                          <a:latin typeface="Arial" panose="020B0604020202020204" pitchFamily="34" charset="0"/>
                        </a:rPr>
                        <a:t>​</a:t>
                      </a:r>
                      <a:endParaRPr lang="en-GB" sz="1500" b="0" i="0" dirty="0">
                        <a:solidFill>
                          <a:srgbClr val="000000"/>
                        </a:solidFill>
                        <a:effectLst/>
                      </a:endParaRPr>
                    </a:p>
                  </a:txBody>
                  <a:tcPr marL="76117" marR="76117" marT="38058" marB="38058">
                    <a:lnL w="9735" cap="flat" cmpd="sng" algn="ctr">
                      <a:solidFill>
                        <a:srgbClr val="00B0F0"/>
                      </a:solidFill>
                      <a:prstDash val="solid"/>
                      <a:round/>
                      <a:headEnd type="none" w="med" len="med"/>
                      <a:tailEnd type="none" w="med" len="med"/>
                    </a:lnL>
                    <a:lnR w="9735" cap="flat" cmpd="sng" algn="ctr">
                      <a:solidFill>
                        <a:srgbClr val="00B0F0"/>
                      </a:solidFill>
                      <a:prstDash val="solid"/>
                      <a:round/>
                      <a:headEnd type="none" w="med" len="med"/>
                      <a:tailEnd type="none" w="med" len="med"/>
                    </a:lnR>
                    <a:lnT w="9735" cap="flat" cmpd="sng" algn="ctr">
                      <a:solidFill>
                        <a:srgbClr val="00B0F0"/>
                      </a:solidFill>
                      <a:prstDash val="solid"/>
                      <a:round/>
                      <a:headEnd type="none" w="med" len="med"/>
                      <a:tailEnd type="none" w="med" len="med"/>
                    </a:lnT>
                    <a:lnB w="9735" cap="flat" cmpd="sng" algn="ctr">
                      <a:solidFill>
                        <a:srgbClr val="00B0F0"/>
                      </a:solidFill>
                      <a:prstDash val="solid"/>
                      <a:round/>
                      <a:headEnd type="none" w="med" len="med"/>
                      <a:tailEnd type="none" w="med" len="med"/>
                    </a:lnB>
                    <a:solidFill>
                      <a:srgbClr val="E7F2FC"/>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47522622"/>
                  </a:ext>
                </a:extLst>
              </a:tr>
            </a:tbl>
          </a:graphicData>
        </a:graphic>
      </p:graphicFrame>
      <p:sp>
        <p:nvSpPr>
          <p:cNvPr id="5" name="Rectangle 1">
            <a:extLst>
              <a:ext uri="{FF2B5EF4-FFF2-40B4-BE49-F238E27FC236}">
                <a16:creationId xmlns:a16="http://schemas.microsoft.com/office/drawing/2014/main" id="{42E423D2-FCEC-FD4F-B74D-4675D0AEB522}"/>
              </a:ext>
            </a:extLst>
          </p:cNvPr>
          <p:cNvSpPr>
            <a:spLocks noChangeArrowheads="1"/>
          </p:cNvSpPr>
          <p:nvPr/>
        </p:nvSpPr>
        <p:spPr bwMode="auto">
          <a:xfrm>
            <a:off x="-578498" y="-435244"/>
            <a:ext cx="1422015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pitchFamily="2"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5E3A2948-D35A-9C40-ACD8-213012832F80}"/>
              </a:ext>
            </a:extLst>
          </p:cNvPr>
          <p:cNvSpPr txBox="1"/>
          <p:nvPr/>
        </p:nvSpPr>
        <p:spPr>
          <a:xfrm>
            <a:off x="4739951" y="43136"/>
            <a:ext cx="2892490" cy="707886"/>
          </a:xfrm>
          <a:prstGeom prst="rect">
            <a:avLst/>
          </a:prstGeom>
          <a:noFill/>
        </p:spPr>
        <p:txBody>
          <a:bodyPr wrap="square" rtlCol="0">
            <a:spAutoFit/>
          </a:bodyPr>
          <a:lstStyle/>
          <a:p>
            <a:r>
              <a:rPr lang="en-US" sz="4000" dirty="0"/>
              <a:t>Feedback!</a:t>
            </a:r>
          </a:p>
        </p:txBody>
      </p:sp>
    </p:spTree>
    <p:extLst>
      <p:ext uri="{BB962C8B-B14F-4D97-AF65-F5344CB8AC3E}">
        <p14:creationId xmlns:p14="http://schemas.microsoft.com/office/powerpoint/2010/main" val="857513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06817-D077-B14C-8FBA-DB1BA44FD731}"/>
              </a:ext>
            </a:extLst>
          </p:cNvPr>
          <p:cNvSpPr>
            <a:spLocks noGrp="1"/>
          </p:cNvSpPr>
          <p:nvPr>
            <p:ph type="title"/>
          </p:nvPr>
        </p:nvSpPr>
        <p:spPr>
          <a:xfrm>
            <a:off x="4734938" y="18256"/>
            <a:ext cx="2722123" cy="662782"/>
          </a:xfrm>
        </p:spPr>
        <p:txBody>
          <a:bodyPr>
            <a:normAutofit fontScale="90000"/>
          </a:bodyPr>
          <a:lstStyle/>
          <a:p>
            <a:r>
              <a:rPr lang="en-US" dirty="0"/>
              <a:t>References </a:t>
            </a:r>
          </a:p>
        </p:txBody>
      </p:sp>
      <p:sp>
        <p:nvSpPr>
          <p:cNvPr id="3" name="Content Placeholder 2">
            <a:extLst>
              <a:ext uri="{FF2B5EF4-FFF2-40B4-BE49-F238E27FC236}">
                <a16:creationId xmlns:a16="http://schemas.microsoft.com/office/drawing/2014/main" id="{8FF53FCA-7B74-2846-956C-51AB48BBBA84}"/>
              </a:ext>
            </a:extLst>
          </p:cNvPr>
          <p:cNvSpPr>
            <a:spLocks noGrp="1"/>
          </p:cNvSpPr>
          <p:nvPr>
            <p:ph idx="1"/>
          </p:nvPr>
        </p:nvSpPr>
        <p:spPr>
          <a:xfrm>
            <a:off x="214009" y="681038"/>
            <a:ext cx="11139791" cy="5855949"/>
          </a:xfrm>
        </p:spPr>
        <p:txBody>
          <a:bodyPr/>
          <a:lstStyle/>
          <a:p>
            <a:pPr marL="0" indent="0">
              <a:buNone/>
            </a:pPr>
            <a:endParaRPr lang="en-US" dirty="0">
              <a:solidFill>
                <a:srgbClr val="0563C1"/>
              </a:solidFill>
              <a:hlinkClick r:id="rId3">
                <a:extLst>
                  <a:ext uri="{A12FA001-AC4F-418D-AE19-62706E023703}">
                    <ahyp:hlinkClr xmlns:ahyp="http://schemas.microsoft.com/office/drawing/2018/hyperlinkcolor" val="tx"/>
                  </a:ext>
                </a:extLst>
              </a:hlinkClick>
            </a:endParaRPr>
          </a:p>
          <a:p>
            <a:pPr marL="0" indent="0">
              <a:buNone/>
            </a:pPr>
            <a:endParaRPr lang="en-US" dirty="0">
              <a:solidFill>
                <a:srgbClr val="0563C1"/>
              </a:solidFill>
              <a:hlinkClick r:id="rId3">
                <a:extLst>
                  <a:ext uri="{A12FA001-AC4F-418D-AE19-62706E023703}">
                    <ahyp:hlinkClr xmlns:ahyp="http://schemas.microsoft.com/office/drawing/2018/hyperlinkcolor" val="tx"/>
                  </a:ext>
                </a:extLst>
              </a:hlinkClick>
            </a:endParaRPr>
          </a:p>
          <a:p>
            <a:pPr marL="0" indent="0">
              <a:buNone/>
            </a:pPr>
            <a:r>
              <a:rPr lang="en-US" dirty="0">
                <a:solidFill>
                  <a:srgbClr val="0563C1"/>
                </a:solidFill>
                <a:hlinkClick r:id="rId3">
                  <a:extLst>
                    <a:ext uri="{A12FA001-AC4F-418D-AE19-62706E023703}">
                      <ahyp:hlinkClr xmlns:ahyp="http://schemas.microsoft.com/office/drawing/2018/hyperlinkcolor" val="tx"/>
                    </a:ext>
                  </a:extLst>
                </a:hlinkClick>
              </a:rPr>
              <a:t>https://www.accelerate.uk.com/training-tools/belbin/nine-belbin-team-roles/</a:t>
            </a:r>
            <a:r>
              <a:rPr lang="en-US" dirty="0"/>
              <a:t> (accessed on 11/05/21) online. </a:t>
            </a:r>
          </a:p>
          <a:p>
            <a:pPr marL="0" indent="0">
              <a:buNone/>
            </a:pPr>
            <a:r>
              <a:rPr lang="en-US" dirty="0">
                <a:hlinkClick r:id="rId4"/>
              </a:rPr>
              <a:t>https://www.coachingcultureatwork.com/bruce-tuckman-team-development-model/</a:t>
            </a:r>
            <a:r>
              <a:rPr lang="en-US" dirty="0"/>
              <a:t> (accessed on 9/05/21) online. </a:t>
            </a:r>
          </a:p>
          <a:p>
            <a:pPr marL="0" indent="0">
              <a:buNone/>
            </a:pPr>
            <a:r>
              <a:rPr lang="en-US" dirty="0">
                <a:hlinkClick r:id="rId5"/>
              </a:rPr>
              <a:t>https://franklincovey.co.nz/the-13-behaviours-of-high-trust/</a:t>
            </a:r>
            <a:r>
              <a:rPr lang="en-US" dirty="0"/>
              <a:t> (accessed on 11/05/21) </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80290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{A43D7965-9EAD-F940-AA5C-C6B34DDED939}tf10001120</Template>
  <TotalTime>15575</TotalTime>
  <Words>2210</Words>
  <Application>Microsoft Macintosh PowerPoint</Application>
  <PresentationFormat>Widescreen</PresentationFormat>
  <Paragraphs>170</Paragraphs>
  <Slides>10</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vt:lpstr>
      <vt:lpstr>Office Theme</vt:lpstr>
      <vt:lpstr>Effective Team Working and Communication  BMSK4002</vt:lpstr>
      <vt:lpstr>PowerPoint Presentation</vt:lpstr>
      <vt:lpstr>PowerPoint Presentation</vt:lpstr>
      <vt:lpstr>National  Botanic Gardens of Wales </vt:lpstr>
      <vt:lpstr>Tuckman’s Theory 1965 </vt:lpstr>
      <vt:lpstr>Belbin’s theory 1981</vt:lpstr>
      <vt:lpstr>Trust in the workplace.       </vt:lpstr>
      <vt:lpstr>Any questions?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BMSK4002</dc:title>
  <dc:creator>CHRISTY LEIGH MAINWARING</dc:creator>
  <cp:lastModifiedBy>CHRISTY LEIGH MAINWARING</cp:lastModifiedBy>
  <cp:revision>31</cp:revision>
  <dcterms:created xsi:type="dcterms:W3CDTF">2021-05-10T18:30:23Z</dcterms:created>
  <dcterms:modified xsi:type="dcterms:W3CDTF">2021-05-28T16:32:03Z</dcterms:modified>
</cp:coreProperties>
</file>