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2"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2" d="100"/>
          <a:sy n="82" d="100"/>
        </p:scale>
        <p:origin x="96" y="1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B88D8FE-4823-4C43-9AFF-4F1392920A2B}"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43002174-6AD3-4BAD-963D-B87296371FD8}">
      <dgm:prSet/>
      <dgm:spPr/>
      <dgm:t>
        <a:bodyPr/>
        <a:lstStyle/>
        <a:p>
          <a:r>
            <a:rPr lang="en-GB">
              <a:latin typeface="Rubik"/>
            </a:rPr>
            <a:t>Hello. My name is Adina Ghita.</a:t>
          </a:r>
          <a:endParaRPr lang="en-US">
            <a:latin typeface="Rubik"/>
          </a:endParaRPr>
        </a:p>
      </dgm:t>
    </dgm:pt>
    <dgm:pt modelId="{ADA7055E-28F6-40E0-93DE-FDF9EDE838B6}" type="parTrans" cxnId="{113F6200-B4EA-420C-8115-8381A0396145}">
      <dgm:prSet/>
      <dgm:spPr/>
      <dgm:t>
        <a:bodyPr/>
        <a:lstStyle/>
        <a:p>
          <a:endParaRPr lang="en-US"/>
        </a:p>
      </dgm:t>
    </dgm:pt>
    <dgm:pt modelId="{0C1CEDD8-E287-414A-A208-42DC750C00AC}" type="sibTrans" cxnId="{113F6200-B4EA-420C-8115-8381A0396145}">
      <dgm:prSet/>
      <dgm:spPr/>
      <dgm:t>
        <a:bodyPr/>
        <a:lstStyle/>
        <a:p>
          <a:pPr>
            <a:lnSpc>
              <a:spcPct val="100000"/>
            </a:lnSpc>
          </a:pPr>
          <a:endParaRPr lang="en-US"/>
        </a:p>
      </dgm:t>
    </dgm:pt>
    <dgm:pt modelId="{7D986466-835D-400A-B250-335648C4E7B9}">
      <dgm:prSet/>
      <dgm:spPr/>
      <dgm:t>
        <a:bodyPr/>
        <a:lstStyle/>
        <a:p>
          <a:r>
            <a:rPr lang="en-GB">
              <a:latin typeface="Rubik"/>
            </a:rPr>
            <a:t>Over the past two years I have worked as a HR assistant in CYNA healthcare.</a:t>
          </a:r>
          <a:endParaRPr lang="en-US">
            <a:latin typeface="Rubik"/>
          </a:endParaRPr>
        </a:p>
      </dgm:t>
    </dgm:pt>
    <dgm:pt modelId="{C55D717C-7927-4612-BE19-1E4F662A167D}" type="parTrans" cxnId="{38E5E330-289E-4414-B5C1-B3144B8009FA}">
      <dgm:prSet/>
      <dgm:spPr/>
      <dgm:t>
        <a:bodyPr/>
        <a:lstStyle/>
        <a:p>
          <a:endParaRPr lang="en-US"/>
        </a:p>
      </dgm:t>
    </dgm:pt>
    <dgm:pt modelId="{1621D73D-7F4B-4B2B-A178-113AA66651B3}" type="sibTrans" cxnId="{38E5E330-289E-4414-B5C1-B3144B8009FA}">
      <dgm:prSet/>
      <dgm:spPr/>
      <dgm:t>
        <a:bodyPr/>
        <a:lstStyle/>
        <a:p>
          <a:pPr>
            <a:lnSpc>
              <a:spcPct val="100000"/>
            </a:lnSpc>
          </a:pPr>
          <a:endParaRPr lang="en-US"/>
        </a:p>
      </dgm:t>
    </dgm:pt>
    <dgm:pt modelId="{26B90B1D-7E1C-4AE0-B504-81C4B7BF3C03}">
      <dgm:prSet/>
      <dgm:spPr/>
      <dgm:t>
        <a:bodyPr/>
        <a:lstStyle/>
        <a:p>
          <a:r>
            <a:rPr lang="en-GB">
              <a:latin typeface="Rubik"/>
            </a:rPr>
            <a:t>I have a BA in Business Management.</a:t>
          </a:r>
          <a:endParaRPr lang="en-US">
            <a:latin typeface="Rubik"/>
          </a:endParaRPr>
        </a:p>
      </dgm:t>
    </dgm:pt>
    <dgm:pt modelId="{8E9297E2-EBCD-4A6C-A2BC-EAFE6E89CB09}" type="parTrans" cxnId="{C699F31C-BC0C-4113-863C-D66698B83952}">
      <dgm:prSet/>
      <dgm:spPr/>
      <dgm:t>
        <a:bodyPr/>
        <a:lstStyle/>
        <a:p>
          <a:endParaRPr lang="en-US"/>
        </a:p>
      </dgm:t>
    </dgm:pt>
    <dgm:pt modelId="{57D8C2A8-E60C-472F-92FF-1CE7536109EB}" type="sibTrans" cxnId="{C699F31C-BC0C-4113-863C-D66698B83952}">
      <dgm:prSet/>
      <dgm:spPr/>
      <dgm:t>
        <a:bodyPr/>
        <a:lstStyle/>
        <a:p>
          <a:pPr>
            <a:lnSpc>
              <a:spcPct val="100000"/>
            </a:lnSpc>
          </a:pPr>
          <a:endParaRPr lang="en-US"/>
        </a:p>
      </dgm:t>
    </dgm:pt>
    <dgm:pt modelId="{202C0F8D-69F5-4B24-A8CC-AF9657042D79}">
      <dgm:prSet/>
      <dgm:spPr/>
      <dgm:t>
        <a:bodyPr/>
        <a:lstStyle/>
        <a:p>
          <a:r>
            <a:rPr lang="en-GB">
              <a:latin typeface="Rubik"/>
            </a:rPr>
            <a:t>I apply for the position of HR Manager at CYNA healthcare.</a:t>
          </a:r>
          <a:endParaRPr lang="en-US">
            <a:latin typeface="Rubik"/>
          </a:endParaRPr>
        </a:p>
      </dgm:t>
    </dgm:pt>
    <dgm:pt modelId="{B85811C0-4760-4578-B272-98426F35DC51}" type="parTrans" cxnId="{5D236216-0576-4454-B2E5-FB88FCE49F24}">
      <dgm:prSet/>
      <dgm:spPr/>
      <dgm:t>
        <a:bodyPr/>
        <a:lstStyle/>
        <a:p>
          <a:endParaRPr lang="en-US"/>
        </a:p>
      </dgm:t>
    </dgm:pt>
    <dgm:pt modelId="{16CBA1DC-A4CF-4A31-AB62-C262FBDEEE1D}" type="sibTrans" cxnId="{5D236216-0576-4454-B2E5-FB88FCE49F24}">
      <dgm:prSet/>
      <dgm:spPr/>
      <dgm:t>
        <a:bodyPr/>
        <a:lstStyle/>
        <a:p>
          <a:pPr>
            <a:lnSpc>
              <a:spcPct val="100000"/>
            </a:lnSpc>
          </a:pPr>
          <a:endParaRPr lang="en-US"/>
        </a:p>
      </dgm:t>
    </dgm:pt>
    <dgm:pt modelId="{99CDBC0B-131B-493E-993C-2A4DABE2E1CD}">
      <dgm:prSet/>
      <dgm:spPr/>
      <dgm:t>
        <a:bodyPr/>
        <a:lstStyle/>
        <a:p>
          <a:r>
            <a:rPr lang="en-GB">
              <a:latin typeface="Rubik"/>
            </a:rPr>
            <a:t>An explanation of how my leadership skills and knowledge can support my team during times of pressure.</a:t>
          </a:r>
          <a:endParaRPr lang="en-US">
            <a:latin typeface="Rubik"/>
          </a:endParaRPr>
        </a:p>
      </dgm:t>
    </dgm:pt>
    <dgm:pt modelId="{16C04F27-60F1-42AA-9394-329F238F1C0F}" type="parTrans" cxnId="{AAA9B1EF-D643-468A-A3E6-0E79A0AC3937}">
      <dgm:prSet/>
      <dgm:spPr/>
      <dgm:t>
        <a:bodyPr/>
        <a:lstStyle/>
        <a:p>
          <a:endParaRPr lang="en-US"/>
        </a:p>
      </dgm:t>
    </dgm:pt>
    <dgm:pt modelId="{3CAC3A35-5F32-40D4-8E19-D0569E363975}" type="sibTrans" cxnId="{AAA9B1EF-D643-468A-A3E6-0E79A0AC3937}">
      <dgm:prSet/>
      <dgm:spPr/>
      <dgm:t>
        <a:bodyPr/>
        <a:lstStyle/>
        <a:p>
          <a:pPr>
            <a:lnSpc>
              <a:spcPct val="100000"/>
            </a:lnSpc>
          </a:pPr>
          <a:endParaRPr lang="en-US"/>
        </a:p>
      </dgm:t>
    </dgm:pt>
    <dgm:pt modelId="{86AA7098-0209-4113-9E1D-AAA6B1B167EC}">
      <dgm:prSet/>
      <dgm:spPr/>
      <dgm:t>
        <a:bodyPr/>
        <a:lstStyle/>
        <a:p>
          <a:r>
            <a:rPr lang="en-GB" dirty="0">
              <a:latin typeface="Rubik"/>
            </a:rPr>
            <a:t>“If you want others to be happy, practice compassion. If you want to be happy, practice compassion.” (Barad, 2007, pp.11-29)</a:t>
          </a:r>
          <a:endParaRPr lang="en-US" dirty="0">
            <a:latin typeface="Rubik"/>
          </a:endParaRPr>
        </a:p>
      </dgm:t>
    </dgm:pt>
    <dgm:pt modelId="{BA55705A-B26D-458C-B351-240A39A86AD9}" type="parTrans" cxnId="{D303123D-FC56-423B-BB62-1266BB52847B}">
      <dgm:prSet/>
      <dgm:spPr/>
      <dgm:t>
        <a:bodyPr/>
        <a:lstStyle/>
        <a:p>
          <a:endParaRPr lang="en-US"/>
        </a:p>
      </dgm:t>
    </dgm:pt>
    <dgm:pt modelId="{3A3F699A-6121-4948-ABEC-1D09B9A3088C}" type="sibTrans" cxnId="{D303123D-FC56-423B-BB62-1266BB52847B}">
      <dgm:prSet/>
      <dgm:spPr/>
      <dgm:t>
        <a:bodyPr/>
        <a:lstStyle/>
        <a:p>
          <a:endParaRPr lang="en-US"/>
        </a:p>
      </dgm:t>
    </dgm:pt>
    <dgm:pt modelId="{FFA4B483-DF6D-4B92-8990-8C0F10E53A20}" type="pres">
      <dgm:prSet presAssocID="{9B88D8FE-4823-4C43-9AFF-4F1392920A2B}" presName="diagram" presStyleCnt="0">
        <dgm:presLayoutVars>
          <dgm:dir/>
          <dgm:resizeHandles val="exact"/>
        </dgm:presLayoutVars>
      </dgm:prSet>
      <dgm:spPr/>
    </dgm:pt>
    <dgm:pt modelId="{6ABF0BC6-BEB0-438C-9818-877773A452B3}" type="pres">
      <dgm:prSet presAssocID="{43002174-6AD3-4BAD-963D-B87296371FD8}" presName="node" presStyleLbl="node1" presStyleIdx="0" presStyleCnt="6">
        <dgm:presLayoutVars>
          <dgm:bulletEnabled val="1"/>
        </dgm:presLayoutVars>
      </dgm:prSet>
      <dgm:spPr/>
    </dgm:pt>
    <dgm:pt modelId="{A89ECFB4-5A64-4856-9FD2-1325A56F3E04}" type="pres">
      <dgm:prSet presAssocID="{0C1CEDD8-E287-414A-A208-42DC750C00AC}" presName="sibTrans" presStyleCnt="0"/>
      <dgm:spPr/>
    </dgm:pt>
    <dgm:pt modelId="{58994C10-A142-4763-9920-D62FFFD9E4BB}" type="pres">
      <dgm:prSet presAssocID="{7D986466-835D-400A-B250-335648C4E7B9}" presName="node" presStyleLbl="node1" presStyleIdx="1" presStyleCnt="6">
        <dgm:presLayoutVars>
          <dgm:bulletEnabled val="1"/>
        </dgm:presLayoutVars>
      </dgm:prSet>
      <dgm:spPr/>
    </dgm:pt>
    <dgm:pt modelId="{F0E9D21D-4130-4CC0-A337-ABCB5C3964CE}" type="pres">
      <dgm:prSet presAssocID="{1621D73D-7F4B-4B2B-A178-113AA66651B3}" presName="sibTrans" presStyleCnt="0"/>
      <dgm:spPr/>
    </dgm:pt>
    <dgm:pt modelId="{5D58710C-B3AD-4987-95B8-10DB014BFABE}" type="pres">
      <dgm:prSet presAssocID="{26B90B1D-7E1C-4AE0-B504-81C4B7BF3C03}" presName="node" presStyleLbl="node1" presStyleIdx="2" presStyleCnt="6">
        <dgm:presLayoutVars>
          <dgm:bulletEnabled val="1"/>
        </dgm:presLayoutVars>
      </dgm:prSet>
      <dgm:spPr/>
    </dgm:pt>
    <dgm:pt modelId="{AA8C42F0-0093-473E-8354-92526B09A786}" type="pres">
      <dgm:prSet presAssocID="{57D8C2A8-E60C-472F-92FF-1CE7536109EB}" presName="sibTrans" presStyleCnt="0"/>
      <dgm:spPr/>
    </dgm:pt>
    <dgm:pt modelId="{43A54BCB-579D-4A3B-B113-C9477C18338A}" type="pres">
      <dgm:prSet presAssocID="{202C0F8D-69F5-4B24-A8CC-AF9657042D79}" presName="node" presStyleLbl="node1" presStyleIdx="3" presStyleCnt="6">
        <dgm:presLayoutVars>
          <dgm:bulletEnabled val="1"/>
        </dgm:presLayoutVars>
      </dgm:prSet>
      <dgm:spPr/>
    </dgm:pt>
    <dgm:pt modelId="{EF8E0BFD-91DE-438C-9BD9-018FFBEDBA30}" type="pres">
      <dgm:prSet presAssocID="{16CBA1DC-A4CF-4A31-AB62-C262FBDEEE1D}" presName="sibTrans" presStyleCnt="0"/>
      <dgm:spPr/>
    </dgm:pt>
    <dgm:pt modelId="{50B2D1B8-6717-4C87-BE74-F22817A50CE7}" type="pres">
      <dgm:prSet presAssocID="{99CDBC0B-131B-493E-993C-2A4DABE2E1CD}" presName="node" presStyleLbl="node1" presStyleIdx="4" presStyleCnt="6">
        <dgm:presLayoutVars>
          <dgm:bulletEnabled val="1"/>
        </dgm:presLayoutVars>
      </dgm:prSet>
      <dgm:spPr/>
    </dgm:pt>
    <dgm:pt modelId="{52040AC6-C9E5-47F3-A695-2056CF80987F}" type="pres">
      <dgm:prSet presAssocID="{3CAC3A35-5F32-40D4-8E19-D0569E363975}" presName="sibTrans" presStyleCnt="0"/>
      <dgm:spPr/>
    </dgm:pt>
    <dgm:pt modelId="{923CECA6-3613-4285-87B4-19BFE53FC88E}" type="pres">
      <dgm:prSet presAssocID="{86AA7098-0209-4113-9E1D-AAA6B1B167EC}" presName="node" presStyleLbl="node1" presStyleIdx="5" presStyleCnt="6">
        <dgm:presLayoutVars>
          <dgm:bulletEnabled val="1"/>
        </dgm:presLayoutVars>
      </dgm:prSet>
      <dgm:spPr/>
    </dgm:pt>
  </dgm:ptLst>
  <dgm:cxnLst>
    <dgm:cxn modelId="{113F6200-B4EA-420C-8115-8381A0396145}" srcId="{9B88D8FE-4823-4C43-9AFF-4F1392920A2B}" destId="{43002174-6AD3-4BAD-963D-B87296371FD8}" srcOrd="0" destOrd="0" parTransId="{ADA7055E-28F6-40E0-93DE-FDF9EDE838B6}" sibTransId="{0C1CEDD8-E287-414A-A208-42DC750C00AC}"/>
    <dgm:cxn modelId="{F03FC210-DE16-49D9-8614-E58F665BA0D2}" type="presOf" srcId="{26B90B1D-7E1C-4AE0-B504-81C4B7BF3C03}" destId="{5D58710C-B3AD-4987-95B8-10DB014BFABE}" srcOrd="0" destOrd="0" presId="urn:microsoft.com/office/officeart/2005/8/layout/default"/>
    <dgm:cxn modelId="{71153F13-4E1C-45AE-A57B-BDBA8CFEE904}" type="presOf" srcId="{202C0F8D-69F5-4B24-A8CC-AF9657042D79}" destId="{43A54BCB-579D-4A3B-B113-C9477C18338A}" srcOrd="0" destOrd="0" presId="urn:microsoft.com/office/officeart/2005/8/layout/default"/>
    <dgm:cxn modelId="{5D236216-0576-4454-B2E5-FB88FCE49F24}" srcId="{9B88D8FE-4823-4C43-9AFF-4F1392920A2B}" destId="{202C0F8D-69F5-4B24-A8CC-AF9657042D79}" srcOrd="3" destOrd="0" parTransId="{B85811C0-4760-4578-B272-98426F35DC51}" sibTransId="{16CBA1DC-A4CF-4A31-AB62-C262FBDEEE1D}"/>
    <dgm:cxn modelId="{C699F31C-BC0C-4113-863C-D66698B83952}" srcId="{9B88D8FE-4823-4C43-9AFF-4F1392920A2B}" destId="{26B90B1D-7E1C-4AE0-B504-81C4B7BF3C03}" srcOrd="2" destOrd="0" parTransId="{8E9297E2-EBCD-4A6C-A2BC-EAFE6E89CB09}" sibTransId="{57D8C2A8-E60C-472F-92FF-1CE7536109EB}"/>
    <dgm:cxn modelId="{38E5E330-289E-4414-B5C1-B3144B8009FA}" srcId="{9B88D8FE-4823-4C43-9AFF-4F1392920A2B}" destId="{7D986466-835D-400A-B250-335648C4E7B9}" srcOrd="1" destOrd="0" parTransId="{C55D717C-7927-4612-BE19-1E4F662A167D}" sibTransId="{1621D73D-7F4B-4B2B-A178-113AA66651B3}"/>
    <dgm:cxn modelId="{D303123D-FC56-423B-BB62-1266BB52847B}" srcId="{9B88D8FE-4823-4C43-9AFF-4F1392920A2B}" destId="{86AA7098-0209-4113-9E1D-AAA6B1B167EC}" srcOrd="5" destOrd="0" parTransId="{BA55705A-B26D-458C-B351-240A39A86AD9}" sibTransId="{3A3F699A-6121-4948-ABEC-1D09B9A3088C}"/>
    <dgm:cxn modelId="{C474726B-06D7-41EF-9286-907D69C8A043}" type="presOf" srcId="{9B88D8FE-4823-4C43-9AFF-4F1392920A2B}" destId="{FFA4B483-DF6D-4B92-8990-8C0F10E53A20}" srcOrd="0" destOrd="0" presId="urn:microsoft.com/office/officeart/2005/8/layout/default"/>
    <dgm:cxn modelId="{929F467C-9A52-434D-A5AA-DC1AE416D624}" type="presOf" srcId="{99CDBC0B-131B-493E-993C-2A4DABE2E1CD}" destId="{50B2D1B8-6717-4C87-BE74-F22817A50CE7}" srcOrd="0" destOrd="0" presId="urn:microsoft.com/office/officeart/2005/8/layout/default"/>
    <dgm:cxn modelId="{90037C90-80DD-4AA3-8646-CCA3E4672295}" type="presOf" srcId="{7D986466-835D-400A-B250-335648C4E7B9}" destId="{58994C10-A142-4763-9920-D62FFFD9E4BB}" srcOrd="0" destOrd="0" presId="urn:microsoft.com/office/officeart/2005/8/layout/default"/>
    <dgm:cxn modelId="{9145B09E-B063-4269-9A69-96424E0ED8FC}" type="presOf" srcId="{86AA7098-0209-4113-9E1D-AAA6B1B167EC}" destId="{923CECA6-3613-4285-87B4-19BFE53FC88E}" srcOrd="0" destOrd="0" presId="urn:microsoft.com/office/officeart/2005/8/layout/default"/>
    <dgm:cxn modelId="{81E344CF-E5F1-4AF1-9074-551A98E59AB9}" type="presOf" srcId="{43002174-6AD3-4BAD-963D-B87296371FD8}" destId="{6ABF0BC6-BEB0-438C-9818-877773A452B3}" srcOrd="0" destOrd="0" presId="urn:microsoft.com/office/officeart/2005/8/layout/default"/>
    <dgm:cxn modelId="{AAA9B1EF-D643-468A-A3E6-0E79A0AC3937}" srcId="{9B88D8FE-4823-4C43-9AFF-4F1392920A2B}" destId="{99CDBC0B-131B-493E-993C-2A4DABE2E1CD}" srcOrd="4" destOrd="0" parTransId="{16C04F27-60F1-42AA-9394-329F238F1C0F}" sibTransId="{3CAC3A35-5F32-40D4-8E19-D0569E363975}"/>
    <dgm:cxn modelId="{5A097330-8CDA-4C3F-A472-C72E3E59B83D}" type="presParOf" srcId="{FFA4B483-DF6D-4B92-8990-8C0F10E53A20}" destId="{6ABF0BC6-BEB0-438C-9818-877773A452B3}" srcOrd="0" destOrd="0" presId="urn:microsoft.com/office/officeart/2005/8/layout/default"/>
    <dgm:cxn modelId="{EC1BFBAE-15AD-4583-8F5B-6860D72D4EEE}" type="presParOf" srcId="{FFA4B483-DF6D-4B92-8990-8C0F10E53A20}" destId="{A89ECFB4-5A64-4856-9FD2-1325A56F3E04}" srcOrd="1" destOrd="0" presId="urn:microsoft.com/office/officeart/2005/8/layout/default"/>
    <dgm:cxn modelId="{6A198043-0C31-42A4-A50D-026100EB8333}" type="presParOf" srcId="{FFA4B483-DF6D-4B92-8990-8C0F10E53A20}" destId="{58994C10-A142-4763-9920-D62FFFD9E4BB}" srcOrd="2" destOrd="0" presId="urn:microsoft.com/office/officeart/2005/8/layout/default"/>
    <dgm:cxn modelId="{F870014E-F21F-46C6-84B6-35D320B46E30}" type="presParOf" srcId="{FFA4B483-DF6D-4B92-8990-8C0F10E53A20}" destId="{F0E9D21D-4130-4CC0-A337-ABCB5C3964CE}" srcOrd="3" destOrd="0" presId="urn:microsoft.com/office/officeart/2005/8/layout/default"/>
    <dgm:cxn modelId="{03772A68-FFE3-4CFD-AFCA-29D5D94B97ED}" type="presParOf" srcId="{FFA4B483-DF6D-4B92-8990-8C0F10E53A20}" destId="{5D58710C-B3AD-4987-95B8-10DB014BFABE}" srcOrd="4" destOrd="0" presId="urn:microsoft.com/office/officeart/2005/8/layout/default"/>
    <dgm:cxn modelId="{002742E8-2A9C-47CA-B443-2D3A90CF6C53}" type="presParOf" srcId="{FFA4B483-DF6D-4B92-8990-8C0F10E53A20}" destId="{AA8C42F0-0093-473E-8354-92526B09A786}" srcOrd="5" destOrd="0" presId="urn:microsoft.com/office/officeart/2005/8/layout/default"/>
    <dgm:cxn modelId="{ED842AD9-A106-42B2-A216-B05C0A75A357}" type="presParOf" srcId="{FFA4B483-DF6D-4B92-8990-8C0F10E53A20}" destId="{43A54BCB-579D-4A3B-B113-C9477C18338A}" srcOrd="6" destOrd="0" presId="urn:microsoft.com/office/officeart/2005/8/layout/default"/>
    <dgm:cxn modelId="{4E5DC8B0-7623-45D0-BE0B-A0CD8FF2E2C6}" type="presParOf" srcId="{FFA4B483-DF6D-4B92-8990-8C0F10E53A20}" destId="{EF8E0BFD-91DE-438C-9BD9-018FFBEDBA30}" srcOrd="7" destOrd="0" presId="urn:microsoft.com/office/officeart/2005/8/layout/default"/>
    <dgm:cxn modelId="{D0A2029C-0206-401C-A638-5138BA98B520}" type="presParOf" srcId="{FFA4B483-DF6D-4B92-8990-8C0F10E53A20}" destId="{50B2D1B8-6717-4C87-BE74-F22817A50CE7}" srcOrd="8" destOrd="0" presId="urn:microsoft.com/office/officeart/2005/8/layout/default"/>
    <dgm:cxn modelId="{D2FB7757-B124-4A76-8F3E-257E3B02A4AF}" type="presParOf" srcId="{FFA4B483-DF6D-4B92-8990-8C0F10E53A20}" destId="{52040AC6-C9E5-47F3-A695-2056CF80987F}" srcOrd="9" destOrd="0" presId="urn:microsoft.com/office/officeart/2005/8/layout/default"/>
    <dgm:cxn modelId="{89209217-ABF3-499E-89A8-553E4DF8DD51}" type="presParOf" srcId="{FFA4B483-DF6D-4B92-8990-8C0F10E53A20}" destId="{923CECA6-3613-4285-87B4-19BFE53FC8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F0BC6-BEB0-438C-9818-877773A452B3}">
      <dsp:nvSpPr>
        <dsp:cNvPr id="0" name=""/>
        <dsp:cNvSpPr/>
      </dsp:nvSpPr>
      <dsp:spPr>
        <a:xfrm>
          <a:off x="0" y="93057"/>
          <a:ext cx="3005666" cy="1803399"/>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Rubik"/>
            </a:rPr>
            <a:t>Hello. My name is Adina Ghita.</a:t>
          </a:r>
          <a:endParaRPr lang="en-US" sz="1900" kern="1200">
            <a:latin typeface="Rubik"/>
          </a:endParaRPr>
        </a:p>
      </dsp:txBody>
      <dsp:txXfrm>
        <a:off x="0" y="93057"/>
        <a:ext cx="3005666" cy="1803399"/>
      </dsp:txXfrm>
    </dsp:sp>
    <dsp:sp modelId="{58994C10-A142-4763-9920-D62FFFD9E4BB}">
      <dsp:nvSpPr>
        <dsp:cNvPr id="0" name=""/>
        <dsp:cNvSpPr/>
      </dsp:nvSpPr>
      <dsp:spPr>
        <a:xfrm>
          <a:off x="3306233" y="93057"/>
          <a:ext cx="3005666" cy="1803399"/>
        </a:xfrm>
        <a:prstGeom prst="rect">
          <a:avLst/>
        </a:prstGeom>
        <a:solidFill>
          <a:schemeClr val="accent2">
            <a:hueOff val="167755"/>
            <a:satOff val="-1585"/>
            <a:lumOff val="-164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Rubik"/>
            </a:rPr>
            <a:t>Over the past two years I have worked as a HR assistant in CYNA healthcare.</a:t>
          </a:r>
          <a:endParaRPr lang="en-US" sz="1900" kern="1200">
            <a:latin typeface="Rubik"/>
          </a:endParaRPr>
        </a:p>
      </dsp:txBody>
      <dsp:txXfrm>
        <a:off x="3306233" y="93057"/>
        <a:ext cx="3005666" cy="1803399"/>
      </dsp:txXfrm>
    </dsp:sp>
    <dsp:sp modelId="{5D58710C-B3AD-4987-95B8-10DB014BFABE}">
      <dsp:nvSpPr>
        <dsp:cNvPr id="0" name=""/>
        <dsp:cNvSpPr/>
      </dsp:nvSpPr>
      <dsp:spPr>
        <a:xfrm>
          <a:off x="6612466" y="93057"/>
          <a:ext cx="3005666" cy="1803399"/>
        </a:xfrm>
        <a:prstGeom prst="rect">
          <a:avLst/>
        </a:prstGeom>
        <a:solidFill>
          <a:schemeClr val="accent2">
            <a:hueOff val="335510"/>
            <a:satOff val="-3169"/>
            <a:lumOff val="-329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Rubik"/>
            </a:rPr>
            <a:t>I have a BA in Business Management.</a:t>
          </a:r>
          <a:endParaRPr lang="en-US" sz="1900" kern="1200">
            <a:latin typeface="Rubik"/>
          </a:endParaRPr>
        </a:p>
      </dsp:txBody>
      <dsp:txXfrm>
        <a:off x="6612466" y="93057"/>
        <a:ext cx="3005666" cy="1803399"/>
      </dsp:txXfrm>
    </dsp:sp>
    <dsp:sp modelId="{43A54BCB-579D-4A3B-B113-C9477C18338A}">
      <dsp:nvSpPr>
        <dsp:cNvPr id="0" name=""/>
        <dsp:cNvSpPr/>
      </dsp:nvSpPr>
      <dsp:spPr>
        <a:xfrm>
          <a:off x="0" y="2197024"/>
          <a:ext cx="3005666" cy="1803399"/>
        </a:xfrm>
        <a:prstGeom prst="rect">
          <a:avLst/>
        </a:prstGeom>
        <a:solidFill>
          <a:schemeClr val="accent2">
            <a:hueOff val="503265"/>
            <a:satOff val="-4754"/>
            <a:lumOff val="-49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Rubik"/>
            </a:rPr>
            <a:t>I apply for the position of HR Manager at CYNA healthcare.</a:t>
          </a:r>
          <a:endParaRPr lang="en-US" sz="1900" kern="1200">
            <a:latin typeface="Rubik"/>
          </a:endParaRPr>
        </a:p>
      </dsp:txBody>
      <dsp:txXfrm>
        <a:off x="0" y="2197024"/>
        <a:ext cx="3005666" cy="1803399"/>
      </dsp:txXfrm>
    </dsp:sp>
    <dsp:sp modelId="{50B2D1B8-6717-4C87-BE74-F22817A50CE7}">
      <dsp:nvSpPr>
        <dsp:cNvPr id="0" name=""/>
        <dsp:cNvSpPr/>
      </dsp:nvSpPr>
      <dsp:spPr>
        <a:xfrm>
          <a:off x="3306233" y="2197024"/>
          <a:ext cx="3005666" cy="1803399"/>
        </a:xfrm>
        <a:prstGeom prst="rect">
          <a:avLst/>
        </a:prstGeom>
        <a:solidFill>
          <a:schemeClr val="accent2">
            <a:hueOff val="671020"/>
            <a:satOff val="-6338"/>
            <a:lumOff val="-65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latin typeface="Rubik"/>
            </a:rPr>
            <a:t>An explanation of how my leadership skills and knowledge can support my team during times of pressure.</a:t>
          </a:r>
          <a:endParaRPr lang="en-US" sz="1900" kern="1200">
            <a:latin typeface="Rubik"/>
          </a:endParaRPr>
        </a:p>
      </dsp:txBody>
      <dsp:txXfrm>
        <a:off x="3306233" y="2197024"/>
        <a:ext cx="3005666" cy="1803399"/>
      </dsp:txXfrm>
    </dsp:sp>
    <dsp:sp modelId="{923CECA6-3613-4285-87B4-19BFE53FC88E}">
      <dsp:nvSpPr>
        <dsp:cNvPr id="0" name=""/>
        <dsp:cNvSpPr/>
      </dsp:nvSpPr>
      <dsp:spPr>
        <a:xfrm>
          <a:off x="6612466" y="2197024"/>
          <a:ext cx="3005666" cy="1803399"/>
        </a:xfrm>
        <a:prstGeom prst="rect">
          <a:avLst/>
        </a:prstGeom>
        <a:solidFill>
          <a:schemeClr val="accent2">
            <a:hueOff val="838775"/>
            <a:satOff val="-7923"/>
            <a:lumOff val="-82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latin typeface="Rubik"/>
            </a:rPr>
            <a:t>“If you want others to be happy, practice compassion. If you want to be happy, practice compassion.” (Barad, 2007, pp.11-29)</a:t>
          </a:r>
          <a:endParaRPr lang="en-US" sz="1900" kern="1200" dirty="0">
            <a:latin typeface="Rubik"/>
          </a:endParaRPr>
        </a:p>
      </dsp:txBody>
      <dsp:txXfrm>
        <a:off x="6612466" y="2197024"/>
        <a:ext cx="3005666" cy="180339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38792560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2339188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39950937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3E2697-E739-44E5-A0E4-A1E86066167C}"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2647403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3E2697-E739-44E5-A0E4-A1E86066167C}" type="datetimeFigureOut">
              <a:rPr lang="en-GB" smtClean="0"/>
              <a:t>08/12/2023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26251303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3E2697-E739-44E5-A0E4-A1E86066167C}" type="datetimeFigureOut">
              <a:rPr lang="en-GB" smtClean="0"/>
              <a:t>08/12/2023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11911508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3E2697-E739-44E5-A0E4-A1E86066167C}" type="datetimeFigureOut">
              <a:rPr lang="en-GB" smtClean="0"/>
              <a:t>08/12/2023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1926781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83E2697-E739-44E5-A0E4-A1E86066167C}"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5747577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3E2697-E739-44E5-A0E4-A1E86066167C}" type="datetimeFigureOut">
              <a:rPr lang="en-GB" smtClean="0"/>
              <a:t>08/12/2023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27324102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19890510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19396860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30061066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48897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2475660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24167191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3E2697-E739-44E5-A0E4-A1E86066167C}" type="datetimeFigureOut">
              <a:rPr lang="en-GB" smtClean="0"/>
              <a:t>08/12/2023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566E11-410B-4C98-969D-1F1069DA4BF6}" type="slidenum">
              <a:rPr lang="en-GB" smtClean="0"/>
              <a:t>‹#›</a:t>
            </a:fld>
            <a:endParaRPr lang="en-GB"/>
          </a:p>
        </p:txBody>
      </p:sp>
    </p:spTree>
    <p:extLst>
      <p:ext uri="{BB962C8B-B14F-4D97-AF65-F5344CB8AC3E}">
        <p14:creationId xmlns:p14="http://schemas.microsoft.com/office/powerpoint/2010/main" val="13376322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83E2697-E739-44E5-A0E4-A1E86066167C}" type="datetimeFigureOut">
              <a:rPr lang="en-GB" smtClean="0"/>
              <a:t>08/12/2023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C566E11-410B-4C98-969D-1F1069DA4BF6}" type="slidenum">
              <a:rPr lang="en-GB" smtClean="0"/>
              <a:t>‹#›</a:t>
            </a:fld>
            <a:endParaRPr lang="en-GB"/>
          </a:p>
        </p:txBody>
      </p:sp>
    </p:spTree>
    <p:extLst>
      <p:ext uri="{BB962C8B-B14F-4D97-AF65-F5344CB8AC3E}">
        <p14:creationId xmlns:p14="http://schemas.microsoft.com/office/powerpoint/2010/main" val="23316234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2F8F9-06CA-3D80-8BF3-18792A8EE759}"/>
              </a:ext>
            </a:extLst>
          </p:cNvPr>
          <p:cNvSpPr>
            <a:spLocks noGrp="1"/>
          </p:cNvSpPr>
          <p:nvPr>
            <p:ph type="ctrTitle"/>
          </p:nvPr>
        </p:nvSpPr>
        <p:spPr/>
        <p:txBody>
          <a:bodyPr/>
          <a:lstStyle/>
          <a:p>
            <a:r>
              <a:rPr lang="en-GB" dirty="0"/>
              <a:t>Compassionate Leadership Impact on Change</a:t>
            </a:r>
          </a:p>
        </p:txBody>
      </p:sp>
      <p:sp>
        <p:nvSpPr>
          <p:cNvPr id="3" name="Subtitle 2">
            <a:extLst>
              <a:ext uri="{FF2B5EF4-FFF2-40B4-BE49-F238E27FC236}">
                <a16:creationId xmlns:a16="http://schemas.microsoft.com/office/drawing/2014/main" id="{AB0B85A6-D042-9E0B-DCFE-9BDD0DBF20D0}"/>
              </a:ext>
            </a:extLst>
          </p:cNvPr>
          <p:cNvSpPr>
            <a:spLocks noGrp="1"/>
          </p:cNvSpPr>
          <p:nvPr>
            <p:ph type="subTitle" idx="1"/>
          </p:nvPr>
        </p:nvSpPr>
        <p:spPr>
          <a:xfrm>
            <a:off x="1507067" y="4050833"/>
            <a:ext cx="7766936" cy="1353505"/>
          </a:xfrm>
        </p:spPr>
        <p:txBody>
          <a:bodyPr>
            <a:normAutofit fontScale="92500" lnSpcReduction="20000"/>
          </a:bodyPr>
          <a:lstStyle/>
          <a:p>
            <a:r>
              <a:rPr lang="en-GB" dirty="0"/>
              <a:t>Adina Ghita 1914431</a:t>
            </a:r>
          </a:p>
          <a:p>
            <a:r>
              <a:rPr lang="en-GB" dirty="0"/>
              <a:t>10/12/2023</a:t>
            </a:r>
          </a:p>
          <a:p>
            <a:r>
              <a:rPr lang="en-GB" dirty="0"/>
              <a:t>Leadership and Change</a:t>
            </a:r>
          </a:p>
          <a:p>
            <a:r>
              <a:rPr lang="en-GB" dirty="0"/>
              <a:t> BMSW6010_SWAN</a:t>
            </a:r>
          </a:p>
          <a:p>
            <a:endParaRPr lang="en-GB" dirty="0"/>
          </a:p>
        </p:txBody>
      </p:sp>
    </p:spTree>
    <p:extLst>
      <p:ext uri="{BB962C8B-B14F-4D97-AF65-F5344CB8AC3E}">
        <p14:creationId xmlns:p14="http://schemas.microsoft.com/office/powerpoint/2010/main" val="668437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43A62F1-6E10-9F78-A93D-E85F67C71967}"/>
              </a:ext>
            </a:extLst>
          </p:cNvPr>
          <p:cNvSpPr>
            <a:spLocks noGrp="1"/>
          </p:cNvSpPr>
          <p:nvPr>
            <p:ph type="title"/>
          </p:nvPr>
        </p:nvSpPr>
        <p:spPr>
          <a:xfrm>
            <a:off x="1286933" y="609600"/>
            <a:ext cx="10197494" cy="1099457"/>
          </a:xfrm>
        </p:spPr>
        <p:txBody>
          <a:bodyPr>
            <a:normAutofit/>
          </a:bodyPr>
          <a:lstStyle/>
          <a:p>
            <a:r>
              <a:rPr lang="en-GB" dirty="0"/>
              <a:t>Compassionate Leadership Impact on Change</a:t>
            </a:r>
          </a:p>
        </p:txBody>
      </p:sp>
      <p:sp>
        <p:nvSpPr>
          <p:cNvPr id="20" name="Isosceles Triangle 19">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0D1215C6-A8C6-92B1-BD7E-7FCE6B0CF5EE}"/>
              </a:ext>
            </a:extLst>
          </p:cNvPr>
          <p:cNvGraphicFramePr>
            <a:graphicFrameLocks noGrp="1"/>
          </p:cNvGraphicFramePr>
          <p:nvPr>
            <p:ph idx="1"/>
            <p:extLst>
              <p:ext uri="{D42A27DB-BD31-4B8C-83A1-F6EECF244321}">
                <p14:modId xmlns:p14="http://schemas.microsoft.com/office/powerpoint/2010/main" val="2427721227"/>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690782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B3E9E-0AF1-EA1C-AAB3-CADA7B551FA5}"/>
              </a:ext>
            </a:extLst>
          </p:cNvPr>
          <p:cNvSpPr>
            <a:spLocks noGrp="1"/>
          </p:cNvSpPr>
          <p:nvPr>
            <p:ph type="title"/>
          </p:nvPr>
        </p:nvSpPr>
        <p:spPr>
          <a:xfrm>
            <a:off x="677334" y="609600"/>
            <a:ext cx="8596668" cy="1320800"/>
          </a:xfrm>
        </p:spPr>
        <p:txBody>
          <a:bodyPr anchor="t">
            <a:normAutofit/>
          </a:bodyPr>
          <a:lstStyle/>
          <a:p>
            <a:r>
              <a:rPr lang="en-GB" dirty="0"/>
              <a:t>Questionnaire Evidence</a:t>
            </a:r>
          </a:p>
        </p:txBody>
      </p:sp>
      <p:pic>
        <p:nvPicPr>
          <p:cNvPr id="7" name="Graphic 6" descr="Cycle with People">
            <a:extLst>
              <a:ext uri="{FF2B5EF4-FFF2-40B4-BE49-F238E27FC236}">
                <a16:creationId xmlns:a16="http://schemas.microsoft.com/office/drawing/2014/main" id="{B9CF16FF-7803-593D-8B08-3004118136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4" y="2159331"/>
            <a:ext cx="2915973" cy="2915973"/>
          </a:xfrm>
          <a:prstGeom prst="rect">
            <a:avLst/>
          </a:prstGeom>
        </p:spPr>
      </p:pic>
      <p:sp>
        <p:nvSpPr>
          <p:cNvPr id="24" name="Content Placeholder 2">
            <a:extLst>
              <a:ext uri="{FF2B5EF4-FFF2-40B4-BE49-F238E27FC236}">
                <a16:creationId xmlns:a16="http://schemas.microsoft.com/office/drawing/2014/main" id="{C3CC996C-265E-3498-FCBB-F5C69E67D33B}"/>
              </a:ext>
            </a:extLst>
          </p:cNvPr>
          <p:cNvSpPr>
            <a:spLocks noGrp="1"/>
          </p:cNvSpPr>
          <p:nvPr>
            <p:ph idx="1"/>
          </p:nvPr>
        </p:nvSpPr>
        <p:spPr>
          <a:xfrm>
            <a:off x="4063160" y="2160589"/>
            <a:ext cx="5207839" cy="4462949"/>
          </a:xfrm>
        </p:spPr>
        <p:txBody>
          <a:bodyPr>
            <a:normAutofit fontScale="25000" lnSpcReduction="20000"/>
          </a:bodyPr>
          <a:lstStyle/>
          <a:p>
            <a:pPr>
              <a:lnSpc>
                <a:spcPct val="90000"/>
              </a:lnSpc>
            </a:pPr>
            <a:endParaRPr lang="en-GB" sz="1000" dirty="0"/>
          </a:p>
          <a:p>
            <a:pPr>
              <a:lnSpc>
                <a:spcPct val="90000"/>
              </a:lnSpc>
            </a:pPr>
            <a:r>
              <a:rPr lang="en-GB" sz="5200" b="0" i="0" dirty="0">
                <a:effectLst/>
                <a:latin typeface="Rubik"/>
                <a:cs typeface="Calibri" panose="020F0502020204030204" pitchFamily="34" charset="0"/>
              </a:rPr>
              <a:t>“Leaders who promote a questioning culture in their organizations move people from dependence to independence.” </a:t>
            </a:r>
            <a:r>
              <a:rPr lang="en-GB" sz="5200" i="0" dirty="0">
                <a:effectLst/>
                <a:latin typeface="Rubik"/>
                <a:cs typeface="Calibri" panose="020F0502020204030204" pitchFamily="34" charset="0"/>
              </a:rPr>
              <a:t>(Marquardt, 2000, pp.233-241)</a:t>
            </a:r>
            <a:endParaRPr lang="en-GB" sz="5200" dirty="0">
              <a:latin typeface="Rubik"/>
              <a:cs typeface="Calibri" panose="020F0502020204030204" pitchFamily="34" charset="0"/>
            </a:endParaRPr>
          </a:p>
          <a:p>
            <a:pPr>
              <a:lnSpc>
                <a:spcPct val="90000"/>
              </a:lnSpc>
            </a:pPr>
            <a:r>
              <a:rPr lang="en-GB" sz="5200" dirty="0">
                <a:latin typeface="Rubik"/>
                <a:cs typeface="Calibri" panose="020F0502020204030204" pitchFamily="34" charset="0"/>
              </a:rPr>
              <a:t>According to the results of the leadership style test that I took, I identified myself as a democratic leader.</a:t>
            </a:r>
          </a:p>
          <a:p>
            <a:pPr>
              <a:lnSpc>
                <a:spcPct val="90000"/>
              </a:lnSpc>
            </a:pPr>
            <a:r>
              <a:rPr lang="en-GB" sz="5200" dirty="0">
                <a:latin typeface="Rubik"/>
                <a:cs typeface="Calibri" panose="020F0502020204030204" pitchFamily="34" charset="0"/>
              </a:rPr>
              <a:t>Democratic leadership style is characterised by a person who want to see participation and collaboration from the staff and makes decisions based on group input. It also involves allowing team members to take ownership of their roles and giving them the freedom to make their own decisions.</a:t>
            </a:r>
          </a:p>
          <a:p>
            <a:pPr>
              <a:lnSpc>
                <a:spcPct val="90000"/>
              </a:lnSpc>
            </a:pPr>
            <a:r>
              <a:rPr lang="en-GB" sz="5200" dirty="0">
                <a:latin typeface="Rubik"/>
                <a:cs typeface="Calibri" panose="020F0502020204030204" pitchFamily="34" charset="0"/>
              </a:rPr>
              <a:t>I agree with this outcome because it defines me completely. I am a person who loves people and likes to give anyone a chance to express their ideas.</a:t>
            </a:r>
          </a:p>
          <a:p>
            <a:pPr>
              <a:lnSpc>
                <a:spcPct val="90000"/>
              </a:lnSpc>
            </a:pPr>
            <a:r>
              <a:rPr lang="en-GB" sz="5200" dirty="0">
                <a:latin typeface="Rubik"/>
                <a:cs typeface="Calibri" panose="020F0502020204030204" pitchFamily="34" charset="0"/>
              </a:rPr>
              <a:t>Occasionally, I feel compelled to follow an authoritarian leadership style in certain situations. An authoritarian leadership style is one in which the leader has control to make decisions </a:t>
            </a:r>
            <a:r>
              <a:rPr lang="en-GB" sz="5200">
                <a:latin typeface="Rubik"/>
                <a:cs typeface="Calibri" panose="020F0502020204030204" pitchFamily="34" charset="0"/>
              </a:rPr>
              <a:t>in the process </a:t>
            </a:r>
            <a:r>
              <a:rPr lang="en-GB" sz="5200" dirty="0">
                <a:latin typeface="Rubik"/>
                <a:cs typeface="Calibri" panose="020F0502020204030204" pitchFamily="34" charset="0"/>
              </a:rPr>
              <a:t>and does not encourage input or discussion from others. This type of leadership is often seen as autocratic, as it does not consider the needs or opinions of others, and instead relies solely on the leader's own judgment. An authoritarian leadership style can be effective in situations where quick decisions must be made and there is limited time for discussion. It can also be successful in situations where a team lacks experience and needs guidance to complete a task. However, it is important to recognize that it can lead to a lack of creativity and innovation and can also create an environment of distrust and dissatisfaction.</a:t>
            </a:r>
          </a:p>
          <a:p>
            <a:pPr>
              <a:lnSpc>
                <a:spcPct val="90000"/>
              </a:lnSpc>
            </a:pPr>
            <a:endParaRPr lang="en-GB" sz="1000" dirty="0"/>
          </a:p>
        </p:txBody>
      </p:sp>
    </p:spTree>
    <p:extLst>
      <p:ext uri="{BB962C8B-B14F-4D97-AF65-F5344CB8AC3E}">
        <p14:creationId xmlns:p14="http://schemas.microsoft.com/office/powerpoint/2010/main" val="25060779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F47F3-7C39-0D99-9EB6-CB809ADE7AE8}"/>
              </a:ext>
            </a:extLst>
          </p:cNvPr>
          <p:cNvSpPr>
            <a:spLocks noGrp="1"/>
          </p:cNvSpPr>
          <p:nvPr>
            <p:ph type="title"/>
          </p:nvPr>
        </p:nvSpPr>
        <p:spPr/>
        <p:txBody>
          <a:bodyPr/>
          <a:lstStyle/>
          <a:p>
            <a:r>
              <a:rPr lang="en-GB" dirty="0"/>
              <a:t>Emotional Intelligence</a:t>
            </a:r>
          </a:p>
        </p:txBody>
      </p:sp>
      <p:sp>
        <p:nvSpPr>
          <p:cNvPr id="3" name="Content Placeholder 2">
            <a:extLst>
              <a:ext uri="{FF2B5EF4-FFF2-40B4-BE49-F238E27FC236}">
                <a16:creationId xmlns:a16="http://schemas.microsoft.com/office/drawing/2014/main" id="{8E9D864A-952D-BC50-6C52-C9A8217BC96D}"/>
              </a:ext>
            </a:extLst>
          </p:cNvPr>
          <p:cNvSpPr>
            <a:spLocks noGrp="1"/>
          </p:cNvSpPr>
          <p:nvPr>
            <p:ph idx="1"/>
          </p:nvPr>
        </p:nvSpPr>
        <p:spPr>
          <a:xfrm>
            <a:off x="524934" y="2160589"/>
            <a:ext cx="8596668" cy="3880773"/>
          </a:xfrm>
        </p:spPr>
        <p:txBody>
          <a:bodyPr/>
          <a:lstStyle/>
          <a:p>
            <a:r>
              <a:rPr lang="en-GB" sz="1700" dirty="0">
                <a:latin typeface="Rubik"/>
              </a:rPr>
              <a:t>“It is very important to understand that Emotional Intelligence is not the opposite of Intelligence, it is not the triumph of heart overhead. It is the unique intersection of both.”    (Caruso, 2003, p.97)</a:t>
            </a:r>
          </a:p>
          <a:p>
            <a:r>
              <a:rPr lang="en-GB" sz="1700" dirty="0">
                <a:latin typeface="Rubik"/>
              </a:rPr>
              <a:t>The importance of Emotional Intelligence is that it helps organisations to create an environment of trust and respect. It enables organisations to build strong relationships with employees, customers, and stakeholders. It helps organisations to manage stress, resolve conflicts, and promote collaboration among teams. Emotional Intelligence also helps organisations to better understand customer needs and to respond effectively.</a:t>
            </a:r>
          </a:p>
          <a:p>
            <a:endParaRPr lang="en-GB" dirty="0"/>
          </a:p>
        </p:txBody>
      </p:sp>
    </p:spTree>
    <p:extLst>
      <p:ext uri="{BB962C8B-B14F-4D97-AF65-F5344CB8AC3E}">
        <p14:creationId xmlns:p14="http://schemas.microsoft.com/office/powerpoint/2010/main" val="571181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C2300-4A3A-3963-A648-90749BC8FFA4}"/>
              </a:ext>
            </a:extLst>
          </p:cNvPr>
          <p:cNvSpPr>
            <a:spLocks noGrp="1"/>
          </p:cNvSpPr>
          <p:nvPr>
            <p:ph type="title"/>
          </p:nvPr>
        </p:nvSpPr>
        <p:spPr>
          <a:xfrm>
            <a:off x="2786047" y="609600"/>
            <a:ext cx="6487955" cy="1320800"/>
          </a:xfrm>
        </p:spPr>
        <p:txBody>
          <a:bodyPr>
            <a:normAutofit/>
          </a:bodyPr>
          <a:lstStyle/>
          <a:p>
            <a:r>
              <a:rPr lang="en-GB" dirty="0"/>
              <a:t>Managing Change</a:t>
            </a:r>
          </a:p>
        </p:txBody>
      </p:sp>
      <p:pic>
        <p:nvPicPr>
          <p:cNvPr id="5" name="Picture 4" descr="White puzzle with one red piece">
            <a:extLst>
              <a:ext uri="{FF2B5EF4-FFF2-40B4-BE49-F238E27FC236}">
                <a16:creationId xmlns:a16="http://schemas.microsoft.com/office/drawing/2014/main" id="{E5FF5CE8-7901-E8E4-BAF6-5A1BF20CFC56}"/>
              </a:ext>
            </a:extLst>
          </p:cNvPr>
          <p:cNvPicPr>
            <a:picLocks noChangeAspect="1"/>
          </p:cNvPicPr>
          <p:nvPr/>
        </p:nvPicPr>
        <p:blipFill rotWithShape="1">
          <a:blip r:embed="rId2">
            <a:duotone>
              <a:prstClr val="black"/>
              <a:schemeClr val="tx2">
                <a:tint val="45000"/>
                <a:satMod val="400000"/>
              </a:schemeClr>
            </a:duotone>
          </a:blip>
          <a:srcRect l="39620" r="38015" b="-1"/>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9" name="Isosceles Triangle 8">
            <a:extLst>
              <a:ext uri="{FF2B5EF4-FFF2-40B4-BE49-F238E27FC236}">
                <a16:creationId xmlns:a16="http://schemas.microsoft.com/office/drawing/2014/main" id="{518E5A25-92C5-4F27-8E26-0AAAB0CDC8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EDF6F186-68F6-8246-7E57-CF7DADB8D51B}"/>
              </a:ext>
            </a:extLst>
          </p:cNvPr>
          <p:cNvSpPr>
            <a:spLocks noGrp="1"/>
          </p:cNvSpPr>
          <p:nvPr>
            <p:ph idx="1"/>
          </p:nvPr>
        </p:nvSpPr>
        <p:spPr>
          <a:xfrm>
            <a:off x="2786047" y="2160589"/>
            <a:ext cx="6487955" cy="3880773"/>
          </a:xfrm>
        </p:spPr>
        <p:txBody>
          <a:bodyPr>
            <a:normAutofit lnSpcReduction="10000"/>
          </a:bodyPr>
          <a:lstStyle/>
          <a:p>
            <a:pPr>
              <a:lnSpc>
                <a:spcPct val="90000"/>
              </a:lnSpc>
            </a:pPr>
            <a:r>
              <a:rPr lang="en-GB" sz="1500" b="0" i="0" dirty="0">
                <a:effectLst/>
                <a:latin typeface="Rubik"/>
              </a:rPr>
              <a:t>“Every successful organisation has to make the transition from a world defined primarily by repetition to one primarily defined by change. This is the biggest transformation in the structure of how humans work together since the Agricultural Revolution</a:t>
            </a:r>
            <a:r>
              <a:rPr lang="en-GB" sz="1500" dirty="0">
                <a:latin typeface="Rubik"/>
              </a:rPr>
              <a:t>.” (Drayton, 2018, pp. 53-61)</a:t>
            </a:r>
          </a:p>
          <a:p>
            <a:pPr>
              <a:lnSpc>
                <a:spcPct val="90000"/>
              </a:lnSpc>
            </a:pPr>
            <a:r>
              <a:rPr lang="en-GB" sz="1500" dirty="0">
                <a:latin typeface="Rubik"/>
              </a:rPr>
              <a:t>To help my employees understand artificial intelligence better, I will provide specialised training that will help them better understand the theory. I will also make sure that they have enough practice time once they are satisfied with the theory. To ensure that everyone receives the necessary support to overcome the new challenges, I will allocate my time equally as a leader who wants his team to be happy.</a:t>
            </a:r>
          </a:p>
          <a:p>
            <a:pPr>
              <a:lnSpc>
                <a:spcPct val="90000"/>
              </a:lnSpc>
            </a:pPr>
            <a:r>
              <a:rPr lang="en-GB" sz="1500" dirty="0">
                <a:latin typeface="Rubik"/>
              </a:rPr>
              <a:t>“Democratic Leadership is the art of getting someone else to do something you want done because he wants to do it.” ( Hoxie, 1983, pp.589-612)</a:t>
            </a:r>
          </a:p>
          <a:p>
            <a:pPr>
              <a:lnSpc>
                <a:spcPct val="90000"/>
              </a:lnSpc>
            </a:pPr>
            <a:r>
              <a:rPr lang="en-GB" sz="1500" dirty="0">
                <a:latin typeface="Rubik"/>
              </a:rPr>
              <a:t>“A sign of a good Leader is not how many followers you have, but how many leaders you create.” ( Bligh, 2010, pp.844-855)</a:t>
            </a:r>
          </a:p>
          <a:p>
            <a:pPr>
              <a:lnSpc>
                <a:spcPct val="90000"/>
              </a:lnSpc>
            </a:pPr>
            <a:r>
              <a:rPr lang="en-GB" sz="1500" dirty="0">
                <a:latin typeface="Rubik"/>
              </a:rPr>
              <a:t>To summarize, my priority is to cultivate good relationships with my colleagues, I will identify threats and opportunities within the organization, I will set goals for myself and my team with deadlines for achieving them.</a:t>
            </a:r>
          </a:p>
          <a:p>
            <a:pPr>
              <a:lnSpc>
                <a:spcPct val="90000"/>
              </a:lnSpc>
            </a:pPr>
            <a:endParaRPr lang="en-GB" sz="1500" dirty="0"/>
          </a:p>
        </p:txBody>
      </p:sp>
    </p:spTree>
    <p:extLst>
      <p:ext uri="{BB962C8B-B14F-4D97-AF65-F5344CB8AC3E}">
        <p14:creationId xmlns:p14="http://schemas.microsoft.com/office/powerpoint/2010/main" val="947449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845BF-6299-EBC6-C65D-A49A1CF4294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B9A8ACE-00B2-DD79-9909-A511ED997FC6}"/>
              </a:ext>
            </a:extLst>
          </p:cNvPr>
          <p:cNvSpPr>
            <a:spLocks noGrp="1"/>
          </p:cNvSpPr>
          <p:nvPr>
            <p:ph idx="1"/>
          </p:nvPr>
        </p:nvSpPr>
        <p:spPr/>
        <p:txBody>
          <a:bodyPr>
            <a:normAutofit fontScale="92500" lnSpcReduction="10000"/>
          </a:bodyPr>
          <a:lstStyle/>
          <a:p>
            <a:r>
              <a:rPr lang="en-GB" b="0" i="0" dirty="0">
                <a:solidFill>
                  <a:srgbClr val="222222"/>
                </a:solidFill>
                <a:effectLst/>
                <a:latin typeface="Arial" panose="020B0604020202020204" pitchFamily="34" charset="0"/>
              </a:rPr>
              <a:t>Mayer, J.D., Salovey, P., Caruso, D.R. and </a:t>
            </a:r>
            <a:r>
              <a:rPr lang="en-GB" b="0" i="0" dirty="0" err="1">
                <a:solidFill>
                  <a:srgbClr val="222222"/>
                </a:solidFill>
                <a:effectLst/>
                <a:latin typeface="Arial" panose="020B0604020202020204" pitchFamily="34" charset="0"/>
              </a:rPr>
              <a:t>Sitarenios</a:t>
            </a:r>
            <a:r>
              <a:rPr lang="en-GB" b="0" i="0" dirty="0">
                <a:solidFill>
                  <a:srgbClr val="222222"/>
                </a:solidFill>
                <a:effectLst/>
                <a:latin typeface="Arial" panose="020B0604020202020204" pitchFamily="34" charset="0"/>
              </a:rPr>
              <a:t>, G., 2003. Measuring emotional intelligence with the MSCEIT V2. 0. </a:t>
            </a:r>
            <a:r>
              <a:rPr lang="en-GB" b="0" i="1" dirty="0">
                <a:solidFill>
                  <a:srgbClr val="222222"/>
                </a:solidFill>
                <a:effectLst/>
                <a:latin typeface="Arial" panose="020B0604020202020204" pitchFamily="34" charset="0"/>
              </a:rPr>
              <a:t>Emotion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3</a:t>
            </a:r>
            <a:r>
              <a:rPr lang="en-GB" b="0" i="0" dirty="0">
                <a:solidFill>
                  <a:srgbClr val="222222"/>
                </a:solidFill>
                <a:effectLst/>
                <a:latin typeface="Arial" panose="020B0604020202020204" pitchFamily="34" charset="0"/>
              </a:rPr>
              <a:t>(1), p.97.</a:t>
            </a:r>
          </a:p>
          <a:p>
            <a:r>
              <a:rPr lang="en-GB" b="0" i="0" dirty="0">
                <a:solidFill>
                  <a:srgbClr val="222222"/>
                </a:solidFill>
                <a:effectLst/>
                <a:latin typeface="Arial" panose="020B0604020202020204" pitchFamily="34" charset="0"/>
              </a:rPr>
              <a:t>Marquardt, M.J., 2000. Action learning and leadership. </a:t>
            </a:r>
            <a:r>
              <a:rPr lang="en-GB" b="0" i="1" dirty="0">
                <a:solidFill>
                  <a:srgbClr val="222222"/>
                </a:solidFill>
                <a:effectLst/>
                <a:latin typeface="Arial" panose="020B0604020202020204" pitchFamily="34" charset="0"/>
              </a:rPr>
              <a:t>The learning organization</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7</a:t>
            </a:r>
            <a:r>
              <a:rPr lang="en-GB" b="0" i="0" dirty="0">
                <a:solidFill>
                  <a:srgbClr val="222222"/>
                </a:solidFill>
                <a:effectLst/>
                <a:latin typeface="Arial" panose="020B0604020202020204" pitchFamily="34" charset="0"/>
              </a:rPr>
              <a:t>(5), pp.233-241.</a:t>
            </a:r>
          </a:p>
          <a:p>
            <a:r>
              <a:rPr lang="en-GB" b="0" i="0" dirty="0">
                <a:solidFill>
                  <a:srgbClr val="222222"/>
                </a:solidFill>
                <a:effectLst/>
                <a:latin typeface="Arial" panose="020B0604020202020204" pitchFamily="34" charset="0"/>
              </a:rPr>
              <a:t>Drayton, B., 2018. Everyone a changemaker–social entrepreneurship’s ultimate goal. In </a:t>
            </a:r>
            <a:r>
              <a:rPr lang="en-GB" b="0" i="1" dirty="0">
                <a:solidFill>
                  <a:srgbClr val="222222"/>
                </a:solidFill>
                <a:effectLst/>
                <a:latin typeface="Arial" panose="020B0604020202020204" pitchFamily="34" charset="0"/>
              </a:rPr>
              <a:t>Creating a New Civilization through Social Entrepreneurship</a:t>
            </a:r>
            <a:r>
              <a:rPr lang="en-GB" dirty="0">
                <a:solidFill>
                  <a:srgbClr val="222222"/>
                </a:solidFill>
                <a:latin typeface="Arial" panose="020B0604020202020204" pitchFamily="34" charset="0"/>
              </a:rPr>
              <a:t>, </a:t>
            </a:r>
            <a:r>
              <a:rPr lang="en-GB" b="0" i="0" dirty="0">
                <a:solidFill>
                  <a:srgbClr val="222222"/>
                </a:solidFill>
                <a:effectLst/>
                <a:latin typeface="Arial" panose="020B0604020202020204" pitchFamily="34" charset="0"/>
              </a:rPr>
              <a:t>pp. 53-61.</a:t>
            </a:r>
          </a:p>
          <a:p>
            <a:r>
              <a:rPr lang="en-GB" b="0" i="0" dirty="0">
                <a:solidFill>
                  <a:srgbClr val="222222"/>
                </a:solidFill>
                <a:effectLst/>
                <a:latin typeface="Arial" panose="020B0604020202020204" pitchFamily="34" charset="0"/>
              </a:rPr>
              <a:t>Barad, J., 2007. The understanding and experience of compassion: Aquinas and the Dalai Lama. </a:t>
            </a:r>
            <a:r>
              <a:rPr lang="en-GB" b="0" i="1" dirty="0">
                <a:solidFill>
                  <a:srgbClr val="222222"/>
                </a:solidFill>
                <a:effectLst/>
                <a:latin typeface="Arial" panose="020B0604020202020204" pitchFamily="34" charset="0"/>
              </a:rPr>
              <a:t>Buddhist-Christian Studies</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27</a:t>
            </a:r>
            <a:r>
              <a:rPr lang="en-GB" b="0" i="0" dirty="0">
                <a:solidFill>
                  <a:srgbClr val="222222"/>
                </a:solidFill>
                <a:effectLst/>
                <a:latin typeface="Arial" panose="020B0604020202020204" pitchFamily="34" charset="0"/>
              </a:rPr>
              <a:t>, pp.11-29.</a:t>
            </a:r>
          </a:p>
          <a:p>
            <a:r>
              <a:rPr lang="en-GB" b="0" i="0" dirty="0">
                <a:solidFill>
                  <a:srgbClr val="222222"/>
                </a:solidFill>
                <a:effectLst/>
                <a:latin typeface="Arial" panose="020B0604020202020204" pitchFamily="34" charset="0"/>
              </a:rPr>
              <a:t>Hoxie, R.G., 1983. Eisenhower and presidential leadership. </a:t>
            </a:r>
            <a:r>
              <a:rPr lang="en-GB" b="0" i="1" dirty="0">
                <a:solidFill>
                  <a:srgbClr val="222222"/>
                </a:solidFill>
                <a:effectLst/>
                <a:latin typeface="Arial" panose="020B0604020202020204" pitchFamily="34" charset="0"/>
              </a:rPr>
              <a:t>Presidential Studies Quarterly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13</a:t>
            </a:r>
            <a:r>
              <a:rPr lang="en-GB" b="0" i="0" dirty="0">
                <a:solidFill>
                  <a:srgbClr val="222222"/>
                </a:solidFill>
                <a:effectLst/>
                <a:latin typeface="Arial" panose="020B0604020202020204" pitchFamily="34" charset="0"/>
              </a:rPr>
              <a:t>(4), pp.589-612.</a:t>
            </a:r>
          </a:p>
          <a:p>
            <a:r>
              <a:rPr lang="en-GB" b="0" i="0" dirty="0">
                <a:solidFill>
                  <a:srgbClr val="222222"/>
                </a:solidFill>
                <a:effectLst/>
                <a:latin typeface="Arial" panose="020B0604020202020204" pitchFamily="34" charset="0"/>
              </a:rPr>
              <a:t>Bligh, M.C. and Robinson, J.L., 2010. Was Gandhi “charismatic”? Exploring the rhetorical leadership of Mahatma Gandhi. </a:t>
            </a:r>
            <a:r>
              <a:rPr lang="en-GB" b="0" i="1" dirty="0">
                <a:solidFill>
                  <a:srgbClr val="222222"/>
                </a:solidFill>
                <a:effectLst/>
                <a:latin typeface="Arial" panose="020B0604020202020204" pitchFamily="34" charset="0"/>
              </a:rPr>
              <a:t>The Leadership Quarterly</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21</a:t>
            </a:r>
            <a:r>
              <a:rPr lang="en-GB" b="0" i="0" dirty="0">
                <a:solidFill>
                  <a:srgbClr val="222222"/>
                </a:solidFill>
                <a:effectLst/>
                <a:latin typeface="Arial" panose="020B0604020202020204" pitchFamily="34" charset="0"/>
              </a:rPr>
              <a:t>(5), pp.844-855.</a:t>
            </a:r>
            <a:endParaRPr lang="en-GB" dirty="0"/>
          </a:p>
        </p:txBody>
      </p:sp>
    </p:spTree>
    <p:extLst>
      <p:ext uri="{BB962C8B-B14F-4D97-AF65-F5344CB8AC3E}">
        <p14:creationId xmlns:p14="http://schemas.microsoft.com/office/powerpoint/2010/main" val="1704708598"/>
      </p:ext>
    </p:extLst>
  </p:cSld>
  <p:clrMapOvr>
    <a:masterClrMapping/>
  </p:clrMapOvr>
</p:sld>
</file>

<file path=ppt/theme/theme1.xml><?xml version="1.0" encoding="utf-8"?>
<a:theme xmlns:a="http://schemas.openxmlformats.org/drawingml/2006/main" name="Facet">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1631</TotalTime>
  <Words>909</Words>
  <Application>Microsoft Office PowerPoint</Application>
  <PresentationFormat>Widescreen</PresentationFormat>
  <Paragraphs>35</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Rubik</vt:lpstr>
      <vt:lpstr>Trebuchet MS</vt:lpstr>
      <vt:lpstr>Wingdings 3</vt:lpstr>
      <vt:lpstr>Facet</vt:lpstr>
      <vt:lpstr>Compassionate Leadership Impact on Change</vt:lpstr>
      <vt:lpstr>Compassionate Leadership Impact on Change</vt:lpstr>
      <vt:lpstr>Questionnaire Evidence</vt:lpstr>
      <vt:lpstr>Emotional Intelligence</vt:lpstr>
      <vt:lpstr>Managing Change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Assessed Presentation- Compassionate Leadership Impact on Change</dc:title>
  <dc:creator>Maria Heffernan</dc:creator>
  <cp:lastModifiedBy>Adina Ghita</cp:lastModifiedBy>
  <cp:revision>6</cp:revision>
  <dcterms:created xsi:type="dcterms:W3CDTF">2023-11-28T09:28:39Z</dcterms:created>
  <dcterms:modified xsi:type="dcterms:W3CDTF">2023-12-08T17:51:51Z</dcterms:modified>
</cp:coreProperties>
</file>