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4630400" cy="8229600"/>
  <p:notesSz cx="8229600" cy="14630400"/>
  <p:embeddedFontLst>
    <p:embeddedFont>
      <p:font typeface="Noto Sans TC" panose="020B0604020202020204" charset="-128"/>
      <p:regular r:id="rId11"/>
    </p:embeddedFont>
    <p:embeddedFont>
      <p:font typeface="Sora Medium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49" d="100"/>
          <a:sy n="49" d="100"/>
        </p:scale>
        <p:origin x="2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1023537F-BFC1-48B0-A7FF-BE836B654301}"/>
    <pc:docChg chg="custSel modSld">
      <pc:chgData name="Gladius David Kulothungan" userId="5e27f31e-8d93-482e-ac92-c74194db9cf9" providerId="ADAL" clId="{1023537F-BFC1-48B0-A7FF-BE836B654301}" dt="2024-12-04T00:44:08.640" v="1" actId="478"/>
      <pc:docMkLst>
        <pc:docMk/>
      </pc:docMkLst>
      <pc:sldChg chg="delSp mod">
        <pc:chgData name="Gladius David Kulothungan" userId="5e27f31e-8d93-482e-ac92-c74194db9cf9" providerId="ADAL" clId="{1023537F-BFC1-48B0-A7FF-BE836B654301}" dt="2024-12-04T00:44:08.640" v="1" actId="478"/>
        <pc:sldMkLst>
          <pc:docMk/>
          <pc:sldMk cId="0" sldId="257"/>
        </pc:sldMkLst>
        <pc:picChg chg="del">
          <ac:chgData name="Gladius David Kulothungan" userId="5e27f31e-8d93-482e-ac92-c74194db9cf9" providerId="ADAL" clId="{1023537F-BFC1-48B0-A7FF-BE836B654301}" dt="2024-12-04T00:44:08.640" v="1" actId="478"/>
          <ac:picMkLst>
            <pc:docMk/>
            <pc:sldMk cId="0" sldId="257"/>
            <ac:picMk id="2" creationId="{00000000-0000-0000-0000-000000000000}"/>
          </ac:picMkLst>
        </pc:picChg>
      </pc:sldChg>
      <pc:sldChg chg="delSp mod">
        <pc:chgData name="Gladius David Kulothungan" userId="5e27f31e-8d93-482e-ac92-c74194db9cf9" providerId="ADAL" clId="{1023537F-BFC1-48B0-A7FF-BE836B654301}" dt="2024-12-04T00:43:53.856" v="0" actId="478"/>
        <pc:sldMkLst>
          <pc:docMk/>
          <pc:sldMk cId="0" sldId="260"/>
        </pc:sldMkLst>
        <pc:picChg chg="del">
          <ac:chgData name="Gladius David Kulothungan" userId="5e27f31e-8d93-482e-ac92-c74194db9cf9" providerId="ADAL" clId="{1023537F-BFC1-48B0-A7FF-BE836B654301}" dt="2024-12-04T00:43:53.856" v="0" actId="478"/>
          <ac:picMkLst>
            <pc:docMk/>
            <pc:sldMk cId="0" sldId="260"/>
            <ac:picMk id="2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61152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365534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Mastering Data Analysis with Excel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123253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Discover the power of Excel for data cleaning, analysis, and visualization. This 90-minute session will equip you with essential skills to extract meaningful insights from raw data.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6280190" y="5484019"/>
            <a:ext cx="362903" cy="362903"/>
          </a:xfrm>
          <a:prstGeom prst="roundRect">
            <a:avLst>
              <a:gd name="adj" fmla="val 25194296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71644" y="606266"/>
            <a:ext cx="7600712" cy="1378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00"/>
              </a:lnSpc>
              <a:buNone/>
            </a:pPr>
            <a:r>
              <a:rPr lang="en-US" sz="43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Data Cleaning: The Foundation</a:t>
            </a:r>
            <a:endParaRPr lang="en-US" sz="4300" dirty="0"/>
          </a:p>
        </p:txBody>
      </p:sp>
      <p:sp>
        <p:nvSpPr>
          <p:cNvPr id="4" name="Shape 1"/>
          <p:cNvSpPr/>
          <p:nvPr/>
        </p:nvSpPr>
        <p:spPr>
          <a:xfrm>
            <a:off x="1087041" y="2314932"/>
            <a:ext cx="30480" cy="5309949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319808" y="2795707"/>
            <a:ext cx="771644" cy="30480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54273" y="2562939"/>
            <a:ext cx="496014" cy="496014"/>
          </a:xfrm>
          <a:prstGeom prst="roundRect">
            <a:avLst>
              <a:gd name="adj" fmla="val 6668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032272" y="2645569"/>
            <a:ext cx="139898" cy="3307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6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1</a:t>
            </a:r>
            <a:endParaRPr lang="en-US" sz="2600" dirty="0"/>
          </a:p>
        </p:txBody>
      </p:sp>
      <p:sp>
        <p:nvSpPr>
          <p:cNvPr id="8" name="Text 5"/>
          <p:cNvSpPr/>
          <p:nvPr/>
        </p:nvSpPr>
        <p:spPr>
          <a:xfrm>
            <a:off x="2314932" y="2535317"/>
            <a:ext cx="2756178" cy="344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Remove Duplicates</a:t>
            </a:r>
            <a:endParaRPr lang="en-US" sz="2150" dirty="0"/>
          </a:p>
        </p:txBody>
      </p:sp>
      <p:sp>
        <p:nvSpPr>
          <p:cNvPr id="9" name="Text 6"/>
          <p:cNvSpPr/>
          <p:nvPr/>
        </p:nvSpPr>
        <p:spPr>
          <a:xfrm>
            <a:off x="2314932" y="3012043"/>
            <a:ext cx="6057424" cy="7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Use the "Remove Duplicates" tool to ensure data accuracy and prevent skewed results.</a:t>
            </a:r>
            <a:endParaRPr lang="en-US" sz="1700" dirty="0"/>
          </a:p>
        </p:txBody>
      </p:sp>
      <p:sp>
        <p:nvSpPr>
          <p:cNvPr id="10" name="Shape 7"/>
          <p:cNvSpPr/>
          <p:nvPr/>
        </p:nvSpPr>
        <p:spPr>
          <a:xfrm>
            <a:off x="1319808" y="4639151"/>
            <a:ext cx="771644" cy="30480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54273" y="4406384"/>
            <a:ext cx="496014" cy="496014"/>
          </a:xfrm>
          <a:prstGeom prst="roundRect">
            <a:avLst>
              <a:gd name="adj" fmla="val 6668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999173" y="4489013"/>
            <a:ext cx="206097" cy="3307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6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2</a:t>
            </a:r>
            <a:endParaRPr lang="en-US" sz="2600" dirty="0"/>
          </a:p>
        </p:txBody>
      </p:sp>
      <p:sp>
        <p:nvSpPr>
          <p:cNvPr id="13" name="Text 10"/>
          <p:cNvSpPr/>
          <p:nvPr/>
        </p:nvSpPr>
        <p:spPr>
          <a:xfrm>
            <a:off x="2314932" y="4378762"/>
            <a:ext cx="3147536" cy="344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Handle Missing Values</a:t>
            </a:r>
            <a:endParaRPr lang="en-US" sz="2150" dirty="0"/>
          </a:p>
        </p:txBody>
      </p:sp>
      <p:sp>
        <p:nvSpPr>
          <p:cNvPr id="14" name="Text 11"/>
          <p:cNvSpPr/>
          <p:nvPr/>
        </p:nvSpPr>
        <p:spPr>
          <a:xfrm>
            <a:off x="2314932" y="4855488"/>
            <a:ext cx="6057424" cy="7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Apply Conditional Formatting to highlight gaps, then fill with averages or appropriate placeholders.</a:t>
            </a:r>
            <a:endParaRPr lang="en-US" sz="1700" dirty="0"/>
          </a:p>
        </p:txBody>
      </p:sp>
      <p:sp>
        <p:nvSpPr>
          <p:cNvPr id="15" name="Shape 12"/>
          <p:cNvSpPr/>
          <p:nvPr/>
        </p:nvSpPr>
        <p:spPr>
          <a:xfrm>
            <a:off x="1319808" y="6482596"/>
            <a:ext cx="771644" cy="30480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854273" y="6249829"/>
            <a:ext cx="496014" cy="496014"/>
          </a:xfrm>
          <a:prstGeom prst="roundRect">
            <a:avLst>
              <a:gd name="adj" fmla="val 6668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99768" y="6332458"/>
            <a:ext cx="205026" cy="3307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6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3</a:t>
            </a:r>
            <a:endParaRPr lang="en-US" sz="2600" dirty="0"/>
          </a:p>
        </p:txBody>
      </p:sp>
      <p:sp>
        <p:nvSpPr>
          <p:cNvPr id="18" name="Text 15"/>
          <p:cNvSpPr/>
          <p:nvPr/>
        </p:nvSpPr>
        <p:spPr>
          <a:xfrm>
            <a:off x="2314932" y="6222206"/>
            <a:ext cx="2756178" cy="344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Standardize Data</a:t>
            </a:r>
            <a:endParaRPr lang="en-US" sz="2150" dirty="0"/>
          </a:p>
        </p:txBody>
      </p:sp>
      <p:sp>
        <p:nvSpPr>
          <p:cNvPr id="19" name="Text 16"/>
          <p:cNvSpPr/>
          <p:nvPr/>
        </p:nvSpPr>
        <p:spPr>
          <a:xfrm>
            <a:off x="2314932" y="6698933"/>
            <a:ext cx="6057424" cy="7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Ensure consistency in formatting and categories for reliable analysis and visualization.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3079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01993" y="551617"/>
            <a:ext cx="7740015" cy="12537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900"/>
              </a:lnSpc>
              <a:buNone/>
            </a:pPr>
            <a:r>
              <a:rPr lang="en-US" sz="39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Excel Formulas: Your Analytical Toolkit</a:t>
            </a:r>
            <a:endParaRPr lang="en-US" sz="39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993" y="2106216"/>
            <a:ext cx="501372" cy="501372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01993" y="2808089"/>
            <a:ext cx="2507337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SUM</a:t>
            </a:r>
            <a:endParaRPr lang="en-US" sz="1950" dirty="0"/>
          </a:p>
        </p:txBody>
      </p:sp>
      <p:sp>
        <p:nvSpPr>
          <p:cNvPr id="6" name="Text 2"/>
          <p:cNvSpPr/>
          <p:nvPr/>
        </p:nvSpPr>
        <p:spPr>
          <a:xfrm>
            <a:off x="701993" y="3241715"/>
            <a:ext cx="7740015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Quickly calculate totals for sales or quantities across multiple cells.</a:t>
            </a:r>
            <a:endParaRPr lang="en-US" sz="15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993" y="4164449"/>
            <a:ext cx="501372" cy="501372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01993" y="4866323"/>
            <a:ext cx="2507337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AVERAGE</a:t>
            </a:r>
            <a:endParaRPr lang="en-US" sz="1950" dirty="0"/>
          </a:p>
        </p:txBody>
      </p:sp>
      <p:sp>
        <p:nvSpPr>
          <p:cNvPr id="9" name="Text 4"/>
          <p:cNvSpPr/>
          <p:nvPr/>
        </p:nvSpPr>
        <p:spPr>
          <a:xfrm>
            <a:off x="701993" y="5299948"/>
            <a:ext cx="7740015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Determine mean values for metrics like customer satisfaction or monthly sales.</a:t>
            </a:r>
            <a:endParaRPr lang="en-US" sz="15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993" y="6222683"/>
            <a:ext cx="501372" cy="501372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01993" y="6924556"/>
            <a:ext cx="2507337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COUNT</a:t>
            </a:r>
            <a:endParaRPr lang="en-US" sz="1950" dirty="0"/>
          </a:p>
        </p:txBody>
      </p:sp>
      <p:sp>
        <p:nvSpPr>
          <p:cNvPr id="12" name="Text 6"/>
          <p:cNvSpPr/>
          <p:nvPr/>
        </p:nvSpPr>
        <p:spPr>
          <a:xfrm>
            <a:off x="701993" y="7358182"/>
            <a:ext cx="7740015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Easily tally the number of entries in a column or range.</a:t>
            </a:r>
            <a:endParaRPr lang="en-US" sz="1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539960"/>
            <a:ext cx="1210556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Visualizing Data: Bringing Numbers to Life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81571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Bar Charts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396859"/>
            <a:ext cx="39781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Compare values across categories, perfect for monthly sales comparisons.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5332928" y="381571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Line Charts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5332928" y="4396859"/>
            <a:ext cx="39781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Visualize trends over time, ideal for tracking sales growth or customer satisfaction.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9872067" y="381571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Pie Charts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9872067" y="4396859"/>
            <a:ext cx="39781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Display part-to-whole relationships, great for showing market share by region.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73073" y="608290"/>
            <a:ext cx="7597854" cy="13804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00"/>
              </a:lnSpc>
              <a:buNone/>
            </a:pPr>
            <a:r>
              <a:rPr lang="en-US" sz="43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Pivot Tables: Data Analysis Powerhouse</a:t>
            </a:r>
            <a:endParaRPr lang="en-US" sz="43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073" y="2319933"/>
            <a:ext cx="1104424" cy="176712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208728" y="2540794"/>
            <a:ext cx="2761178" cy="345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Insert</a:t>
            </a:r>
            <a:endParaRPr lang="en-US" sz="2150" dirty="0"/>
          </a:p>
        </p:txBody>
      </p:sp>
      <p:sp>
        <p:nvSpPr>
          <p:cNvPr id="6" name="Text 2"/>
          <p:cNvSpPr/>
          <p:nvPr/>
        </p:nvSpPr>
        <p:spPr>
          <a:xfrm>
            <a:off x="2208728" y="3018353"/>
            <a:ext cx="6162199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Create a Pivot Table from the Insert tab in Excel.</a:t>
            </a:r>
            <a:endParaRPr lang="en-US" sz="17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073" y="4087058"/>
            <a:ext cx="1104424" cy="176712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2208728" y="4307919"/>
            <a:ext cx="2761178" cy="345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Customize</a:t>
            </a:r>
            <a:endParaRPr lang="en-US" sz="2150" dirty="0"/>
          </a:p>
        </p:txBody>
      </p:sp>
      <p:sp>
        <p:nvSpPr>
          <p:cNvPr id="9" name="Text 4"/>
          <p:cNvSpPr/>
          <p:nvPr/>
        </p:nvSpPr>
        <p:spPr>
          <a:xfrm>
            <a:off x="2208728" y="4785479"/>
            <a:ext cx="6162199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Drag and drop fields to Rows, Columns, and Values areas.</a:t>
            </a:r>
            <a:endParaRPr lang="en-US" sz="17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073" y="5854184"/>
            <a:ext cx="1104424" cy="1767126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2208728" y="6075045"/>
            <a:ext cx="2761178" cy="345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Analyze</a:t>
            </a:r>
            <a:endParaRPr lang="en-US" sz="2150" dirty="0"/>
          </a:p>
        </p:txBody>
      </p:sp>
      <p:sp>
        <p:nvSpPr>
          <p:cNvPr id="12" name="Text 6"/>
          <p:cNvSpPr/>
          <p:nvPr/>
        </p:nvSpPr>
        <p:spPr>
          <a:xfrm>
            <a:off x="2208728" y="6552605"/>
            <a:ext cx="6162199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Quickly summarize and explore data from multiple angles.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089779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Guided Practice: Hands-on Learning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2847499"/>
            <a:ext cx="3664863" cy="2395657"/>
          </a:xfrm>
          <a:prstGeom prst="roundRect">
            <a:avLst>
              <a:gd name="adj" fmla="val 1420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07004" y="3074313"/>
            <a:ext cx="307062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Clean Customer Data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507004" y="3564731"/>
            <a:ext cx="3211235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Remove duplicates, fill missing values, and standardize regions in the dataset.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10171867" y="2847499"/>
            <a:ext cx="3664863" cy="2395657"/>
          </a:xfrm>
          <a:prstGeom prst="roundRect">
            <a:avLst>
              <a:gd name="adj" fmla="val 1420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398681" y="307431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Calculate Metrics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398681" y="3564731"/>
            <a:ext cx="32112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Use formulas to find average satisfaction scores and purchase frequencies.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6280190" y="5469969"/>
            <a:ext cx="7556421" cy="1669852"/>
          </a:xfrm>
          <a:prstGeom prst="roundRect">
            <a:avLst>
              <a:gd name="adj" fmla="val 2038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507004" y="5696783"/>
            <a:ext cx="304454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Create Visualizations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6507004" y="6187202"/>
            <a:ext cx="710279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Generate bar charts and pivot tables to display regional performance.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311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1644" y="606266"/>
            <a:ext cx="7600712" cy="1378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00"/>
              </a:lnSpc>
              <a:buNone/>
            </a:pPr>
            <a:r>
              <a:rPr lang="en-US" sz="43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Group Challenge: Uncover Sales Insights</a:t>
            </a:r>
            <a:endParaRPr lang="en-US" sz="4300" dirty="0"/>
          </a:p>
        </p:txBody>
      </p:sp>
      <p:sp>
        <p:nvSpPr>
          <p:cNvPr id="4" name="Shape 1"/>
          <p:cNvSpPr/>
          <p:nvPr/>
        </p:nvSpPr>
        <p:spPr>
          <a:xfrm>
            <a:off x="1087041" y="2314932"/>
            <a:ext cx="30480" cy="5309949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319808" y="2795707"/>
            <a:ext cx="771644" cy="30480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54273" y="2562939"/>
            <a:ext cx="496014" cy="496014"/>
          </a:xfrm>
          <a:prstGeom prst="roundRect">
            <a:avLst>
              <a:gd name="adj" fmla="val 6668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032272" y="2645569"/>
            <a:ext cx="139898" cy="3307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6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1</a:t>
            </a:r>
            <a:endParaRPr lang="en-US" sz="2600" dirty="0"/>
          </a:p>
        </p:txBody>
      </p:sp>
      <p:sp>
        <p:nvSpPr>
          <p:cNvPr id="8" name="Text 5"/>
          <p:cNvSpPr/>
          <p:nvPr/>
        </p:nvSpPr>
        <p:spPr>
          <a:xfrm>
            <a:off x="2314932" y="2535317"/>
            <a:ext cx="2756178" cy="344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Analyze Trends</a:t>
            </a:r>
            <a:endParaRPr lang="en-US" sz="2150" dirty="0"/>
          </a:p>
        </p:txBody>
      </p:sp>
      <p:sp>
        <p:nvSpPr>
          <p:cNvPr id="9" name="Text 6"/>
          <p:cNvSpPr/>
          <p:nvPr/>
        </p:nvSpPr>
        <p:spPr>
          <a:xfrm>
            <a:off x="2314932" y="3012043"/>
            <a:ext cx="6057424" cy="7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Use pivot tables to calculate total sales by product and region.</a:t>
            </a:r>
            <a:endParaRPr lang="en-US" sz="1700" dirty="0"/>
          </a:p>
        </p:txBody>
      </p:sp>
      <p:sp>
        <p:nvSpPr>
          <p:cNvPr id="10" name="Shape 7"/>
          <p:cNvSpPr/>
          <p:nvPr/>
        </p:nvSpPr>
        <p:spPr>
          <a:xfrm>
            <a:off x="1319808" y="4639151"/>
            <a:ext cx="771644" cy="30480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54273" y="4406384"/>
            <a:ext cx="496014" cy="496014"/>
          </a:xfrm>
          <a:prstGeom prst="roundRect">
            <a:avLst>
              <a:gd name="adj" fmla="val 6668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999173" y="4489013"/>
            <a:ext cx="206097" cy="3307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6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2</a:t>
            </a:r>
            <a:endParaRPr lang="en-US" sz="2600" dirty="0"/>
          </a:p>
        </p:txBody>
      </p:sp>
      <p:sp>
        <p:nvSpPr>
          <p:cNvPr id="13" name="Text 10"/>
          <p:cNvSpPr/>
          <p:nvPr/>
        </p:nvSpPr>
        <p:spPr>
          <a:xfrm>
            <a:off x="2314932" y="4378762"/>
            <a:ext cx="3108365" cy="344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Visualize Performance</a:t>
            </a:r>
            <a:endParaRPr lang="en-US" sz="2150" dirty="0"/>
          </a:p>
        </p:txBody>
      </p:sp>
      <p:sp>
        <p:nvSpPr>
          <p:cNvPr id="14" name="Text 11"/>
          <p:cNvSpPr/>
          <p:nvPr/>
        </p:nvSpPr>
        <p:spPr>
          <a:xfrm>
            <a:off x="2314932" y="4855488"/>
            <a:ext cx="6057424" cy="7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Create line charts showing quarterly sales trends for each region.</a:t>
            </a:r>
            <a:endParaRPr lang="en-US" sz="1700" dirty="0"/>
          </a:p>
        </p:txBody>
      </p:sp>
      <p:sp>
        <p:nvSpPr>
          <p:cNvPr id="15" name="Shape 12"/>
          <p:cNvSpPr/>
          <p:nvPr/>
        </p:nvSpPr>
        <p:spPr>
          <a:xfrm>
            <a:off x="1319808" y="6482596"/>
            <a:ext cx="771644" cy="30480"/>
          </a:xfrm>
          <a:prstGeom prst="roundRect">
            <a:avLst>
              <a:gd name="adj" fmla="val 108513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854273" y="6249829"/>
            <a:ext cx="496014" cy="496014"/>
          </a:xfrm>
          <a:prstGeom prst="roundRect">
            <a:avLst>
              <a:gd name="adj" fmla="val 6668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99768" y="6332458"/>
            <a:ext cx="205026" cy="3307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26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3</a:t>
            </a:r>
            <a:endParaRPr lang="en-US" sz="2600" dirty="0"/>
          </a:p>
        </p:txBody>
      </p:sp>
      <p:sp>
        <p:nvSpPr>
          <p:cNvPr id="18" name="Text 15"/>
          <p:cNvSpPr/>
          <p:nvPr/>
        </p:nvSpPr>
        <p:spPr>
          <a:xfrm>
            <a:off x="2314932" y="6222206"/>
            <a:ext cx="2756178" cy="3444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Present Findings</a:t>
            </a:r>
            <a:endParaRPr lang="en-US" sz="2150" dirty="0"/>
          </a:p>
        </p:txBody>
      </p:sp>
      <p:sp>
        <p:nvSpPr>
          <p:cNvPr id="19" name="Text 16"/>
          <p:cNvSpPr/>
          <p:nvPr/>
        </p:nvSpPr>
        <p:spPr>
          <a:xfrm>
            <a:off x="2314932" y="6698933"/>
            <a:ext cx="6057424" cy="7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Share key insights and potential business strategies with the class.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933926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Key Takeaways and Next Steps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2946797"/>
            <a:ext cx="396835" cy="396835"/>
          </a:xfrm>
          <a:prstGeom prst="roundRect">
            <a:avLst>
              <a:gd name="adj" fmla="val 85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903839" y="2946797"/>
            <a:ext cx="3041213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Data Cleaning is Crucial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903839" y="3791545"/>
            <a:ext cx="3041213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Always start with clean, consistent data for accurate analysis.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10171867" y="2946797"/>
            <a:ext cx="396835" cy="396835"/>
          </a:xfrm>
          <a:prstGeom prst="roundRect">
            <a:avLst>
              <a:gd name="adj" fmla="val 85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795516" y="294679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Excel's Versatility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795516" y="3437215"/>
            <a:ext cx="3041213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Leverage formulas, charts, and pivot tables for comprehensive insights.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6280190" y="5362218"/>
            <a:ext cx="396835" cy="396835"/>
          </a:xfrm>
          <a:prstGeom prst="roundRect">
            <a:avLst>
              <a:gd name="adj" fmla="val 85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903839" y="5362218"/>
            <a:ext cx="3041213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Practice Makes Perfect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6903839" y="6206966"/>
            <a:ext cx="3041213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Continue exploring Excel with your own datasets to build confidence.</a:t>
            </a:r>
            <a:endParaRPr lang="en-US" sz="1750" dirty="0"/>
          </a:p>
        </p:txBody>
      </p:sp>
      <p:sp>
        <p:nvSpPr>
          <p:cNvPr id="13" name="Shape 10"/>
          <p:cNvSpPr/>
          <p:nvPr/>
        </p:nvSpPr>
        <p:spPr>
          <a:xfrm>
            <a:off x="10171867" y="5362218"/>
            <a:ext cx="396835" cy="396835"/>
          </a:xfrm>
          <a:prstGeom prst="roundRect">
            <a:avLst>
              <a:gd name="adj" fmla="val 85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0795516" y="536221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Stay Curious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10795516" y="5852636"/>
            <a:ext cx="3041213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Data analysis is an ongoing journey of learning and discovery.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396</Words>
  <Application>Microsoft Office PowerPoint</Application>
  <PresentationFormat>Custom</PresentationFormat>
  <Paragraphs>67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Sora Medium</vt:lpstr>
      <vt:lpstr>Noto Sans TC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Gladius David Kulothungan</cp:lastModifiedBy>
  <cp:revision>2</cp:revision>
  <dcterms:created xsi:type="dcterms:W3CDTF">2024-12-04T00:41:32Z</dcterms:created>
  <dcterms:modified xsi:type="dcterms:W3CDTF">2024-12-04T00:44:12Z</dcterms:modified>
</cp:coreProperties>
</file>