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3"/>
  </p:notesMasterIdLst>
  <p:handoutMasterIdLst>
    <p:handoutMasterId r:id="rId34"/>
  </p:handoutMasterIdLst>
  <p:sldIdLst>
    <p:sldId id="266" r:id="rId2"/>
    <p:sldId id="327" r:id="rId3"/>
    <p:sldId id="328" r:id="rId4"/>
    <p:sldId id="329" r:id="rId5"/>
    <p:sldId id="282" r:id="rId6"/>
    <p:sldId id="307" r:id="rId7"/>
    <p:sldId id="308" r:id="rId8"/>
    <p:sldId id="322" r:id="rId9"/>
    <p:sldId id="320" r:id="rId10"/>
    <p:sldId id="286" r:id="rId11"/>
    <p:sldId id="306" r:id="rId12"/>
    <p:sldId id="326" r:id="rId13"/>
    <p:sldId id="321" r:id="rId14"/>
    <p:sldId id="323" r:id="rId15"/>
    <p:sldId id="324" r:id="rId16"/>
    <p:sldId id="289" r:id="rId17"/>
    <p:sldId id="290" r:id="rId18"/>
    <p:sldId id="292" r:id="rId19"/>
    <p:sldId id="299" r:id="rId20"/>
    <p:sldId id="309" r:id="rId21"/>
    <p:sldId id="296" r:id="rId22"/>
    <p:sldId id="300" r:id="rId23"/>
    <p:sldId id="310" r:id="rId24"/>
    <p:sldId id="316" r:id="rId25"/>
    <p:sldId id="314" r:id="rId26"/>
    <p:sldId id="315" r:id="rId27"/>
    <p:sldId id="325" r:id="rId28"/>
    <p:sldId id="313" r:id="rId29"/>
    <p:sldId id="312" r:id="rId30"/>
    <p:sldId id="317" r:id="rId31"/>
    <p:sldId id="295" r:id="rId32"/>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a:srgbClr val="00FFFF"/>
    <a:srgbClr val="FF33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824" autoAdjust="0"/>
    <p:restoredTop sz="94660"/>
  </p:normalViewPr>
  <p:slideViewPr>
    <p:cSldViewPr snapToGrid="0">
      <p:cViewPr varScale="1">
        <p:scale>
          <a:sx n="60" d="100"/>
          <a:sy n="60" d="100"/>
        </p:scale>
        <p:origin x="78" y="100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endParaRPr lang="en-US"/>
          </a:p>
        </p:txBody>
      </p:sp>
      <p:sp>
        <p:nvSpPr>
          <p:cNvPr id="3" name="Date Placeholder 2"/>
          <p:cNvSpPr>
            <a:spLocks noGrp="1"/>
          </p:cNvSpPr>
          <p:nvPr>
            <p:ph type="dt" sz="quarter" idx="1"/>
          </p:nvPr>
        </p:nvSpPr>
        <p:spPr>
          <a:xfrm>
            <a:off x="3777607" y="0"/>
            <a:ext cx="2889938" cy="489374"/>
          </a:xfrm>
          <a:prstGeom prst="rect">
            <a:avLst/>
          </a:prstGeom>
        </p:spPr>
        <p:txBody>
          <a:bodyPr vert="horz" lIns="89785" tIns="44892" rIns="89785" bIns="44892" rtlCol="0"/>
          <a:lstStyle>
            <a:lvl1pPr algn="r">
              <a:defRPr sz="1200"/>
            </a:lvl1pPr>
          </a:lstStyle>
          <a:p>
            <a:fld id="{63779C23-BD35-4E6C-B3F5-96903D383DB2}" type="datetimeFigureOut">
              <a:rPr lang="en-US" smtClean="0"/>
              <a:t>2/11/2019</a:t>
            </a:fld>
            <a:endParaRPr lang="en-US"/>
          </a:p>
        </p:txBody>
      </p:sp>
      <p:sp>
        <p:nvSpPr>
          <p:cNvPr id="4" name="Footer Placeholder 3"/>
          <p:cNvSpPr>
            <a:spLocks noGrp="1"/>
          </p:cNvSpPr>
          <p:nvPr>
            <p:ph type="ftr" sz="quarter" idx="2"/>
          </p:nvPr>
        </p:nvSpPr>
        <p:spPr>
          <a:xfrm>
            <a:off x="0" y="9264228"/>
            <a:ext cx="2889938" cy="489373"/>
          </a:xfrm>
          <a:prstGeom prst="rect">
            <a:avLst/>
          </a:prstGeom>
        </p:spPr>
        <p:txBody>
          <a:bodyPr vert="horz" lIns="89785" tIns="44892" rIns="89785" bIns="44892" rtlCol="0" anchor="b"/>
          <a:lstStyle>
            <a:lvl1pPr algn="l">
              <a:defRPr sz="1200"/>
            </a:lvl1pPr>
          </a:lstStyle>
          <a:p>
            <a:endParaRPr lang="en-US"/>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89785" tIns="44892" rIns="89785" bIns="44892" rtlCol="0" anchor="b"/>
          <a:lstStyle>
            <a:lvl1pPr algn="r">
              <a:defRPr sz="1200"/>
            </a:lvl1pPr>
          </a:lstStyle>
          <a:p>
            <a:fld id="{DA8C2574-E859-4B9D-8AD5-794E8A447C4E}" type="slidenum">
              <a:rPr lang="en-US" smtClean="0"/>
              <a:t>‹#›</a:t>
            </a:fld>
            <a:endParaRPr lang="en-US"/>
          </a:p>
        </p:txBody>
      </p:sp>
    </p:spTree>
    <p:extLst>
      <p:ext uri="{BB962C8B-B14F-4D97-AF65-F5344CB8AC3E}">
        <p14:creationId xmlns:p14="http://schemas.microsoft.com/office/powerpoint/2010/main" val="268209932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endParaRPr lang="en-US"/>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BB573EF7-F580-4722-8B95-B0A06D10497C}" type="datetimeFigureOut">
              <a:rPr lang="en-US" smtClean="0"/>
              <a:t>2/11/2019</a:t>
            </a:fld>
            <a:endParaRPr lang="en-US"/>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89785" tIns="44892" rIns="89785" bIns="44892" rtlCol="0" anchor="ctr"/>
          <a:lstStyle/>
          <a:p>
            <a:endParaRPr lang="en-US"/>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73B3B551-AE75-46C6-9BFA-3C6EFE10EF95}" type="slidenum">
              <a:rPr lang="en-US" smtClean="0"/>
              <a:t>‹#›</a:t>
            </a:fld>
            <a:endParaRPr lang="en-US"/>
          </a:p>
        </p:txBody>
      </p:sp>
    </p:spTree>
    <p:extLst>
      <p:ext uri="{BB962C8B-B14F-4D97-AF65-F5344CB8AC3E}">
        <p14:creationId xmlns:p14="http://schemas.microsoft.com/office/powerpoint/2010/main" val="20836626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3B3B551-AE75-46C6-9BFA-3C6EFE10EF95}" type="slidenum">
              <a:rPr lang="en-US" smtClean="0"/>
              <a:t>1</a:t>
            </a:fld>
            <a:endParaRPr lang="en-US"/>
          </a:p>
        </p:txBody>
      </p:sp>
    </p:spTree>
    <p:extLst>
      <p:ext uri="{BB962C8B-B14F-4D97-AF65-F5344CB8AC3E}">
        <p14:creationId xmlns:p14="http://schemas.microsoft.com/office/powerpoint/2010/main" val="2334363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3B3B551-AE75-46C6-9BFA-3C6EFE10EF95}" type="slidenum">
              <a:rPr lang="en-US" smtClean="0"/>
              <a:t>2</a:t>
            </a:fld>
            <a:endParaRPr lang="en-US"/>
          </a:p>
        </p:txBody>
      </p:sp>
    </p:spTree>
    <p:extLst>
      <p:ext uri="{BB962C8B-B14F-4D97-AF65-F5344CB8AC3E}">
        <p14:creationId xmlns:p14="http://schemas.microsoft.com/office/powerpoint/2010/main" val="17306437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600" b="1" dirty="0" smtClean="0">
                <a:solidFill>
                  <a:srgbClr val="FFFF00"/>
                </a:solidFill>
              </a:rPr>
              <a:t>What points is Brecht trying to make, and what insights might they shed on this week’s topic (Marxism)?</a:t>
            </a:r>
            <a:endParaRPr lang="en-US" sz="1600" dirty="0" smtClean="0">
              <a:solidFill>
                <a:srgbClr val="FFFF00"/>
              </a:solidFill>
            </a:endParaRPr>
          </a:p>
          <a:p>
            <a:pPr marL="0" indent="0" algn="just">
              <a:buFont typeface="Arial" panose="020B0604020202020204" pitchFamily="34" charset="0"/>
              <a:buNone/>
            </a:pPr>
            <a:r>
              <a:rPr lang="en-GB" sz="1600" b="1" dirty="0" smtClean="0">
                <a:solidFill>
                  <a:srgbClr val="FFFF00"/>
                </a:solidFill>
              </a:rPr>
              <a:t> </a:t>
            </a:r>
            <a:endParaRPr lang="en-US" sz="1600" dirty="0" smtClean="0">
              <a:solidFill>
                <a:srgbClr val="FFFF00"/>
              </a:solidFill>
            </a:endParaRPr>
          </a:p>
          <a:p>
            <a:pPr algn="just"/>
            <a:r>
              <a:rPr lang="en-GB" sz="1600" b="1" dirty="0" smtClean="0">
                <a:solidFill>
                  <a:srgbClr val="FFFF00"/>
                </a:solidFill>
              </a:rPr>
              <a:t>Does Brecht’s poem resonate with your knowledge and understanding of history?  Does it shed light on how history is taught in school or how it represented in the media, for instance?</a:t>
            </a:r>
            <a:endParaRPr lang="en-US" sz="1600" dirty="0" smtClean="0">
              <a:solidFill>
                <a:srgbClr val="FFFF00"/>
              </a:solidFill>
            </a:endParaRPr>
          </a:p>
          <a:p>
            <a:pPr algn="just"/>
            <a:endParaRPr lang="en-US" sz="1600" dirty="0" smtClean="0">
              <a:solidFill>
                <a:srgbClr val="FFFF00"/>
              </a:solidFill>
            </a:endParaRPr>
          </a:p>
          <a:p>
            <a:pPr algn="just"/>
            <a:r>
              <a:rPr lang="en-GB" sz="1600" b="1" dirty="0" smtClean="0">
                <a:solidFill>
                  <a:srgbClr val="FFFF00"/>
                </a:solidFill>
              </a:rPr>
              <a:t>Can you think of any historical situations or scenarios that would be appropriate to add those listed in Brecht’s poem, and why?</a:t>
            </a:r>
            <a:endParaRPr lang="en-US" sz="1600" dirty="0" smtClean="0">
              <a:solidFill>
                <a:srgbClr val="FFFF00"/>
              </a:solidFill>
            </a:endParaRPr>
          </a:p>
          <a:p>
            <a:pPr algn="just"/>
            <a:endParaRPr lang="en-GB" sz="1600" dirty="0" smtClean="0">
              <a:solidFill>
                <a:srgbClr val="FFFF00"/>
              </a:solidFill>
            </a:endParaRPr>
          </a:p>
          <a:p>
            <a:pPr algn="just"/>
            <a:endParaRPr lang="en-GB" sz="1600" dirty="0" smtClean="0">
              <a:solidFill>
                <a:srgbClr val="FFFF00"/>
              </a:solidFill>
            </a:endParaRPr>
          </a:p>
          <a:p>
            <a:pPr lvl="1"/>
            <a:endParaRPr lang="en-GB" sz="1600" i="1" dirty="0" smtClean="0"/>
          </a:p>
          <a:p>
            <a:pPr algn="just"/>
            <a:r>
              <a:rPr lang="en-GB" sz="1600" b="1" dirty="0" smtClean="0">
                <a:solidFill>
                  <a:srgbClr val="FFFF00"/>
                </a:solidFill>
              </a:rPr>
              <a:t>What points is Brecht trying to make, and what insights might they shed on this week’s topic (Marxism)?</a:t>
            </a:r>
            <a:endParaRPr lang="en-US" sz="1600" dirty="0" smtClean="0">
              <a:solidFill>
                <a:srgbClr val="FFFF00"/>
              </a:solidFill>
            </a:endParaRPr>
          </a:p>
          <a:p>
            <a:pPr marL="0" indent="0" algn="just">
              <a:buFont typeface="Arial" panose="020B0604020202020204" pitchFamily="34" charset="0"/>
              <a:buNone/>
            </a:pPr>
            <a:r>
              <a:rPr lang="en-GB" sz="1600" b="1" dirty="0" smtClean="0">
                <a:solidFill>
                  <a:srgbClr val="FFFF00"/>
                </a:solidFill>
              </a:rPr>
              <a:t> </a:t>
            </a:r>
            <a:endParaRPr lang="en-US" sz="1600" dirty="0" smtClean="0">
              <a:solidFill>
                <a:srgbClr val="FFFF00"/>
              </a:solidFill>
            </a:endParaRPr>
          </a:p>
          <a:p>
            <a:pPr algn="just"/>
            <a:r>
              <a:rPr lang="en-GB" sz="1600" b="1" dirty="0" smtClean="0">
                <a:solidFill>
                  <a:srgbClr val="FFFF00"/>
                </a:solidFill>
              </a:rPr>
              <a:t>Does Brecht’s poem resonate with your knowledge and understanding of history?  Does it shed light on how history is taught in school or how it represented in the media, for instance?</a:t>
            </a:r>
            <a:endParaRPr lang="en-US" sz="1600" dirty="0" smtClean="0">
              <a:solidFill>
                <a:srgbClr val="FFFF00"/>
              </a:solidFill>
            </a:endParaRPr>
          </a:p>
          <a:p>
            <a:pPr algn="just"/>
            <a:endParaRPr lang="en-US" sz="1600" dirty="0" smtClean="0">
              <a:solidFill>
                <a:srgbClr val="FFFF00"/>
              </a:solidFill>
            </a:endParaRPr>
          </a:p>
          <a:p>
            <a:pPr algn="just"/>
            <a:r>
              <a:rPr lang="en-GB" sz="1600" b="1" dirty="0" smtClean="0">
                <a:solidFill>
                  <a:srgbClr val="FFFF00"/>
                </a:solidFill>
              </a:rPr>
              <a:t>Can you think of any historical situations or scenarios that would be appropriate to add those listed in Brecht’s poem, and why?</a:t>
            </a:r>
            <a:endParaRPr lang="en-US" sz="1600" dirty="0" smtClean="0">
              <a:solidFill>
                <a:srgbClr val="FFFF00"/>
              </a:solidFill>
            </a:endParaRPr>
          </a:p>
          <a:p>
            <a:pPr algn="just"/>
            <a:endParaRPr lang="en-GB" sz="1600" dirty="0" smtClean="0">
              <a:solidFill>
                <a:srgbClr val="FFFF00"/>
              </a:solidFill>
            </a:endParaRPr>
          </a:p>
          <a:p>
            <a:pPr algn="just"/>
            <a:endParaRPr lang="en-GB" sz="1600" dirty="0" smtClean="0">
              <a:solidFill>
                <a:srgbClr val="FFFF00"/>
              </a:solidFill>
            </a:endParaRPr>
          </a:p>
          <a:p>
            <a:pPr lvl="1"/>
            <a:endParaRPr lang="en-GB" sz="1600" i="1" dirty="0" smtClean="0"/>
          </a:p>
          <a:p>
            <a:endParaRPr lang="en-US" dirty="0"/>
          </a:p>
        </p:txBody>
      </p:sp>
      <p:sp>
        <p:nvSpPr>
          <p:cNvPr id="4" name="Slide Number Placeholder 3"/>
          <p:cNvSpPr>
            <a:spLocks noGrp="1"/>
          </p:cNvSpPr>
          <p:nvPr>
            <p:ph type="sldNum" sz="quarter" idx="10"/>
          </p:nvPr>
        </p:nvSpPr>
        <p:spPr/>
        <p:txBody>
          <a:bodyPr/>
          <a:lstStyle/>
          <a:p>
            <a:fld id="{73B3B551-AE75-46C6-9BFA-3C6EFE10EF95}" type="slidenum">
              <a:rPr lang="en-US" smtClean="0"/>
              <a:t>3</a:t>
            </a:fld>
            <a:endParaRPr lang="en-US"/>
          </a:p>
        </p:txBody>
      </p:sp>
    </p:spTree>
    <p:extLst>
      <p:ext uri="{BB962C8B-B14F-4D97-AF65-F5344CB8AC3E}">
        <p14:creationId xmlns:p14="http://schemas.microsoft.com/office/powerpoint/2010/main" val="31610792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hangingPunct="1">
              <a:spcBef>
                <a:spcPct val="0"/>
              </a:spcBef>
              <a:buFontTx/>
              <a:buChar char="•"/>
            </a:pPr>
            <a:r>
              <a:rPr lang="en-GB" altLang="en-US" dirty="0" smtClean="0"/>
              <a:t>For our purposes, the significance of The Communist Manifesto is its status as a supreme example of dialectical thinking, interpreting the entirety of human history as being the story of competition between opposing forces – those of social classes.</a:t>
            </a:r>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dirty="0" smtClean="0"/>
              <a:t>The opening lines of the manifesto declared: “</a:t>
            </a:r>
            <a:r>
              <a:rPr lang="en-GB" altLang="en-US" b="1" dirty="0" smtClean="0"/>
              <a:t>The history of all hitherto existing society is the history of class struggles</a:t>
            </a:r>
            <a:r>
              <a:rPr lang="en-GB" altLang="en-US" dirty="0" smtClean="0"/>
              <a:t>. Freeman and slave, patrician and plebeian, lord and serf, guild-master and oppressed, stood in </a:t>
            </a:r>
            <a:r>
              <a:rPr lang="en-GB" altLang="en-US" b="1" dirty="0" smtClean="0"/>
              <a:t>constant opposition </a:t>
            </a:r>
            <a:r>
              <a:rPr lang="en-GB" altLang="en-US" dirty="0" smtClean="0"/>
              <a:t>to one another, carried on an uninterrupted – now hidden, now open – fight that </a:t>
            </a:r>
            <a:r>
              <a:rPr lang="en-GB" altLang="en-US" i="1" dirty="0" smtClean="0"/>
              <a:t>each time ended either in a revolutionary reconstitution of society at large or in the common ruin of contending classes.</a:t>
            </a:r>
            <a:r>
              <a:rPr lang="en-GB" altLang="en-US" dirty="0" smtClean="0"/>
              <a:t>”</a:t>
            </a:r>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dirty="0" smtClean="0"/>
              <a:t>For Marx and Engels, then, history can be explained as a dialectical struggle between opposing forces, and in particular the inevitable hostility between the interests of elites and the masses – between the ruling classes and subservient classes.</a:t>
            </a:r>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dirty="0" smtClean="0"/>
              <a:t>In their age, this equated to the differences between the industrial bourgeoisie – the wealthy owners of manufacturing businesses – and the proletariat, whose lot it was to work in service of the bourgeoisie.</a:t>
            </a:r>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dirty="0" smtClean="0"/>
              <a:t>The end result of such tension would be “a revolutionary reconstitution of society at large or in the common ruin of contending classes,” which for Marx and Engels meant the inevitability of the defeat of the bourgeoisie by the proletariat and the formation of a Communist society.</a:t>
            </a:r>
          </a:p>
          <a:p>
            <a:pPr marL="171450" indent="-171450" eaLnBrk="1" hangingPunct="1">
              <a:spcBef>
                <a:spcPct val="0"/>
              </a:spcBef>
              <a:buFontTx/>
              <a:buChar char="•"/>
            </a:pPr>
            <a:endParaRPr lang="en-GB" altLang="en-US" dirty="0" smtClean="0"/>
          </a:p>
          <a:p>
            <a:pPr marL="171450" indent="-171450" eaLnBrk="1" hangingPunct="1">
              <a:spcBef>
                <a:spcPct val="0"/>
              </a:spcBef>
              <a:buFontTx/>
              <a:buChar char="•"/>
            </a:pPr>
            <a:r>
              <a:rPr lang="en-GB" altLang="en-US" dirty="0" smtClean="0"/>
              <a:t>In this sense, Communism was the ultimate synthesis of the history of dialectical oppositions </a:t>
            </a:r>
          </a:p>
          <a:p>
            <a:pPr marL="171450" indent="-171450" eaLnBrk="1" hangingPunct="1">
              <a:spcBef>
                <a:spcPct val="0"/>
              </a:spcBef>
              <a:buFontTx/>
              <a:buChar char="•"/>
            </a:pPr>
            <a:endParaRPr lang="en-GB" altLang="en-US" dirty="0" smtClean="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B48E429-67FD-415F-ABD8-AD4ADA09E34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274927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5</a:t>
            </a:fld>
            <a:endParaRPr lang="en-GB" dirty="0"/>
          </a:p>
        </p:txBody>
      </p:sp>
    </p:spTree>
    <p:extLst>
      <p:ext uri="{BB962C8B-B14F-4D97-AF65-F5344CB8AC3E}">
        <p14:creationId xmlns:p14="http://schemas.microsoft.com/office/powerpoint/2010/main" val="10490430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defTabSz="897849">
              <a:buFont typeface="Arial" panose="020B0604020202020204" pitchFamily="34" charset="0"/>
              <a:buChar char="•"/>
            </a:pPr>
            <a:r>
              <a:rPr lang="en-GB" dirty="0">
                <a:solidFill>
                  <a:prstClr val="black"/>
                </a:solidFill>
              </a:rPr>
              <a:t>And while all social historians are not necessarily adherents to Marxist philosophy or socialist political ideology, as a genre and method social history owes its origins to scholars who were avowedly men of the left – indeed who were members of the British Communist Party.</a:t>
            </a:r>
          </a:p>
          <a:p>
            <a:pPr marL="168347" indent="-168347" defTabSz="897849">
              <a:buFont typeface="Arial" panose="020B0604020202020204" pitchFamily="34" charset="0"/>
              <a:buChar char="•"/>
            </a:pPr>
            <a:r>
              <a:rPr lang="en-GB" dirty="0">
                <a:solidFill>
                  <a:prstClr val="black"/>
                </a:solidFill>
              </a:rPr>
              <a:t>Established in 1946, the Communist Party Historians Group aimed to foster a broader application of Marxist philosophy to the interpretation and analysis of history.</a:t>
            </a:r>
          </a:p>
          <a:p>
            <a:pPr marL="168347" indent="-168347" defTabSz="897849">
              <a:buFont typeface="Arial" panose="020B0604020202020204" pitchFamily="34" charset="0"/>
              <a:buChar char="•"/>
            </a:pPr>
            <a:r>
              <a:rPr lang="en-GB" dirty="0">
                <a:solidFill>
                  <a:prstClr val="black"/>
                </a:solidFill>
              </a:rPr>
              <a:t>The Historians Group emerged out of many of its members’ having served in the Popular Front Against Fascism and War prior to and during the Second World War. Its membership included some of the leading lights of British history-writing in the second half of the 20</a:t>
            </a:r>
            <a:r>
              <a:rPr lang="en-GB" baseline="30000" dirty="0">
                <a:solidFill>
                  <a:prstClr val="black"/>
                </a:solidFill>
              </a:rPr>
              <a:t>th</a:t>
            </a:r>
            <a:r>
              <a:rPr lang="en-GB" dirty="0">
                <a:solidFill>
                  <a:prstClr val="black"/>
                </a:solidFill>
              </a:rPr>
              <a:t> century – such as Christopher Hill, EP Thompson and Eric </a:t>
            </a:r>
            <a:r>
              <a:rPr lang="en-GB" dirty="0" err="1">
                <a:solidFill>
                  <a:prstClr val="black"/>
                </a:solidFill>
              </a:rPr>
              <a:t>Hobsbawm</a:t>
            </a:r>
            <a:r>
              <a:rPr lang="en-GB" dirty="0">
                <a:solidFill>
                  <a:prstClr val="black"/>
                </a:solidFill>
              </a:rPr>
              <a:t>.</a:t>
            </a:r>
          </a:p>
          <a:p>
            <a:pPr marL="168347" indent="-168347" defTabSz="897849">
              <a:buFont typeface="Arial" panose="020B0604020202020204" pitchFamily="34" charset="0"/>
              <a:buChar char="•"/>
            </a:pPr>
            <a:r>
              <a:rPr lang="en-GB" dirty="0">
                <a:solidFill>
                  <a:prstClr val="black"/>
                </a:solidFill>
              </a:rPr>
              <a:t>The aim of the Historians Group was to use historical enquiries as a means to seek out a popular revolutionary tradition which might act as a model to inspire contemporary activists</a:t>
            </a:r>
          </a:p>
          <a:p>
            <a:pPr marL="168347" indent="-168347" defTabSz="897849">
              <a:buFont typeface="Arial" panose="020B0604020202020204" pitchFamily="34" charset="0"/>
              <a:buChar char="•"/>
            </a:pPr>
            <a:r>
              <a:rPr lang="en-GB" dirty="0">
                <a:solidFill>
                  <a:prstClr val="black"/>
                </a:solidFill>
              </a:rPr>
              <a:t>And, connectedly, the Historians Group sought to apply a Marxist economic approach which placed emphasis on social conditions rather than the supposed ‘Great Men’ of history.</a:t>
            </a:r>
          </a:p>
          <a:p>
            <a:pPr marL="168347" indent="-168347" defTabSz="897849">
              <a:buFont typeface="Arial" panose="020B0604020202020204" pitchFamily="34" charset="0"/>
              <a:buChar char="•"/>
            </a:pPr>
            <a:r>
              <a:rPr lang="en-GB" dirty="0">
                <a:solidFill>
                  <a:prstClr val="black"/>
                </a:solidFill>
              </a:rPr>
              <a:t>In this sense, they were committed to writing history of class struggle and to using history-writing as an agent within class struggle</a:t>
            </a:r>
          </a:p>
          <a:p>
            <a:pPr marL="168347" indent="-168347" defTabSz="897849">
              <a:buFont typeface="Arial" panose="020B0604020202020204" pitchFamily="34" charset="0"/>
              <a:buChar char="•"/>
            </a:pPr>
            <a:r>
              <a:rPr lang="en-GB" dirty="0">
                <a:solidFill>
                  <a:prstClr val="black"/>
                </a:solidFill>
              </a:rPr>
              <a:t>That being said, while its origins were rooted in revolutionary ideology it is worth acknowledging that the ideas of the Historians Group and of Social History more generally did become part of mainstream historiography within the British academy.</a:t>
            </a:r>
          </a:p>
          <a:p>
            <a:pPr marL="168347" indent="-168347" defTabSz="897849">
              <a:buFont typeface="Arial" panose="020B0604020202020204" pitchFamily="34" charset="0"/>
              <a:buChar char="•"/>
            </a:pPr>
            <a:r>
              <a:rPr lang="en-GB" dirty="0">
                <a:solidFill>
                  <a:prstClr val="black"/>
                </a:solidFill>
              </a:rPr>
              <a:t>In 1952, the group established its own academic journal, </a:t>
            </a:r>
            <a:r>
              <a:rPr lang="en-GB" i="1" dirty="0">
                <a:solidFill>
                  <a:prstClr val="black"/>
                </a:solidFill>
              </a:rPr>
              <a:t>Past and Present</a:t>
            </a:r>
            <a:r>
              <a:rPr lang="en-GB" dirty="0">
                <a:solidFill>
                  <a:prstClr val="black"/>
                </a:solidFill>
              </a:rPr>
              <a:t>, which included academics from across the political spectrum and which is still in existence today – shorn of many of the radical ideas that characterised its genesis.</a:t>
            </a:r>
          </a:p>
          <a:p>
            <a:pPr marL="168347" indent="-168347" defTabSz="897849">
              <a:buFont typeface="Arial" panose="020B0604020202020204" pitchFamily="34" charset="0"/>
              <a:buChar char="•"/>
            </a:pPr>
            <a:r>
              <a:rPr lang="en-GB" dirty="0">
                <a:solidFill>
                  <a:prstClr val="black"/>
                </a:solidFill>
              </a:rPr>
              <a:t>Also, the likes of </a:t>
            </a:r>
            <a:r>
              <a:rPr lang="en-GB" dirty="0" err="1">
                <a:solidFill>
                  <a:prstClr val="black"/>
                </a:solidFill>
              </a:rPr>
              <a:t>Hobsbawm</a:t>
            </a:r>
            <a:r>
              <a:rPr lang="en-GB" dirty="0">
                <a:solidFill>
                  <a:prstClr val="black"/>
                </a:solidFill>
              </a:rPr>
              <a:t>, Hill and Thompson became something of household names and national institutions in the their own right – something which is suggested by the presence of this painting of </a:t>
            </a:r>
            <a:r>
              <a:rPr lang="en-GB" i="1" dirty="0">
                <a:solidFill>
                  <a:prstClr val="black"/>
                </a:solidFill>
              </a:rPr>
              <a:t>Historians of Past and Present </a:t>
            </a:r>
            <a:r>
              <a:rPr lang="en-GB" dirty="0">
                <a:solidFill>
                  <a:prstClr val="black"/>
                </a:solidFill>
              </a:rPr>
              <a:t>within the collection of the National Portrait Gallery, a veritable bastion of the British establishment.</a:t>
            </a:r>
          </a:p>
          <a:p>
            <a:pPr marL="168347" indent="-168347" defTabSz="897849">
              <a:buFont typeface="Arial" panose="020B0604020202020204" pitchFamily="34" charset="0"/>
              <a:buChar char="•"/>
            </a:pPr>
            <a:r>
              <a:rPr lang="en-GB" dirty="0">
                <a:solidFill>
                  <a:prstClr val="black"/>
                </a:solidFill>
              </a:rPr>
              <a:t>At the same time, this also acts as a measure of how reputable and influential social historians became.</a:t>
            </a:r>
          </a:p>
          <a:p>
            <a:pPr marL="168347" indent="-168347" defTabSz="897849">
              <a:buFont typeface="Arial" panose="020B0604020202020204" pitchFamily="34" charset="0"/>
              <a:buChar char="•"/>
            </a:pPr>
            <a:r>
              <a:rPr lang="en-GB" dirty="0">
                <a:solidFill>
                  <a:prstClr val="black"/>
                </a:solidFill>
              </a:rPr>
              <a:t>What unified them was an interest in reorienting history writing to a ‘bottom-up’ perspective, looking to study the lower orders and marginalised members of society and working from there to an understanding of a society’s leaders and ruling classes.</a:t>
            </a:r>
          </a:p>
          <a:p>
            <a:pPr marL="168347" indent="-168347" defTabSz="897849">
              <a:buFont typeface="Arial" panose="020B0604020202020204" pitchFamily="34" charset="0"/>
              <a:buChar char="•"/>
            </a:pPr>
            <a:r>
              <a:rPr lang="en-GB" dirty="0">
                <a:solidFill>
                  <a:prstClr val="black"/>
                </a:solidFill>
              </a:rPr>
              <a:t>Indeed, their mantra of “history from below” became a commonplace, and is no longer seen as the radical, controversial idea that it seemed in the mid-20</a:t>
            </a:r>
            <a:r>
              <a:rPr lang="en-GB" baseline="30000" dirty="0">
                <a:solidFill>
                  <a:prstClr val="black"/>
                </a:solidFill>
              </a:rPr>
              <a:t>th</a:t>
            </a:r>
            <a:r>
              <a:rPr lang="en-GB" dirty="0">
                <a:solidFill>
                  <a:prstClr val="black"/>
                </a:solidFill>
              </a:rPr>
              <a:t> century. </a:t>
            </a:r>
          </a:p>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6</a:t>
            </a:fld>
            <a:endParaRPr lang="en-GB" dirty="0"/>
          </a:p>
        </p:txBody>
      </p:sp>
    </p:spTree>
    <p:extLst>
      <p:ext uri="{BB962C8B-B14F-4D97-AF65-F5344CB8AC3E}">
        <p14:creationId xmlns:p14="http://schemas.microsoft.com/office/powerpoint/2010/main" val="10490430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Flag</a:t>
            </a:r>
            <a:r>
              <a:rPr lang="en-GB" baseline="0" dirty="0" smtClean="0"/>
              <a:t> up </a:t>
            </a:r>
            <a:r>
              <a:rPr lang="en-GB" baseline="0" dirty="0" err="1" smtClean="0"/>
              <a:t>Hobsbawm</a:t>
            </a:r>
            <a:r>
              <a:rPr lang="en-GB" baseline="0" dirty="0" smtClean="0"/>
              <a:t> as example </a:t>
            </a:r>
            <a:r>
              <a:rPr lang="en-GB" baseline="0" dirty="0" err="1" smtClean="0"/>
              <a:t>fo</a:t>
            </a:r>
            <a:r>
              <a:rPr lang="en-GB" baseline="0" dirty="0" smtClean="0"/>
              <a:t> social history</a:t>
            </a:r>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7</a:t>
            </a:fld>
            <a:endParaRPr lang="en-GB" dirty="0"/>
          </a:p>
        </p:txBody>
      </p:sp>
    </p:spTree>
    <p:extLst>
      <p:ext uri="{BB962C8B-B14F-4D97-AF65-F5344CB8AC3E}">
        <p14:creationId xmlns:p14="http://schemas.microsoft.com/office/powerpoint/2010/main" val="10490430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dirty="0" smtClean="0"/>
              <a:t>As you</a:t>
            </a:r>
            <a:r>
              <a:rPr lang="en-GB" baseline="0" dirty="0" smtClean="0"/>
              <a:t> may recall, that phrase ‘history from below’ was actually popularised by a leading historian of the French Revolution: Georges Lefebvre.</a:t>
            </a:r>
          </a:p>
          <a:p>
            <a:pPr marL="168347" indent="-168347">
              <a:buFont typeface="Arial" panose="020B0604020202020204" pitchFamily="34" charset="0"/>
              <a:buChar char="•"/>
            </a:pPr>
            <a:r>
              <a:rPr lang="en-GB" baseline="0" dirty="0" smtClean="0"/>
              <a:t>The titles of Lefebvre’s formative work, </a:t>
            </a:r>
            <a:r>
              <a:rPr lang="en-GB" i="1" baseline="0" dirty="0" smtClean="0"/>
              <a:t>The Peasants of the North during the French Revolution </a:t>
            </a:r>
            <a:r>
              <a:rPr lang="en-GB" baseline="0" dirty="0" smtClean="0"/>
              <a:t> give a clear sense of what his and other social historians regarded as the focus of their work: his was a study of the rural poor rather the Paris-based intelligentsia of Robespierre, Marat et al.</a:t>
            </a:r>
            <a:endParaRPr lang="en-GB" dirty="0"/>
          </a:p>
        </p:txBody>
      </p:sp>
      <p:sp>
        <p:nvSpPr>
          <p:cNvPr id="4" name="Slide Number Placeholder 3"/>
          <p:cNvSpPr>
            <a:spLocks noGrp="1"/>
          </p:cNvSpPr>
          <p:nvPr>
            <p:ph type="sldNum" sz="quarter" idx="10"/>
          </p:nvPr>
        </p:nvSpPr>
        <p:spPr/>
        <p:txBody>
          <a:bodyPr/>
          <a:lstStyle/>
          <a:p>
            <a:fld id="{4D12858F-38F9-4A9F-9943-44AED31B12A7}" type="slidenum">
              <a:rPr lang="en-GB" smtClean="0"/>
              <a:t>8</a:t>
            </a:fld>
            <a:endParaRPr lang="en-GB"/>
          </a:p>
        </p:txBody>
      </p:sp>
    </p:spTree>
    <p:extLst>
      <p:ext uri="{BB962C8B-B14F-4D97-AF65-F5344CB8AC3E}">
        <p14:creationId xmlns:p14="http://schemas.microsoft.com/office/powerpoint/2010/main" val="7223694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dirty="0" smtClean="0"/>
              <a:t>Perhaps</a:t>
            </a:r>
            <a:r>
              <a:rPr lang="en-GB" baseline="0" dirty="0" smtClean="0"/>
              <a:t> t</a:t>
            </a:r>
            <a:r>
              <a:rPr lang="en-GB" dirty="0" smtClean="0"/>
              <a:t>he</a:t>
            </a:r>
            <a:r>
              <a:rPr lang="en-GB" baseline="0" dirty="0" smtClean="0"/>
              <a:t> foremost exponent of British social history in this era was EP Thompson</a:t>
            </a:r>
          </a:p>
          <a:p>
            <a:pPr marL="168347" indent="-168347">
              <a:buFont typeface="Arial" panose="020B0604020202020204" pitchFamily="34" charset="0"/>
              <a:buChar char="•"/>
            </a:pPr>
            <a:r>
              <a:rPr lang="en-GB" baseline="0" dirty="0" smtClean="0"/>
              <a:t>Thompson was a staunch advocate of the notion of ‘history from below’ – even writing an article using this title in 1966.</a:t>
            </a:r>
          </a:p>
          <a:p>
            <a:pPr marL="168347" indent="-168347">
              <a:buFont typeface="Arial" panose="020B0604020202020204" pitchFamily="34" charset="0"/>
              <a:buChar char="•"/>
            </a:pPr>
            <a:r>
              <a:rPr lang="en-GB" baseline="0" dirty="0" smtClean="0"/>
              <a:t>Thompson’s ‘History from Below’ gives a decent summation of what social historians strived for and against.</a:t>
            </a:r>
          </a:p>
          <a:p>
            <a:pPr marL="168347" indent="-168347">
              <a:buFont typeface="Arial" panose="020B0604020202020204" pitchFamily="34" charset="0"/>
              <a:buChar char="•"/>
            </a:pPr>
            <a:r>
              <a:rPr lang="en-GB" baseline="0" dirty="0" smtClean="0"/>
              <a:t>Thompson was interested in the history of the lower orders of society, railing against accepted historical narratives and approaches.</a:t>
            </a:r>
          </a:p>
          <a:p>
            <a:pPr marL="168347" indent="-168347" defTabSz="897849">
              <a:buFont typeface="Arial" panose="020B0604020202020204" pitchFamily="34" charset="0"/>
              <a:buChar char="•"/>
              <a:defRPr/>
            </a:pPr>
            <a:r>
              <a:rPr lang="en-GB" baseline="0" dirty="0" smtClean="0"/>
              <a:t>“</a:t>
            </a:r>
            <a:r>
              <a:rPr lang="en-GB" dirty="0" smtClean="0"/>
              <a:t>It is one of the peculiarities of the English,” wrote</a:t>
            </a:r>
            <a:r>
              <a:rPr lang="en-GB" baseline="0" dirty="0" smtClean="0"/>
              <a:t> Thompson “</a:t>
            </a:r>
            <a:r>
              <a:rPr lang="en-GB" dirty="0" smtClean="0"/>
              <a:t>that the history of the ‘common people’ has always been something other than – and distinct from – English history proper.”</a:t>
            </a:r>
          </a:p>
          <a:p>
            <a:pPr marL="168347" indent="-168347" defTabSz="897849">
              <a:buFont typeface="Arial" panose="020B0604020202020204" pitchFamily="34" charset="0"/>
              <a:buChar char="•"/>
              <a:defRPr/>
            </a:pPr>
            <a:r>
              <a:rPr lang="en-GB" baseline="0" dirty="0" smtClean="0"/>
              <a:t>Militating against this status quo, Thompson called for a renewed emphasis on ‘common people’ – but doing so also necessitated a re-evaluation of historical methodologies.</a:t>
            </a:r>
          </a:p>
          <a:p>
            <a:pPr marL="168347" indent="-168347" defTabSz="897849">
              <a:buFont typeface="Arial" panose="020B0604020202020204" pitchFamily="34" charset="0"/>
              <a:buChar char="•"/>
              <a:defRPr/>
            </a:pPr>
            <a:r>
              <a:rPr lang="en-GB" baseline="0" dirty="0" smtClean="0"/>
              <a:t>He called for historians to embrace source-types and research approaches that deviated from strict </a:t>
            </a:r>
            <a:r>
              <a:rPr lang="en-GB" baseline="0" dirty="0" err="1" smtClean="0"/>
              <a:t>Rankean</a:t>
            </a:r>
            <a:r>
              <a:rPr lang="en-GB" baseline="0" dirty="0" smtClean="0"/>
              <a:t> empiricism.</a:t>
            </a:r>
          </a:p>
          <a:p>
            <a:pPr marL="168347" indent="-168347" defTabSz="897849">
              <a:buFont typeface="Arial" panose="020B0604020202020204" pitchFamily="34" charset="0"/>
              <a:buChar char="•"/>
              <a:defRPr/>
            </a:pPr>
            <a:r>
              <a:rPr lang="en-GB" baseline="0" dirty="0" smtClean="0"/>
              <a:t>“</a:t>
            </a:r>
            <a:r>
              <a:rPr lang="en-GB" dirty="0" smtClean="0"/>
              <a:t>At a certain point one ceases to defend a certain view of history; one must defend history itself. A qualitative methodology must not be allowed to remain uncriticised which obliterates whole categories of evidence.”</a:t>
            </a:r>
          </a:p>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9</a:t>
            </a:fld>
            <a:endParaRPr lang="en-GB" dirty="0"/>
          </a:p>
        </p:txBody>
      </p:sp>
    </p:spTree>
    <p:extLst>
      <p:ext uri="{BB962C8B-B14F-4D97-AF65-F5344CB8AC3E}">
        <p14:creationId xmlns:p14="http://schemas.microsoft.com/office/powerpoint/2010/main" val="10490430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dirty="0" smtClean="0"/>
              <a:t>Thompson’s most celebrated work was his 1963 book </a:t>
            </a:r>
            <a:r>
              <a:rPr lang="en-GB" i="1" dirty="0" smtClean="0"/>
              <a:t>The Making</a:t>
            </a:r>
            <a:r>
              <a:rPr lang="en-GB" i="1" baseline="0" dirty="0" smtClean="0"/>
              <a:t> of the English Working Class</a:t>
            </a:r>
            <a:r>
              <a:rPr lang="en-GB" i="0" baseline="0" dirty="0" smtClean="0"/>
              <a:t>.</a:t>
            </a:r>
          </a:p>
          <a:p>
            <a:pPr marL="168347" indent="-168347">
              <a:buFont typeface="Arial" panose="020B0604020202020204" pitchFamily="34" charset="0"/>
              <a:buChar char="•"/>
            </a:pPr>
            <a:r>
              <a:rPr lang="en-GB" i="0" baseline="0" dirty="0" smtClean="0"/>
              <a:t>This famous quote from the introduction demonstrates what the goals of Thompson’s endeavours were.</a:t>
            </a:r>
          </a:p>
          <a:p>
            <a:pPr marL="168347" indent="-168347">
              <a:buFont typeface="Arial" panose="020B0604020202020204" pitchFamily="34" charset="0"/>
              <a:buChar char="•"/>
            </a:pPr>
            <a:r>
              <a:rPr lang="en-GB" dirty="0" smtClean="0"/>
              <a:t>“I am seeking to rescue the poor </a:t>
            </a:r>
            <a:r>
              <a:rPr lang="en-GB" dirty="0" err="1" smtClean="0"/>
              <a:t>stockinger</a:t>
            </a:r>
            <a:r>
              <a:rPr lang="en-GB" dirty="0" smtClean="0"/>
              <a:t>, the Luddite cropper, the ‘obsolete’ hand-loom weaver, the ‘utopian’ artisan from the enormous condescension of posterity. Their crafts and traditions may have been dying; their hostility to the new industrialism may have been backward-looking; their communitarian ideals may have been fantasies; their insurrectionary conspiracies may have been foolhardy …  but they lived through these times of acute social disturbance and we did not.”</a:t>
            </a:r>
          </a:p>
          <a:p>
            <a:pPr marL="168347" indent="-168347">
              <a:buFont typeface="Arial" panose="020B0604020202020204" pitchFamily="34" charset="0"/>
              <a:buChar char="•"/>
            </a:pPr>
            <a:r>
              <a:rPr lang="en-GB" dirty="0" smtClean="0"/>
              <a:t>There was, then, a redemptive aspiration underpinning</a:t>
            </a:r>
            <a:r>
              <a:rPr lang="en-GB" baseline="0" dirty="0" smtClean="0"/>
              <a:t> Thompson’s work: he wanted to recover the past experiences of the proto-working class, to restore their voice, and in the process rectify what he saw as previous condescension towards their history</a:t>
            </a:r>
            <a:endParaRPr lang="en-GB" dirty="0" smtClean="0"/>
          </a:p>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10</a:t>
            </a:fld>
            <a:endParaRPr lang="en-GB" dirty="0"/>
          </a:p>
        </p:txBody>
      </p:sp>
    </p:spTree>
    <p:extLst>
      <p:ext uri="{BB962C8B-B14F-4D97-AF65-F5344CB8AC3E}">
        <p14:creationId xmlns:p14="http://schemas.microsoft.com/office/powerpoint/2010/main" val="10490430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11</a:t>
            </a:fld>
            <a:endParaRPr lang="en-GB" dirty="0"/>
          </a:p>
        </p:txBody>
      </p:sp>
    </p:spTree>
    <p:extLst>
      <p:ext uri="{BB962C8B-B14F-4D97-AF65-F5344CB8AC3E}">
        <p14:creationId xmlns:p14="http://schemas.microsoft.com/office/powerpoint/2010/main" val="10490430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12</a:t>
            </a:fld>
            <a:endParaRPr lang="en-GB" dirty="0"/>
          </a:p>
        </p:txBody>
      </p:sp>
    </p:spTree>
    <p:extLst>
      <p:ext uri="{BB962C8B-B14F-4D97-AF65-F5344CB8AC3E}">
        <p14:creationId xmlns:p14="http://schemas.microsoft.com/office/powerpoint/2010/main" val="40758091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16</a:t>
            </a:fld>
            <a:endParaRPr lang="en-GB" dirty="0"/>
          </a:p>
        </p:txBody>
      </p:sp>
    </p:spTree>
    <p:extLst>
      <p:ext uri="{BB962C8B-B14F-4D97-AF65-F5344CB8AC3E}">
        <p14:creationId xmlns:p14="http://schemas.microsoft.com/office/powerpoint/2010/main" val="10490430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17</a:t>
            </a:fld>
            <a:endParaRPr lang="en-GB" dirty="0"/>
          </a:p>
        </p:txBody>
      </p:sp>
    </p:spTree>
    <p:extLst>
      <p:ext uri="{BB962C8B-B14F-4D97-AF65-F5344CB8AC3E}">
        <p14:creationId xmlns:p14="http://schemas.microsoft.com/office/powerpoint/2010/main" val="10490430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18</a:t>
            </a:fld>
            <a:endParaRPr lang="en-GB" dirty="0"/>
          </a:p>
        </p:txBody>
      </p:sp>
    </p:spTree>
    <p:extLst>
      <p:ext uri="{BB962C8B-B14F-4D97-AF65-F5344CB8AC3E}">
        <p14:creationId xmlns:p14="http://schemas.microsoft.com/office/powerpoint/2010/main" val="10490430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smtClean="0"/>
              <a:t>The L</a:t>
            </a:r>
            <a:endParaRPr lang="en-GB" i="1" dirty="0"/>
          </a:p>
        </p:txBody>
      </p:sp>
      <p:sp>
        <p:nvSpPr>
          <p:cNvPr id="4" name="Slide Number Placeholder 3"/>
          <p:cNvSpPr>
            <a:spLocks noGrp="1"/>
          </p:cNvSpPr>
          <p:nvPr>
            <p:ph type="sldNum" sz="quarter" idx="10"/>
          </p:nvPr>
        </p:nvSpPr>
        <p:spPr/>
        <p:txBody>
          <a:bodyPr/>
          <a:lstStyle/>
          <a:p>
            <a:fld id="{85DBFBD6-BD53-4471-9B62-B6E79038669B}" type="slidenum">
              <a:rPr lang="en-GB" smtClean="0"/>
              <a:t>19</a:t>
            </a:fld>
            <a:endParaRPr lang="en-GB"/>
          </a:p>
        </p:txBody>
      </p:sp>
    </p:spTree>
    <p:extLst>
      <p:ext uri="{BB962C8B-B14F-4D97-AF65-F5344CB8AC3E}">
        <p14:creationId xmlns:p14="http://schemas.microsoft.com/office/powerpoint/2010/main" val="39911256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smtClean="0"/>
              <a:t>The L</a:t>
            </a:r>
            <a:endParaRPr lang="en-GB" i="1" dirty="0"/>
          </a:p>
        </p:txBody>
      </p:sp>
      <p:sp>
        <p:nvSpPr>
          <p:cNvPr id="4" name="Slide Number Placeholder 3"/>
          <p:cNvSpPr>
            <a:spLocks noGrp="1"/>
          </p:cNvSpPr>
          <p:nvPr>
            <p:ph type="sldNum" sz="quarter" idx="10"/>
          </p:nvPr>
        </p:nvSpPr>
        <p:spPr/>
        <p:txBody>
          <a:bodyPr/>
          <a:lstStyle/>
          <a:p>
            <a:fld id="{85DBFBD6-BD53-4471-9B62-B6E79038669B}" type="slidenum">
              <a:rPr lang="en-GB" smtClean="0"/>
              <a:t>21</a:t>
            </a:fld>
            <a:endParaRPr lang="en-GB"/>
          </a:p>
        </p:txBody>
      </p:sp>
    </p:spTree>
    <p:extLst>
      <p:ext uri="{BB962C8B-B14F-4D97-AF65-F5344CB8AC3E}">
        <p14:creationId xmlns:p14="http://schemas.microsoft.com/office/powerpoint/2010/main" val="39911256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smtClean="0"/>
              <a:t>The L</a:t>
            </a:r>
            <a:endParaRPr lang="en-GB" i="1" dirty="0"/>
          </a:p>
        </p:txBody>
      </p:sp>
      <p:sp>
        <p:nvSpPr>
          <p:cNvPr id="4" name="Slide Number Placeholder 3"/>
          <p:cNvSpPr>
            <a:spLocks noGrp="1"/>
          </p:cNvSpPr>
          <p:nvPr>
            <p:ph type="sldNum" sz="quarter" idx="10"/>
          </p:nvPr>
        </p:nvSpPr>
        <p:spPr/>
        <p:txBody>
          <a:bodyPr/>
          <a:lstStyle/>
          <a:p>
            <a:fld id="{85DBFBD6-BD53-4471-9B62-B6E79038669B}" type="slidenum">
              <a:rPr lang="en-GB" smtClean="0"/>
              <a:t>22</a:t>
            </a:fld>
            <a:endParaRPr lang="en-GB"/>
          </a:p>
        </p:txBody>
      </p:sp>
    </p:spTree>
    <p:extLst>
      <p:ext uri="{BB962C8B-B14F-4D97-AF65-F5344CB8AC3E}">
        <p14:creationId xmlns:p14="http://schemas.microsoft.com/office/powerpoint/2010/main" val="399112564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23</a:t>
            </a:fld>
            <a:endParaRPr lang="en-GB" dirty="0"/>
          </a:p>
        </p:txBody>
      </p:sp>
    </p:spTree>
    <p:extLst>
      <p:ext uri="{BB962C8B-B14F-4D97-AF65-F5344CB8AC3E}">
        <p14:creationId xmlns:p14="http://schemas.microsoft.com/office/powerpoint/2010/main" val="10490430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smtClean="0"/>
              <a:t>The L</a:t>
            </a:r>
            <a:endParaRPr lang="en-GB" i="1" dirty="0"/>
          </a:p>
        </p:txBody>
      </p:sp>
      <p:sp>
        <p:nvSpPr>
          <p:cNvPr id="4" name="Slide Number Placeholder 3"/>
          <p:cNvSpPr>
            <a:spLocks noGrp="1"/>
          </p:cNvSpPr>
          <p:nvPr>
            <p:ph type="sldNum" sz="quarter" idx="10"/>
          </p:nvPr>
        </p:nvSpPr>
        <p:spPr/>
        <p:txBody>
          <a:bodyPr/>
          <a:lstStyle/>
          <a:p>
            <a:fld id="{85DBFBD6-BD53-4471-9B62-B6E79038669B}" type="slidenum">
              <a:rPr lang="en-GB" smtClean="0"/>
              <a:t>24</a:t>
            </a:fld>
            <a:endParaRPr lang="en-GB"/>
          </a:p>
        </p:txBody>
      </p:sp>
    </p:spTree>
    <p:extLst>
      <p:ext uri="{BB962C8B-B14F-4D97-AF65-F5344CB8AC3E}">
        <p14:creationId xmlns:p14="http://schemas.microsoft.com/office/powerpoint/2010/main" val="39911256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smtClean="0"/>
              <a:t>The L</a:t>
            </a:r>
            <a:endParaRPr lang="en-GB" i="1" dirty="0"/>
          </a:p>
        </p:txBody>
      </p:sp>
      <p:sp>
        <p:nvSpPr>
          <p:cNvPr id="4" name="Slide Number Placeholder 3"/>
          <p:cNvSpPr>
            <a:spLocks noGrp="1"/>
          </p:cNvSpPr>
          <p:nvPr>
            <p:ph type="sldNum" sz="quarter" idx="10"/>
          </p:nvPr>
        </p:nvSpPr>
        <p:spPr/>
        <p:txBody>
          <a:bodyPr/>
          <a:lstStyle/>
          <a:p>
            <a:fld id="{85DBFBD6-BD53-4471-9B62-B6E79038669B}" type="slidenum">
              <a:rPr lang="en-GB" smtClean="0"/>
              <a:t>25</a:t>
            </a:fld>
            <a:endParaRPr lang="en-GB"/>
          </a:p>
        </p:txBody>
      </p:sp>
    </p:spTree>
    <p:extLst>
      <p:ext uri="{BB962C8B-B14F-4D97-AF65-F5344CB8AC3E}">
        <p14:creationId xmlns:p14="http://schemas.microsoft.com/office/powerpoint/2010/main" val="399112564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smtClean="0"/>
              <a:t>The L</a:t>
            </a:r>
            <a:endParaRPr lang="en-GB" i="1" dirty="0"/>
          </a:p>
        </p:txBody>
      </p:sp>
      <p:sp>
        <p:nvSpPr>
          <p:cNvPr id="4" name="Slide Number Placeholder 3"/>
          <p:cNvSpPr>
            <a:spLocks noGrp="1"/>
          </p:cNvSpPr>
          <p:nvPr>
            <p:ph type="sldNum" sz="quarter" idx="10"/>
          </p:nvPr>
        </p:nvSpPr>
        <p:spPr/>
        <p:txBody>
          <a:bodyPr/>
          <a:lstStyle/>
          <a:p>
            <a:fld id="{85DBFBD6-BD53-4471-9B62-B6E79038669B}" type="slidenum">
              <a:rPr lang="en-GB" smtClean="0"/>
              <a:t>26</a:t>
            </a:fld>
            <a:endParaRPr lang="en-GB"/>
          </a:p>
        </p:txBody>
      </p:sp>
    </p:spTree>
    <p:extLst>
      <p:ext uri="{BB962C8B-B14F-4D97-AF65-F5344CB8AC3E}">
        <p14:creationId xmlns:p14="http://schemas.microsoft.com/office/powerpoint/2010/main" val="399112564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31</a:t>
            </a:fld>
            <a:endParaRPr lang="en-GB" dirty="0"/>
          </a:p>
        </p:txBody>
      </p:sp>
    </p:spTree>
    <p:extLst>
      <p:ext uri="{BB962C8B-B14F-4D97-AF65-F5344CB8AC3E}">
        <p14:creationId xmlns:p14="http://schemas.microsoft.com/office/powerpoint/2010/main" val="10490430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fld id="{AD46282B-07DC-4B1A-A223-8DADEA6C1BE7}" type="datetimeFigureOut">
              <a:rPr lang="en-GB" smtClean="0">
                <a:solidFill>
                  <a:prstClr val="white">
                    <a:tint val="75000"/>
                  </a:prstClr>
                </a:solidFill>
              </a:rPr>
              <a:pPr>
                <a:defRPr/>
              </a:pPr>
              <a:t>11/02/2019</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68A65ECA-16F1-49A3-B4C6-52DF0772D103}"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4550878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5F099534-DB60-47E7-85C3-831325081025}" type="datetimeFigureOut">
              <a:rPr lang="en-GB" smtClean="0">
                <a:solidFill>
                  <a:prstClr val="white">
                    <a:tint val="75000"/>
                  </a:prstClr>
                </a:solidFill>
              </a:rPr>
              <a:pPr>
                <a:defRPr/>
              </a:pPr>
              <a:t>11/02/2019</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E23EFBE4-6C88-4F97-B3C0-C65AFCB3E350}"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21695941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fld id="{321B2DE0-323E-41E0-A015-A2383775465A}" type="datetimeFigureOut">
              <a:rPr lang="en-GB" smtClean="0">
                <a:solidFill>
                  <a:prstClr val="white">
                    <a:tint val="75000"/>
                  </a:prstClr>
                </a:solidFill>
              </a:rPr>
              <a:pPr>
                <a:defRPr/>
              </a:pPr>
              <a:t>11/02/2019</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E3CA8E2B-9DEF-4E6F-94E5-4942DC49B9AD}"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22322712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fld id="{D1983A5A-CE29-40C8-A81A-1118E61CCDD9}" type="datetimeFigureOut">
              <a:rPr lang="en-GB" smtClean="0">
                <a:solidFill>
                  <a:prstClr val="white">
                    <a:tint val="75000"/>
                  </a:prstClr>
                </a:solidFill>
              </a:rPr>
              <a:pPr>
                <a:defRPr/>
              </a:pPr>
              <a:t>11/02/2019</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pPr>
              <a:defRPr/>
            </a:pPr>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9882B2E4-C6CF-4509-8F16-9DEBB3121C30}"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22517926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fld id="{E12A687A-873F-43BE-B6D7-4540B5140506}" type="datetimeFigureOut">
              <a:rPr lang="en-GB" smtClean="0">
                <a:solidFill>
                  <a:prstClr val="white">
                    <a:tint val="75000"/>
                  </a:prstClr>
                </a:solidFill>
              </a:rPr>
              <a:pPr>
                <a:defRPr/>
              </a:pPr>
              <a:t>11/02/2019</a:t>
            </a:fld>
            <a:endParaRPr lang="en-GB">
              <a:solidFill>
                <a:prstClr val="white">
                  <a:tint val="75000"/>
                </a:prstClr>
              </a:solidFill>
            </a:endParaRPr>
          </a:p>
        </p:txBody>
      </p:sp>
      <p:sp>
        <p:nvSpPr>
          <p:cNvPr id="8" name="Footer Placeholder 7"/>
          <p:cNvSpPr>
            <a:spLocks noGrp="1"/>
          </p:cNvSpPr>
          <p:nvPr>
            <p:ph type="ftr" sz="quarter" idx="11"/>
          </p:nvPr>
        </p:nvSpPr>
        <p:spPr/>
        <p:txBody>
          <a:bodyPr/>
          <a:lstStyle/>
          <a:p>
            <a:pPr>
              <a:defRPr/>
            </a:pPr>
            <a:endParaRPr lang="en-GB">
              <a:solidFill>
                <a:prstClr val="white">
                  <a:tint val="75000"/>
                </a:prstClr>
              </a:solidFill>
            </a:endParaRPr>
          </a:p>
        </p:txBody>
      </p:sp>
      <p:sp>
        <p:nvSpPr>
          <p:cNvPr id="9" name="Slide Number Placeholder 8"/>
          <p:cNvSpPr>
            <a:spLocks noGrp="1"/>
          </p:cNvSpPr>
          <p:nvPr>
            <p:ph type="sldNum" sz="quarter" idx="12"/>
          </p:nvPr>
        </p:nvSpPr>
        <p:spPr/>
        <p:txBody>
          <a:bodyPr/>
          <a:lstStyle/>
          <a:p>
            <a:fld id="{4ECDC166-5363-4CB2-9257-8EF3619C342F}"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21028331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pPr>
              <a:defRPr/>
            </a:pPr>
            <a:fld id="{27EABCE0-C169-463B-A95C-22BF0BC652EF}" type="datetimeFigureOut">
              <a:rPr lang="en-GB" smtClean="0">
                <a:solidFill>
                  <a:prstClr val="white">
                    <a:tint val="75000"/>
                  </a:prstClr>
                </a:solidFill>
              </a:rPr>
              <a:pPr>
                <a:defRPr/>
              </a:pPr>
              <a:t>11/02/2019</a:t>
            </a:fld>
            <a:endParaRPr lang="en-GB">
              <a:solidFill>
                <a:prstClr val="white">
                  <a:tint val="75000"/>
                </a:prstClr>
              </a:solidFill>
            </a:endParaRPr>
          </a:p>
        </p:txBody>
      </p:sp>
      <p:sp>
        <p:nvSpPr>
          <p:cNvPr id="4" name="Footer Placeholder 3"/>
          <p:cNvSpPr>
            <a:spLocks noGrp="1"/>
          </p:cNvSpPr>
          <p:nvPr>
            <p:ph type="ftr" sz="quarter" idx="11"/>
          </p:nvPr>
        </p:nvSpPr>
        <p:spPr/>
        <p:txBody>
          <a:bodyPr/>
          <a:lstStyle/>
          <a:p>
            <a:pPr>
              <a:defRPr/>
            </a:pPr>
            <a:endParaRPr lang="en-GB">
              <a:solidFill>
                <a:prstClr val="white">
                  <a:tint val="75000"/>
                </a:prstClr>
              </a:solidFill>
            </a:endParaRPr>
          </a:p>
        </p:txBody>
      </p:sp>
      <p:sp>
        <p:nvSpPr>
          <p:cNvPr id="5" name="Slide Number Placeholder 4"/>
          <p:cNvSpPr>
            <a:spLocks noGrp="1"/>
          </p:cNvSpPr>
          <p:nvPr>
            <p:ph type="sldNum" sz="quarter" idx="12"/>
          </p:nvPr>
        </p:nvSpPr>
        <p:spPr/>
        <p:txBody>
          <a:bodyPr/>
          <a:lstStyle/>
          <a:p>
            <a:fld id="{0C872926-C3CB-43A4-81E7-702D1FC15C7E}"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27758033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7BC718C9-5530-4FF0-B13B-C4472450141B}" type="datetimeFigureOut">
              <a:rPr lang="en-GB" smtClean="0">
                <a:solidFill>
                  <a:prstClr val="white">
                    <a:tint val="75000"/>
                  </a:prstClr>
                </a:solidFill>
              </a:rPr>
              <a:pPr>
                <a:defRPr/>
              </a:pPr>
              <a:t>11/02/2019</a:t>
            </a:fld>
            <a:endParaRPr lang="en-GB">
              <a:solidFill>
                <a:prstClr val="white">
                  <a:tint val="75000"/>
                </a:prstClr>
              </a:solidFill>
            </a:endParaRPr>
          </a:p>
        </p:txBody>
      </p:sp>
      <p:sp>
        <p:nvSpPr>
          <p:cNvPr id="3" name="Footer Placeholder 2"/>
          <p:cNvSpPr>
            <a:spLocks noGrp="1"/>
          </p:cNvSpPr>
          <p:nvPr>
            <p:ph type="ftr" sz="quarter" idx="11"/>
          </p:nvPr>
        </p:nvSpPr>
        <p:spPr/>
        <p:txBody>
          <a:bodyPr/>
          <a:lstStyle/>
          <a:p>
            <a:pPr>
              <a:defRPr/>
            </a:pPr>
            <a:endParaRPr lang="en-GB">
              <a:solidFill>
                <a:prstClr val="white">
                  <a:tint val="75000"/>
                </a:prstClr>
              </a:solidFill>
            </a:endParaRPr>
          </a:p>
        </p:txBody>
      </p:sp>
      <p:sp>
        <p:nvSpPr>
          <p:cNvPr id="4" name="Slide Number Placeholder 3"/>
          <p:cNvSpPr>
            <a:spLocks noGrp="1"/>
          </p:cNvSpPr>
          <p:nvPr>
            <p:ph type="sldNum" sz="quarter" idx="12"/>
          </p:nvPr>
        </p:nvSpPr>
        <p:spPr/>
        <p:txBody>
          <a:bodyPr/>
          <a:lstStyle/>
          <a:p>
            <a:fld id="{C2A7CA87-0F5C-430D-98CB-13A893D10ABA}"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9863949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B132E02F-11FB-4A88-87B6-CD0E0C790C8B}" type="datetimeFigureOut">
              <a:rPr lang="en-GB" smtClean="0">
                <a:solidFill>
                  <a:prstClr val="white">
                    <a:tint val="75000"/>
                  </a:prstClr>
                </a:solidFill>
              </a:rPr>
              <a:pPr>
                <a:defRPr/>
              </a:pPr>
              <a:t>11/02/2019</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pPr>
              <a:defRPr/>
            </a:pPr>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815FA661-A77C-49D3-B5CA-C3CF6DA115FB}"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9165072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528E1AC2-A8FB-4D7F-B7CC-B48B21511016}" type="datetimeFigureOut">
              <a:rPr lang="en-GB" smtClean="0">
                <a:solidFill>
                  <a:prstClr val="white">
                    <a:tint val="75000"/>
                  </a:prstClr>
                </a:solidFill>
              </a:rPr>
              <a:pPr>
                <a:defRPr/>
              </a:pPr>
              <a:t>11/02/2019</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pPr>
              <a:defRPr/>
            </a:pPr>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5948F8D4-99C4-4499-8D6D-516C07D9EB7C}"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4007280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57FBBE0F-3FE9-407F-AC65-6DFC1346F985}" type="datetimeFigureOut">
              <a:rPr lang="en-GB" smtClean="0">
                <a:solidFill>
                  <a:prstClr val="white">
                    <a:tint val="75000"/>
                  </a:prstClr>
                </a:solidFill>
              </a:rPr>
              <a:pPr>
                <a:defRPr/>
              </a:pPr>
              <a:t>11/02/2019</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983A585-92CF-4164-BB09-1478BB407D0A}"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28440488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F076EBE8-2C3C-4CDD-A119-8626AD7DFE62}" type="datetimeFigureOut">
              <a:rPr lang="en-GB" smtClean="0">
                <a:solidFill>
                  <a:prstClr val="white">
                    <a:tint val="75000"/>
                  </a:prstClr>
                </a:solidFill>
              </a:rPr>
              <a:pPr>
                <a:defRPr/>
              </a:pPr>
              <a:t>11/02/2019</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584C5976-C180-4569-ADC4-BA0B4AFC5A74}"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356257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40E40341-4E08-44BB-9334-30031AC6BB09}" type="datetimeFigureOut">
              <a:rPr lang="en-GB" smtClean="0">
                <a:solidFill>
                  <a:prstClr val="white">
                    <a:tint val="75000"/>
                  </a:prstClr>
                </a:solidFill>
              </a:rPr>
              <a:pPr>
                <a:defRPr/>
              </a:pPr>
              <a:t>11/02/2019</a:t>
            </a:fld>
            <a:endParaRPr lang="en-GB">
              <a:solidFill>
                <a:prstClr val="white">
                  <a:tint val="75000"/>
                </a:prstClr>
              </a:solidFill>
            </a:endParaRPr>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a:solidFill>
                <a:prstClr val="white">
                  <a:tint val="75000"/>
                </a:prstClr>
              </a:solidFill>
            </a:endParaRPr>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fontAlgn="base">
              <a:spcBef>
                <a:spcPct val="0"/>
              </a:spcBef>
              <a:spcAft>
                <a:spcPct val="0"/>
              </a:spcAft>
            </a:pPr>
            <a:fld id="{E2B244AC-D018-4E14-B55F-4E56C461D3F6}" type="slidenum">
              <a:rPr lang="en-GB" altLang="en-US" smtClean="0">
                <a:solidFill>
                  <a:prstClr val="white">
                    <a:tint val="75000"/>
                  </a:prstClr>
                </a:solidFill>
                <a:cs typeface="Arial" panose="020B0604020202020204" pitchFamily="34" charset="0"/>
              </a:rPr>
              <a:pPr fontAlgn="base">
                <a:spcBef>
                  <a:spcPct val="0"/>
                </a:spcBef>
                <a:spcAft>
                  <a:spcPct val="0"/>
                </a:spcAft>
              </a:pPr>
              <a:t>‹#›</a:t>
            </a:fld>
            <a:endParaRPr lang="en-GB" altLang="en-US" smtClean="0">
              <a:solidFill>
                <a:prstClr val="white">
                  <a:tint val="75000"/>
                </a:prstClr>
              </a:solidFill>
              <a:cs typeface="Arial" panose="020B0604020202020204" pitchFamily="34" charset="0"/>
            </a:endParaRPr>
          </a:p>
        </p:txBody>
      </p:sp>
    </p:spTree>
    <p:extLst>
      <p:ext uri="{BB962C8B-B14F-4D97-AF65-F5344CB8AC3E}">
        <p14:creationId xmlns:p14="http://schemas.microsoft.com/office/powerpoint/2010/main" val="182006611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3.jpeg"/><Relationship Id="rId7" Type="http://schemas.openxmlformats.org/officeDocument/2006/relationships/image" Target="../media/image7.png"/><Relationship Id="rId12"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6.pn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png"/><Relationship Id="rId4" Type="http://schemas.openxmlformats.org/officeDocument/2006/relationships/image" Target="../media/image4.png"/><Relationship Id="rId9"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7.xml"/><Relationship Id="rId5" Type="http://schemas.openxmlformats.org/officeDocument/2006/relationships/image" Target="../media/image27.jpeg"/><Relationship Id="rId4" Type="http://schemas.openxmlformats.org/officeDocument/2006/relationships/image" Target="../media/image26.png"/></Relationships>
</file>

<file path=ppt/slides/_rels/slide1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1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32.png"/></Relationships>
</file>

<file path=ppt/slides/_rels/slide18.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37.png"/></Relationships>
</file>

<file path=ppt/slides/_rels/slide24.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1.xml"/><Relationship Id="rId1" Type="http://schemas.openxmlformats.org/officeDocument/2006/relationships/slideLayout" Target="../slideLayouts/slideLayout7.xml"/><Relationship Id="rId5" Type="http://schemas.openxmlformats.org/officeDocument/2006/relationships/image" Target="../media/image41.png"/><Relationship Id="rId4" Type="http://schemas.openxmlformats.org/officeDocument/2006/relationships/image" Target="../media/image40.png"/></Relationships>
</file>

<file path=ppt/slides/_rels/slide2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43.png"/></Relationships>
</file>

<file path=ppt/slides/_rels/slide27.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7.xml"/><Relationship Id="rId5" Type="http://schemas.openxmlformats.org/officeDocument/2006/relationships/image" Target="../media/image50.png"/><Relationship Id="rId4" Type="http://schemas.openxmlformats.org/officeDocument/2006/relationships/image" Target="../media/image49.png"/></Relationships>
</file>

<file path=ppt/slides/_rels/slide3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7.jpeg"/><Relationship Id="rId1" Type="http://schemas.openxmlformats.org/officeDocument/2006/relationships/slideLayout" Target="../slideLayouts/slideLayout7.xml"/><Relationship Id="rId5" Type="http://schemas.openxmlformats.org/officeDocument/2006/relationships/image" Target="../media/image52.png"/><Relationship Id="rId4" Type="http://schemas.openxmlformats.org/officeDocument/2006/relationships/image" Target="../media/image51.png"/></Relationships>
</file>

<file path=ppt/slides/_rels/slide31.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5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7441" y="0"/>
            <a:ext cx="11234530" cy="1981557"/>
          </a:xfrm>
        </p:spPr>
        <p:txBody>
          <a:bodyPr wrap="square">
            <a:normAutofit/>
          </a:bodyPr>
          <a:lstStyle/>
          <a:p>
            <a:pPr algn="ctr"/>
            <a:r>
              <a:rPr lang="en-GB" sz="3600" b="1" dirty="0" smtClean="0">
                <a:solidFill>
                  <a:srgbClr val="FFFF00"/>
                </a:solidFill>
                <a:latin typeface="Arial Black" panose="020B0A04020102020204" pitchFamily="34" charset="0"/>
              </a:rPr>
              <a:t>SOCIAL </a:t>
            </a:r>
            <a:r>
              <a:rPr lang="en-GB" sz="3600" b="1" dirty="0" smtClean="0">
                <a:solidFill>
                  <a:srgbClr val="FFFF00"/>
                </a:solidFill>
                <a:latin typeface="Arial Black" panose="020B0A04020102020204" pitchFamily="34" charset="0"/>
              </a:rPr>
              <a:t>and CULTURAL </a:t>
            </a:r>
            <a:r>
              <a:rPr lang="en-GB" sz="3600" b="1" dirty="0" smtClean="0">
                <a:solidFill>
                  <a:srgbClr val="FFFF00"/>
                </a:solidFill>
                <a:latin typeface="Arial Black" panose="020B0A04020102020204" pitchFamily="34" charset="0"/>
              </a:rPr>
              <a:t>HISTORY</a:t>
            </a:r>
            <a:endParaRPr lang="en-GB" dirty="0">
              <a:latin typeface="Arial Black" panose="020B0A04020102020204" pitchFamily="34" charset="0"/>
            </a:endParaRPr>
          </a:p>
        </p:txBody>
      </p:sp>
      <p:sp>
        <p:nvSpPr>
          <p:cNvPr id="3" name="Content Placeholder 2"/>
          <p:cNvSpPr>
            <a:spLocks noGrp="1"/>
          </p:cNvSpPr>
          <p:nvPr>
            <p:ph idx="1"/>
          </p:nvPr>
        </p:nvSpPr>
        <p:spPr>
          <a:xfrm>
            <a:off x="0" y="1416676"/>
            <a:ext cx="12191999" cy="5441324"/>
          </a:xfrm>
        </p:spPr>
        <p:txBody>
          <a:bodyPr lIns="720000" tIns="360000" rIns="720000" bIns="360000" numCol="2" spcCol="360000">
            <a:normAutofit fontScale="92500" lnSpcReduction="10000"/>
          </a:bodyPr>
          <a:lstStyle/>
          <a:p>
            <a:pPr marL="457200" indent="-457200">
              <a:lnSpc>
                <a:spcPct val="120000"/>
              </a:lnSpc>
              <a:spcBef>
                <a:spcPts val="0"/>
              </a:spcBef>
              <a:buAutoNum type="arabicPeriod"/>
            </a:pPr>
            <a:r>
              <a:rPr lang="en-GB" sz="2100" b="1" dirty="0" smtClean="0">
                <a:solidFill>
                  <a:prstClr val="white"/>
                </a:solidFill>
              </a:rPr>
              <a:t>A Worker Reads History</a:t>
            </a:r>
          </a:p>
          <a:p>
            <a:pPr>
              <a:lnSpc>
                <a:spcPct val="120000"/>
              </a:lnSpc>
              <a:spcBef>
                <a:spcPts val="0"/>
              </a:spcBef>
              <a:buFontTx/>
              <a:buChar char="-"/>
            </a:pPr>
            <a:r>
              <a:rPr lang="en-GB" sz="2100" dirty="0" smtClean="0">
                <a:solidFill>
                  <a:prstClr val="white"/>
                </a:solidFill>
              </a:rPr>
              <a:t>Marxist historiography</a:t>
            </a:r>
          </a:p>
          <a:p>
            <a:pPr>
              <a:lnSpc>
                <a:spcPct val="120000"/>
              </a:lnSpc>
              <a:spcBef>
                <a:spcPts val="0"/>
              </a:spcBef>
              <a:buFontTx/>
              <a:buChar char="-"/>
            </a:pPr>
            <a:endParaRPr lang="en-GB" sz="2100" b="1" dirty="0" smtClean="0">
              <a:solidFill>
                <a:prstClr val="white"/>
              </a:solidFill>
            </a:endParaRPr>
          </a:p>
          <a:p>
            <a:pPr marL="0" indent="0">
              <a:lnSpc>
                <a:spcPct val="120000"/>
              </a:lnSpc>
              <a:spcBef>
                <a:spcPts val="0"/>
              </a:spcBef>
              <a:buNone/>
            </a:pPr>
            <a:r>
              <a:rPr lang="en-GB" sz="2100" b="1" dirty="0" smtClean="0">
                <a:solidFill>
                  <a:prstClr val="white"/>
                </a:solidFill>
              </a:rPr>
              <a:t>2.  Social History</a:t>
            </a:r>
            <a:endParaRPr lang="en-GB" sz="2100" b="1" dirty="0" smtClean="0">
              <a:solidFill>
                <a:prstClr val="white"/>
              </a:solidFill>
            </a:endParaRPr>
          </a:p>
          <a:p>
            <a:pPr>
              <a:lnSpc>
                <a:spcPct val="120000"/>
              </a:lnSpc>
              <a:spcBef>
                <a:spcPts val="0"/>
              </a:spcBef>
              <a:buFontTx/>
              <a:buChar char="-"/>
            </a:pPr>
            <a:r>
              <a:rPr lang="en-GB" sz="2100" dirty="0" smtClean="0">
                <a:solidFill>
                  <a:prstClr val="white"/>
                </a:solidFill>
              </a:rPr>
              <a:t>Communist </a:t>
            </a:r>
            <a:r>
              <a:rPr lang="en-GB" sz="2100" dirty="0" smtClean="0">
                <a:solidFill>
                  <a:prstClr val="white"/>
                </a:solidFill>
              </a:rPr>
              <a:t>Party Historians Group</a:t>
            </a:r>
          </a:p>
          <a:p>
            <a:pPr>
              <a:lnSpc>
                <a:spcPct val="120000"/>
              </a:lnSpc>
              <a:spcBef>
                <a:spcPts val="0"/>
              </a:spcBef>
              <a:buFontTx/>
              <a:buChar char="-"/>
            </a:pPr>
            <a:r>
              <a:rPr lang="en-GB" sz="2100" dirty="0">
                <a:solidFill>
                  <a:prstClr val="white"/>
                </a:solidFill>
              </a:rPr>
              <a:t>Eric </a:t>
            </a:r>
            <a:r>
              <a:rPr lang="en-GB" sz="2100" dirty="0" err="1">
                <a:solidFill>
                  <a:prstClr val="white"/>
                </a:solidFill>
              </a:rPr>
              <a:t>Hobsbawm</a:t>
            </a:r>
            <a:endParaRPr lang="en-GB" sz="2100" dirty="0">
              <a:solidFill>
                <a:prstClr val="white"/>
              </a:solidFill>
            </a:endParaRPr>
          </a:p>
          <a:p>
            <a:pPr>
              <a:lnSpc>
                <a:spcPct val="120000"/>
              </a:lnSpc>
              <a:spcBef>
                <a:spcPts val="0"/>
              </a:spcBef>
              <a:buFontTx/>
              <a:buChar char="-"/>
            </a:pPr>
            <a:r>
              <a:rPr lang="en-GB" sz="2100" dirty="0" smtClean="0">
                <a:solidFill>
                  <a:prstClr val="white"/>
                </a:solidFill>
              </a:rPr>
              <a:t>History from Below</a:t>
            </a:r>
          </a:p>
          <a:p>
            <a:pPr>
              <a:lnSpc>
                <a:spcPct val="120000"/>
              </a:lnSpc>
              <a:spcBef>
                <a:spcPts val="0"/>
              </a:spcBef>
              <a:buFontTx/>
              <a:buChar char="-"/>
            </a:pPr>
            <a:r>
              <a:rPr lang="en-GB" sz="2100" dirty="0" smtClean="0">
                <a:solidFill>
                  <a:prstClr val="white"/>
                </a:solidFill>
              </a:rPr>
              <a:t>EP Thompson</a:t>
            </a:r>
          </a:p>
          <a:p>
            <a:pPr>
              <a:lnSpc>
                <a:spcPct val="120000"/>
              </a:lnSpc>
              <a:spcBef>
                <a:spcPts val="0"/>
              </a:spcBef>
              <a:buFontTx/>
              <a:buChar char="-"/>
            </a:pPr>
            <a:r>
              <a:rPr lang="en-GB" sz="2100" dirty="0" smtClean="0">
                <a:solidFill>
                  <a:prstClr val="white"/>
                </a:solidFill>
              </a:rPr>
              <a:t>Christopher Hill</a:t>
            </a:r>
          </a:p>
          <a:p>
            <a:pPr>
              <a:lnSpc>
                <a:spcPct val="120000"/>
              </a:lnSpc>
              <a:spcBef>
                <a:spcPts val="0"/>
              </a:spcBef>
              <a:buFontTx/>
              <a:buChar char="-"/>
            </a:pPr>
            <a:r>
              <a:rPr lang="en-GB" sz="2100" dirty="0" smtClean="0">
                <a:solidFill>
                  <a:prstClr val="white"/>
                </a:solidFill>
              </a:rPr>
              <a:t>Feminist critique</a:t>
            </a:r>
          </a:p>
          <a:p>
            <a:pPr>
              <a:lnSpc>
                <a:spcPct val="120000"/>
              </a:lnSpc>
              <a:spcBef>
                <a:spcPts val="0"/>
              </a:spcBef>
              <a:buFontTx/>
              <a:buChar char="-"/>
            </a:pPr>
            <a:r>
              <a:rPr lang="en-GB" sz="2100" dirty="0" smtClean="0">
                <a:solidFill>
                  <a:prstClr val="white"/>
                </a:solidFill>
              </a:rPr>
              <a:t>‘Plate Glass’ history</a:t>
            </a:r>
          </a:p>
          <a:p>
            <a:pPr marL="0" indent="0">
              <a:lnSpc>
                <a:spcPct val="120000"/>
              </a:lnSpc>
              <a:spcBef>
                <a:spcPts val="0"/>
              </a:spcBef>
              <a:buNone/>
            </a:pPr>
            <a:endParaRPr lang="en-GB" sz="2100" dirty="0">
              <a:solidFill>
                <a:prstClr val="white"/>
              </a:solidFill>
            </a:endParaRPr>
          </a:p>
          <a:p>
            <a:pPr marL="0" indent="0">
              <a:lnSpc>
                <a:spcPct val="120000"/>
              </a:lnSpc>
              <a:spcBef>
                <a:spcPts val="0"/>
              </a:spcBef>
              <a:buNone/>
            </a:pPr>
            <a:r>
              <a:rPr lang="en-GB" sz="2100" b="1" dirty="0" smtClean="0">
                <a:solidFill>
                  <a:prstClr val="white"/>
                </a:solidFill>
              </a:rPr>
              <a:t>2. Cultural Studies</a:t>
            </a:r>
          </a:p>
          <a:p>
            <a:pPr>
              <a:lnSpc>
                <a:spcPct val="120000"/>
              </a:lnSpc>
              <a:spcBef>
                <a:spcPts val="0"/>
              </a:spcBef>
              <a:buFontTx/>
              <a:buChar char="-"/>
            </a:pPr>
            <a:r>
              <a:rPr lang="en-GB" sz="2100" dirty="0" smtClean="0">
                <a:solidFill>
                  <a:prstClr val="white"/>
                </a:solidFill>
              </a:rPr>
              <a:t>New Left</a:t>
            </a:r>
          </a:p>
          <a:p>
            <a:pPr>
              <a:lnSpc>
                <a:spcPct val="120000"/>
              </a:lnSpc>
              <a:spcBef>
                <a:spcPts val="0"/>
              </a:spcBef>
              <a:buFontTx/>
              <a:buChar char="-"/>
            </a:pPr>
            <a:r>
              <a:rPr lang="en-GB" sz="2100" dirty="0" smtClean="0">
                <a:solidFill>
                  <a:prstClr val="white"/>
                </a:solidFill>
              </a:rPr>
              <a:t>Centre for Contemporary Cultural Studies</a:t>
            </a:r>
          </a:p>
          <a:p>
            <a:pPr>
              <a:lnSpc>
                <a:spcPct val="120000"/>
              </a:lnSpc>
              <a:spcBef>
                <a:spcPts val="0"/>
              </a:spcBef>
              <a:buFontTx/>
              <a:buChar char="-"/>
            </a:pPr>
            <a:r>
              <a:rPr lang="en-GB" sz="2100" dirty="0" smtClean="0">
                <a:solidFill>
                  <a:prstClr val="white"/>
                </a:solidFill>
              </a:rPr>
              <a:t>Raymond Williams</a:t>
            </a:r>
          </a:p>
          <a:p>
            <a:pPr>
              <a:lnSpc>
                <a:spcPct val="120000"/>
              </a:lnSpc>
              <a:spcBef>
                <a:spcPts val="0"/>
              </a:spcBef>
              <a:buFontTx/>
              <a:buChar char="-"/>
            </a:pPr>
            <a:r>
              <a:rPr lang="en-GB" sz="2100" dirty="0">
                <a:solidFill>
                  <a:prstClr val="white"/>
                </a:solidFill>
              </a:rPr>
              <a:t>Stuart Hall</a:t>
            </a:r>
          </a:p>
          <a:p>
            <a:pPr>
              <a:lnSpc>
                <a:spcPct val="120000"/>
              </a:lnSpc>
              <a:spcBef>
                <a:spcPts val="0"/>
              </a:spcBef>
              <a:buFontTx/>
              <a:buChar char="-"/>
            </a:pPr>
            <a:r>
              <a:rPr lang="en-GB" sz="2100" dirty="0" smtClean="0">
                <a:solidFill>
                  <a:prstClr val="white"/>
                </a:solidFill>
              </a:rPr>
              <a:t>Theory</a:t>
            </a:r>
          </a:p>
          <a:p>
            <a:pPr>
              <a:lnSpc>
                <a:spcPct val="120000"/>
              </a:lnSpc>
              <a:spcBef>
                <a:spcPts val="0"/>
              </a:spcBef>
              <a:buFontTx/>
              <a:buChar char="-"/>
            </a:pPr>
            <a:r>
              <a:rPr lang="en-GB" sz="2100" dirty="0" smtClean="0">
                <a:solidFill>
                  <a:prstClr val="white"/>
                </a:solidFill>
              </a:rPr>
              <a:t>Demise?</a:t>
            </a:r>
            <a:endParaRPr lang="en-GB" sz="2100" dirty="0">
              <a:solidFill>
                <a:prstClr val="white"/>
              </a:solidFill>
            </a:endParaRPr>
          </a:p>
          <a:p>
            <a:pPr marL="0" indent="0" algn="r">
              <a:lnSpc>
                <a:spcPct val="120000"/>
              </a:lnSpc>
              <a:spcBef>
                <a:spcPts val="0"/>
              </a:spcBef>
              <a:buNone/>
            </a:pPr>
            <a:r>
              <a:rPr lang="en-GB" sz="2100" b="1" u="sng" dirty="0" smtClean="0">
                <a:solidFill>
                  <a:srgbClr val="FFFF00"/>
                </a:solidFill>
              </a:rPr>
              <a:t>AIMS</a:t>
            </a:r>
            <a:endParaRPr lang="en-GB" sz="2100" b="1" u="sng" dirty="0">
              <a:solidFill>
                <a:srgbClr val="FFFF00"/>
              </a:solidFill>
            </a:endParaRPr>
          </a:p>
          <a:p>
            <a:pPr marL="285750" indent="-285750" algn="r">
              <a:lnSpc>
                <a:spcPct val="120000"/>
              </a:lnSpc>
              <a:spcBef>
                <a:spcPts val="0"/>
              </a:spcBef>
            </a:pPr>
            <a:r>
              <a:rPr lang="en-GB" sz="2100" b="1" dirty="0" smtClean="0">
                <a:solidFill>
                  <a:srgbClr val="FFFF00"/>
                </a:solidFill>
              </a:rPr>
              <a:t>Highlight influence of Marx’s thought on 20th-century historiography</a:t>
            </a:r>
          </a:p>
          <a:p>
            <a:pPr marL="285750" indent="-285750" algn="r">
              <a:lnSpc>
                <a:spcPct val="120000"/>
              </a:lnSpc>
              <a:spcBef>
                <a:spcPts val="0"/>
              </a:spcBef>
            </a:pPr>
            <a:r>
              <a:rPr lang="en-GB" sz="2100" b="1" dirty="0" smtClean="0">
                <a:solidFill>
                  <a:srgbClr val="FFFF00"/>
                </a:solidFill>
              </a:rPr>
              <a:t>Examine Social History and Cultural Studies as two British ‘schools’ of historical scholarship influenced by Marxism</a:t>
            </a:r>
          </a:p>
          <a:p>
            <a:pPr marL="285750" indent="-285750" algn="r">
              <a:lnSpc>
                <a:spcPct val="120000"/>
              </a:lnSpc>
              <a:spcBef>
                <a:spcPts val="0"/>
              </a:spcBef>
            </a:pPr>
            <a:r>
              <a:rPr lang="en-GB" sz="2100" b="1" dirty="0" smtClean="0">
                <a:solidFill>
                  <a:srgbClr val="FFFF00"/>
                </a:solidFill>
              </a:rPr>
              <a:t>Flag up institutional politics surrounding  historical/social studies scholarship in British academia</a:t>
            </a:r>
            <a:endParaRPr lang="en-GB" sz="2100" dirty="0"/>
          </a:p>
        </p:txBody>
      </p:sp>
    </p:spTree>
    <p:extLst>
      <p:ext uri="{BB962C8B-B14F-4D97-AF65-F5344CB8AC3E}">
        <p14:creationId xmlns:p14="http://schemas.microsoft.com/office/powerpoint/2010/main" val="8542367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 y="16042"/>
            <a:ext cx="12544926" cy="6871447"/>
          </a:xfrm>
        </p:spPr>
        <p:txBody>
          <a:bodyPr lIns="720000" tIns="720000" rIns="720000" bIns="720000" numCol="3" spcCol="432000">
            <a:normAutofit fontScale="25000" lnSpcReduction="20000"/>
          </a:bodyPr>
          <a:lstStyle/>
          <a:p>
            <a:pPr marL="0" indent="-457200">
              <a:lnSpc>
                <a:spcPct val="120000"/>
              </a:lnSpc>
              <a:spcBef>
                <a:spcPts val="0"/>
              </a:spcBef>
              <a:buNone/>
            </a:pPr>
            <a:r>
              <a:rPr lang="en-US" sz="7200" dirty="0" smtClean="0">
                <a:solidFill>
                  <a:srgbClr val="FFFF00"/>
                </a:solidFill>
              </a:rPr>
              <a:t>Who </a:t>
            </a:r>
            <a:r>
              <a:rPr lang="en-US" sz="7200" dirty="0">
                <a:solidFill>
                  <a:srgbClr val="FFFF00"/>
                </a:solidFill>
              </a:rPr>
              <a:t>built the seven gates of Thebes?</a:t>
            </a:r>
          </a:p>
          <a:p>
            <a:pPr marL="0" indent="-457200">
              <a:lnSpc>
                <a:spcPct val="120000"/>
              </a:lnSpc>
              <a:spcBef>
                <a:spcPts val="0"/>
              </a:spcBef>
              <a:buNone/>
            </a:pPr>
            <a:r>
              <a:rPr lang="en-US" sz="7200" dirty="0">
                <a:solidFill>
                  <a:srgbClr val="FFFF00"/>
                </a:solidFill>
              </a:rPr>
              <a:t>The books are filled with names of kings.</a:t>
            </a:r>
          </a:p>
          <a:p>
            <a:pPr marL="0" indent="-457200">
              <a:lnSpc>
                <a:spcPct val="120000"/>
              </a:lnSpc>
              <a:spcBef>
                <a:spcPts val="0"/>
              </a:spcBef>
              <a:buNone/>
            </a:pPr>
            <a:r>
              <a:rPr lang="en-US" sz="7200" dirty="0">
                <a:solidFill>
                  <a:srgbClr val="FFFF00"/>
                </a:solidFill>
              </a:rPr>
              <a:t>Was it the kings who hauled the craggy blocks of stone?</a:t>
            </a:r>
          </a:p>
          <a:p>
            <a:pPr marL="0" indent="-457200">
              <a:lnSpc>
                <a:spcPct val="120000"/>
              </a:lnSpc>
              <a:spcBef>
                <a:spcPts val="0"/>
              </a:spcBef>
              <a:buNone/>
            </a:pPr>
            <a:r>
              <a:rPr lang="en-US" sz="7200" dirty="0">
                <a:solidFill>
                  <a:srgbClr val="FFFF00"/>
                </a:solidFill>
              </a:rPr>
              <a:t>And Babylon, so many times destroyed.</a:t>
            </a:r>
          </a:p>
          <a:p>
            <a:pPr marL="0" indent="-457200">
              <a:lnSpc>
                <a:spcPct val="120000"/>
              </a:lnSpc>
              <a:spcBef>
                <a:spcPts val="0"/>
              </a:spcBef>
              <a:buNone/>
            </a:pPr>
            <a:r>
              <a:rPr lang="en-US" sz="7200" dirty="0">
                <a:solidFill>
                  <a:srgbClr val="FFFF00"/>
                </a:solidFill>
              </a:rPr>
              <a:t>Who built the city up each time? In which of Lima's houses,</a:t>
            </a:r>
          </a:p>
          <a:p>
            <a:pPr marL="0" indent="-457200">
              <a:lnSpc>
                <a:spcPct val="120000"/>
              </a:lnSpc>
              <a:spcBef>
                <a:spcPts val="0"/>
              </a:spcBef>
              <a:buNone/>
            </a:pPr>
            <a:r>
              <a:rPr lang="en-US" sz="7200" dirty="0">
                <a:solidFill>
                  <a:srgbClr val="FFFF00"/>
                </a:solidFill>
              </a:rPr>
              <a:t>That city glittering with gold, lived those who built it?</a:t>
            </a:r>
          </a:p>
          <a:p>
            <a:pPr marL="0" indent="-457200">
              <a:lnSpc>
                <a:spcPct val="120000"/>
              </a:lnSpc>
              <a:spcBef>
                <a:spcPts val="0"/>
              </a:spcBef>
              <a:buNone/>
            </a:pPr>
            <a:r>
              <a:rPr lang="en-US" sz="7200" dirty="0">
                <a:solidFill>
                  <a:srgbClr val="FFFF00"/>
                </a:solidFill>
              </a:rPr>
              <a:t>In the evening when the Chinese wall was finished</a:t>
            </a:r>
          </a:p>
          <a:p>
            <a:pPr marL="0" indent="-457200">
              <a:lnSpc>
                <a:spcPct val="120000"/>
              </a:lnSpc>
              <a:spcBef>
                <a:spcPts val="0"/>
              </a:spcBef>
              <a:buNone/>
            </a:pPr>
            <a:r>
              <a:rPr lang="en-US" sz="7200" dirty="0">
                <a:solidFill>
                  <a:srgbClr val="FFFF00"/>
                </a:solidFill>
              </a:rPr>
              <a:t>Where did the masons go? Imperial Rome</a:t>
            </a:r>
          </a:p>
          <a:p>
            <a:pPr marL="0" indent="-457200">
              <a:lnSpc>
                <a:spcPct val="120000"/>
              </a:lnSpc>
              <a:spcBef>
                <a:spcPts val="0"/>
              </a:spcBef>
              <a:buNone/>
            </a:pPr>
            <a:r>
              <a:rPr lang="en-US" sz="7200" dirty="0">
                <a:solidFill>
                  <a:srgbClr val="FFFF00"/>
                </a:solidFill>
              </a:rPr>
              <a:t>Is full of arcs of triumph. Who reared them up? Over whom</a:t>
            </a:r>
          </a:p>
          <a:p>
            <a:pPr marL="0" indent="-457200">
              <a:lnSpc>
                <a:spcPct val="120000"/>
              </a:lnSpc>
              <a:spcBef>
                <a:spcPts val="0"/>
              </a:spcBef>
              <a:buNone/>
            </a:pPr>
            <a:r>
              <a:rPr lang="en-US" sz="7200" dirty="0">
                <a:solidFill>
                  <a:srgbClr val="FFFF00"/>
                </a:solidFill>
              </a:rPr>
              <a:t>Did the Caesars triumph? Byzantium lives in song.</a:t>
            </a:r>
          </a:p>
          <a:p>
            <a:pPr marL="0" indent="-457200">
              <a:lnSpc>
                <a:spcPct val="120000"/>
              </a:lnSpc>
              <a:spcBef>
                <a:spcPts val="0"/>
              </a:spcBef>
              <a:buNone/>
            </a:pPr>
            <a:r>
              <a:rPr lang="en-US" sz="7200" dirty="0">
                <a:solidFill>
                  <a:srgbClr val="FFFF00"/>
                </a:solidFill>
              </a:rPr>
              <a:t>Were all her dwellings palaces? And even in Atlantis of the legend</a:t>
            </a:r>
          </a:p>
          <a:p>
            <a:pPr marL="0" indent="-457200">
              <a:lnSpc>
                <a:spcPct val="120000"/>
              </a:lnSpc>
              <a:spcBef>
                <a:spcPts val="0"/>
              </a:spcBef>
              <a:buNone/>
            </a:pPr>
            <a:r>
              <a:rPr lang="en-US" sz="7200" dirty="0">
                <a:solidFill>
                  <a:srgbClr val="FFFF00"/>
                </a:solidFill>
              </a:rPr>
              <a:t>The night the seas rushed in,</a:t>
            </a:r>
          </a:p>
          <a:p>
            <a:pPr marL="0" indent="-457200">
              <a:lnSpc>
                <a:spcPct val="120000"/>
              </a:lnSpc>
              <a:spcBef>
                <a:spcPts val="0"/>
              </a:spcBef>
              <a:buNone/>
            </a:pPr>
            <a:r>
              <a:rPr lang="en-US" sz="7200" dirty="0">
                <a:solidFill>
                  <a:srgbClr val="FFFF00"/>
                </a:solidFill>
              </a:rPr>
              <a:t>The drowning men still bellowed for their slaves.</a:t>
            </a:r>
          </a:p>
          <a:p>
            <a:pPr marL="0" indent="-457200">
              <a:lnSpc>
                <a:spcPct val="120000"/>
              </a:lnSpc>
              <a:spcBef>
                <a:spcPts val="0"/>
              </a:spcBef>
              <a:buNone/>
            </a:pPr>
            <a:r>
              <a:rPr lang="en-US" sz="7200" dirty="0" smtClean="0">
                <a:solidFill>
                  <a:srgbClr val="FFFF00"/>
                </a:solidFill>
              </a:rPr>
              <a:t>Young </a:t>
            </a:r>
            <a:r>
              <a:rPr lang="en-US" sz="7200" dirty="0">
                <a:solidFill>
                  <a:srgbClr val="FFFF00"/>
                </a:solidFill>
              </a:rPr>
              <a:t>Alexander conquered India.</a:t>
            </a:r>
          </a:p>
          <a:p>
            <a:pPr marL="0" indent="-457200">
              <a:lnSpc>
                <a:spcPct val="120000"/>
              </a:lnSpc>
              <a:spcBef>
                <a:spcPts val="0"/>
              </a:spcBef>
              <a:buNone/>
            </a:pPr>
            <a:r>
              <a:rPr lang="en-US" sz="7200" dirty="0">
                <a:solidFill>
                  <a:srgbClr val="FFFF00"/>
                </a:solidFill>
              </a:rPr>
              <a:t>He alone?</a:t>
            </a:r>
          </a:p>
          <a:p>
            <a:pPr marL="0" indent="-457200">
              <a:lnSpc>
                <a:spcPct val="120000"/>
              </a:lnSpc>
              <a:spcBef>
                <a:spcPts val="0"/>
              </a:spcBef>
              <a:buNone/>
            </a:pPr>
            <a:r>
              <a:rPr lang="en-US" sz="7200" dirty="0">
                <a:solidFill>
                  <a:srgbClr val="FFFF00"/>
                </a:solidFill>
              </a:rPr>
              <a:t>Caesar beat the </a:t>
            </a:r>
            <a:r>
              <a:rPr lang="en-US" sz="7200" dirty="0" err="1">
                <a:solidFill>
                  <a:srgbClr val="FFFF00"/>
                </a:solidFill>
              </a:rPr>
              <a:t>Gauls</a:t>
            </a:r>
            <a:r>
              <a:rPr lang="en-US" sz="7200" dirty="0">
                <a:solidFill>
                  <a:srgbClr val="FFFF00"/>
                </a:solidFill>
              </a:rPr>
              <a:t>.</a:t>
            </a:r>
          </a:p>
          <a:p>
            <a:pPr marL="0" indent="-457200">
              <a:lnSpc>
                <a:spcPct val="120000"/>
              </a:lnSpc>
              <a:spcBef>
                <a:spcPts val="0"/>
              </a:spcBef>
              <a:buNone/>
            </a:pPr>
            <a:r>
              <a:rPr lang="en-US" sz="7200" dirty="0">
                <a:solidFill>
                  <a:srgbClr val="FFFF00"/>
                </a:solidFill>
              </a:rPr>
              <a:t>Was there not even a cook in his army?</a:t>
            </a:r>
          </a:p>
          <a:p>
            <a:pPr marL="0" indent="-457200">
              <a:lnSpc>
                <a:spcPct val="120000"/>
              </a:lnSpc>
              <a:spcBef>
                <a:spcPts val="0"/>
              </a:spcBef>
              <a:buNone/>
            </a:pPr>
            <a:r>
              <a:rPr lang="en-US" sz="7200" dirty="0">
                <a:solidFill>
                  <a:srgbClr val="FFFF00"/>
                </a:solidFill>
              </a:rPr>
              <a:t>Phillip of Spain wept as his fleet</a:t>
            </a:r>
          </a:p>
          <a:p>
            <a:pPr marL="0" indent="-457200">
              <a:lnSpc>
                <a:spcPct val="120000"/>
              </a:lnSpc>
              <a:spcBef>
                <a:spcPts val="0"/>
              </a:spcBef>
              <a:buNone/>
            </a:pPr>
            <a:r>
              <a:rPr lang="en-US" sz="7200" dirty="0">
                <a:solidFill>
                  <a:srgbClr val="FFFF00"/>
                </a:solidFill>
              </a:rPr>
              <a:t>was sunk and destroyed. Were there no other tears?</a:t>
            </a:r>
          </a:p>
          <a:p>
            <a:pPr marL="0" indent="-457200">
              <a:lnSpc>
                <a:spcPct val="120000"/>
              </a:lnSpc>
              <a:spcBef>
                <a:spcPts val="0"/>
              </a:spcBef>
              <a:buNone/>
            </a:pPr>
            <a:r>
              <a:rPr lang="en-US" sz="7200" dirty="0">
                <a:solidFill>
                  <a:srgbClr val="FFFF00"/>
                </a:solidFill>
              </a:rPr>
              <a:t>Frederick the Great triumphed in the Seven Years War.</a:t>
            </a:r>
          </a:p>
          <a:p>
            <a:pPr marL="0" indent="-457200">
              <a:lnSpc>
                <a:spcPct val="120000"/>
              </a:lnSpc>
              <a:spcBef>
                <a:spcPts val="0"/>
              </a:spcBef>
              <a:buNone/>
            </a:pPr>
            <a:r>
              <a:rPr lang="en-US" sz="7200" dirty="0">
                <a:solidFill>
                  <a:srgbClr val="FFFF00"/>
                </a:solidFill>
              </a:rPr>
              <a:t>Who triumphed with him?</a:t>
            </a:r>
          </a:p>
          <a:p>
            <a:pPr marL="0" indent="-457200">
              <a:lnSpc>
                <a:spcPct val="120000"/>
              </a:lnSpc>
              <a:spcBef>
                <a:spcPts val="0"/>
              </a:spcBef>
              <a:buNone/>
            </a:pPr>
            <a:endParaRPr lang="en-US" sz="7200" dirty="0">
              <a:solidFill>
                <a:srgbClr val="FFFF00"/>
              </a:solidFill>
            </a:endParaRPr>
          </a:p>
          <a:p>
            <a:pPr marL="0" indent="-457200">
              <a:lnSpc>
                <a:spcPct val="120000"/>
              </a:lnSpc>
              <a:spcBef>
                <a:spcPts val="0"/>
              </a:spcBef>
              <a:buNone/>
            </a:pPr>
            <a:r>
              <a:rPr lang="en-US" sz="7200" dirty="0">
                <a:solidFill>
                  <a:srgbClr val="FFFF00"/>
                </a:solidFill>
              </a:rPr>
              <a:t>Each page a victory</a:t>
            </a:r>
          </a:p>
          <a:p>
            <a:pPr marL="0" indent="-457200">
              <a:lnSpc>
                <a:spcPct val="120000"/>
              </a:lnSpc>
              <a:spcBef>
                <a:spcPts val="0"/>
              </a:spcBef>
              <a:buNone/>
            </a:pPr>
            <a:r>
              <a:rPr lang="en-US" sz="7200" dirty="0">
                <a:solidFill>
                  <a:srgbClr val="FFFF00"/>
                </a:solidFill>
              </a:rPr>
              <a:t>At whose expense the victory ball?</a:t>
            </a:r>
          </a:p>
          <a:p>
            <a:pPr marL="0" indent="-457200">
              <a:lnSpc>
                <a:spcPct val="120000"/>
              </a:lnSpc>
              <a:spcBef>
                <a:spcPts val="0"/>
              </a:spcBef>
              <a:buNone/>
            </a:pPr>
            <a:r>
              <a:rPr lang="en-US" sz="7200" dirty="0">
                <a:solidFill>
                  <a:srgbClr val="FFFF00"/>
                </a:solidFill>
              </a:rPr>
              <a:t>Every ten years a great man,</a:t>
            </a:r>
          </a:p>
          <a:p>
            <a:pPr marL="0" indent="-457200">
              <a:lnSpc>
                <a:spcPct val="120000"/>
              </a:lnSpc>
              <a:spcBef>
                <a:spcPts val="0"/>
              </a:spcBef>
              <a:buNone/>
            </a:pPr>
            <a:r>
              <a:rPr lang="en-US" sz="7200" dirty="0">
                <a:solidFill>
                  <a:srgbClr val="FFFF00"/>
                </a:solidFill>
              </a:rPr>
              <a:t>Who paid the piper?</a:t>
            </a:r>
          </a:p>
          <a:p>
            <a:pPr marL="0" indent="0" algn="just">
              <a:lnSpc>
                <a:spcPct val="120000"/>
              </a:lnSpc>
              <a:spcBef>
                <a:spcPts val="0"/>
              </a:spcBef>
              <a:buNone/>
            </a:pPr>
            <a:endParaRPr lang="en-GB" sz="5600" dirty="0">
              <a:solidFill>
                <a:srgbClr val="FFFF00"/>
              </a:solidFill>
            </a:endParaRPr>
          </a:p>
          <a:p>
            <a:pPr lvl="1">
              <a:lnSpc>
                <a:spcPct val="120000"/>
              </a:lnSpc>
            </a:pPr>
            <a:endParaRPr lang="en-GB" sz="8000" i="1" dirty="0" smtClean="0"/>
          </a:p>
          <a:p>
            <a:pPr marL="914400" lvl="2" indent="0">
              <a:buNone/>
            </a:pPr>
            <a:r>
              <a:rPr lang="en-GB" sz="8000" dirty="0" err="1"/>
              <a:t>Bertolt</a:t>
            </a:r>
            <a:r>
              <a:rPr lang="en-GB" sz="8000" dirty="0"/>
              <a:t> Brecht, ‘A Worker Reads History’ (1936)</a:t>
            </a:r>
            <a:endParaRPr lang="en-US" sz="8000" dirty="0"/>
          </a:p>
          <a:p>
            <a:pPr marL="914400" lvl="2" indent="0">
              <a:buNone/>
            </a:pPr>
            <a:endParaRPr lang="en-GB" sz="4800" dirty="0">
              <a:solidFill>
                <a:srgbClr val="FFFF00"/>
              </a:solidFill>
            </a:endParaRPr>
          </a:p>
        </p:txBody>
      </p:sp>
      <p:pic>
        <p:nvPicPr>
          <p:cNvPr id="2" name="Picture 1"/>
          <p:cNvPicPr>
            <a:picLocks noChangeAspect="1"/>
          </p:cNvPicPr>
          <p:nvPr/>
        </p:nvPicPr>
        <p:blipFill>
          <a:blip r:embed="rId3"/>
          <a:stretch>
            <a:fillRect/>
          </a:stretch>
        </p:blipFill>
        <p:spPr>
          <a:xfrm>
            <a:off x="8141841" y="3170465"/>
            <a:ext cx="3729318" cy="3224306"/>
          </a:xfrm>
          <a:prstGeom prst="rect">
            <a:avLst/>
          </a:prstGeom>
        </p:spPr>
      </p:pic>
      <p:sp>
        <p:nvSpPr>
          <p:cNvPr id="5" name="Content Placeholder 2"/>
          <p:cNvSpPr txBox="1">
            <a:spLocks/>
          </p:cNvSpPr>
          <p:nvPr/>
        </p:nvSpPr>
        <p:spPr>
          <a:xfrm>
            <a:off x="0" y="5777596"/>
            <a:ext cx="11871158" cy="1234350"/>
          </a:xfrm>
          <a:prstGeom prst="rect">
            <a:avLst/>
          </a:prstGeom>
        </p:spPr>
        <p:txBody>
          <a:bodyPr vert="horz" wrap="square" lIns="360000" tIns="360000" rIns="360000" bIns="36000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endParaRPr lang="en-GB" sz="1600" dirty="0" smtClean="0">
              <a:solidFill>
                <a:srgbClr val="FFFF00"/>
              </a:solidFill>
            </a:endParaRPr>
          </a:p>
          <a:p>
            <a:pPr marL="914400" lvl="2" indent="0">
              <a:buFont typeface="Arial" panose="020B0604020202020204" pitchFamily="34" charset="0"/>
              <a:buNone/>
            </a:pPr>
            <a:endParaRPr lang="en-GB" sz="1600" dirty="0">
              <a:solidFill>
                <a:srgbClr val="FFFF00"/>
              </a:solidFill>
            </a:endParaRPr>
          </a:p>
        </p:txBody>
      </p:sp>
    </p:spTree>
    <p:extLst>
      <p:ext uri="{BB962C8B-B14F-4D97-AF65-F5344CB8AC3E}">
        <p14:creationId xmlns:p14="http://schemas.microsoft.com/office/powerpoint/2010/main" val="262661203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447"/>
            <a:ext cx="8296835" cy="6871447"/>
          </a:xfrm>
        </p:spPr>
        <p:txBody>
          <a:bodyPr lIns="914400" tIns="914400" rIns="914400" bIns="914400">
            <a:normAutofit fontScale="70000" lnSpcReduction="20000"/>
          </a:bodyPr>
          <a:lstStyle/>
          <a:p>
            <a:pPr marL="0" lvl="0" indent="0" algn="just">
              <a:buNone/>
            </a:pPr>
            <a:r>
              <a:rPr lang="en-GB" sz="3600" dirty="0" err="1"/>
              <a:t>Bertolt</a:t>
            </a:r>
            <a:r>
              <a:rPr lang="en-GB" sz="3600" dirty="0"/>
              <a:t> Brecht, ‘A Worker Reads History’ (1936)</a:t>
            </a:r>
            <a:endParaRPr lang="en-US" sz="3600" dirty="0"/>
          </a:p>
          <a:p>
            <a:pPr algn="just"/>
            <a:endParaRPr lang="en-GB" sz="3600" dirty="0" smtClean="0">
              <a:solidFill>
                <a:srgbClr val="FFFF00"/>
              </a:solidFill>
            </a:endParaRPr>
          </a:p>
          <a:p>
            <a:pPr lvl="0" algn="just"/>
            <a:r>
              <a:rPr lang="en-GB" sz="3600" b="1" dirty="0">
                <a:solidFill>
                  <a:srgbClr val="FFFF00"/>
                </a:solidFill>
              </a:rPr>
              <a:t>What points is Brecht trying to </a:t>
            </a:r>
            <a:r>
              <a:rPr lang="en-GB" sz="3600" b="1" dirty="0" smtClean="0">
                <a:solidFill>
                  <a:srgbClr val="FFFF00"/>
                </a:solidFill>
              </a:rPr>
              <a:t>make?</a:t>
            </a:r>
            <a:endParaRPr lang="en-US" sz="3600" dirty="0">
              <a:solidFill>
                <a:srgbClr val="FFFF00"/>
              </a:solidFill>
            </a:endParaRPr>
          </a:p>
          <a:p>
            <a:pPr marL="0" indent="0" algn="just">
              <a:buNone/>
            </a:pPr>
            <a:r>
              <a:rPr lang="en-GB" sz="3600" b="1" dirty="0">
                <a:solidFill>
                  <a:srgbClr val="FFFF00"/>
                </a:solidFill>
              </a:rPr>
              <a:t> </a:t>
            </a:r>
            <a:endParaRPr lang="en-US" sz="3600" dirty="0">
              <a:solidFill>
                <a:srgbClr val="FFFF00"/>
              </a:solidFill>
            </a:endParaRPr>
          </a:p>
          <a:p>
            <a:pPr lvl="0" algn="just"/>
            <a:r>
              <a:rPr lang="en-GB" sz="3600" b="1" dirty="0">
                <a:solidFill>
                  <a:srgbClr val="FFFF00"/>
                </a:solidFill>
              </a:rPr>
              <a:t>Does Brecht’s poem resonate with your knowledge and understanding of history?  Does it shed light on how history is taught in school or how it represented in the media, for instance?</a:t>
            </a:r>
            <a:endParaRPr lang="en-US" sz="3600" dirty="0">
              <a:solidFill>
                <a:srgbClr val="FFFF00"/>
              </a:solidFill>
            </a:endParaRPr>
          </a:p>
          <a:p>
            <a:pPr algn="just"/>
            <a:endParaRPr lang="en-US" sz="3600" dirty="0">
              <a:solidFill>
                <a:srgbClr val="FFFF00"/>
              </a:solidFill>
            </a:endParaRPr>
          </a:p>
          <a:p>
            <a:pPr lvl="0" algn="just"/>
            <a:r>
              <a:rPr lang="en-GB" sz="3600" b="1" dirty="0">
                <a:solidFill>
                  <a:srgbClr val="FFFF00"/>
                </a:solidFill>
              </a:rPr>
              <a:t>Can you think of any historical situations or scenarios that would be appropriate to add those listed in Brecht’s poem, and why?</a:t>
            </a:r>
            <a:endParaRPr lang="en-US" sz="3600" dirty="0">
              <a:solidFill>
                <a:srgbClr val="FFFF00"/>
              </a:solidFill>
            </a:endParaRPr>
          </a:p>
          <a:p>
            <a:pPr algn="just"/>
            <a:endParaRPr lang="en-GB" sz="3600" dirty="0">
              <a:solidFill>
                <a:srgbClr val="FFFF00"/>
              </a:solidFill>
            </a:endParaRPr>
          </a:p>
          <a:p>
            <a:pPr algn="just"/>
            <a:endParaRPr lang="en-GB" sz="3600" dirty="0" smtClean="0">
              <a:solidFill>
                <a:srgbClr val="FFFF00"/>
              </a:solidFill>
            </a:endParaRPr>
          </a:p>
          <a:p>
            <a:pPr lvl="1"/>
            <a:endParaRPr lang="en-GB" sz="3000" i="1" dirty="0" smtClean="0"/>
          </a:p>
          <a:p>
            <a:pPr marL="914400" lvl="2" indent="0">
              <a:buNone/>
            </a:pPr>
            <a:endParaRPr lang="en-GB" sz="3200" dirty="0">
              <a:solidFill>
                <a:srgbClr val="FFFF00"/>
              </a:solidFill>
            </a:endParaRPr>
          </a:p>
        </p:txBody>
      </p:sp>
      <p:pic>
        <p:nvPicPr>
          <p:cNvPr id="2" name="Picture 1"/>
          <p:cNvPicPr>
            <a:picLocks noChangeAspect="1"/>
          </p:cNvPicPr>
          <p:nvPr/>
        </p:nvPicPr>
        <p:blipFill>
          <a:blip r:embed="rId3"/>
          <a:stretch>
            <a:fillRect/>
          </a:stretch>
        </p:blipFill>
        <p:spPr>
          <a:xfrm>
            <a:off x="8462682" y="943722"/>
            <a:ext cx="3729318" cy="3224306"/>
          </a:xfrm>
          <a:prstGeom prst="rect">
            <a:avLst/>
          </a:prstGeom>
        </p:spPr>
      </p:pic>
    </p:spTree>
    <p:extLst>
      <p:ext uri="{BB962C8B-B14F-4D97-AF65-F5344CB8AC3E}">
        <p14:creationId xmlns:p14="http://schemas.microsoft.com/office/powerpoint/2010/main" val="44702043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7021062"/>
          </a:xfrm>
          <a:prstGeom prst="rect">
            <a:avLst/>
          </a:prstGeom>
          <a:noFill/>
        </p:spPr>
        <p:txBody>
          <a:bodyPr wrap="square" lIns="720000" tIns="360000" rIns="720000" bIns="36000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600" b="1" i="0" u="none" strike="noStrike" kern="1200" cap="none" spc="0" normalizeH="0" baseline="0" noProof="0" dirty="0">
              <a:ln>
                <a:noFill/>
              </a:ln>
              <a:solidFill>
                <a:prstClr val="white"/>
              </a:solidFill>
              <a:effectLst/>
              <a:uLnTx/>
              <a:uFillTx/>
              <a:latin typeface="Calibri Light" panose="020F0302020204030204"/>
              <a:ea typeface="+mn-ea"/>
              <a:cs typeface="+mn-cs"/>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9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a:t>
            </a:r>
            <a:r>
              <a:rPr kumimoji="0" lang="en-GB" sz="4000" b="1" i="0" u="none" strike="noStrike" kern="1200" cap="none" spc="0" normalizeH="0" baseline="0" noProof="0" dirty="0">
                <a:ln>
                  <a:noFill/>
                </a:ln>
                <a:solidFill>
                  <a:prstClr val="white"/>
                </a:solidFill>
                <a:effectLst/>
                <a:uLnTx/>
                <a:uFillTx/>
                <a:latin typeface="Calibri" panose="020F0502020204030204"/>
                <a:ea typeface="+mn-ea"/>
                <a:cs typeface="+mn-cs"/>
              </a:rPr>
              <a:t>The history of all hitherto existing society is the history of </a:t>
            </a:r>
            <a:r>
              <a:rPr kumimoji="0" lang="en-GB" sz="4000" b="1" i="0" u="none" strike="noStrike" kern="1200" cap="none" spc="0" normalizeH="0" baseline="0" noProof="0" dirty="0">
                <a:ln>
                  <a:noFill/>
                </a:ln>
                <a:solidFill>
                  <a:srgbClr val="FFFF00"/>
                </a:solidFill>
                <a:effectLst/>
                <a:uLnTx/>
                <a:uFillTx/>
                <a:latin typeface="Calibri" panose="020F0502020204030204"/>
                <a:ea typeface="+mn-ea"/>
                <a:cs typeface="+mn-cs"/>
              </a:rPr>
              <a:t>class struggles</a:t>
            </a: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GB" sz="4000" b="0" i="0" u="none" strike="noStrike" kern="1200" cap="none" spc="0" normalizeH="0" baseline="0" noProof="0" dirty="0">
                <a:ln>
                  <a:noFill/>
                </a:ln>
                <a:solidFill>
                  <a:srgbClr val="FF3399"/>
                </a:solidFill>
                <a:effectLst/>
                <a:uLnTx/>
                <a:uFillTx/>
                <a:latin typeface="Calibri" panose="020F0502020204030204"/>
                <a:ea typeface="+mn-ea"/>
                <a:cs typeface="+mn-cs"/>
              </a:rPr>
              <a:t>Freeman and slave</a:t>
            </a: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GB" sz="4000" b="0" i="0" u="none" strike="noStrike" kern="1200" cap="none" spc="0" normalizeH="0" baseline="0" noProof="0" dirty="0">
                <a:ln>
                  <a:noFill/>
                </a:ln>
                <a:solidFill>
                  <a:srgbClr val="70AD47"/>
                </a:solidFill>
                <a:effectLst/>
                <a:uLnTx/>
                <a:uFillTx/>
                <a:latin typeface="Calibri" panose="020F0502020204030204"/>
                <a:ea typeface="+mn-ea"/>
                <a:cs typeface="+mn-cs"/>
              </a:rPr>
              <a:t>patrician and plebeian</a:t>
            </a: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GB" sz="4000" b="0" i="0" u="none" strike="noStrike" kern="1200" cap="none" spc="0" normalizeH="0" baseline="0" noProof="0" dirty="0">
                <a:ln>
                  <a:noFill/>
                </a:ln>
                <a:solidFill>
                  <a:srgbClr val="FF0000"/>
                </a:solidFill>
                <a:effectLst/>
                <a:uLnTx/>
                <a:uFillTx/>
                <a:latin typeface="Calibri" panose="020F0502020204030204"/>
                <a:ea typeface="+mn-ea"/>
                <a:cs typeface="+mn-cs"/>
              </a:rPr>
              <a:t>lord and serf</a:t>
            </a: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GB" sz="4000" b="0" i="0" u="none" strike="noStrike" kern="1200" cap="none" spc="0" normalizeH="0" baseline="0" noProof="0" dirty="0">
                <a:ln>
                  <a:noFill/>
                </a:ln>
                <a:solidFill>
                  <a:srgbClr val="00FFFF"/>
                </a:solidFill>
                <a:effectLst/>
                <a:uLnTx/>
                <a:uFillTx/>
                <a:latin typeface="Calibri" panose="020F0502020204030204"/>
                <a:ea typeface="+mn-ea"/>
                <a:cs typeface="+mn-cs"/>
              </a:rPr>
              <a:t>guild-master and oppressed</a:t>
            </a: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 stood in </a:t>
            </a:r>
            <a:r>
              <a:rPr kumimoji="0" lang="en-GB" sz="4000" b="1" i="0" u="none" strike="noStrike" kern="1200" cap="none" spc="0" normalizeH="0" baseline="0" noProof="0" dirty="0">
                <a:ln>
                  <a:noFill/>
                </a:ln>
                <a:solidFill>
                  <a:srgbClr val="FFFF00"/>
                </a:solidFill>
                <a:effectLst/>
                <a:uLnTx/>
                <a:uFillTx/>
                <a:latin typeface="Calibri" panose="020F0502020204030204"/>
                <a:ea typeface="+mn-ea"/>
                <a:cs typeface="+mn-cs"/>
              </a:rPr>
              <a:t>constant opposition </a:t>
            </a: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to one another, carried on an uninterrupted – now hidden, now open – fight that </a:t>
            </a:r>
            <a:r>
              <a:rPr kumimoji="0" lang="en-GB" sz="4000" b="0" i="1" u="none" strike="noStrike" kern="1200" cap="none" spc="0" normalizeH="0" baseline="0" noProof="0" dirty="0">
                <a:ln>
                  <a:noFill/>
                </a:ln>
                <a:solidFill>
                  <a:prstClr val="white"/>
                </a:solidFill>
                <a:effectLst/>
                <a:uLnTx/>
                <a:uFillTx/>
                <a:latin typeface="Calibri" panose="020F0502020204030204"/>
                <a:ea typeface="+mn-ea"/>
                <a:cs typeface="+mn-cs"/>
              </a:rPr>
              <a:t>each time ended either in a revolutionary reconstitution of society at large or in the common ruin of contending classes.</a:t>
            </a: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a:t>
            </a:r>
          </a:p>
          <a:p>
            <a:pPr marL="571500" marR="0" lvl="0" indent="-571500" algn="r" defTabSz="914400" rtl="0" eaLnBrk="1" fontAlgn="auto" latinLnBrk="0" hangingPunct="1">
              <a:lnSpc>
                <a:spcPct val="100000"/>
              </a:lnSpc>
              <a:spcBef>
                <a:spcPts val="0"/>
              </a:spcBef>
              <a:spcAft>
                <a:spcPts val="0"/>
              </a:spcAft>
              <a:buClrTx/>
              <a:buSzTx/>
              <a:buFontTx/>
              <a:buChar char="-"/>
              <a:tabLst/>
              <a:defRPr/>
            </a:pPr>
            <a:r>
              <a:rPr kumimoji="0" lang="en-GB" sz="2400" b="1" i="0" u="none" strike="noStrike" kern="1200" cap="none" spc="0" normalizeH="0" baseline="0" noProof="0" dirty="0">
                <a:ln>
                  <a:noFill/>
                </a:ln>
                <a:solidFill>
                  <a:prstClr val="white"/>
                </a:solidFill>
                <a:effectLst/>
                <a:uLnTx/>
                <a:uFillTx/>
                <a:latin typeface="Calibri" panose="020F0502020204030204"/>
                <a:ea typeface="+mn-ea"/>
                <a:cs typeface="+mn-cs"/>
              </a:rPr>
              <a:t>Opening lines of </a:t>
            </a:r>
            <a:r>
              <a:rPr kumimoji="0" lang="en-GB" sz="2400" b="1" i="1" u="none" strike="noStrike" kern="1200" cap="none" spc="0" normalizeH="0" baseline="0" noProof="0" dirty="0">
                <a:ln>
                  <a:noFill/>
                </a:ln>
                <a:solidFill>
                  <a:prstClr val="white"/>
                </a:solidFill>
                <a:effectLst/>
                <a:uLnTx/>
                <a:uFillTx/>
                <a:latin typeface="Calibri" panose="020F0502020204030204"/>
                <a:ea typeface="+mn-ea"/>
                <a:cs typeface="+mn-cs"/>
              </a:rPr>
              <a:t>Communist Manifesto</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2400" b="1" i="1" u="none" strike="noStrike" kern="1200" cap="none" spc="0" normalizeH="0" baseline="0" noProof="0" dirty="0">
                <a:ln>
                  <a:noFill/>
                </a:ln>
                <a:solidFill>
                  <a:prstClr val="white"/>
                </a:solidFill>
                <a:effectLst/>
                <a:uLnTx/>
                <a:uFillTx/>
                <a:latin typeface="Calibri" panose="020F0502020204030204"/>
                <a:ea typeface="+mn-ea"/>
                <a:cs typeface="+mn-cs"/>
              </a:rPr>
              <a:t> </a:t>
            </a:r>
            <a:endPar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TextBox 5"/>
          <p:cNvSpPr txBox="1"/>
          <p:nvPr/>
        </p:nvSpPr>
        <p:spPr>
          <a:xfrm>
            <a:off x="1524000" y="5769"/>
            <a:ext cx="9144001" cy="1157918"/>
          </a:xfrm>
          <a:prstGeom prst="rect">
            <a:avLst/>
          </a:prstGeom>
          <a:noFill/>
        </p:spPr>
        <p:txBody>
          <a:bodyPr wrap="square" lIns="360000" tIns="360000" rIns="360000" bIns="36000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800" b="1" noProof="0" dirty="0" smtClean="0">
                <a:solidFill>
                  <a:srgbClr val="FFFF00"/>
                </a:solidFill>
                <a:effectLst>
                  <a:outerShdw blurRad="38100" dist="38100" dir="2700000" algn="tl">
                    <a:srgbClr val="000000">
                      <a:alpha val="43137"/>
                    </a:srgbClr>
                  </a:outerShdw>
                </a:effectLst>
                <a:latin typeface="Calibri" panose="020F0502020204030204"/>
              </a:rPr>
              <a:t>Marx’s Philosophy of History</a:t>
            </a:r>
            <a:endParaRPr kumimoji="0" lang="en-GB" sz="28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Calibri Light" panose="020F0302020204030204"/>
              <a:ea typeface="+mn-ea"/>
              <a:cs typeface="+mn-cs"/>
            </a:endParaRPr>
          </a:p>
        </p:txBody>
      </p:sp>
    </p:spTree>
    <p:extLst>
      <p:ext uri="{BB962C8B-B14F-4D97-AF65-F5344CB8AC3E}">
        <p14:creationId xmlns:p14="http://schemas.microsoft.com/office/powerpoint/2010/main" val="259667685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5343680"/>
          </a:xfrm>
          <a:prstGeom prst="rect">
            <a:avLst/>
          </a:prstGeom>
          <a:noFill/>
        </p:spPr>
        <p:txBody>
          <a:bodyPr wrap="square" lIns="720000" tIns="360000" rIns="720000" bIns="360000" rtlCol="0">
            <a:spAutoFit/>
          </a:bodyPr>
          <a:lstStyle/>
          <a:p>
            <a:pPr algn="ctr"/>
            <a:endParaRPr lang="en-GB" sz="1600" b="1" dirty="0">
              <a:latin typeface="+mj-lt"/>
            </a:endParaRPr>
          </a:p>
          <a:p>
            <a:pPr marL="285750" indent="-285750" algn="just">
              <a:buFont typeface="Arial" panose="020B0604020202020204" pitchFamily="34" charset="0"/>
              <a:buChar char="•"/>
            </a:pPr>
            <a:endParaRPr lang="en-GB" sz="1600" dirty="0"/>
          </a:p>
          <a:p>
            <a:pPr algn="just"/>
            <a:endParaRPr lang="en-GB" sz="1600" dirty="0" smtClean="0"/>
          </a:p>
          <a:p>
            <a:pPr marL="285750" indent="-285750" algn="just">
              <a:buFont typeface="Arial" panose="020B0604020202020204" pitchFamily="34" charset="0"/>
              <a:buChar char="•"/>
            </a:pPr>
            <a:r>
              <a:rPr lang="en-GB" sz="2800" dirty="0" smtClean="0"/>
              <a:t>Marx’s philosophy of history underpinned the  ideology – and history-writing – of the 1917 </a:t>
            </a:r>
            <a:r>
              <a:rPr lang="en-GB" sz="2800" dirty="0"/>
              <a:t>B</a:t>
            </a:r>
            <a:r>
              <a:rPr lang="en-GB" sz="2800" dirty="0" smtClean="0"/>
              <a:t>olshevist Revolution, plus that of other Communist regimes</a:t>
            </a:r>
          </a:p>
          <a:p>
            <a:pPr marL="285750" indent="-285750" algn="just">
              <a:buFont typeface="Arial" panose="020B0604020202020204" pitchFamily="34" charset="0"/>
              <a:buChar char="•"/>
            </a:pPr>
            <a:endParaRPr lang="en-GB" sz="2800" dirty="0"/>
          </a:p>
          <a:p>
            <a:pPr marL="285750" indent="-285750" algn="just">
              <a:buFont typeface="Arial" panose="020B0604020202020204" pitchFamily="34" charset="0"/>
              <a:buChar char="•"/>
            </a:pPr>
            <a:r>
              <a:rPr lang="en-GB" sz="2800" dirty="0">
                <a:solidFill>
                  <a:prstClr val="white"/>
                </a:solidFill>
              </a:rPr>
              <a:t>Marx’s ideas also influence broad range of scholarly approaches within non-Communist world – of which we will concentrate on two important branches of historical scholarship that were forged in 20</a:t>
            </a:r>
            <a:r>
              <a:rPr lang="en-GB" sz="2800" baseline="30000" dirty="0">
                <a:solidFill>
                  <a:prstClr val="white"/>
                </a:solidFill>
              </a:rPr>
              <a:t>th</a:t>
            </a:r>
            <a:r>
              <a:rPr lang="en-GB" sz="2800" dirty="0">
                <a:solidFill>
                  <a:prstClr val="white"/>
                </a:solidFill>
              </a:rPr>
              <a:t>-century Britain: </a:t>
            </a:r>
            <a:r>
              <a:rPr lang="en-GB" sz="2800" dirty="0">
                <a:solidFill>
                  <a:srgbClr val="FFFF00"/>
                </a:solidFill>
              </a:rPr>
              <a:t>social history </a:t>
            </a:r>
            <a:r>
              <a:rPr lang="en-GB" sz="2800" dirty="0"/>
              <a:t>and </a:t>
            </a:r>
            <a:r>
              <a:rPr lang="en-GB" sz="2800" dirty="0">
                <a:solidFill>
                  <a:srgbClr val="FFFF00"/>
                </a:solidFill>
              </a:rPr>
              <a:t>cultural studies</a:t>
            </a:r>
            <a:endParaRPr lang="en-GB" sz="2800" dirty="0">
              <a:solidFill>
                <a:prstClr val="white"/>
              </a:solidFill>
            </a:endParaRPr>
          </a:p>
          <a:p>
            <a:pPr algn="just"/>
            <a:endParaRPr lang="en-GB" sz="2800" dirty="0"/>
          </a:p>
        </p:txBody>
      </p:sp>
      <p:sp>
        <p:nvSpPr>
          <p:cNvPr id="6" name="TextBox 5"/>
          <p:cNvSpPr txBox="1"/>
          <p:nvPr/>
        </p:nvSpPr>
        <p:spPr>
          <a:xfrm>
            <a:off x="0" y="5769"/>
            <a:ext cx="12192000" cy="1157918"/>
          </a:xfrm>
          <a:prstGeom prst="rect">
            <a:avLst/>
          </a:prstGeom>
          <a:noFill/>
        </p:spPr>
        <p:txBody>
          <a:bodyPr wrap="square" lIns="720000" tIns="360000" rIns="360000" bIns="360000" rtlCol="0">
            <a:spAutoFit/>
          </a:bodyPr>
          <a:lstStyle/>
          <a:p>
            <a:r>
              <a:rPr lang="en-GB" sz="2800" b="1" dirty="0" smtClean="0">
                <a:solidFill>
                  <a:srgbClr val="FFFF00"/>
                </a:solidFill>
                <a:effectLst>
                  <a:outerShdw blurRad="38100" dist="38100" dir="2700000" algn="tl">
                    <a:srgbClr val="000000">
                      <a:alpha val="43137"/>
                    </a:srgbClr>
                  </a:outerShdw>
                </a:effectLst>
              </a:rPr>
              <a:t>Marxist-Leninist Historiography</a:t>
            </a:r>
            <a:endParaRPr lang="en-GB" sz="2800" b="1" dirty="0">
              <a:solidFill>
                <a:srgbClr val="FFFF00"/>
              </a:solidFill>
              <a:effectLst>
                <a:outerShdw blurRad="38100" dist="38100" dir="2700000" algn="tl">
                  <a:srgbClr val="000000">
                    <a:alpha val="43137"/>
                  </a:srgbClr>
                </a:outerShdw>
              </a:effectLst>
              <a:latin typeface="+mj-lt"/>
            </a:endParaRPr>
          </a:p>
        </p:txBody>
      </p:sp>
    </p:spTree>
    <p:extLst>
      <p:ext uri="{BB962C8B-B14F-4D97-AF65-F5344CB8AC3E}">
        <p14:creationId xmlns:p14="http://schemas.microsoft.com/office/powerpoint/2010/main" val="351832503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916732" cy="1465695"/>
          </a:xfrm>
          <a:prstGeom prst="rect">
            <a:avLst/>
          </a:prstGeom>
          <a:noFill/>
        </p:spPr>
        <p:txBody>
          <a:bodyPr wrap="square" lIns="720000" tIns="360000" rIns="720000" bIns="360000" rtlCol="0">
            <a:spAutoFit/>
          </a:bodyPr>
          <a:lstStyle/>
          <a:p>
            <a:pPr algn="ctr"/>
            <a:endParaRPr lang="en-GB" sz="1600" b="1" dirty="0">
              <a:latin typeface="+mj-lt"/>
            </a:endParaRPr>
          </a:p>
          <a:p>
            <a:pPr marL="285750" indent="-285750" algn="just">
              <a:buFont typeface="Arial" panose="020B0604020202020204" pitchFamily="34" charset="0"/>
              <a:buChar char="•"/>
            </a:pPr>
            <a:endParaRPr lang="en-GB" sz="1600" dirty="0"/>
          </a:p>
          <a:p>
            <a:pPr algn="just"/>
            <a:endParaRPr lang="en-GB" sz="1600" dirty="0" smtClean="0"/>
          </a:p>
        </p:txBody>
      </p:sp>
      <p:sp>
        <p:nvSpPr>
          <p:cNvPr id="6" name="TextBox 5"/>
          <p:cNvSpPr txBox="1"/>
          <p:nvPr/>
        </p:nvSpPr>
        <p:spPr>
          <a:xfrm>
            <a:off x="1524000" y="5769"/>
            <a:ext cx="9144001" cy="1065585"/>
          </a:xfrm>
          <a:prstGeom prst="rect">
            <a:avLst/>
          </a:prstGeom>
          <a:noFill/>
        </p:spPr>
        <p:txBody>
          <a:bodyPr wrap="square" lIns="360000" tIns="360000" rIns="360000" bIns="360000" rtlCol="0">
            <a:spAutoFit/>
          </a:bodyPr>
          <a:lstStyle/>
          <a:p>
            <a:pPr algn="ctr"/>
            <a:r>
              <a:rPr lang="en-GB" sz="2200" b="1" dirty="0" smtClean="0">
                <a:solidFill>
                  <a:srgbClr val="FFFF00"/>
                </a:solidFill>
                <a:effectLst>
                  <a:outerShdw blurRad="38100" dist="38100" dir="2700000" algn="tl">
                    <a:srgbClr val="000000">
                      <a:alpha val="43137"/>
                    </a:srgbClr>
                  </a:outerShdw>
                </a:effectLst>
              </a:rPr>
              <a:t> </a:t>
            </a:r>
            <a:endParaRPr lang="en-GB" sz="2200" b="1" dirty="0">
              <a:solidFill>
                <a:srgbClr val="FFFF00"/>
              </a:solidFill>
              <a:effectLst>
                <a:outerShdw blurRad="38100" dist="38100" dir="2700000" algn="tl">
                  <a:srgbClr val="000000">
                    <a:alpha val="43137"/>
                  </a:srgbClr>
                </a:outerShdw>
              </a:effectLst>
              <a:latin typeface="+mj-lt"/>
            </a:endParaRPr>
          </a:p>
        </p:txBody>
      </p:sp>
      <p:sp>
        <p:nvSpPr>
          <p:cNvPr id="4" name="TextBox 3"/>
          <p:cNvSpPr txBox="1"/>
          <p:nvPr/>
        </p:nvSpPr>
        <p:spPr>
          <a:xfrm>
            <a:off x="0" y="-19990"/>
            <a:ext cx="6946005" cy="6328565"/>
          </a:xfrm>
          <a:prstGeom prst="rect">
            <a:avLst/>
          </a:prstGeom>
          <a:noFill/>
        </p:spPr>
        <p:txBody>
          <a:bodyPr wrap="square" lIns="720000" tIns="360000" rIns="720000" bIns="360000" rtlCol="0">
            <a:spAutoFit/>
          </a:bodyPr>
          <a:lstStyle/>
          <a:p>
            <a:pPr algn="ctr"/>
            <a:endParaRPr lang="en-GB" sz="1600" b="1" dirty="0">
              <a:latin typeface="+mj-lt"/>
            </a:endParaRPr>
          </a:p>
          <a:p>
            <a:pPr algn="just"/>
            <a:r>
              <a:rPr lang="en-GB" sz="2800" b="1" dirty="0" smtClean="0">
                <a:solidFill>
                  <a:srgbClr val="FFFF00"/>
                </a:solidFill>
                <a:effectLst>
                  <a:outerShdw blurRad="38100" dist="38100" dir="2700000" algn="tl">
                    <a:srgbClr val="000000">
                      <a:alpha val="43137"/>
                    </a:srgbClr>
                  </a:outerShdw>
                </a:effectLst>
              </a:rPr>
              <a:t>2.  Social History: Communist </a:t>
            </a:r>
            <a:r>
              <a:rPr lang="en-GB" sz="2800" b="1" dirty="0">
                <a:solidFill>
                  <a:srgbClr val="FFFF00"/>
                </a:solidFill>
                <a:effectLst>
                  <a:outerShdw blurRad="38100" dist="38100" dir="2700000" algn="tl">
                    <a:srgbClr val="000000">
                      <a:alpha val="43137"/>
                    </a:srgbClr>
                  </a:outerShdw>
                </a:effectLst>
              </a:rPr>
              <a:t>Party Historians Group </a:t>
            </a:r>
            <a:endParaRPr lang="en-GB" sz="2800" b="1" dirty="0" smtClean="0">
              <a:solidFill>
                <a:srgbClr val="FFFF00"/>
              </a:solidFill>
              <a:effectLst>
                <a:outerShdw blurRad="38100" dist="38100" dir="2700000" algn="tl">
                  <a:srgbClr val="000000">
                    <a:alpha val="43137"/>
                  </a:srgbClr>
                </a:outerShdw>
              </a:effectLst>
            </a:endParaRPr>
          </a:p>
          <a:p>
            <a:pPr algn="just"/>
            <a:endParaRPr lang="en-GB" sz="2800" b="1" dirty="0" smtClean="0">
              <a:effectLst>
                <a:outerShdw blurRad="38100" dist="38100" dir="2700000" algn="tl">
                  <a:srgbClr val="000000">
                    <a:alpha val="43137"/>
                  </a:srgbClr>
                </a:outerShdw>
              </a:effectLst>
            </a:endParaRPr>
          </a:p>
          <a:p>
            <a:pPr marL="457200" indent="-457200" algn="just">
              <a:buFont typeface="Arial" panose="020B0604020202020204" pitchFamily="34" charset="0"/>
              <a:buChar char="•"/>
            </a:pPr>
            <a:r>
              <a:rPr lang="en-GB" sz="2400" dirty="0" smtClean="0">
                <a:effectLst>
                  <a:outerShdw blurRad="38100" dist="38100" dir="2700000" algn="tl">
                    <a:srgbClr val="000000">
                      <a:alpha val="43137"/>
                    </a:srgbClr>
                  </a:outerShdw>
                </a:effectLst>
              </a:rPr>
              <a:t>Section of Communist Party of Great Britain (dissolved 1991)</a:t>
            </a:r>
          </a:p>
          <a:p>
            <a:pPr marL="457200" indent="-457200" algn="just">
              <a:buFont typeface="Arial" panose="020B0604020202020204" pitchFamily="34" charset="0"/>
              <a:buChar char="•"/>
            </a:pPr>
            <a:r>
              <a:rPr lang="en-GB" sz="2400" dirty="0" smtClean="0">
                <a:effectLst>
                  <a:outerShdw blurRad="38100" dist="38100" dir="2700000" algn="tl">
                    <a:srgbClr val="000000">
                      <a:alpha val="43137"/>
                    </a:srgbClr>
                  </a:outerShdw>
                </a:effectLst>
              </a:rPr>
              <a:t>Forged out of Popular Front Against Fascism and War</a:t>
            </a:r>
          </a:p>
          <a:p>
            <a:pPr marL="457200" indent="-457200" algn="just">
              <a:buFont typeface="Arial" panose="020B0604020202020204" pitchFamily="34" charset="0"/>
              <a:buChar char="•"/>
            </a:pPr>
            <a:r>
              <a:rPr lang="en-GB" sz="2400" dirty="0" smtClean="0">
                <a:effectLst>
                  <a:outerShdw blurRad="38100" dist="38100" dir="2700000" algn="tl">
                    <a:srgbClr val="000000">
                      <a:alpha val="43137"/>
                    </a:srgbClr>
                  </a:outerShdw>
                </a:effectLst>
              </a:rPr>
              <a:t>Established journal </a:t>
            </a:r>
            <a:r>
              <a:rPr lang="en-GB" sz="2400" i="1" dirty="0" smtClean="0">
                <a:effectLst>
                  <a:outerShdw blurRad="38100" dist="38100" dir="2700000" algn="tl">
                    <a:srgbClr val="000000">
                      <a:alpha val="43137"/>
                    </a:srgbClr>
                  </a:outerShdw>
                </a:effectLst>
              </a:rPr>
              <a:t>Past and Present</a:t>
            </a:r>
            <a:endParaRPr lang="en-GB" sz="2400" dirty="0" smtClean="0">
              <a:effectLst>
                <a:outerShdw blurRad="38100" dist="38100" dir="2700000" algn="tl">
                  <a:srgbClr val="000000">
                    <a:alpha val="43137"/>
                  </a:srgbClr>
                </a:outerShdw>
              </a:effectLst>
            </a:endParaRPr>
          </a:p>
          <a:p>
            <a:pPr marL="457200" indent="-457200" algn="just">
              <a:buFont typeface="Arial" panose="020B0604020202020204" pitchFamily="34" charset="0"/>
              <a:buChar char="•"/>
            </a:pPr>
            <a:r>
              <a:rPr lang="en-GB" sz="2400" dirty="0" smtClean="0">
                <a:effectLst>
                  <a:outerShdw blurRad="38100" dist="38100" dir="2700000" algn="tl">
                    <a:srgbClr val="000000">
                      <a:alpha val="43137"/>
                    </a:srgbClr>
                  </a:outerShdw>
                </a:effectLst>
              </a:rPr>
              <a:t>Committed to writing history</a:t>
            </a:r>
            <a:r>
              <a:rPr lang="en-GB" sz="2400" i="1" dirty="0" smtClean="0">
                <a:effectLst>
                  <a:outerShdw blurRad="38100" dist="38100" dir="2700000" algn="tl">
                    <a:srgbClr val="000000">
                      <a:alpha val="43137"/>
                    </a:srgbClr>
                  </a:outerShdw>
                </a:effectLst>
              </a:rPr>
              <a:t> of </a:t>
            </a:r>
            <a:r>
              <a:rPr lang="en-GB" sz="2400" dirty="0" smtClean="0">
                <a:effectLst>
                  <a:outerShdw blurRad="38100" dist="38100" dir="2700000" algn="tl">
                    <a:srgbClr val="000000">
                      <a:alpha val="43137"/>
                    </a:srgbClr>
                  </a:outerShdw>
                </a:effectLst>
              </a:rPr>
              <a:t>class struggle and to using history-writing as an </a:t>
            </a:r>
            <a:r>
              <a:rPr lang="en-GB" sz="2400" i="1" dirty="0" smtClean="0">
                <a:solidFill>
                  <a:srgbClr val="FFFF00"/>
                </a:solidFill>
                <a:effectLst>
                  <a:outerShdw blurRad="38100" dist="38100" dir="2700000" algn="tl">
                    <a:srgbClr val="000000">
                      <a:alpha val="43137"/>
                    </a:srgbClr>
                  </a:outerShdw>
                </a:effectLst>
              </a:rPr>
              <a:t>agent within </a:t>
            </a:r>
            <a:r>
              <a:rPr lang="en-GB" sz="2400" dirty="0" smtClean="0">
                <a:effectLst>
                  <a:outerShdw blurRad="38100" dist="38100" dir="2700000" algn="tl">
                    <a:srgbClr val="000000">
                      <a:alpha val="43137"/>
                    </a:srgbClr>
                  </a:outerShdw>
                </a:effectLst>
              </a:rPr>
              <a:t>class struggle</a:t>
            </a:r>
          </a:p>
          <a:p>
            <a:pPr marL="457200" indent="-457200" algn="just">
              <a:buFont typeface="Arial" panose="020B0604020202020204" pitchFamily="34" charset="0"/>
              <a:buChar char="•"/>
            </a:pPr>
            <a:r>
              <a:rPr lang="en-GB" sz="2400" dirty="0" smtClean="0">
                <a:effectLst>
                  <a:outerShdw blurRad="38100" dist="38100" dir="2700000" algn="tl">
                    <a:srgbClr val="000000">
                      <a:alpha val="43137"/>
                    </a:srgbClr>
                  </a:outerShdw>
                </a:effectLst>
              </a:rPr>
              <a:t>Commitment to a radical history “from below”</a:t>
            </a:r>
            <a:endParaRPr lang="en-GB" sz="2400" dirty="0"/>
          </a:p>
          <a:p>
            <a:pPr algn="just"/>
            <a:endParaRPr lang="en-GB" sz="2400" dirty="0"/>
          </a:p>
        </p:txBody>
      </p:sp>
      <p:sp>
        <p:nvSpPr>
          <p:cNvPr id="3" name="AutoShape 2" descr="Image result for The World Turned Upside Down: Radical Ideas During the English Revolution ("/>
          <p:cNvSpPr>
            <a:spLocks noChangeAspect="1" noChangeArrowheads="1"/>
          </p:cNvSpPr>
          <p:nvPr/>
        </p:nvSpPr>
        <p:spPr bwMode="auto">
          <a:xfrm>
            <a:off x="63500" y="-136525"/>
            <a:ext cx="22955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Image result for The World Turned Upside Down: Radical Ideas During the English Revolution ("/>
          <p:cNvSpPr>
            <a:spLocks noChangeAspect="1" noChangeArrowheads="1"/>
          </p:cNvSpPr>
          <p:nvPr/>
        </p:nvSpPr>
        <p:spPr bwMode="auto">
          <a:xfrm>
            <a:off x="215900" y="15875"/>
            <a:ext cx="22955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2289"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46005" y="15874"/>
            <a:ext cx="5245995" cy="44984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6946005" y="4483874"/>
            <a:ext cx="5095741" cy="2092881"/>
          </a:xfrm>
          <a:prstGeom prst="rect">
            <a:avLst/>
          </a:prstGeom>
        </p:spPr>
        <p:txBody>
          <a:bodyPr wrap="square">
            <a:spAutoFit/>
          </a:bodyPr>
          <a:lstStyle/>
          <a:p>
            <a:pPr algn="r"/>
            <a:r>
              <a:rPr lang="en-GB" sz="1600" i="1" dirty="0"/>
              <a:t>Historians of 'Past and </a:t>
            </a:r>
            <a:r>
              <a:rPr lang="en-GB" sz="1600" i="1" dirty="0" smtClean="0"/>
              <a:t>Present’  </a:t>
            </a:r>
            <a:r>
              <a:rPr lang="en-GB" sz="1600" dirty="0" smtClean="0"/>
              <a:t>by </a:t>
            </a:r>
            <a:r>
              <a:rPr lang="en-GB" sz="1600" dirty="0"/>
              <a:t>Stephen Frederick Godfrey </a:t>
            </a:r>
            <a:r>
              <a:rPr lang="en-GB" sz="1600" dirty="0" smtClean="0"/>
              <a:t>Farthing (1999). Features</a:t>
            </a:r>
          </a:p>
          <a:p>
            <a:pPr algn="r"/>
            <a:r>
              <a:rPr lang="en-GB" sz="1600" dirty="0"/>
              <a:t> Sir John Huxtable Elliott (1930-</a:t>
            </a:r>
            <a:r>
              <a:rPr lang="en-GB" sz="1600" dirty="0" smtClean="0"/>
              <a:t>), Christopher </a:t>
            </a:r>
            <a:r>
              <a:rPr lang="en-GB" sz="1600" dirty="0"/>
              <a:t>Hill (1912-2003), </a:t>
            </a:r>
            <a:r>
              <a:rPr lang="en-GB" sz="1600" dirty="0" smtClean="0"/>
              <a:t>Rodney </a:t>
            </a:r>
            <a:r>
              <a:rPr lang="en-GB" sz="1600" dirty="0"/>
              <a:t>Howard Hilton (1916-2002), </a:t>
            </a:r>
            <a:r>
              <a:rPr lang="en-GB" sz="1600" dirty="0" smtClean="0"/>
              <a:t>Eric </a:t>
            </a:r>
            <a:r>
              <a:rPr lang="en-GB" sz="1600" dirty="0"/>
              <a:t>John Ernest </a:t>
            </a:r>
            <a:r>
              <a:rPr lang="en-GB" sz="1600" dirty="0" err="1"/>
              <a:t>Hobsbawm</a:t>
            </a:r>
            <a:r>
              <a:rPr lang="en-GB" sz="1600" dirty="0"/>
              <a:t> (1917-2012), </a:t>
            </a:r>
            <a:r>
              <a:rPr lang="en-GB" sz="1600" dirty="0" smtClean="0"/>
              <a:t> </a:t>
            </a:r>
            <a:r>
              <a:rPr lang="en-GB" sz="1600" dirty="0"/>
              <a:t>Lawrence Stone (1919-1999), </a:t>
            </a:r>
            <a:r>
              <a:rPr lang="en-GB" sz="1600" dirty="0" smtClean="0"/>
              <a:t> (</a:t>
            </a:r>
            <a:r>
              <a:rPr lang="en-GB" sz="1600" dirty="0"/>
              <a:t>Irene) Joan Thirsk (1922-2013</a:t>
            </a:r>
            <a:r>
              <a:rPr lang="en-GB" sz="1600" dirty="0" smtClean="0"/>
              <a:t>), Sir </a:t>
            </a:r>
            <a:r>
              <a:rPr lang="en-GB" sz="1600" dirty="0"/>
              <a:t>Keith Vivian Thomas (1933-</a:t>
            </a:r>
            <a:r>
              <a:rPr lang="en-GB" sz="1600" dirty="0" smtClean="0"/>
              <a:t>). </a:t>
            </a:r>
            <a:endParaRPr lang="en-GB" sz="1600" dirty="0"/>
          </a:p>
          <a:p>
            <a:endParaRPr lang="en-GB" dirty="0"/>
          </a:p>
        </p:txBody>
      </p:sp>
    </p:spTree>
    <p:extLst>
      <p:ext uri="{BB962C8B-B14F-4D97-AF65-F5344CB8AC3E}">
        <p14:creationId xmlns:p14="http://schemas.microsoft.com/office/powerpoint/2010/main" val="117883301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916732" cy="1465695"/>
          </a:xfrm>
          <a:prstGeom prst="rect">
            <a:avLst/>
          </a:prstGeom>
          <a:noFill/>
        </p:spPr>
        <p:txBody>
          <a:bodyPr wrap="square" lIns="720000" tIns="360000" rIns="720000" bIns="360000" rtlCol="0">
            <a:spAutoFit/>
          </a:bodyPr>
          <a:lstStyle/>
          <a:p>
            <a:pPr algn="ctr"/>
            <a:endParaRPr lang="en-GB" sz="1600" b="1" dirty="0">
              <a:latin typeface="+mj-lt"/>
            </a:endParaRPr>
          </a:p>
          <a:p>
            <a:pPr marL="285750" indent="-285750" algn="just">
              <a:buFont typeface="Arial" panose="020B0604020202020204" pitchFamily="34" charset="0"/>
              <a:buChar char="•"/>
            </a:pPr>
            <a:endParaRPr lang="en-GB" sz="1600" dirty="0"/>
          </a:p>
          <a:p>
            <a:pPr algn="just"/>
            <a:endParaRPr lang="en-GB" sz="1600" dirty="0" smtClean="0"/>
          </a:p>
        </p:txBody>
      </p:sp>
      <p:sp>
        <p:nvSpPr>
          <p:cNvPr id="6" name="TextBox 5"/>
          <p:cNvSpPr txBox="1"/>
          <p:nvPr/>
        </p:nvSpPr>
        <p:spPr>
          <a:xfrm>
            <a:off x="1524000" y="5769"/>
            <a:ext cx="9144001" cy="1065585"/>
          </a:xfrm>
          <a:prstGeom prst="rect">
            <a:avLst/>
          </a:prstGeom>
          <a:noFill/>
        </p:spPr>
        <p:txBody>
          <a:bodyPr wrap="square" lIns="360000" tIns="360000" rIns="360000" bIns="360000" rtlCol="0">
            <a:spAutoFit/>
          </a:bodyPr>
          <a:lstStyle/>
          <a:p>
            <a:pPr algn="ctr"/>
            <a:r>
              <a:rPr lang="en-GB" sz="2200" b="1" dirty="0" smtClean="0">
                <a:solidFill>
                  <a:srgbClr val="FFFF00"/>
                </a:solidFill>
                <a:effectLst>
                  <a:outerShdw blurRad="38100" dist="38100" dir="2700000" algn="tl">
                    <a:srgbClr val="000000">
                      <a:alpha val="43137"/>
                    </a:srgbClr>
                  </a:outerShdw>
                </a:effectLst>
              </a:rPr>
              <a:t> </a:t>
            </a:r>
            <a:endParaRPr lang="en-GB" sz="2200" b="1" dirty="0">
              <a:solidFill>
                <a:srgbClr val="FFFF00"/>
              </a:solidFill>
              <a:effectLst>
                <a:outerShdw blurRad="38100" dist="38100" dir="2700000" algn="tl">
                  <a:srgbClr val="000000">
                    <a:alpha val="43137"/>
                  </a:srgbClr>
                </a:outerShdw>
              </a:effectLst>
              <a:latin typeface="+mj-lt"/>
            </a:endParaRPr>
          </a:p>
        </p:txBody>
      </p:sp>
      <p:sp>
        <p:nvSpPr>
          <p:cNvPr id="4" name="TextBox 3"/>
          <p:cNvSpPr txBox="1"/>
          <p:nvPr/>
        </p:nvSpPr>
        <p:spPr>
          <a:xfrm>
            <a:off x="0" y="-19990"/>
            <a:ext cx="9066403" cy="2696801"/>
          </a:xfrm>
          <a:prstGeom prst="rect">
            <a:avLst/>
          </a:prstGeom>
          <a:noFill/>
        </p:spPr>
        <p:txBody>
          <a:bodyPr wrap="square" lIns="720000" tIns="360000" rIns="720000" bIns="360000" rtlCol="0">
            <a:spAutoFit/>
          </a:bodyPr>
          <a:lstStyle/>
          <a:p>
            <a:pPr algn="r"/>
            <a:endParaRPr lang="en-GB" sz="1600" b="1" dirty="0">
              <a:solidFill>
                <a:srgbClr val="FFFF00"/>
              </a:solidFill>
              <a:latin typeface="+mj-lt"/>
            </a:endParaRPr>
          </a:p>
          <a:p>
            <a:r>
              <a:rPr lang="en-GB" sz="2800" b="1" dirty="0" smtClean="0">
                <a:solidFill>
                  <a:srgbClr val="FFFF00"/>
                </a:solidFill>
                <a:effectLst>
                  <a:outerShdw blurRad="38100" dist="38100" dir="2700000" algn="tl">
                    <a:srgbClr val="000000">
                      <a:alpha val="43137"/>
                    </a:srgbClr>
                  </a:outerShdw>
                </a:effectLst>
              </a:rPr>
              <a:t>2.  Social History: Eric </a:t>
            </a:r>
            <a:r>
              <a:rPr lang="en-GB" sz="2800" b="1" dirty="0" err="1" smtClean="0">
                <a:solidFill>
                  <a:srgbClr val="FFFF00"/>
                </a:solidFill>
                <a:effectLst>
                  <a:outerShdw blurRad="38100" dist="38100" dir="2700000" algn="tl">
                    <a:srgbClr val="000000">
                      <a:alpha val="43137"/>
                    </a:srgbClr>
                  </a:outerShdw>
                </a:effectLst>
              </a:rPr>
              <a:t>Hobsawm</a:t>
            </a:r>
            <a:r>
              <a:rPr lang="en-GB" sz="2800" b="1" dirty="0" smtClean="0">
                <a:solidFill>
                  <a:srgbClr val="FFFF00"/>
                </a:solidFill>
                <a:effectLst>
                  <a:outerShdw blurRad="38100" dist="38100" dir="2700000" algn="tl">
                    <a:srgbClr val="000000">
                      <a:alpha val="43137"/>
                    </a:srgbClr>
                  </a:outerShdw>
                </a:effectLst>
              </a:rPr>
              <a:t> (</a:t>
            </a:r>
            <a:r>
              <a:rPr lang="en-GB" sz="2800" b="1" dirty="0" smtClean="0">
                <a:solidFill>
                  <a:srgbClr val="FFFF00"/>
                </a:solidFill>
              </a:rPr>
              <a:t>1917–2012)</a:t>
            </a:r>
            <a:endParaRPr lang="en-GB" sz="1000" b="1" dirty="0" smtClean="0">
              <a:solidFill>
                <a:srgbClr val="FFFF00"/>
              </a:solidFill>
            </a:endParaRPr>
          </a:p>
          <a:p>
            <a:endParaRPr lang="en-US" sz="2800" dirty="0" smtClean="0"/>
          </a:p>
          <a:p>
            <a:pPr lvl="0" algn="just"/>
            <a:endParaRPr lang="en-GB" sz="2800" dirty="0"/>
          </a:p>
          <a:p>
            <a:pPr algn="just"/>
            <a:endParaRPr lang="en-GB" sz="2800" dirty="0"/>
          </a:p>
        </p:txBody>
      </p:sp>
      <p:sp>
        <p:nvSpPr>
          <p:cNvPr id="3" name="AutoShape 2" descr="Image result for The World Turned Upside Down: Radical Ideas During the English Revolution ("/>
          <p:cNvSpPr>
            <a:spLocks noChangeAspect="1" noChangeArrowheads="1"/>
          </p:cNvSpPr>
          <p:nvPr/>
        </p:nvSpPr>
        <p:spPr bwMode="auto">
          <a:xfrm>
            <a:off x="63500" y="-136525"/>
            <a:ext cx="22955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Image result for The World Turned Upside Down: Radical Ideas During the English Revolution ("/>
          <p:cNvSpPr>
            <a:spLocks noChangeAspect="1" noChangeArrowheads="1"/>
          </p:cNvSpPr>
          <p:nvPr/>
        </p:nvSpPr>
        <p:spPr bwMode="auto">
          <a:xfrm>
            <a:off x="215900" y="15875"/>
            <a:ext cx="22955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1266" name="Picture 2" descr="Eric Hobsbaw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108203"/>
            <a:ext cx="4042577" cy="2273950"/>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069664" y="232249"/>
            <a:ext cx="2006355" cy="3005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9"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199110" y="232249"/>
            <a:ext cx="1992890" cy="26571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70"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056786" y="3382153"/>
            <a:ext cx="2094739" cy="31171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71" name="Picture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244665" y="3382153"/>
            <a:ext cx="1901779" cy="30048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73" name="Picture 9" descr="Image result for you can change the world hobsbawm"/>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883844" y="3759713"/>
            <a:ext cx="1983235" cy="3110959"/>
          </a:xfrm>
          <a:prstGeom prst="rect">
            <a:avLst/>
          </a:prstGeom>
          <a:noFill/>
          <a:extLst>
            <a:ext uri="{909E8E84-426E-40DD-AFC4-6F175D3DCCD1}">
              <a14:hiddenFill xmlns:a14="http://schemas.microsoft.com/office/drawing/2010/main">
                <a:solidFill>
                  <a:srgbClr val="FFFFFF"/>
                </a:solidFill>
              </a14:hiddenFill>
            </a:ext>
          </a:extLst>
        </p:spPr>
      </p:pic>
      <p:pic>
        <p:nvPicPr>
          <p:cNvPr id="11275" name="Picture 11" descr="Image result for you can change the world hobsbawm"/>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883844" y="1071354"/>
            <a:ext cx="1995684" cy="3137215"/>
          </a:xfrm>
          <a:prstGeom prst="rect">
            <a:avLst/>
          </a:prstGeom>
          <a:noFill/>
          <a:extLst>
            <a:ext uri="{909E8E84-426E-40DD-AFC4-6F175D3DCCD1}">
              <a14:hiddenFill xmlns:a14="http://schemas.microsoft.com/office/drawing/2010/main">
                <a:solidFill>
                  <a:srgbClr val="FFFFFF"/>
                </a:solidFill>
              </a14:hiddenFill>
            </a:ext>
          </a:extLst>
        </p:spPr>
      </p:pic>
      <p:pic>
        <p:nvPicPr>
          <p:cNvPr id="11277" name="Picture 13"/>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06787" y="3608277"/>
            <a:ext cx="1881443" cy="31357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78" name="Picture 14"/>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930929" y="1071354"/>
            <a:ext cx="1952915" cy="31626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 name="Picture 12"/>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2147109" y="3606800"/>
            <a:ext cx="1976445" cy="31372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757063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p:cNvSpPr txBox="1">
            <a:spLocks/>
          </p:cNvSpPr>
          <p:nvPr/>
        </p:nvSpPr>
        <p:spPr>
          <a:xfrm>
            <a:off x="1240587" y="1623510"/>
            <a:ext cx="6408930" cy="4954669"/>
          </a:xfrm>
          <a:prstGeom prst="rect">
            <a:avLst/>
          </a:prstGeom>
        </p:spPr>
        <p:txBody>
          <a:bodyPr lIns="274320" rIns="274320">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45720" indent="0" algn="just">
              <a:buClr>
                <a:srgbClr val="C66951"/>
              </a:buClr>
              <a:buNone/>
            </a:pPr>
            <a:r>
              <a:rPr lang="en-GB" sz="2800" b="1" dirty="0">
                <a:solidFill>
                  <a:schemeClr val="tx1"/>
                </a:solidFill>
                <a:latin typeface="Calibri" panose="020F0502020204030204" pitchFamily="34" charset="0"/>
              </a:rPr>
              <a:t>Georges Lefebvre (1874–1959) </a:t>
            </a:r>
            <a:r>
              <a:rPr lang="en-GB" sz="2800" b="1" dirty="0" smtClean="0">
                <a:solidFill>
                  <a:schemeClr val="tx1"/>
                </a:solidFill>
                <a:latin typeface="Calibri" panose="020F0502020204030204" pitchFamily="34" charset="0"/>
              </a:rPr>
              <a:t>popularised phrase “history </a:t>
            </a:r>
            <a:r>
              <a:rPr lang="en-GB" sz="2800" b="1" dirty="0">
                <a:solidFill>
                  <a:schemeClr val="tx1"/>
                </a:solidFill>
                <a:latin typeface="Calibri" panose="020F0502020204030204" pitchFamily="34" charset="0"/>
              </a:rPr>
              <a:t>from </a:t>
            </a:r>
            <a:r>
              <a:rPr lang="en-GB" sz="2800" b="1" dirty="0" smtClean="0">
                <a:solidFill>
                  <a:schemeClr val="tx1"/>
                </a:solidFill>
                <a:latin typeface="Calibri" panose="020F0502020204030204" pitchFamily="34" charset="0"/>
              </a:rPr>
              <a:t>below”</a:t>
            </a:r>
          </a:p>
          <a:p>
            <a:pPr lvl="1" algn="just">
              <a:buClr>
                <a:srgbClr val="C66951"/>
              </a:buClr>
              <a:buFontTx/>
              <a:buChar char="-"/>
            </a:pPr>
            <a:r>
              <a:rPr lang="en-US" sz="2400" i="1" dirty="0" smtClean="0">
                <a:solidFill>
                  <a:schemeClr val="tx1"/>
                </a:solidFill>
                <a:latin typeface="Calibri" panose="020F0502020204030204" pitchFamily="34" charset="0"/>
              </a:rPr>
              <a:t>The </a:t>
            </a:r>
            <a:r>
              <a:rPr lang="en-US" sz="2400" i="1" dirty="0">
                <a:solidFill>
                  <a:schemeClr val="tx1"/>
                </a:solidFill>
                <a:latin typeface="Calibri" panose="020F0502020204030204" pitchFamily="34" charset="0"/>
              </a:rPr>
              <a:t>Peasants of the North during the French Revolution </a:t>
            </a:r>
            <a:r>
              <a:rPr lang="en-US" sz="2400" dirty="0">
                <a:solidFill>
                  <a:schemeClr val="tx1"/>
                </a:solidFill>
                <a:latin typeface="Calibri" panose="020F0502020204030204" pitchFamily="34" charset="0"/>
              </a:rPr>
              <a:t>(</a:t>
            </a:r>
            <a:r>
              <a:rPr lang="en-US" sz="2400" dirty="0" smtClean="0">
                <a:solidFill>
                  <a:schemeClr val="tx1"/>
                </a:solidFill>
                <a:latin typeface="Calibri" panose="020F0502020204030204" pitchFamily="34" charset="0"/>
              </a:rPr>
              <a:t>1924)</a:t>
            </a:r>
          </a:p>
          <a:p>
            <a:pPr algn="just">
              <a:buClr>
                <a:srgbClr val="C66951"/>
              </a:buClr>
              <a:buFontTx/>
              <a:buChar char="-"/>
            </a:pPr>
            <a:endParaRPr lang="en-US" sz="2600" dirty="0">
              <a:solidFill>
                <a:schemeClr val="tx1"/>
              </a:solidFill>
              <a:latin typeface="Calibri" panose="020F0502020204030204" pitchFamily="34" charset="0"/>
            </a:endParaRPr>
          </a:p>
          <a:p>
            <a:pPr marL="45720" indent="0" algn="just">
              <a:buClr>
                <a:srgbClr val="C66951"/>
              </a:buClr>
              <a:buNone/>
            </a:pPr>
            <a:r>
              <a:rPr lang="en-US" sz="2600" b="1" dirty="0" smtClean="0">
                <a:solidFill>
                  <a:schemeClr val="tx1"/>
                </a:solidFill>
                <a:latin typeface="Calibri" panose="020F0502020204030204" pitchFamily="34" charset="0"/>
              </a:rPr>
              <a:t>Part of </a:t>
            </a:r>
            <a:r>
              <a:rPr lang="en-US" sz="2600" b="1" dirty="0" err="1" smtClean="0">
                <a:solidFill>
                  <a:schemeClr val="tx1"/>
                </a:solidFill>
                <a:latin typeface="Calibri" panose="020F0502020204030204" pitchFamily="34" charset="0"/>
              </a:rPr>
              <a:t>Annales</a:t>
            </a:r>
            <a:r>
              <a:rPr lang="en-US" sz="2600" b="1" dirty="0" smtClean="0">
                <a:solidFill>
                  <a:schemeClr val="tx1"/>
                </a:solidFill>
                <a:latin typeface="Calibri" panose="020F0502020204030204" pitchFamily="34" charset="0"/>
              </a:rPr>
              <a:t> School of historiography</a:t>
            </a:r>
            <a:endParaRPr lang="en-US" sz="2600" b="1" dirty="0" smtClean="0">
              <a:solidFill>
                <a:schemeClr val="tx1"/>
              </a:solidFill>
              <a:latin typeface="Calibri" panose="020F0502020204030204" pitchFamily="34" charset="0"/>
            </a:endParaRPr>
          </a:p>
          <a:p>
            <a:pPr algn="just">
              <a:buClr>
                <a:srgbClr val="C66951"/>
              </a:buClr>
              <a:buFontTx/>
              <a:buChar char="-"/>
            </a:pPr>
            <a:endParaRPr lang="en-US" dirty="0">
              <a:solidFill>
                <a:schemeClr val="tx1"/>
              </a:solidFill>
              <a:latin typeface="Calibri" panose="020F0502020204030204" pitchFamily="34" charset="0"/>
            </a:endParaRPr>
          </a:p>
        </p:txBody>
      </p:sp>
      <p:pic>
        <p:nvPicPr>
          <p:cNvPr id="7" name="Picture 4"/>
          <p:cNvPicPr>
            <a:picLocks noChangeAspect="1" noChangeArrowheads="1"/>
          </p:cNvPicPr>
          <p:nvPr/>
        </p:nvPicPr>
        <p:blipFill rotWithShape="1">
          <a:blip r:embed="rId3">
            <a:extLst>
              <a:ext uri="{28A0092B-C50C-407E-A947-70E740481C1C}">
                <a14:useLocalDpi xmlns:a14="http://schemas.microsoft.com/office/drawing/2010/main" val="0"/>
              </a:ext>
            </a:extLst>
          </a:blip>
          <a:srcRect l="4098" r="16260"/>
          <a:stretch/>
        </p:blipFill>
        <p:spPr bwMode="auto">
          <a:xfrm>
            <a:off x="9331053" y="91448"/>
            <a:ext cx="2351928" cy="30641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Box 5"/>
          <p:cNvSpPr txBox="1"/>
          <p:nvPr/>
        </p:nvSpPr>
        <p:spPr>
          <a:xfrm>
            <a:off x="0" y="-19990"/>
            <a:ext cx="8394853" cy="1404140"/>
          </a:xfrm>
          <a:prstGeom prst="rect">
            <a:avLst/>
          </a:prstGeom>
          <a:noFill/>
        </p:spPr>
        <p:txBody>
          <a:bodyPr wrap="square" lIns="720000" tIns="360000" rIns="720000" bIns="360000" rtlCol="0">
            <a:spAutoFit/>
          </a:bodyPr>
          <a:lstStyle/>
          <a:p>
            <a:pPr algn="ctr"/>
            <a:endParaRPr lang="en-GB" sz="1600" b="1" dirty="0">
              <a:latin typeface="+mj-lt"/>
            </a:endParaRPr>
          </a:p>
          <a:p>
            <a:pPr algn="just"/>
            <a:r>
              <a:rPr lang="en-GB" sz="2800" b="1" dirty="0" smtClean="0">
                <a:solidFill>
                  <a:srgbClr val="FFFF00"/>
                </a:solidFill>
                <a:effectLst>
                  <a:outerShdw blurRad="38100" dist="38100" dir="2700000" algn="tl">
                    <a:srgbClr val="000000">
                      <a:alpha val="43137"/>
                    </a:srgbClr>
                  </a:outerShdw>
                </a:effectLst>
              </a:rPr>
              <a:t>2.  Social History: History </a:t>
            </a:r>
            <a:r>
              <a:rPr lang="en-GB" sz="2800" b="1" dirty="0" smtClean="0">
                <a:solidFill>
                  <a:srgbClr val="FFFF00"/>
                </a:solidFill>
                <a:effectLst>
                  <a:outerShdw blurRad="38100" dist="38100" dir="2700000" algn="tl">
                    <a:srgbClr val="000000">
                      <a:alpha val="43137"/>
                    </a:srgbClr>
                  </a:outerShdw>
                </a:effectLst>
              </a:rPr>
              <a:t>from Below</a:t>
            </a:r>
            <a:endParaRPr lang="en-GB" sz="2400" dirty="0"/>
          </a:p>
        </p:txBody>
      </p:sp>
      <p:pic>
        <p:nvPicPr>
          <p:cNvPr id="2" name="Picture 1"/>
          <p:cNvPicPr>
            <a:picLocks noChangeAspect="1"/>
          </p:cNvPicPr>
          <p:nvPr/>
        </p:nvPicPr>
        <p:blipFill>
          <a:blip r:embed="rId4"/>
          <a:stretch>
            <a:fillRect/>
          </a:stretch>
        </p:blipFill>
        <p:spPr>
          <a:xfrm>
            <a:off x="9203070" y="3272589"/>
            <a:ext cx="2364007" cy="3585411"/>
          </a:xfrm>
          <a:prstGeom prst="rect">
            <a:avLst/>
          </a:prstGeom>
        </p:spPr>
      </p:pic>
    </p:spTree>
    <p:extLst>
      <p:ext uri="{BB962C8B-B14F-4D97-AF65-F5344CB8AC3E}">
        <p14:creationId xmlns:p14="http://schemas.microsoft.com/office/powerpoint/2010/main" val="210641646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916732" cy="1465695"/>
          </a:xfrm>
          <a:prstGeom prst="rect">
            <a:avLst/>
          </a:prstGeom>
          <a:noFill/>
        </p:spPr>
        <p:txBody>
          <a:bodyPr wrap="square" lIns="720000" tIns="360000" rIns="720000" bIns="360000" rtlCol="0">
            <a:spAutoFit/>
          </a:bodyPr>
          <a:lstStyle/>
          <a:p>
            <a:pPr algn="ctr"/>
            <a:endParaRPr lang="en-GB" sz="1600" b="1" dirty="0">
              <a:latin typeface="+mj-lt"/>
            </a:endParaRPr>
          </a:p>
          <a:p>
            <a:pPr marL="285750" indent="-285750" algn="just">
              <a:buFont typeface="Arial" panose="020B0604020202020204" pitchFamily="34" charset="0"/>
              <a:buChar char="•"/>
            </a:pPr>
            <a:endParaRPr lang="en-GB" sz="1600" dirty="0"/>
          </a:p>
          <a:p>
            <a:pPr algn="just"/>
            <a:endParaRPr lang="en-GB" sz="1600" dirty="0" smtClean="0"/>
          </a:p>
        </p:txBody>
      </p:sp>
      <p:sp>
        <p:nvSpPr>
          <p:cNvPr id="6" name="TextBox 5"/>
          <p:cNvSpPr txBox="1"/>
          <p:nvPr/>
        </p:nvSpPr>
        <p:spPr>
          <a:xfrm>
            <a:off x="1524000" y="5769"/>
            <a:ext cx="9144001" cy="1065585"/>
          </a:xfrm>
          <a:prstGeom prst="rect">
            <a:avLst/>
          </a:prstGeom>
          <a:noFill/>
        </p:spPr>
        <p:txBody>
          <a:bodyPr wrap="square" lIns="360000" tIns="360000" rIns="360000" bIns="360000" rtlCol="0">
            <a:spAutoFit/>
          </a:bodyPr>
          <a:lstStyle/>
          <a:p>
            <a:pPr algn="ctr"/>
            <a:r>
              <a:rPr lang="en-GB" sz="2200" b="1" dirty="0" smtClean="0">
                <a:solidFill>
                  <a:srgbClr val="FFFF00"/>
                </a:solidFill>
                <a:effectLst>
                  <a:outerShdw blurRad="38100" dist="38100" dir="2700000" algn="tl">
                    <a:srgbClr val="000000">
                      <a:alpha val="43137"/>
                    </a:srgbClr>
                  </a:outerShdw>
                </a:effectLst>
              </a:rPr>
              <a:t> </a:t>
            </a:r>
            <a:endParaRPr lang="en-GB" sz="2200" b="1" dirty="0">
              <a:solidFill>
                <a:srgbClr val="FFFF00"/>
              </a:solidFill>
              <a:effectLst>
                <a:outerShdw blurRad="38100" dist="38100" dir="2700000" algn="tl">
                  <a:srgbClr val="000000">
                    <a:alpha val="43137"/>
                  </a:srgbClr>
                </a:outerShdw>
              </a:effectLst>
              <a:latin typeface="+mj-lt"/>
            </a:endParaRPr>
          </a:p>
        </p:txBody>
      </p:sp>
      <p:sp>
        <p:nvSpPr>
          <p:cNvPr id="4" name="TextBox 3"/>
          <p:cNvSpPr txBox="1"/>
          <p:nvPr/>
        </p:nvSpPr>
        <p:spPr>
          <a:xfrm>
            <a:off x="0" y="-19989"/>
            <a:ext cx="9429750" cy="7775115"/>
          </a:xfrm>
          <a:prstGeom prst="rect">
            <a:avLst/>
          </a:prstGeom>
          <a:noFill/>
        </p:spPr>
        <p:txBody>
          <a:bodyPr wrap="square" lIns="720000" tIns="360000" rIns="720000" bIns="360000" rtlCol="0">
            <a:spAutoFit/>
          </a:bodyPr>
          <a:lstStyle/>
          <a:p>
            <a:pPr algn="ctr"/>
            <a:endParaRPr lang="en-GB" sz="1600" b="1" dirty="0">
              <a:latin typeface="+mj-lt"/>
            </a:endParaRPr>
          </a:p>
          <a:p>
            <a:pPr algn="just"/>
            <a:r>
              <a:rPr lang="en-GB" sz="2800" b="1" dirty="0" smtClean="0">
                <a:solidFill>
                  <a:srgbClr val="FFFF00"/>
                </a:solidFill>
                <a:effectLst>
                  <a:outerShdw blurRad="38100" dist="38100" dir="2700000" algn="tl">
                    <a:srgbClr val="000000">
                      <a:alpha val="43137"/>
                    </a:srgbClr>
                  </a:outerShdw>
                </a:effectLst>
              </a:rPr>
              <a:t>2.  Social History: EP </a:t>
            </a:r>
            <a:r>
              <a:rPr lang="en-GB" sz="2800" b="1" dirty="0">
                <a:solidFill>
                  <a:srgbClr val="FFFF00"/>
                </a:solidFill>
                <a:effectLst>
                  <a:outerShdw blurRad="38100" dist="38100" dir="2700000" algn="tl">
                    <a:srgbClr val="000000">
                      <a:alpha val="43137"/>
                    </a:srgbClr>
                  </a:outerShdw>
                </a:effectLst>
              </a:rPr>
              <a:t>Thompson </a:t>
            </a:r>
            <a:r>
              <a:rPr lang="en-GB" sz="2800" b="1" dirty="0" smtClean="0">
                <a:solidFill>
                  <a:srgbClr val="FFFF00"/>
                </a:solidFill>
                <a:effectLst>
                  <a:outerShdw blurRad="38100" dist="38100" dir="2700000" algn="tl">
                    <a:srgbClr val="000000">
                      <a:alpha val="43137"/>
                    </a:srgbClr>
                  </a:outerShdw>
                </a:effectLst>
              </a:rPr>
              <a:t>(1924–1993)</a:t>
            </a:r>
          </a:p>
          <a:p>
            <a:pPr algn="just"/>
            <a:endParaRPr lang="en-GB" sz="1000" dirty="0" smtClean="0"/>
          </a:p>
          <a:p>
            <a:pPr marL="45720" indent="0" algn="just">
              <a:buNone/>
            </a:pPr>
            <a:r>
              <a:rPr lang="en-US" sz="2600" dirty="0" smtClean="0"/>
              <a:t>“</a:t>
            </a:r>
            <a:r>
              <a:rPr lang="en-GB" sz="2600" dirty="0"/>
              <a:t>I</a:t>
            </a:r>
            <a:r>
              <a:rPr lang="en-GB" sz="2600" dirty="0" smtClean="0"/>
              <a:t>t </a:t>
            </a:r>
            <a:r>
              <a:rPr lang="en-GB" sz="2600" dirty="0"/>
              <a:t>is one of the peculiarities of the English that the history of the ‘common people’ has always been something other than – and distinct from – English history proper.”</a:t>
            </a:r>
          </a:p>
          <a:p>
            <a:pPr marL="45720" indent="0" algn="just">
              <a:buNone/>
            </a:pPr>
            <a:endParaRPr lang="en-GB" sz="2600" dirty="0"/>
          </a:p>
          <a:p>
            <a:pPr marL="45720" indent="0" algn="just">
              <a:buNone/>
            </a:pPr>
            <a:r>
              <a:rPr lang="en-GB" sz="2600" dirty="0" smtClean="0"/>
              <a:t>	“</a:t>
            </a:r>
            <a:r>
              <a:rPr lang="en-GB" sz="2600" dirty="0"/>
              <a:t>At a certain point one ceases to defend a certain view of history; one must defend history itself. </a:t>
            </a:r>
            <a:r>
              <a:rPr lang="en-GB" sz="2600" dirty="0">
                <a:solidFill>
                  <a:srgbClr val="FFFF00"/>
                </a:solidFill>
              </a:rPr>
              <a:t>A qualitative methodology must not be allowed to remain uncriticised which obliterates whole categories of evidence. The industrial revolution entailed not only a change in the rate of economic growth; it also entailed far-reaching changes in the way of the people</a:t>
            </a:r>
            <a:r>
              <a:rPr lang="en-GB" sz="2600" dirty="0"/>
              <a:t>.”</a:t>
            </a:r>
          </a:p>
          <a:p>
            <a:pPr algn="r"/>
            <a:endParaRPr lang="en-GB" sz="1000" dirty="0"/>
          </a:p>
          <a:p>
            <a:pPr marL="342900" indent="-342900" algn="r">
              <a:buFontTx/>
              <a:buChar char="-"/>
            </a:pPr>
            <a:r>
              <a:rPr lang="en-GB" sz="2000" dirty="0" smtClean="0"/>
              <a:t>EP </a:t>
            </a:r>
            <a:r>
              <a:rPr lang="en-GB" sz="2000" dirty="0"/>
              <a:t>Thompson, ‘</a:t>
            </a:r>
            <a:r>
              <a:rPr lang="en-GB" sz="2000" dirty="0">
                <a:solidFill>
                  <a:srgbClr val="FFFF00"/>
                </a:solidFill>
              </a:rPr>
              <a:t>History from Below</a:t>
            </a:r>
            <a:r>
              <a:rPr lang="en-GB" sz="2000" dirty="0"/>
              <a:t>,’ </a:t>
            </a:r>
            <a:r>
              <a:rPr lang="en-GB" sz="2000" i="1" dirty="0"/>
              <a:t>Times Literary Supplement</a:t>
            </a:r>
            <a:r>
              <a:rPr lang="en-GB" sz="2000" dirty="0"/>
              <a:t>, April 7 </a:t>
            </a:r>
            <a:r>
              <a:rPr lang="en-GB" sz="2000" dirty="0" smtClean="0"/>
              <a:t>1966</a:t>
            </a:r>
          </a:p>
          <a:p>
            <a:pPr marL="342900" indent="-342900" algn="r">
              <a:buFontTx/>
              <a:buChar char="-"/>
            </a:pPr>
            <a:endParaRPr lang="en-GB" sz="2000" dirty="0" smtClean="0"/>
          </a:p>
          <a:p>
            <a:pPr algn="r">
              <a:buFontTx/>
              <a:buChar char="-"/>
            </a:pPr>
            <a:endParaRPr lang="en-GB" sz="2000" dirty="0"/>
          </a:p>
          <a:p>
            <a:pPr algn="just"/>
            <a:endParaRPr lang="en-GB" sz="2800" dirty="0"/>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29750" y="5769"/>
            <a:ext cx="2762250" cy="3667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6816454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916732" cy="1465695"/>
          </a:xfrm>
          <a:prstGeom prst="rect">
            <a:avLst/>
          </a:prstGeom>
          <a:noFill/>
        </p:spPr>
        <p:txBody>
          <a:bodyPr wrap="square" lIns="720000" tIns="360000" rIns="720000" bIns="360000" rtlCol="0">
            <a:spAutoFit/>
          </a:bodyPr>
          <a:lstStyle/>
          <a:p>
            <a:pPr algn="ctr"/>
            <a:endParaRPr lang="en-GB" sz="1600" b="1" dirty="0">
              <a:latin typeface="+mj-lt"/>
            </a:endParaRPr>
          </a:p>
          <a:p>
            <a:pPr marL="285750" indent="-285750" algn="just">
              <a:buFont typeface="Arial" panose="020B0604020202020204" pitchFamily="34" charset="0"/>
              <a:buChar char="•"/>
            </a:pPr>
            <a:endParaRPr lang="en-GB" sz="1600" dirty="0"/>
          </a:p>
          <a:p>
            <a:pPr algn="just"/>
            <a:endParaRPr lang="en-GB" sz="1600" dirty="0" smtClean="0"/>
          </a:p>
        </p:txBody>
      </p:sp>
      <p:sp>
        <p:nvSpPr>
          <p:cNvPr id="6" name="TextBox 5"/>
          <p:cNvSpPr txBox="1"/>
          <p:nvPr/>
        </p:nvSpPr>
        <p:spPr>
          <a:xfrm>
            <a:off x="1524000" y="5769"/>
            <a:ext cx="9144001" cy="1065585"/>
          </a:xfrm>
          <a:prstGeom prst="rect">
            <a:avLst/>
          </a:prstGeom>
          <a:noFill/>
        </p:spPr>
        <p:txBody>
          <a:bodyPr wrap="square" lIns="360000" tIns="360000" rIns="360000" bIns="360000" rtlCol="0">
            <a:spAutoFit/>
          </a:bodyPr>
          <a:lstStyle/>
          <a:p>
            <a:pPr algn="ctr"/>
            <a:r>
              <a:rPr lang="en-GB" sz="2200" b="1" dirty="0" smtClean="0">
                <a:solidFill>
                  <a:srgbClr val="FFFF00"/>
                </a:solidFill>
                <a:effectLst>
                  <a:outerShdw blurRad="38100" dist="38100" dir="2700000" algn="tl">
                    <a:srgbClr val="000000">
                      <a:alpha val="43137"/>
                    </a:srgbClr>
                  </a:outerShdw>
                </a:effectLst>
              </a:rPr>
              <a:t> </a:t>
            </a:r>
            <a:endParaRPr lang="en-GB" sz="2200" b="1" dirty="0">
              <a:solidFill>
                <a:srgbClr val="FFFF00"/>
              </a:solidFill>
              <a:effectLst>
                <a:outerShdw blurRad="38100" dist="38100" dir="2700000" algn="tl">
                  <a:srgbClr val="000000">
                    <a:alpha val="43137"/>
                  </a:srgbClr>
                </a:outerShdw>
              </a:effectLst>
              <a:latin typeface="+mj-lt"/>
            </a:endParaRPr>
          </a:p>
        </p:txBody>
      </p:sp>
      <p:sp>
        <p:nvSpPr>
          <p:cNvPr id="4" name="TextBox 3"/>
          <p:cNvSpPr txBox="1"/>
          <p:nvPr/>
        </p:nvSpPr>
        <p:spPr>
          <a:xfrm>
            <a:off x="0" y="-19989"/>
            <a:ext cx="9429750" cy="7282672"/>
          </a:xfrm>
          <a:prstGeom prst="rect">
            <a:avLst/>
          </a:prstGeom>
          <a:noFill/>
        </p:spPr>
        <p:txBody>
          <a:bodyPr wrap="square" lIns="720000" tIns="360000" rIns="720000" bIns="360000" rtlCol="0">
            <a:spAutoFit/>
          </a:bodyPr>
          <a:lstStyle/>
          <a:p>
            <a:pPr algn="ctr"/>
            <a:endParaRPr lang="en-GB" sz="1600" b="1" dirty="0">
              <a:latin typeface="+mj-lt"/>
            </a:endParaRPr>
          </a:p>
          <a:p>
            <a:pPr algn="just"/>
            <a:r>
              <a:rPr lang="en-GB" sz="2800" b="1" dirty="0" smtClean="0">
                <a:solidFill>
                  <a:srgbClr val="FFFF00"/>
                </a:solidFill>
                <a:effectLst>
                  <a:outerShdw blurRad="38100" dist="38100" dir="2700000" algn="tl">
                    <a:srgbClr val="000000">
                      <a:alpha val="43137"/>
                    </a:srgbClr>
                  </a:outerShdw>
                </a:effectLst>
              </a:rPr>
              <a:t>2.  Social History: EP </a:t>
            </a:r>
            <a:r>
              <a:rPr lang="en-GB" sz="2800" b="1" dirty="0">
                <a:solidFill>
                  <a:srgbClr val="FFFF00"/>
                </a:solidFill>
                <a:effectLst>
                  <a:outerShdw blurRad="38100" dist="38100" dir="2700000" algn="tl">
                    <a:srgbClr val="000000">
                      <a:alpha val="43137"/>
                    </a:srgbClr>
                  </a:outerShdw>
                </a:effectLst>
              </a:rPr>
              <a:t>Thompson </a:t>
            </a:r>
            <a:r>
              <a:rPr lang="en-GB" sz="2800" b="1" dirty="0" smtClean="0">
                <a:solidFill>
                  <a:srgbClr val="FFFF00"/>
                </a:solidFill>
                <a:effectLst>
                  <a:outerShdw blurRad="38100" dist="38100" dir="2700000" algn="tl">
                    <a:srgbClr val="000000">
                      <a:alpha val="43137"/>
                    </a:srgbClr>
                  </a:outerShdw>
                </a:effectLst>
              </a:rPr>
              <a:t>(1924–1993)</a:t>
            </a:r>
          </a:p>
          <a:p>
            <a:pPr algn="just"/>
            <a:endParaRPr lang="en-GB" sz="1000" dirty="0" smtClean="0"/>
          </a:p>
          <a:p>
            <a:pPr algn="just"/>
            <a:r>
              <a:rPr lang="en-US" sz="2800" dirty="0" smtClean="0"/>
              <a:t>“</a:t>
            </a:r>
            <a:r>
              <a:rPr lang="en-GB" sz="2800" dirty="0"/>
              <a:t>I am seeking to rescue the poor </a:t>
            </a:r>
            <a:r>
              <a:rPr lang="en-GB" sz="2800" dirty="0" err="1"/>
              <a:t>stockinger</a:t>
            </a:r>
            <a:r>
              <a:rPr lang="en-GB" sz="2800" dirty="0"/>
              <a:t>, the Luddite cropper, the </a:t>
            </a:r>
            <a:r>
              <a:rPr lang="en-GB" sz="2800" dirty="0" smtClean="0"/>
              <a:t>‘obsolete’ </a:t>
            </a:r>
            <a:r>
              <a:rPr lang="en-GB" sz="2800" dirty="0"/>
              <a:t>hand-loom weaver, the </a:t>
            </a:r>
            <a:r>
              <a:rPr lang="en-GB" sz="2800" dirty="0" smtClean="0"/>
              <a:t>‘utopian’ artisan from </a:t>
            </a:r>
            <a:r>
              <a:rPr lang="en-GB" sz="2800" dirty="0"/>
              <a:t>the </a:t>
            </a:r>
            <a:r>
              <a:rPr lang="en-GB" sz="2800" b="1" dirty="0">
                <a:solidFill>
                  <a:srgbClr val="FFFF00"/>
                </a:solidFill>
              </a:rPr>
              <a:t>enormous condescension of posterity</a:t>
            </a:r>
            <a:r>
              <a:rPr lang="en-GB" sz="2800" dirty="0"/>
              <a:t>. Their crafts and traditions may have been dying; their hostility to the new industrialism may have been backward-looking; their communitarian ideals may have been fantasies; their insurrectionary conspiracies may have been </a:t>
            </a:r>
            <a:r>
              <a:rPr lang="en-GB" sz="2800" dirty="0" smtClean="0"/>
              <a:t>foolhardy …  </a:t>
            </a:r>
            <a:r>
              <a:rPr lang="en-GB" sz="2800" dirty="0"/>
              <a:t>but they lived through these times of acute social disturbance </a:t>
            </a:r>
            <a:r>
              <a:rPr lang="en-GB" sz="2800" i="1" dirty="0"/>
              <a:t>and we did not</a:t>
            </a:r>
            <a:r>
              <a:rPr lang="en-GB" sz="2800" dirty="0" smtClean="0"/>
              <a:t>.”</a:t>
            </a:r>
          </a:p>
          <a:p>
            <a:pPr marL="457200" lvl="0" indent="-457200" algn="r">
              <a:buFontTx/>
              <a:buChar char="-"/>
            </a:pPr>
            <a:r>
              <a:rPr lang="en-US" dirty="0" smtClean="0"/>
              <a:t>EP Thompson</a:t>
            </a:r>
            <a:r>
              <a:rPr lang="en-US" dirty="0"/>
              <a:t>, </a:t>
            </a:r>
            <a:r>
              <a:rPr lang="en-US" i="1" dirty="0"/>
              <a:t>The Making of the English Working Class </a:t>
            </a:r>
            <a:r>
              <a:rPr lang="en-US" dirty="0" smtClean="0"/>
              <a:t>(London: Pelican, </a:t>
            </a:r>
            <a:r>
              <a:rPr lang="en-US" dirty="0"/>
              <a:t>1963), p. 9.</a:t>
            </a:r>
            <a:r>
              <a:rPr lang="en-GB" dirty="0"/>
              <a:t> </a:t>
            </a:r>
            <a:endParaRPr lang="en-GB" dirty="0" smtClean="0"/>
          </a:p>
          <a:p>
            <a:pPr marL="457200" lvl="0" indent="-457200" algn="just">
              <a:buFontTx/>
              <a:buChar char="-"/>
            </a:pPr>
            <a:endParaRPr lang="en-GB" sz="2800" dirty="0"/>
          </a:p>
          <a:p>
            <a:pPr algn="just"/>
            <a:endParaRPr lang="en-GB" sz="2800" dirty="0"/>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29750" y="5769"/>
            <a:ext cx="2762250" cy="3667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1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220325" y="3524250"/>
            <a:ext cx="1971675" cy="3333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7612004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916732" cy="1465695"/>
          </a:xfrm>
          <a:prstGeom prst="rect">
            <a:avLst/>
          </a:prstGeom>
          <a:noFill/>
        </p:spPr>
        <p:txBody>
          <a:bodyPr wrap="square" lIns="720000" tIns="360000" rIns="720000" bIns="360000" rtlCol="0">
            <a:spAutoFit/>
          </a:bodyPr>
          <a:lstStyle/>
          <a:p>
            <a:pPr algn="ctr"/>
            <a:endParaRPr lang="en-GB" sz="1600" b="1" dirty="0">
              <a:latin typeface="+mj-lt"/>
            </a:endParaRPr>
          </a:p>
          <a:p>
            <a:pPr marL="285750" indent="-285750" algn="just">
              <a:buFont typeface="Arial" panose="020B0604020202020204" pitchFamily="34" charset="0"/>
              <a:buChar char="•"/>
            </a:pPr>
            <a:endParaRPr lang="en-GB" sz="1600" dirty="0"/>
          </a:p>
          <a:p>
            <a:pPr algn="just"/>
            <a:endParaRPr lang="en-GB" sz="1600" dirty="0" smtClean="0"/>
          </a:p>
        </p:txBody>
      </p:sp>
      <p:sp>
        <p:nvSpPr>
          <p:cNvPr id="6" name="TextBox 5"/>
          <p:cNvSpPr txBox="1"/>
          <p:nvPr/>
        </p:nvSpPr>
        <p:spPr>
          <a:xfrm>
            <a:off x="1524000" y="5769"/>
            <a:ext cx="9144001" cy="1065585"/>
          </a:xfrm>
          <a:prstGeom prst="rect">
            <a:avLst/>
          </a:prstGeom>
          <a:noFill/>
        </p:spPr>
        <p:txBody>
          <a:bodyPr wrap="square" lIns="360000" tIns="360000" rIns="360000" bIns="360000" rtlCol="0">
            <a:spAutoFit/>
          </a:bodyPr>
          <a:lstStyle/>
          <a:p>
            <a:pPr algn="ctr"/>
            <a:r>
              <a:rPr lang="en-GB" sz="2200" b="1" dirty="0" smtClean="0">
                <a:solidFill>
                  <a:srgbClr val="FFFF00"/>
                </a:solidFill>
                <a:effectLst>
                  <a:outerShdw blurRad="38100" dist="38100" dir="2700000" algn="tl">
                    <a:srgbClr val="000000">
                      <a:alpha val="43137"/>
                    </a:srgbClr>
                  </a:outerShdw>
                </a:effectLst>
              </a:rPr>
              <a:t> </a:t>
            </a:r>
            <a:endParaRPr lang="en-GB" sz="2200" b="1" dirty="0">
              <a:solidFill>
                <a:srgbClr val="FFFF00"/>
              </a:solidFill>
              <a:effectLst>
                <a:outerShdw blurRad="38100" dist="38100" dir="2700000" algn="tl">
                  <a:srgbClr val="000000">
                    <a:alpha val="43137"/>
                  </a:srgbClr>
                </a:outerShdw>
              </a:effectLst>
              <a:latin typeface="+mj-lt"/>
            </a:endParaRPr>
          </a:p>
        </p:txBody>
      </p:sp>
      <p:sp>
        <p:nvSpPr>
          <p:cNvPr id="4" name="TextBox 3"/>
          <p:cNvSpPr txBox="1"/>
          <p:nvPr/>
        </p:nvSpPr>
        <p:spPr>
          <a:xfrm>
            <a:off x="0" y="-19990"/>
            <a:ext cx="9066403" cy="6728674"/>
          </a:xfrm>
          <a:prstGeom prst="rect">
            <a:avLst/>
          </a:prstGeom>
          <a:noFill/>
        </p:spPr>
        <p:txBody>
          <a:bodyPr wrap="square" lIns="720000" tIns="360000" rIns="720000" bIns="360000" rtlCol="0">
            <a:spAutoFit/>
          </a:bodyPr>
          <a:lstStyle/>
          <a:p>
            <a:pPr algn="ctr"/>
            <a:endParaRPr lang="en-GB" sz="1600" b="1" dirty="0">
              <a:latin typeface="+mj-lt"/>
            </a:endParaRPr>
          </a:p>
          <a:p>
            <a:pPr algn="just"/>
            <a:r>
              <a:rPr lang="en-GB" sz="2800" b="1" dirty="0" smtClean="0">
                <a:solidFill>
                  <a:srgbClr val="FFFF00"/>
                </a:solidFill>
                <a:effectLst>
                  <a:outerShdw blurRad="38100" dist="38100" dir="2700000" algn="tl">
                    <a:srgbClr val="000000">
                      <a:alpha val="43137"/>
                    </a:srgbClr>
                  </a:outerShdw>
                </a:effectLst>
              </a:rPr>
              <a:t>2.  Social History: Christopher </a:t>
            </a:r>
            <a:r>
              <a:rPr lang="en-GB" sz="2800" b="1" dirty="0">
                <a:solidFill>
                  <a:srgbClr val="FFFF00"/>
                </a:solidFill>
                <a:effectLst>
                  <a:outerShdw blurRad="38100" dist="38100" dir="2700000" algn="tl">
                    <a:srgbClr val="000000">
                      <a:alpha val="43137"/>
                    </a:srgbClr>
                  </a:outerShdw>
                </a:effectLst>
              </a:rPr>
              <a:t>Hill (1912–2003</a:t>
            </a:r>
            <a:r>
              <a:rPr lang="en-GB" sz="2800" b="1" dirty="0" smtClean="0">
                <a:solidFill>
                  <a:srgbClr val="FFFF00"/>
                </a:solidFill>
                <a:effectLst>
                  <a:outerShdw blurRad="38100" dist="38100" dir="2700000" algn="tl">
                    <a:srgbClr val="000000">
                      <a:alpha val="43137"/>
                    </a:srgbClr>
                  </a:outerShdw>
                </a:effectLst>
              </a:rPr>
              <a:t>)</a:t>
            </a:r>
          </a:p>
          <a:p>
            <a:pPr algn="just"/>
            <a:endParaRPr lang="en-GB" sz="1000" dirty="0" smtClean="0"/>
          </a:p>
          <a:p>
            <a:pPr algn="just"/>
            <a:r>
              <a:rPr lang="en-US" sz="2800" dirty="0" smtClean="0"/>
              <a:t>“</a:t>
            </a:r>
            <a:r>
              <a:rPr lang="en-GB" sz="2800" dirty="0"/>
              <a:t>History has to be rewritten in every generation, because although the past does not change, the present does; each generation asks new questions of the past and finds new areas of sympathy as it re-lives different aspects of the experiences of its predecessors.” </a:t>
            </a:r>
            <a:endParaRPr lang="en-GB" sz="2800" dirty="0" smtClean="0"/>
          </a:p>
          <a:p>
            <a:pPr algn="just"/>
            <a:endParaRPr lang="en-GB" sz="2800" dirty="0"/>
          </a:p>
          <a:p>
            <a:pPr algn="just"/>
            <a:r>
              <a:rPr lang="en-GB" sz="2800" dirty="0"/>
              <a:t>“Each generation ... rescues a new area from what its predecessors arrogantly and snobbishly dismissed as 'the lunatic fringe.”</a:t>
            </a:r>
            <a:endParaRPr lang="en-GB" sz="2800" dirty="0" smtClean="0"/>
          </a:p>
          <a:p>
            <a:pPr marL="457200" lvl="0" indent="-457200" algn="just">
              <a:buFontTx/>
              <a:buChar char="-"/>
            </a:pPr>
            <a:endParaRPr lang="en-GB" sz="2800" dirty="0"/>
          </a:p>
          <a:p>
            <a:pPr algn="just"/>
            <a:endParaRPr lang="en-GB" sz="2800" dirty="0"/>
          </a:p>
        </p:txBody>
      </p:sp>
      <p:sp>
        <p:nvSpPr>
          <p:cNvPr id="3" name="AutoShape 2" descr="Image result for The World Turned Upside Down: Radical Ideas During the English Revolution ("/>
          <p:cNvSpPr>
            <a:spLocks noChangeAspect="1" noChangeArrowheads="1"/>
          </p:cNvSpPr>
          <p:nvPr/>
        </p:nvSpPr>
        <p:spPr bwMode="auto">
          <a:xfrm>
            <a:off x="63500" y="-136525"/>
            <a:ext cx="22955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Image result for The World Turned Upside Down: Radical Ideas During the English Revolution ("/>
          <p:cNvSpPr>
            <a:spLocks noChangeAspect="1" noChangeArrowheads="1"/>
          </p:cNvSpPr>
          <p:nvPr/>
        </p:nvSpPr>
        <p:spPr bwMode="auto">
          <a:xfrm>
            <a:off x="215900" y="15875"/>
            <a:ext cx="22955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66403" y="538561"/>
            <a:ext cx="3011566" cy="4915787"/>
          </a:xfrm>
          <a:prstGeom prst="rect">
            <a:avLst/>
          </a:prstGeom>
        </p:spPr>
      </p:pic>
      <p:pic>
        <p:nvPicPr>
          <p:cNvPr id="8" name="Picture 7"/>
          <p:cNvPicPr>
            <a:picLocks noChangeAspect="1"/>
          </p:cNvPicPr>
          <p:nvPr/>
        </p:nvPicPr>
        <p:blipFill>
          <a:blip r:embed="rId4"/>
          <a:stretch>
            <a:fillRect/>
          </a:stretch>
        </p:blipFill>
        <p:spPr>
          <a:xfrm>
            <a:off x="8779806" y="4417090"/>
            <a:ext cx="1792379" cy="2408129"/>
          </a:xfrm>
          <a:prstGeom prst="rect">
            <a:avLst/>
          </a:prstGeom>
        </p:spPr>
      </p:pic>
    </p:spTree>
    <p:extLst>
      <p:ext uri="{BB962C8B-B14F-4D97-AF65-F5344CB8AC3E}">
        <p14:creationId xmlns:p14="http://schemas.microsoft.com/office/powerpoint/2010/main" val="216510828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916732" cy="1465695"/>
          </a:xfrm>
          <a:prstGeom prst="rect">
            <a:avLst/>
          </a:prstGeom>
          <a:noFill/>
        </p:spPr>
        <p:txBody>
          <a:bodyPr wrap="square" lIns="720000" tIns="360000" rIns="720000" bIns="360000" rtlCol="0">
            <a:spAutoFit/>
          </a:bodyPr>
          <a:lstStyle/>
          <a:p>
            <a:pPr algn="ctr"/>
            <a:endParaRPr lang="en-GB" sz="1600" b="1" dirty="0">
              <a:latin typeface="+mj-lt"/>
            </a:endParaRPr>
          </a:p>
          <a:p>
            <a:pPr marL="285750" indent="-285750" algn="just">
              <a:buFont typeface="Arial" panose="020B0604020202020204" pitchFamily="34" charset="0"/>
              <a:buChar char="•"/>
            </a:pPr>
            <a:endParaRPr lang="en-GB" sz="1600" dirty="0"/>
          </a:p>
          <a:p>
            <a:pPr algn="just"/>
            <a:endParaRPr lang="en-GB" sz="1600" dirty="0" smtClean="0"/>
          </a:p>
        </p:txBody>
      </p:sp>
      <p:sp>
        <p:nvSpPr>
          <p:cNvPr id="6" name="TextBox 5"/>
          <p:cNvSpPr txBox="1"/>
          <p:nvPr/>
        </p:nvSpPr>
        <p:spPr>
          <a:xfrm>
            <a:off x="1524000" y="5769"/>
            <a:ext cx="9144001" cy="1065585"/>
          </a:xfrm>
          <a:prstGeom prst="rect">
            <a:avLst/>
          </a:prstGeom>
          <a:noFill/>
        </p:spPr>
        <p:txBody>
          <a:bodyPr wrap="square" lIns="360000" tIns="360000" rIns="360000" bIns="360000" rtlCol="0">
            <a:spAutoFit/>
          </a:bodyPr>
          <a:lstStyle/>
          <a:p>
            <a:pPr algn="ctr"/>
            <a:r>
              <a:rPr lang="en-GB" sz="2200" b="1" dirty="0" smtClean="0">
                <a:solidFill>
                  <a:srgbClr val="FFFF00"/>
                </a:solidFill>
                <a:effectLst>
                  <a:outerShdw blurRad="38100" dist="38100" dir="2700000" algn="tl">
                    <a:srgbClr val="000000">
                      <a:alpha val="43137"/>
                    </a:srgbClr>
                  </a:outerShdw>
                </a:effectLst>
              </a:rPr>
              <a:t> </a:t>
            </a:r>
            <a:endParaRPr lang="en-GB" sz="2200" b="1" dirty="0">
              <a:solidFill>
                <a:srgbClr val="FFFF00"/>
              </a:solidFill>
              <a:effectLst>
                <a:outerShdw blurRad="38100" dist="38100" dir="2700000" algn="tl">
                  <a:srgbClr val="000000">
                    <a:alpha val="43137"/>
                  </a:srgbClr>
                </a:outerShdw>
              </a:effectLst>
              <a:latin typeface="+mj-lt"/>
            </a:endParaRPr>
          </a:p>
        </p:txBody>
      </p:sp>
      <p:sp>
        <p:nvSpPr>
          <p:cNvPr id="4" name="TextBox 3"/>
          <p:cNvSpPr txBox="1"/>
          <p:nvPr/>
        </p:nvSpPr>
        <p:spPr>
          <a:xfrm>
            <a:off x="0" y="-19990"/>
            <a:ext cx="9066403" cy="2419802"/>
          </a:xfrm>
          <a:prstGeom prst="rect">
            <a:avLst/>
          </a:prstGeom>
          <a:noFill/>
        </p:spPr>
        <p:txBody>
          <a:bodyPr wrap="square" lIns="720000" tIns="360000" rIns="720000" bIns="360000" rtlCol="0">
            <a:spAutoFit/>
          </a:bodyPr>
          <a:lstStyle/>
          <a:p>
            <a:pPr algn="ctr"/>
            <a:endParaRPr lang="en-GB" sz="1600" b="1" dirty="0">
              <a:latin typeface="+mj-lt"/>
            </a:endParaRPr>
          </a:p>
          <a:p>
            <a:pPr algn="just"/>
            <a:r>
              <a:rPr lang="en-GB" sz="2800" b="1" dirty="0" smtClean="0">
                <a:solidFill>
                  <a:srgbClr val="FFFF00"/>
                </a:solidFill>
                <a:effectLst>
                  <a:outerShdw blurRad="38100" dist="38100" dir="2700000" algn="tl">
                    <a:srgbClr val="000000">
                      <a:alpha val="43137"/>
                    </a:srgbClr>
                  </a:outerShdw>
                </a:effectLst>
              </a:rPr>
              <a:t>2.  Social History: Rodney </a:t>
            </a:r>
            <a:r>
              <a:rPr lang="en-GB" sz="2800" b="1" dirty="0" smtClean="0">
                <a:solidFill>
                  <a:srgbClr val="FFFF00"/>
                </a:solidFill>
                <a:effectLst>
                  <a:outerShdw blurRad="38100" dist="38100" dir="2700000" algn="tl">
                    <a:srgbClr val="000000">
                      <a:alpha val="43137"/>
                    </a:srgbClr>
                  </a:outerShdw>
                </a:effectLst>
              </a:rPr>
              <a:t>Hilton (1916–2002)</a:t>
            </a:r>
          </a:p>
          <a:p>
            <a:pPr algn="just"/>
            <a:endParaRPr lang="en-GB" sz="1000" dirty="0" smtClean="0"/>
          </a:p>
          <a:p>
            <a:pPr marL="457200" lvl="0" indent="-457200" algn="just">
              <a:buFontTx/>
              <a:buChar char="-"/>
            </a:pPr>
            <a:endParaRPr lang="en-GB" sz="2800" dirty="0"/>
          </a:p>
          <a:p>
            <a:pPr algn="just"/>
            <a:endParaRPr lang="en-GB" sz="2800" dirty="0"/>
          </a:p>
        </p:txBody>
      </p:sp>
      <p:sp>
        <p:nvSpPr>
          <p:cNvPr id="3" name="AutoShape 2" descr="Image result for The World Turned Upside Down: Radical Ideas During the English Revolution ("/>
          <p:cNvSpPr>
            <a:spLocks noChangeAspect="1" noChangeArrowheads="1"/>
          </p:cNvSpPr>
          <p:nvPr/>
        </p:nvSpPr>
        <p:spPr bwMode="auto">
          <a:xfrm>
            <a:off x="63500" y="-136525"/>
            <a:ext cx="22955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Image result for The World Turned Upside Down: Radical Ideas During the English Revolution ("/>
          <p:cNvSpPr>
            <a:spLocks noChangeAspect="1" noChangeArrowheads="1"/>
          </p:cNvSpPr>
          <p:nvPr/>
        </p:nvSpPr>
        <p:spPr bwMode="auto">
          <a:xfrm>
            <a:off x="215900" y="15875"/>
            <a:ext cx="22955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 name="Picture 8"/>
          <p:cNvPicPr>
            <a:picLocks noChangeAspect="1"/>
          </p:cNvPicPr>
          <p:nvPr/>
        </p:nvPicPr>
        <p:blipFill>
          <a:blip r:embed="rId3"/>
          <a:stretch>
            <a:fillRect/>
          </a:stretch>
        </p:blipFill>
        <p:spPr>
          <a:xfrm>
            <a:off x="9916733" y="15875"/>
            <a:ext cx="2275268" cy="3078304"/>
          </a:xfrm>
          <a:prstGeom prst="rect">
            <a:avLst/>
          </a:prstGeom>
        </p:spPr>
      </p:pic>
      <p:pic>
        <p:nvPicPr>
          <p:cNvPr id="11" name="Picture 10"/>
          <p:cNvPicPr>
            <a:picLocks noChangeAspect="1"/>
          </p:cNvPicPr>
          <p:nvPr/>
        </p:nvPicPr>
        <p:blipFill>
          <a:blip r:embed="rId4"/>
          <a:stretch>
            <a:fillRect/>
          </a:stretch>
        </p:blipFill>
        <p:spPr>
          <a:xfrm>
            <a:off x="63499" y="1269320"/>
            <a:ext cx="3380756" cy="4908538"/>
          </a:xfrm>
          <a:prstGeom prst="rect">
            <a:avLst/>
          </a:prstGeom>
        </p:spPr>
      </p:pic>
      <p:pic>
        <p:nvPicPr>
          <p:cNvPr id="12" name="Picture 11"/>
          <p:cNvPicPr>
            <a:picLocks noChangeAspect="1"/>
          </p:cNvPicPr>
          <p:nvPr/>
        </p:nvPicPr>
        <p:blipFill>
          <a:blip r:embed="rId5"/>
          <a:stretch>
            <a:fillRect/>
          </a:stretch>
        </p:blipFill>
        <p:spPr>
          <a:xfrm>
            <a:off x="3570194" y="1304931"/>
            <a:ext cx="3151549" cy="4908538"/>
          </a:xfrm>
          <a:prstGeom prst="rect">
            <a:avLst/>
          </a:prstGeom>
        </p:spPr>
      </p:pic>
      <p:pic>
        <p:nvPicPr>
          <p:cNvPr id="13" name="Picture 12"/>
          <p:cNvPicPr>
            <a:picLocks noChangeAspect="1"/>
          </p:cNvPicPr>
          <p:nvPr/>
        </p:nvPicPr>
        <p:blipFill>
          <a:blip r:embed="rId6"/>
          <a:stretch>
            <a:fillRect/>
          </a:stretch>
        </p:blipFill>
        <p:spPr>
          <a:xfrm>
            <a:off x="6812871" y="1304931"/>
            <a:ext cx="3025191" cy="4807549"/>
          </a:xfrm>
          <a:prstGeom prst="rect">
            <a:avLst/>
          </a:prstGeom>
        </p:spPr>
      </p:pic>
    </p:spTree>
    <p:extLst>
      <p:ext uri="{BB962C8B-B14F-4D97-AF65-F5344CB8AC3E}">
        <p14:creationId xmlns:p14="http://schemas.microsoft.com/office/powerpoint/2010/main" val="331142204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9990"/>
            <a:ext cx="9121966" cy="7159561"/>
          </a:xfrm>
          <a:prstGeom prst="rect">
            <a:avLst/>
          </a:prstGeom>
          <a:noFill/>
        </p:spPr>
        <p:txBody>
          <a:bodyPr wrap="square" lIns="720000" tIns="360000" rIns="720000" bIns="360000" rtlCol="0">
            <a:spAutoFit/>
          </a:bodyPr>
          <a:lstStyle/>
          <a:p>
            <a:pPr algn="ctr"/>
            <a:endParaRPr lang="en-GB" sz="1600" b="1" dirty="0">
              <a:latin typeface="+mj-lt"/>
            </a:endParaRPr>
          </a:p>
          <a:p>
            <a:pPr algn="just"/>
            <a:r>
              <a:rPr lang="en-GB" sz="2800" b="1" dirty="0" smtClean="0">
                <a:solidFill>
                  <a:srgbClr val="FFFF00"/>
                </a:solidFill>
                <a:effectLst>
                  <a:outerShdw blurRad="38100" dist="38100" dir="2700000" algn="tl">
                    <a:srgbClr val="000000">
                      <a:alpha val="43137"/>
                    </a:srgbClr>
                  </a:outerShdw>
                </a:effectLst>
              </a:rPr>
              <a:t>2.  Social History: Key </a:t>
            </a:r>
            <a:r>
              <a:rPr lang="en-GB" sz="2800" b="1" dirty="0" smtClean="0">
                <a:solidFill>
                  <a:srgbClr val="FFFF00"/>
                </a:solidFill>
                <a:effectLst>
                  <a:outerShdw blurRad="38100" dist="38100" dir="2700000" algn="tl">
                    <a:srgbClr val="000000">
                      <a:alpha val="43137"/>
                    </a:srgbClr>
                  </a:outerShdw>
                </a:effectLst>
              </a:rPr>
              <a:t>Concerns </a:t>
            </a:r>
          </a:p>
          <a:p>
            <a:pPr algn="just"/>
            <a:endParaRPr lang="en-GB" sz="1000" dirty="0" smtClean="0"/>
          </a:p>
          <a:p>
            <a:pPr marL="457200" indent="-457200" algn="just">
              <a:buFont typeface="Arial" panose="020B0604020202020204" pitchFamily="34" charset="0"/>
              <a:buChar char="•"/>
            </a:pPr>
            <a:endParaRPr lang="en-US" sz="2800" dirty="0"/>
          </a:p>
          <a:p>
            <a:pPr marL="457200" indent="-457200" algn="just">
              <a:buFont typeface="Arial" panose="020B0604020202020204" pitchFamily="34" charset="0"/>
              <a:buChar char="•"/>
            </a:pPr>
            <a:r>
              <a:rPr lang="en-US" sz="2800" dirty="0"/>
              <a:t>Establishing a tradition of dissent and revolutionary sentiment in England </a:t>
            </a:r>
          </a:p>
          <a:p>
            <a:pPr marL="914400" lvl="1" indent="-457200" algn="just">
              <a:buFontTx/>
              <a:buChar char="-"/>
            </a:pPr>
            <a:r>
              <a:rPr lang="en-US" sz="2800" dirty="0" smtClean="0"/>
              <a:t>recasting the Civil War as ‘the English Revolution’</a:t>
            </a:r>
          </a:p>
          <a:p>
            <a:pPr marL="914400" lvl="1" indent="-457200" algn="just">
              <a:buFontTx/>
              <a:buChar char="-"/>
            </a:pPr>
            <a:r>
              <a:rPr lang="en-US" sz="2800" dirty="0"/>
              <a:t>e</a:t>
            </a:r>
            <a:r>
              <a:rPr lang="en-US" sz="2800" dirty="0" smtClean="0"/>
              <a:t>mphasis on dissidence in Medieval period and ‘Lost Rights’ of English commoners</a:t>
            </a:r>
            <a:endParaRPr lang="en-US" sz="2800" dirty="0"/>
          </a:p>
          <a:p>
            <a:pPr marL="457200" indent="-457200" algn="just">
              <a:buFont typeface="Arial" panose="020B0604020202020204" pitchFamily="34" charset="0"/>
              <a:buChar char="•"/>
            </a:pPr>
            <a:endParaRPr lang="en-US" sz="2800" dirty="0"/>
          </a:p>
          <a:p>
            <a:pPr marL="457200" indent="-457200" algn="just">
              <a:buFont typeface="Arial" panose="020B0604020202020204" pitchFamily="34" charset="0"/>
              <a:buChar char="•"/>
            </a:pPr>
            <a:r>
              <a:rPr lang="en-US" sz="2800" dirty="0" smtClean="0"/>
              <a:t>Establishing origins of capitalism – and the transition from ‘feudal’ society</a:t>
            </a:r>
          </a:p>
          <a:p>
            <a:pPr marL="457200" indent="-457200" algn="just">
              <a:buFont typeface="Arial" panose="020B0604020202020204" pitchFamily="34" charset="0"/>
              <a:buChar char="•"/>
            </a:pPr>
            <a:endParaRPr lang="en-US" sz="2800" dirty="0"/>
          </a:p>
          <a:p>
            <a:pPr marL="457200" indent="-457200" algn="just">
              <a:buFont typeface="Arial" panose="020B0604020202020204" pitchFamily="34" charset="0"/>
              <a:buChar char="•"/>
            </a:pPr>
            <a:endParaRPr lang="en-GB" sz="2800" dirty="0"/>
          </a:p>
          <a:p>
            <a:pPr algn="just"/>
            <a:endParaRPr lang="en-GB" sz="2800" dirty="0"/>
          </a:p>
        </p:txBody>
      </p:sp>
      <p:pic>
        <p:nvPicPr>
          <p:cNvPr id="3" name="Picture 2"/>
          <p:cNvPicPr>
            <a:picLocks noChangeAspect="1"/>
          </p:cNvPicPr>
          <p:nvPr/>
        </p:nvPicPr>
        <p:blipFill>
          <a:blip r:embed="rId2"/>
          <a:stretch>
            <a:fillRect/>
          </a:stretch>
        </p:blipFill>
        <p:spPr>
          <a:xfrm>
            <a:off x="9286009" y="1457734"/>
            <a:ext cx="2499577" cy="3810330"/>
          </a:xfrm>
          <a:prstGeom prst="rect">
            <a:avLst/>
          </a:prstGeom>
        </p:spPr>
      </p:pic>
    </p:spTree>
    <p:extLst>
      <p:ext uri="{BB962C8B-B14F-4D97-AF65-F5344CB8AC3E}">
        <p14:creationId xmlns:p14="http://schemas.microsoft.com/office/powerpoint/2010/main" val="365030064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223777" y="1212454"/>
            <a:ext cx="2818458" cy="4600575"/>
          </a:xfrm>
          <a:prstGeom prst="rect">
            <a:avLst/>
          </a:prstGeom>
        </p:spPr>
      </p:pic>
      <p:pic>
        <p:nvPicPr>
          <p:cNvPr id="3" name="Picture 2"/>
          <p:cNvPicPr>
            <a:picLocks noChangeAspect="1"/>
          </p:cNvPicPr>
          <p:nvPr/>
        </p:nvPicPr>
        <p:blipFill>
          <a:blip r:embed="rId3"/>
          <a:stretch>
            <a:fillRect/>
          </a:stretch>
        </p:blipFill>
        <p:spPr>
          <a:xfrm>
            <a:off x="146423" y="1203632"/>
            <a:ext cx="2857500" cy="4600575"/>
          </a:xfrm>
          <a:prstGeom prst="rect">
            <a:avLst/>
          </a:prstGeom>
        </p:spPr>
      </p:pic>
      <p:pic>
        <p:nvPicPr>
          <p:cNvPr id="4"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97121" y="1212454"/>
            <a:ext cx="2933253" cy="44780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2" descr="Image result for Family Fortunes: Men and Women of the English Middle Class 1780-1850"/>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62089" y="1203632"/>
            <a:ext cx="2991280" cy="448692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38374" y="0"/>
            <a:ext cx="12192000" cy="6728674"/>
          </a:xfrm>
          <a:prstGeom prst="rect">
            <a:avLst/>
          </a:prstGeom>
          <a:noFill/>
        </p:spPr>
        <p:txBody>
          <a:bodyPr wrap="square" lIns="720000" tIns="360000" rIns="720000" bIns="360000" rtlCol="0">
            <a:spAutoFit/>
          </a:bodyPr>
          <a:lstStyle/>
          <a:p>
            <a:pPr algn="ctr"/>
            <a:endParaRPr lang="en-GB" sz="1600" b="1" dirty="0">
              <a:latin typeface="+mj-lt"/>
            </a:endParaRPr>
          </a:p>
          <a:p>
            <a:pPr algn="just"/>
            <a:r>
              <a:rPr lang="en-GB" sz="2800" b="1" dirty="0" smtClean="0">
                <a:solidFill>
                  <a:srgbClr val="FFFF00"/>
                </a:solidFill>
                <a:effectLst>
                  <a:outerShdw blurRad="38100" dist="38100" dir="2700000" algn="tl">
                    <a:srgbClr val="000000">
                      <a:alpha val="43137"/>
                    </a:srgbClr>
                  </a:outerShdw>
                </a:effectLst>
              </a:rPr>
              <a:t>2. Social </a:t>
            </a:r>
            <a:r>
              <a:rPr lang="en-GB" sz="2800" b="1" dirty="0">
                <a:solidFill>
                  <a:srgbClr val="FFFF00"/>
                </a:solidFill>
                <a:effectLst>
                  <a:outerShdw blurRad="38100" dist="38100" dir="2700000" algn="tl">
                    <a:srgbClr val="000000">
                      <a:alpha val="43137"/>
                    </a:srgbClr>
                  </a:outerShdw>
                </a:effectLst>
              </a:rPr>
              <a:t>History: Feminist </a:t>
            </a:r>
            <a:r>
              <a:rPr lang="en-GB" sz="2800" b="1" dirty="0" smtClean="0">
                <a:solidFill>
                  <a:srgbClr val="FFFF00"/>
                </a:solidFill>
                <a:effectLst>
                  <a:outerShdw blurRad="38100" dist="38100" dir="2700000" algn="tl">
                    <a:srgbClr val="000000">
                      <a:alpha val="43137"/>
                    </a:srgbClr>
                  </a:outerShdw>
                </a:effectLst>
              </a:rPr>
              <a:t>critiques</a:t>
            </a:r>
          </a:p>
          <a:p>
            <a:pPr marL="514350" indent="-514350" algn="just">
              <a:buAutoNum type="arabicPeriod"/>
            </a:pPr>
            <a:endParaRPr lang="en-GB" sz="2800" b="1" dirty="0">
              <a:solidFill>
                <a:srgbClr val="FFFF00"/>
              </a:solidFill>
              <a:effectLst>
                <a:outerShdw blurRad="38100" dist="38100" dir="2700000" algn="tl">
                  <a:srgbClr val="000000">
                    <a:alpha val="43137"/>
                  </a:srgbClr>
                </a:outerShdw>
              </a:effectLst>
            </a:endParaRPr>
          </a:p>
          <a:p>
            <a:pPr marL="514350" indent="-514350" algn="just">
              <a:buAutoNum type="arabicPeriod"/>
            </a:pPr>
            <a:endParaRPr lang="en-GB" sz="2800" b="1" dirty="0" smtClean="0">
              <a:solidFill>
                <a:srgbClr val="FFFF00"/>
              </a:solidFill>
              <a:effectLst>
                <a:outerShdw blurRad="38100" dist="38100" dir="2700000" algn="tl">
                  <a:srgbClr val="000000">
                    <a:alpha val="43137"/>
                  </a:srgbClr>
                </a:outerShdw>
              </a:effectLst>
            </a:endParaRPr>
          </a:p>
          <a:p>
            <a:pPr marL="514350" indent="-514350" algn="just">
              <a:buAutoNum type="arabicPeriod"/>
            </a:pPr>
            <a:endParaRPr lang="en-GB" sz="2800" b="1" dirty="0">
              <a:solidFill>
                <a:srgbClr val="FFFF00"/>
              </a:solidFill>
              <a:effectLst>
                <a:outerShdw blurRad="38100" dist="38100" dir="2700000" algn="tl">
                  <a:srgbClr val="000000">
                    <a:alpha val="43137"/>
                  </a:srgbClr>
                </a:outerShdw>
              </a:effectLst>
            </a:endParaRPr>
          </a:p>
          <a:p>
            <a:pPr marL="514350" indent="-514350" algn="just">
              <a:buAutoNum type="arabicPeriod"/>
            </a:pPr>
            <a:endParaRPr lang="en-GB" sz="2800" b="1" dirty="0" smtClean="0">
              <a:solidFill>
                <a:srgbClr val="FFFF00"/>
              </a:solidFill>
              <a:effectLst>
                <a:outerShdw blurRad="38100" dist="38100" dir="2700000" algn="tl">
                  <a:srgbClr val="000000">
                    <a:alpha val="43137"/>
                  </a:srgbClr>
                </a:outerShdw>
              </a:effectLst>
            </a:endParaRPr>
          </a:p>
          <a:p>
            <a:pPr marL="514350" indent="-514350" algn="just">
              <a:buAutoNum type="arabicPeriod"/>
            </a:pPr>
            <a:endParaRPr lang="en-GB" sz="2800" b="1" dirty="0">
              <a:solidFill>
                <a:srgbClr val="FFFF00"/>
              </a:solidFill>
              <a:effectLst>
                <a:outerShdw blurRad="38100" dist="38100" dir="2700000" algn="tl">
                  <a:srgbClr val="000000">
                    <a:alpha val="43137"/>
                  </a:srgbClr>
                </a:outerShdw>
              </a:effectLst>
            </a:endParaRPr>
          </a:p>
          <a:p>
            <a:pPr marL="514350" indent="-514350" algn="just">
              <a:buAutoNum type="arabicPeriod"/>
            </a:pPr>
            <a:endParaRPr lang="en-GB" sz="2800" b="1" dirty="0" smtClean="0">
              <a:solidFill>
                <a:srgbClr val="FFFF00"/>
              </a:solidFill>
              <a:effectLst>
                <a:outerShdw blurRad="38100" dist="38100" dir="2700000" algn="tl">
                  <a:srgbClr val="000000">
                    <a:alpha val="43137"/>
                  </a:srgbClr>
                </a:outerShdw>
              </a:effectLst>
            </a:endParaRPr>
          </a:p>
          <a:p>
            <a:pPr marL="514350" indent="-514350" algn="just">
              <a:buAutoNum type="arabicPeriod"/>
            </a:pPr>
            <a:endParaRPr lang="en-GB" sz="2800" b="1" dirty="0">
              <a:solidFill>
                <a:srgbClr val="FFFF00"/>
              </a:solidFill>
              <a:effectLst>
                <a:outerShdw blurRad="38100" dist="38100" dir="2700000" algn="tl">
                  <a:srgbClr val="000000">
                    <a:alpha val="43137"/>
                  </a:srgbClr>
                </a:outerShdw>
              </a:effectLst>
            </a:endParaRPr>
          </a:p>
          <a:p>
            <a:pPr marL="514350" indent="-514350" algn="just">
              <a:buAutoNum type="arabicPeriod"/>
            </a:pPr>
            <a:endParaRPr lang="en-GB" sz="2800" b="1" dirty="0" smtClean="0">
              <a:solidFill>
                <a:srgbClr val="FFFF00"/>
              </a:solidFill>
              <a:effectLst>
                <a:outerShdw blurRad="38100" dist="38100" dir="2700000" algn="tl">
                  <a:srgbClr val="000000">
                    <a:alpha val="43137"/>
                  </a:srgbClr>
                </a:outerShdw>
              </a:effectLst>
            </a:endParaRPr>
          </a:p>
          <a:p>
            <a:pPr marL="514350" indent="-514350" algn="just">
              <a:buAutoNum type="arabicPeriod"/>
            </a:pPr>
            <a:endParaRPr lang="en-GB" sz="2800" b="1" dirty="0">
              <a:solidFill>
                <a:srgbClr val="FFFF00"/>
              </a:solidFill>
              <a:effectLst>
                <a:outerShdw blurRad="38100" dist="38100" dir="2700000" algn="tl">
                  <a:srgbClr val="000000">
                    <a:alpha val="43137"/>
                  </a:srgbClr>
                </a:outerShdw>
              </a:effectLst>
            </a:endParaRPr>
          </a:p>
          <a:p>
            <a:pPr marL="514350" indent="-514350" algn="just">
              <a:buAutoNum type="arabicPeriod"/>
            </a:pPr>
            <a:endParaRPr lang="en-GB" sz="2800" b="1" dirty="0" smtClean="0">
              <a:solidFill>
                <a:srgbClr val="FFFF00"/>
              </a:solidFill>
              <a:effectLst>
                <a:outerShdw blurRad="38100" dist="38100" dir="2700000" algn="tl">
                  <a:srgbClr val="000000">
                    <a:alpha val="43137"/>
                  </a:srgbClr>
                </a:outerShdw>
              </a:effectLst>
            </a:endParaRPr>
          </a:p>
          <a:p>
            <a:pPr algn="just"/>
            <a:endParaRPr lang="en-GB" sz="2800" b="1" dirty="0">
              <a:solidFill>
                <a:srgbClr val="FFFF00"/>
              </a:solidFill>
              <a:effectLst>
                <a:outerShdw blurRad="38100" dist="38100" dir="2700000" algn="tl">
                  <a:srgbClr val="000000">
                    <a:alpha val="43137"/>
                  </a:srgbClr>
                </a:outerShdw>
              </a:effectLst>
            </a:endParaRPr>
          </a:p>
          <a:p>
            <a:pPr algn="just"/>
            <a:endParaRPr lang="en-GB" sz="1000" dirty="0" smtClean="0"/>
          </a:p>
          <a:p>
            <a:pPr marL="457200" indent="-457200" algn="just">
              <a:buFont typeface="Arial" panose="020B0604020202020204" pitchFamily="34" charset="0"/>
              <a:buChar char="•"/>
            </a:pPr>
            <a:endParaRPr lang="en-US" sz="2800" dirty="0"/>
          </a:p>
        </p:txBody>
      </p:sp>
    </p:spTree>
    <p:extLst>
      <p:ext uri="{BB962C8B-B14F-4D97-AF65-F5344CB8AC3E}">
        <p14:creationId xmlns:p14="http://schemas.microsoft.com/office/powerpoint/2010/main" val="118573410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38374" y="-1"/>
            <a:ext cx="9050208" cy="7405783"/>
          </a:xfrm>
          <a:prstGeom prst="rect">
            <a:avLst/>
          </a:prstGeom>
          <a:noFill/>
        </p:spPr>
        <p:txBody>
          <a:bodyPr wrap="square" lIns="720000" tIns="360000" rIns="720000" bIns="360000" rtlCol="0">
            <a:spAutoFit/>
          </a:bodyPr>
          <a:lstStyle/>
          <a:p>
            <a:pPr algn="ctr"/>
            <a:endParaRPr lang="en-GB" sz="1600" b="1" dirty="0">
              <a:latin typeface="+mj-lt"/>
            </a:endParaRPr>
          </a:p>
          <a:p>
            <a:pPr marL="514350" indent="-514350" algn="just">
              <a:buAutoNum type="arabicPeriod"/>
            </a:pPr>
            <a:r>
              <a:rPr lang="en-GB" sz="2800" b="1" dirty="0" smtClean="0">
                <a:solidFill>
                  <a:srgbClr val="FFFF00"/>
                </a:solidFill>
                <a:effectLst>
                  <a:outerShdw blurRad="38100" dist="38100" dir="2700000" algn="tl">
                    <a:srgbClr val="000000">
                      <a:alpha val="43137"/>
                    </a:srgbClr>
                  </a:outerShdw>
                </a:effectLst>
              </a:rPr>
              <a:t>Social </a:t>
            </a:r>
            <a:r>
              <a:rPr lang="en-GB" sz="2800" b="1" dirty="0">
                <a:solidFill>
                  <a:srgbClr val="FFFF00"/>
                </a:solidFill>
                <a:effectLst>
                  <a:outerShdw blurRad="38100" dist="38100" dir="2700000" algn="tl">
                    <a:srgbClr val="000000">
                      <a:alpha val="43137"/>
                    </a:srgbClr>
                  </a:outerShdw>
                </a:effectLst>
              </a:rPr>
              <a:t>History: Feminist </a:t>
            </a:r>
            <a:r>
              <a:rPr lang="en-GB" sz="2800" b="1" dirty="0" smtClean="0">
                <a:solidFill>
                  <a:srgbClr val="FFFF00"/>
                </a:solidFill>
                <a:effectLst>
                  <a:outerShdw blurRad="38100" dist="38100" dir="2700000" algn="tl">
                    <a:srgbClr val="000000">
                      <a:alpha val="43137"/>
                    </a:srgbClr>
                  </a:outerShdw>
                </a:effectLst>
              </a:rPr>
              <a:t>critiques</a:t>
            </a:r>
          </a:p>
          <a:p>
            <a:pPr marL="514350" indent="-514350" algn="just">
              <a:buAutoNum type="arabicPeriod"/>
            </a:pPr>
            <a:endParaRPr lang="en-GB" sz="2800" b="1" dirty="0">
              <a:solidFill>
                <a:srgbClr val="FFFF00"/>
              </a:solidFill>
              <a:effectLst>
                <a:outerShdw blurRad="38100" dist="38100" dir="2700000" algn="tl">
                  <a:srgbClr val="000000">
                    <a:alpha val="43137"/>
                  </a:srgbClr>
                </a:outerShdw>
              </a:effectLst>
            </a:endParaRPr>
          </a:p>
          <a:p>
            <a:pPr algn="just"/>
            <a:r>
              <a:rPr lang="en-GB" sz="2800" dirty="0" smtClean="0">
                <a:effectLst>
                  <a:outerShdw blurRad="38100" dist="38100" dir="2700000" algn="tl">
                    <a:srgbClr val="000000">
                      <a:alpha val="43137"/>
                    </a:srgbClr>
                  </a:outerShdw>
                </a:effectLst>
              </a:rPr>
              <a:t>“[In Thompson’s histories] Work, in the sense of productive agency, determined class consciousness, whose politics were rationalist. Domesticity was outside production, and compromised or subverted class consciousness. </a:t>
            </a:r>
            <a:r>
              <a:rPr lang="en-GB" sz="2800" dirty="0" smtClean="0">
                <a:solidFill>
                  <a:srgbClr val="FFFF00"/>
                </a:solidFill>
                <a:effectLst>
                  <a:outerShdw blurRad="38100" dist="38100" dir="2700000" algn="tl">
                    <a:srgbClr val="000000">
                      <a:alpha val="43137"/>
                    </a:srgbClr>
                  </a:outerShdw>
                </a:effectLst>
              </a:rPr>
              <a:t>The antitheses were clearly coded as masculine and feminine; class, in other words, was a highly gendered concept</a:t>
            </a:r>
            <a:r>
              <a:rPr lang="en-GB" sz="2800" dirty="0" smtClean="0">
                <a:effectLst>
                  <a:outerShdw blurRad="38100" dist="38100" dir="2700000" algn="tl">
                    <a:srgbClr val="000000">
                      <a:alpha val="43137"/>
                    </a:srgbClr>
                  </a:outerShdw>
                </a:effectLst>
              </a:rPr>
              <a:t>.”</a:t>
            </a:r>
          </a:p>
          <a:p>
            <a:pPr marL="457200" indent="-457200" algn="just">
              <a:buFontTx/>
              <a:buChar char="-"/>
            </a:pPr>
            <a:r>
              <a:rPr lang="en-GB" sz="2400" dirty="0" smtClean="0"/>
              <a:t>Joan Wallach Scott, ‘Women in </a:t>
            </a:r>
            <a:r>
              <a:rPr lang="en-GB" sz="2400" i="1" dirty="0" smtClean="0"/>
              <a:t>The Making of the English Working Class</a:t>
            </a:r>
            <a:r>
              <a:rPr lang="en-GB" sz="2400" dirty="0" smtClean="0"/>
              <a:t>,’ in </a:t>
            </a:r>
            <a:r>
              <a:rPr lang="en-GB" sz="2400" i="1" dirty="0" smtClean="0"/>
              <a:t>Gender and the Politics of History </a:t>
            </a:r>
            <a:r>
              <a:rPr lang="en-GB" sz="2400" dirty="0" smtClean="0"/>
              <a:t>(New York: Columbia University, 1988), p. 79.</a:t>
            </a:r>
          </a:p>
          <a:p>
            <a:pPr marL="457200" indent="-457200" algn="just">
              <a:buFontTx/>
              <a:buChar char="-"/>
            </a:pPr>
            <a:endParaRPr lang="en-GB" sz="2800" b="1" dirty="0">
              <a:solidFill>
                <a:srgbClr val="FFFF00"/>
              </a:solidFill>
              <a:effectLst>
                <a:outerShdw blurRad="38100" dist="38100" dir="2700000" algn="tl">
                  <a:srgbClr val="000000">
                    <a:alpha val="43137"/>
                  </a:srgbClr>
                </a:outerShdw>
              </a:effectLst>
            </a:endParaRPr>
          </a:p>
          <a:p>
            <a:pPr marL="514350" indent="-514350" algn="just">
              <a:buAutoNum type="arabicPeriod"/>
            </a:pPr>
            <a:endParaRPr lang="en-GB" sz="2800" b="1" dirty="0">
              <a:solidFill>
                <a:srgbClr val="FFFF00"/>
              </a:solidFill>
              <a:effectLst>
                <a:outerShdw blurRad="38100" dist="38100" dir="2700000" algn="tl">
                  <a:srgbClr val="000000">
                    <a:alpha val="43137"/>
                  </a:srgbClr>
                </a:outerShdw>
              </a:effectLst>
            </a:endParaRPr>
          </a:p>
          <a:p>
            <a:pPr algn="just"/>
            <a:endParaRPr lang="en-GB" sz="1000" dirty="0" smtClean="0"/>
          </a:p>
          <a:p>
            <a:pPr marL="457200" indent="-457200" algn="just">
              <a:buFont typeface="Arial" panose="020B0604020202020204" pitchFamily="34" charset="0"/>
              <a:buChar char="•"/>
            </a:pPr>
            <a:endParaRPr lang="en-US" sz="2800" dirty="0"/>
          </a:p>
        </p:txBody>
      </p:sp>
      <p:pic>
        <p:nvPicPr>
          <p:cNvPr id="8" name="Picture 7"/>
          <p:cNvPicPr>
            <a:picLocks noChangeAspect="1"/>
          </p:cNvPicPr>
          <p:nvPr/>
        </p:nvPicPr>
        <p:blipFill>
          <a:blip r:embed="rId2"/>
          <a:stretch>
            <a:fillRect/>
          </a:stretch>
        </p:blipFill>
        <p:spPr>
          <a:xfrm>
            <a:off x="8838798" y="994457"/>
            <a:ext cx="3019425" cy="4762500"/>
          </a:xfrm>
          <a:prstGeom prst="rect">
            <a:avLst/>
          </a:prstGeom>
        </p:spPr>
      </p:pic>
    </p:spTree>
    <p:extLst>
      <p:ext uri="{BB962C8B-B14F-4D97-AF65-F5344CB8AC3E}">
        <p14:creationId xmlns:p14="http://schemas.microsoft.com/office/powerpoint/2010/main" val="41381629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916732" cy="1465695"/>
          </a:xfrm>
          <a:prstGeom prst="rect">
            <a:avLst/>
          </a:prstGeom>
          <a:noFill/>
        </p:spPr>
        <p:txBody>
          <a:bodyPr wrap="square" lIns="720000" tIns="360000" rIns="720000" bIns="360000" rtlCol="0">
            <a:spAutoFit/>
          </a:bodyPr>
          <a:lstStyle/>
          <a:p>
            <a:pPr algn="ctr"/>
            <a:endParaRPr lang="en-GB" sz="1600" b="1" dirty="0">
              <a:latin typeface="+mj-lt"/>
            </a:endParaRPr>
          </a:p>
          <a:p>
            <a:pPr marL="285750" indent="-285750" algn="just">
              <a:buFont typeface="Arial" panose="020B0604020202020204" pitchFamily="34" charset="0"/>
              <a:buChar char="•"/>
            </a:pPr>
            <a:endParaRPr lang="en-GB" sz="1600" dirty="0"/>
          </a:p>
          <a:p>
            <a:pPr algn="just"/>
            <a:endParaRPr lang="en-GB" sz="1600" dirty="0" smtClean="0"/>
          </a:p>
        </p:txBody>
      </p:sp>
      <p:sp>
        <p:nvSpPr>
          <p:cNvPr id="6" name="TextBox 5"/>
          <p:cNvSpPr txBox="1"/>
          <p:nvPr/>
        </p:nvSpPr>
        <p:spPr>
          <a:xfrm>
            <a:off x="-1" y="0"/>
            <a:ext cx="7327075" cy="6482453"/>
          </a:xfrm>
          <a:prstGeom prst="rect">
            <a:avLst/>
          </a:prstGeom>
          <a:noFill/>
        </p:spPr>
        <p:txBody>
          <a:bodyPr wrap="square" lIns="720000" tIns="360000" rIns="720000" bIns="360000" rtlCol="0">
            <a:spAutoFit/>
          </a:bodyPr>
          <a:lstStyle/>
          <a:p>
            <a:pPr algn="just"/>
            <a:r>
              <a:rPr lang="en-GB" sz="2200" b="1" dirty="0" smtClean="0">
                <a:solidFill>
                  <a:srgbClr val="FFFF00"/>
                </a:solidFill>
                <a:effectLst>
                  <a:outerShdw blurRad="38100" dist="38100" dir="2700000" algn="tl">
                    <a:srgbClr val="000000">
                      <a:alpha val="43137"/>
                    </a:srgbClr>
                  </a:outerShdw>
                </a:effectLst>
              </a:rPr>
              <a:t>2.  Social History: ‘</a:t>
            </a:r>
            <a:r>
              <a:rPr lang="en-GB" sz="2200" b="1" dirty="0" smtClean="0">
                <a:solidFill>
                  <a:srgbClr val="FFFF00"/>
                </a:solidFill>
                <a:effectLst>
                  <a:outerShdw blurRad="38100" dist="38100" dir="2700000" algn="tl">
                    <a:srgbClr val="000000">
                      <a:alpha val="43137"/>
                    </a:srgbClr>
                  </a:outerShdw>
                </a:effectLst>
              </a:rPr>
              <a:t>Plate Glass’ Universities</a:t>
            </a:r>
          </a:p>
          <a:p>
            <a:pPr algn="just"/>
            <a:endParaRPr lang="en-GB" sz="2200" b="1" dirty="0">
              <a:solidFill>
                <a:srgbClr val="FFFF00"/>
              </a:solidFill>
              <a:effectLst>
                <a:outerShdw blurRad="38100" dist="38100" dir="2700000" algn="tl">
                  <a:srgbClr val="000000">
                    <a:alpha val="43137"/>
                  </a:srgbClr>
                </a:outerShdw>
              </a:effectLst>
            </a:endParaRPr>
          </a:p>
          <a:p>
            <a:pPr marL="342900" indent="-342900" algn="just">
              <a:buFont typeface="Arial" panose="020B0604020202020204" pitchFamily="34" charset="0"/>
              <a:buChar char="•"/>
            </a:pPr>
            <a:r>
              <a:rPr lang="en-GB" sz="2200" dirty="0" smtClean="0">
                <a:effectLst>
                  <a:outerShdw blurRad="38100" dist="38100" dir="2700000" algn="tl">
                    <a:srgbClr val="000000">
                      <a:alpha val="43137"/>
                    </a:srgbClr>
                  </a:outerShdw>
                </a:effectLst>
              </a:rPr>
              <a:t>Social Historians’ ethos harmonised with the creation of  1960s “plate glass universities” (listed below) and the Open University (1969) – est. (in part) to challenge orthodoxies of existing university system &amp; to broaden access to higher education</a:t>
            </a:r>
          </a:p>
          <a:p>
            <a:pPr marL="342900" indent="-342900" algn="just">
              <a:buFont typeface="Arial" panose="020B0604020202020204" pitchFamily="34" charset="0"/>
              <a:buChar char="•"/>
            </a:pPr>
            <a:endParaRPr lang="en-GB" sz="2200" dirty="0">
              <a:effectLst>
                <a:outerShdw blurRad="38100" dist="38100" dir="2700000" algn="tl">
                  <a:srgbClr val="000000">
                    <a:alpha val="43137"/>
                  </a:srgbClr>
                </a:outerShdw>
              </a:effectLst>
            </a:endParaRPr>
          </a:p>
          <a:p>
            <a:pPr marL="342900" indent="-342900" algn="just">
              <a:buFont typeface="Arial" panose="020B0604020202020204" pitchFamily="34" charset="0"/>
              <a:buChar char="•"/>
            </a:pPr>
            <a:r>
              <a:rPr lang="en-GB" sz="2200" dirty="0" smtClean="0"/>
              <a:t>Revision of history syllabi and research: </a:t>
            </a:r>
          </a:p>
          <a:p>
            <a:pPr marL="800100" lvl="1" indent="-342900" algn="r">
              <a:buFontTx/>
              <a:buChar char="-"/>
            </a:pPr>
            <a:r>
              <a:rPr lang="en-GB" sz="2200" dirty="0" smtClean="0">
                <a:effectLst>
                  <a:outerShdw blurRad="38100" dist="38100" dir="2700000" algn="tl">
                    <a:srgbClr val="000000">
                      <a:alpha val="43137"/>
                    </a:srgbClr>
                  </a:outerShdw>
                </a:effectLst>
              </a:rPr>
              <a:t>Centre </a:t>
            </a:r>
            <a:r>
              <a:rPr lang="en-GB" sz="2200" dirty="0">
                <a:effectLst>
                  <a:outerShdw blurRad="38100" dist="38100" dir="2700000" algn="tl">
                    <a:srgbClr val="000000">
                      <a:alpha val="43137"/>
                    </a:srgbClr>
                  </a:outerShdw>
                </a:effectLst>
              </a:rPr>
              <a:t>for the Study of Social History est. at </a:t>
            </a:r>
            <a:r>
              <a:rPr lang="en-GB" sz="2200" dirty="0" smtClean="0">
                <a:effectLst>
                  <a:outerShdw blurRad="38100" dist="38100" dir="2700000" algn="tl">
                    <a:srgbClr val="000000">
                      <a:alpha val="43137"/>
                    </a:srgbClr>
                  </a:outerShdw>
                </a:effectLst>
              </a:rPr>
              <a:t>Warwick </a:t>
            </a:r>
            <a:r>
              <a:rPr lang="en-GB" sz="2200" dirty="0">
                <a:effectLst>
                  <a:outerShdw blurRad="38100" dist="38100" dir="2700000" algn="tl">
                    <a:srgbClr val="000000">
                      <a:alpha val="43137"/>
                    </a:srgbClr>
                  </a:outerShdw>
                </a:effectLst>
              </a:rPr>
              <a:t>(1968</a:t>
            </a:r>
            <a:r>
              <a:rPr lang="en-GB" sz="2200" dirty="0" smtClean="0">
                <a:effectLst>
                  <a:outerShdw blurRad="38100" dist="38100" dir="2700000" algn="tl">
                    <a:srgbClr val="000000">
                      <a:alpha val="43137"/>
                    </a:srgbClr>
                  </a:outerShdw>
                </a:effectLst>
              </a:rPr>
              <a:t>), where Thompson lectured</a:t>
            </a:r>
          </a:p>
          <a:p>
            <a:pPr marL="800100" lvl="1" indent="-342900" algn="r">
              <a:buFontTx/>
              <a:buChar char="-"/>
            </a:pPr>
            <a:r>
              <a:rPr lang="en-GB" sz="2200" dirty="0" smtClean="0"/>
              <a:t>Harold Perkin, Lancaster, first ‘</a:t>
            </a:r>
            <a:r>
              <a:rPr lang="en-GB" sz="2200" dirty="0"/>
              <a:t>Professor of Social History</a:t>
            </a:r>
            <a:r>
              <a:rPr lang="en-GB" sz="2200" dirty="0" smtClean="0"/>
              <a:t>’ (1969)</a:t>
            </a:r>
          </a:p>
          <a:p>
            <a:pPr marL="342900" indent="-342900" algn="just">
              <a:buFont typeface="Arial" panose="020B0604020202020204" pitchFamily="34" charset="0"/>
              <a:buChar char="•"/>
            </a:pPr>
            <a:endParaRPr lang="en-GB" sz="2200" dirty="0">
              <a:effectLst>
                <a:outerShdw blurRad="38100" dist="38100" dir="2700000" algn="tl">
                  <a:srgbClr val="000000">
                    <a:alpha val="43137"/>
                  </a:srgbClr>
                </a:outerShdw>
              </a:effectLst>
            </a:endParaRPr>
          </a:p>
          <a:p>
            <a:pPr marL="342900" indent="-342900" algn="just">
              <a:buFont typeface="Arial" panose="020B0604020202020204" pitchFamily="34" charset="0"/>
              <a:buChar char="•"/>
            </a:pPr>
            <a:endParaRPr lang="en-GB" sz="2200" dirty="0">
              <a:effectLst>
                <a:outerShdw blurRad="38100" dist="38100" dir="2700000" algn="tl">
                  <a:srgbClr val="000000">
                    <a:alpha val="43137"/>
                  </a:srgbClr>
                </a:outerShdw>
              </a:effectLst>
            </a:endParaRPr>
          </a:p>
          <a:p>
            <a:pPr marL="342900" indent="-342900" algn="just">
              <a:buFont typeface="Arial" panose="020B0604020202020204" pitchFamily="34" charset="0"/>
              <a:buChar char="•"/>
            </a:pPr>
            <a:endParaRPr lang="en-GB" sz="2200" dirty="0">
              <a:effectLst>
                <a:outerShdw blurRad="38100" dist="38100" dir="2700000" algn="tl">
                  <a:srgbClr val="000000">
                    <a:alpha val="43137"/>
                  </a:srgbClr>
                </a:outerShdw>
              </a:effectLst>
            </a:endParaRPr>
          </a:p>
        </p:txBody>
      </p:sp>
      <p:sp>
        <p:nvSpPr>
          <p:cNvPr id="4" name="Rectangle 3"/>
          <p:cNvSpPr/>
          <p:nvPr/>
        </p:nvSpPr>
        <p:spPr>
          <a:xfrm>
            <a:off x="929780" y="5534561"/>
            <a:ext cx="7269260" cy="1107996"/>
          </a:xfrm>
          <a:prstGeom prst="rect">
            <a:avLst/>
          </a:prstGeom>
        </p:spPr>
        <p:txBody>
          <a:bodyPr wrap="square" numCol="2">
            <a:spAutoFit/>
          </a:bodyPr>
          <a:lstStyle/>
          <a:p>
            <a:pPr algn="r"/>
            <a:r>
              <a:rPr lang="en-GB" dirty="0" smtClean="0"/>
              <a:t>    </a:t>
            </a:r>
            <a:r>
              <a:rPr lang="en-GB" sz="1600" dirty="0"/>
              <a:t>Aston University (1966)</a:t>
            </a:r>
          </a:p>
          <a:p>
            <a:pPr algn="r"/>
            <a:r>
              <a:rPr lang="en-GB" sz="1600" dirty="0"/>
              <a:t>    University of East Anglia (1963)</a:t>
            </a:r>
          </a:p>
          <a:p>
            <a:pPr algn="r"/>
            <a:r>
              <a:rPr lang="en-GB" sz="1600" dirty="0"/>
              <a:t>    University of Essex (1964/5)</a:t>
            </a:r>
          </a:p>
          <a:p>
            <a:pPr algn="r"/>
            <a:r>
              <a:rPr lang="en-GB" sz="1600" dirty="0"/>
              <a:t>    University of Kent (1965)</a:t>
            </a:r>
          </a:p>
          <a:p>
            <a:pPr algn="r"/>
            <a:r>
              <a:rPr lang="en-GB" sz="1600" dirty="0"/>
              <a:t>    Lancaster University (1964</a:t>
            </a:r>
            <a:r>
              <a:rPr lang="en-GB" sz="1600" dirty="0" smtClean="0"/>
              <a:t>) – top</a:t>
            </a:r>
            <a:endParaRPr lang="en-GB" sz="1600" dirty="0"/>
          </a:p>
          <a:p>
            <a:pPr algn="r"/>
            <a:r>
              <a:rPr lang="en-GB" sz="1600" dirty="0"/>
              <a:t>    University of Sussex (1961)</a:t>
            </a:r>
          </a:p>
          <a:p>
            <a:pPr algn="r"/>
            <a:r>
              <a:rPr lang="en-GB" sz="1600" dirty="0"/>
              <a:t>    University of Warwick (1965)</a:t>
            </a:r>
          </a:p>
          <a:p>
            <a:pPr algn="r"/>
            <a:r>
              <a:rPr lang="en-GB" sz="1600" dirty="0"/>
              <a:t>    University of York (1963</a:t>
            </a:r>
            <a:r>
              <a:rPr lang="en-GB" sz="1600" dirty="0" smtClean="0"/>
              <a:t>) – bottom</a:t>
            </a:r>
            <a:endParaRPr lang="en-GB" sz="1600" dirty="0"/>
          </a:p>
        </p:txBody>
      </p:sp>
      <p:pic>
        <p:nvPicPr>
          <p:cNvPr id="13314" name="Picture 2" descr="Image result for plate glass university lancast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8440" y="3881314"/>
            <a:ext cx="3803560" cy="2852670"/>
          </a:xfrm>
          <a:prstGeom prst="rect">
            <a:avLst/>
          </a:prstGeom>
          <a:noFill/>
          <a:extLst>
            <a:ext uri="{909E8E84-426E-40DD-AFC4-6F175D3DCCD1}">
              <a14:hiddenFill xmlns:a14="http://schemas.microsoft.com/office/drawing/2010/main">
                <a:solidFill>
                  <a:srgbClr val="FFFFFF"/>
                </a:solidFill>
              </a14:hiddenFill>
            </a:ext>
          </a:extLst>
        </p:spPr>
      </p:pic>
      <p:pic>
        <p:nvPicPr>
          <p:cNvPr id="1331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87673" y="0"/>
            <a:ext cx="5104327" cy="38282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9271345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916732" cy="1465695"/>
          </a:xfrm>
          <a:prstGeom prst="rect">
            <a:avLst/>
          </a:prstGeom>
          <a:noFill/>
        </p:spPr>
        <p:txBody>
          <a:bodyPr wrap="square" lIns="720000" tIns="360000" rIns="720000" bIns="360000" rtlCol="0">
            <a:spAutoFit/>
          </a:bodyPr>
          <a:lstStyle/>
          <a:p>
            <a:pPr algn="ctr"/>
            <a:endParaRPr lang="en-GB" sz="1600" b="1" dirty="0">
              <a:latin typeface="+mj-lt"/>
            </a:endParaRPr>
          </a:p>
          <a:p>
            <a:pPr marL="285750" indent="-285750" algn="just">
              <a:buFont typeface="Arial" panose="020B0604020202020204" pitchFamily="34" charset="0"/>
              <a:buChar char="•"/>
            </a:pPr>
            <a:endParaRPr lang="en-GB" sz="1600" dirty="0"/>
          </a:p>
          <a:p>
            <a:pPr algn="just"/>
            <a:endParaRPr lang="en-GB" sz="1600" dirty="0" smtClean="0"/>
          </a:p>
        </p:txBody>
      </p:sp>
      <p:sp>
        <p:nvSpPr>
          <p:cNvPr id="4" name="TextBox 3"/>
          <p:cNvSpPr txBox="1"/>
          <p:nvPr/>
        </p:nvSpPr>
        <p:spPr>
          <a:xfrm>
            <a:off x="0" y="0"/>
            <a:ext cx="6359236" cy="6605564"/>
          </a:xfrm>
          <a:prstGeom prst="rect">
            <a:avLst/>
          </a:prstGeom>
          <a:noFill/>
        </p:spPr>
        <p:txBody>
          <a:bodyPr wrap="square" lIns="720000" tIns="360000" rIns="720000" bIns="360000" rtlCol="0">
            <a:spAutoFit/>
          </a:bodyPr>
          <a:lstStyle/>
          <a:p>
            <a:r>
              <a:rPr lang="en-GB" sz="2800" b="1" dirty="0" smtClean="0">
                <a:solidFill>
                  <a:srgbClr val="FFFF00"/>
                </a:solidFill>
                <a:effectLst>
                  <a:outerShdw blurRad="38100" dist="38100" dir="2700000" algn="tl">
                    <a:srgbClr val="000000">
                      <a:alpha val="43137"/>
                    </a:srgbClr>
                  </a:outerShdw>
                </a:effectLst>
              </a:rPr>
              <a:t>3. Cultural Studies: New </a:t>
            </a:r>
            <a:r>
              <a:rPr lang="en-GB" sz="2800" b="1" dirty="0">
                <a:solidFill>
                  <a:srgbClr val="FFFF00"/>
                </a:solidFill>
                <a:effectLst>
                  <a:outerShdw blurRad="38100" dist="38100" dir="2700000" algn="tl">
                    <a:srgbClr val="000000">
                      <a:alpha val="43137"/>
                    </a:srgbClr>
                  </a:outerShdw>
                </a:effectLst>
              </a:rPr>
              <a:t>Left</a:t>
            </a:r>
          </a:p>
          <a:p>
            <a:pPr algn="ctr"/>
            <a:endParaRPr lang="en-GB" sz="1600" b="1" dirty="0" smtClean="0">
              <a:latin typeface="+mj-lt"/>
            </a:endParaRPr>
          </a:p>
          <a:p>
            <a:pPr marL="342900" indent="-342900" algn="just">
              <a:buFont typeface="Arial" panose="020B0604020202020204" pitchFamily="34" charset="0"/>
              <a:buChar char="•"/>
            </a:pPr>
            <a:r>
              <a:rPr lang="en-GB" sz="2000" dirty="0" smtClean="0"/>
              <a:t>Retention of Marxian concepts, but adapted to late-20</a:t>
            </a:r>
            <a:r>
              <a:rPr lang="en-GB" sz="2000" baseline="30000" dirty="0" smtClean="0"/>
              <a:t>th</a:t>
            </a:r>
            <a:r>
              <a:rPr lang="en-GB" sz="2000" dirty="0" smtClean="0"/>
              <a:t>-century context</a:t>
            </a:r>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r>
              <a:rPr lang="en-GB" sz="2000" dirty="0" smtClean="0"/>
              <a:t>Distanced from Soviet regime and Stalinism in particular</a:t>
            </a:r>
          </a:p>
          <a:p>
            <a:pPr marL="800100" lvl="1" indent="-342900" algn="just">
              <a:buFontTx/>
              <a:buChar char="-"/>
            </a:pPr>
            <a:r>
              <a:rPr lang="en-GB" sz="2000" dirty="0" smtClean="0"/>
              <a:t>Prefigured by exodus from British Communist Party after repression of Hungarian uprisings, 1956 – </a:t>
            </a:r>
            <a:r>
              <a:rPr lang="en-GB" sz="2000" dirty="0" err="1" smtClean="0"/>
              <a:t>inc.</a:t>
            </a:r>
            <a:r>
              <a:rPr lang="en-GB" sz="2000" dirty="0" smtClean="0"/>
              <a:t> social historians </a:t>
            </a:r>
            <a:r>
              <a:rPr lang="en-GB" i="1" dirty="0" smtClean="0"/>
              <a:t>(but not </a:t>
            </a:r>
            <a:r>
              <a:rPr lang="en-GB" i="1" dirty="0" err="1" smtClean="0"/>
              <a:t>Hobsbawm</a:t>
            </a:r>
            <a:r>
              <a:rPr lang="en-GB" i="1" dirty="0" smtClean="0"/>
              <a:t>)</a:t>
            </a:r>
          </a:p>
          <a:p>
            <a:pPr lvl="1" algn="just"/>
            <a:endParaRPr lang="en-GB" sz="2000" dirty="0" smtClean="0"/>
          </a:p>
          <a:p>
            <a:pPr marL="342900" indent="-342900" algn="just">
              <a:buFont typeface="Arial" panose="020B0604020202020204" pitchFamily="34" charset="0"/>
              <a:buChar char="•"/>
            </a:pPr>
            <a:r>
              <a:rPr lang="en-GB" sz="2000" dirty="0" smtClean="0"/>
              <a:t>Part of ’68-er’ generation of student radicalism </a:t>
            </a:r>
            <a:r>
              <a:rPr lang="en-GB" i="1" dirty="0" smtClean="0"/>
              <a:t>(sometimes condescended by Thompson)</a:t>
            </a:r>
          </a:p>
          <a:p>
            <a:pPr marL="800100" lvl="1" indent="-342900" algn="just">
              <a:buFontTx/>
              <a:buChar char="-"/>
            </a:pPr>
            <a:endParaRPr lang="en-GB" sz="2000" i="1" dirty="0" smtClean="0"/>
          </a:p>
          <a:p>
            <a:pPr marL="342900" indent="-342900" algn="just">
              <a:buFont typeface="Arial" panose="020B0604020202020204" pitchFamily="34" charset="0"/>
              <a:buChar char="•"/>
            </a:pPr>
            <a:r>
              <a:rPr lang="en-GB" sz="2000" dirty="0" smtClean="0"/>
              <a:t>Influenced by continental theory</a:t>
            </a:r>
          </a:p>
          <a:p>
            <a:pPr algn="just"/>
            <a:endParaRPr lang="en-GB" sz="2000" dirty="0" smtClean="0"/>
          </a:p>
          <a:p>
            <a:pPr algn="just"/>
            <a:r>
              <a:rPr lang="en-GB" sz="2000" dirty="0" smtClean="0"/>
              <a:t> </a:t>
            </a:r>
          </a:p>
        </p:txBody>
      </p:sp>
      <p:pic>
        <p:nvPicPr>
          <p:cNvPr id="1433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07617" y="244761"/>
            <a:ext cx="5837863" cy="26734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6207617" y="3090930"/>
            <a:ext cx="5837863" cy="584775"/>
          </a:xfrm>
          <a:prstGeom prst="rect">
            <a:avLst/>
          </a:prstGeom>
        </p:spPr>
        <p:txBody>
          <a:bodyPr wrap="square">
            <a:spAutoFit/>
          </a:bodyPr>
          <a:lstStyle/>
          <a:p>
            <a:pPr algn="r"/>
            <a:r>
              <a:rPr lang="en-GB" sz="1600" dirty="0"/>
              <a:t>Cultural theorist Stuart Hall (right) and his comrades of New Left Review, </a:t>
            </a:r>
            <a:r>
              <a:rPr lang="en-GB" sz="1600" dirty="0" smtClean="0"/>
              <a:t>1960s; coverage of University of Birmingham sit-in, 1968</a:t>
            </a:r>
            <a:endParaRPr lang="en-GB" sz="1600" dirty="0"/>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10833" y="3811979"/>
            <a:ext cx="3481167" cy="30460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4210270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 y="798491"/>
            <a:ext cx="9010953" cy="5897678"/>
          </a:xfrm>
          <a:prstGeom prst="rect">
            <a:avLst/>
          </a:prstGeom>
          <a:noFill/>
        </p:spPr>
        <p:txBody>
          <a:bodyPr wrap="square" lIns="720000" tIns="360000" rIns="720000" bIns="360000" rtlCol="0">
            <a:spAutoFit/>
          </a:bodyPr>
          <a:lstStyle/>
          <a:p>
            <a:pPr marL="342900" indent="-342900" algn="just">
              <a:buFont typeface="Arial" panose="020B0604020202020204" pitchFamily="34" charset="0"/>
              <a:buChar char="•"/>
            </a:pPr>
            <a:r>
              <a:rPr lang="en-GB" sz="2400" dirty="0" smtClean="0"/>
              <a:t>Est. by Richard </a:t>
            </a:r>
            <a:r>
              <a:rPr lang="en-GB" sz="2400" dirty="0" err="1" smtClean="0"/>
              <a:t>Hoggart</a:t>
            </a:r>
            <a:r>
              <a:rPr lang="en-GB" sz="2400" dirty="0" smtClean="0"/>
              <a:t> at University of Birmingham, 1964</a:t>
            </a:r>
          </a:p>
          <a:p>
            <a:pPr marL="342900" indent="-342900" algn="just">
              <a:buFont typeface="Arial" panose="020B0604020202020204" pitchFamily="34" charset="0"/>
              <a:buChar char="•"/>
            </a:pPr>
            <a:endParaRPr lang="en-GB" sz="2400" dirty="0" smtClean="0"/>
          </a:p>
          <a:p>
            <a:pPr marL="342900" indent="-342900" algn="just">
              <a:buFont typeface="Arial" panose="020B0604020202020204" pitchFamily="34" charset="0"/>
              <a:buChar char="•"/>
            </a:pPr>
            <a:r>
              <a:rPr lang="en-GB" sz="2400" dirty="0" err="1" smtClean="0"/>
              <a:t>Hoggart</a:t>
            </a:r>
            <a:r>
              <a:rPr lang="en-GB" sz="2400" dirty="0" smtClean="0"/>
              <a:t> – like other New Left/Cultural Studies figures – started career in adult education. </a:t>
            </a:r>
            <a:r>
              <a:rPr lang="en-GB" sz="2400" dirty="0"/>
              <a:t>Centre focused on postgraduate research</a:t>
            </a:r>
          </a:p>
          <a:p>
            <a:pPr marL="342900" indent="-342900" algn="just">
              <a:buFont typeface="Arial" panose="020B0604020202020204" pitchFamily="34" charset="0"/>
              <a:buChar char="•"/>
            </a:pPr>
            <a:endParaRPr lang="en-GB" sz="2400" dirty="0" smtClean="0"/>
          </a:p>
          <a:p>
            <a:pPr marL="342900" indent="-342900" algn="just">
              <a:buFont typeface="Arial" panose="020B0604020202020204" pitchFamily="34" charset="0"/>
              <a:buChar char="•"/>
            </a:pPr>
            <a:r>
              <a:rPr lang="en-GB" sz="2400" dirty="0" smtClean="0"/>
              <a:t>Centre deliberately in opposition to </a:t>
            </a:r>
            <a:r>
              <a:rPr lang="en-GB" sz="2400" i="1" dirty="0" smtClean="0"/>
              <a:t>quantitative </a:t>
            </a:r>
            <a:r>
              <a:rPr lang="en-GB" sz="2400" dirty="0" smtClean="0"/>
              <a:t>sociological methods, favouring broad-ranging </a:t>
            </a:r>
            <a:r>
              <a:rPr lang="en-GB" sz="2400" i="1" dirty="0" smtClean="0"/>
              <a:t>qualitative </a:t>
            </a:r>
            <a:r>
              <a:rPr lang="en-GB" sz="2400" dirty="0" smtClean="0"/>
              <a:t>approaches. Counter to tendency focus on mass movements  and groups  collectively </a:t>
            </a:r>
          </a:p>
          <a:p>
            <a:pPr marL="342900" indent="-342900" algn="just">
              <a:buFont typeface="Arial" panose="020B0604020202020204" pitchFamily="34" charset="0"/>
              <a:buChar char="•"/>
            </a:pPr>
            <a:endParaRPr lang="en-GB" sz="2400" dirty="0" smtClean="0"/>
          </a:p>
          <a:p>
            <a:pPr marL="342900" indent="-342900" algn="just">
              <a:buFont typeface="Arial" panose="020B0604020202020204" pitchFamily="34" charset="0"/>
              <a:buChar char="•"/>
            </a:pPr>
            <a:r>
              <a:rPr lang="en-GB" sz="2400" dirty="0" smtClean="0"/>
              <a:t>Early exponents focus especially on literature:</a:t>
            </a:r>
          </a:p>
          <a:p>
            <a:pPr marL="800100" lvl="1" indent="-342900" algn="just">
              <a:buFontTx/>
              <a:buChar char="-"/>
            </a:pPr>
            <a:r>
              <a:rPr lang="en-GB" sz="2400" dirty="0" err="1" smtClean="0"/>
              <a:t>Hoggart’s</a:t>
            </a:r>
            <a:r>
              <a:rPr lang="en-GB" sz="2400" dirty="0" smtClean="0"/>
              <a:t> </a:t>
            </a:r>
            <a:r>
              <a:rPr lang="en-GB" sz="2400" i="1" dirty="0" smtClean="0"/>
              <a:t>The Uses of Literacy </a:t>
            </a:r>
            <a:r>
              <a:rPr lang="en-GB" sz="2400" dirty="0" smtClean="0"/>
              <a:t>(1957)</a:t>
            </a:r>
          </a:p>
          <a:p>
            <a:pPr marL="800100" lvl="1" indent="-342900" algn="just">
              <a:buFontTx/>
              <a:buChar char="-"/>
            </a:pPr>
            <a:r>
              <a:rPr lang="en-GB" sz="2400" dirty="0" smtClean="0"/>
              <a:t>Raymond Williams, </a:t>
            </a:r>
            <a:r>
              <a:rPr lang="en-GB" sz="2400" i="1" dirty="0" smtClean="0"/>
              <a:t>Culture and Society </a:t>
            </a:r>
            <a:r>
              <a:rPr lang="en-GB" sz="2400" dirty="0" smtClean="0"/>
              <a:t>(1958)</a:t>
            </a:r>
          </a:p>
        </p:txBody>
      </p:sp>
      <p:pic>
        <p:nvPicPr>
          <p:cNvPr id="7170" name="Picture 2" descr="Image result for Centre for Contemporary Cultural Studie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869286" y="1054182"/>
            <a:ext cx="3181045" cy="3247145"/>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2" y="0"/>
            <a:ext cx="12192000" cy="1157918"/>
          </a:xfrm>
          <a:prstGeom prst="rect">
            <a:avLst/>
          </a:prstGeom>
          <a:noFill/>
        </p:spPr>
        <p:txBody>
          <a:bodyPr wrap="square" lIns="720000" tIns="360000" rIns="720000" bIns="360000" rtlCol="0">
            <a:spAutoFit/>
          </a:bodyPr>
          <a:lstStyle/>
          <a:p>
            <a:r>
              <a:rPr lang="en-GB" sz="2800" b="1" dirty="0" smtClean="0">
                <a:solidFill>
                  <a:srgbClr val="FFFF00"/>
                </a:solidFill>
              </a:rPr>
              <a:t>3. Cultural Studies: </a:t>
            </a:r>
            <a:r>
              <a:rPr lang="en-GB" sz="2800" b="1" dirty="0" smtClean="0">
                <a:solidFill>
                  <a:srgbClr val="FFFF00"/>
                </a:solidFill>
                <a:effectLst>
                  <a:outerShdw blurRad="38100" dist="38100" dir="2700000" algn="tl">
                    <a:srgbClr val="000000">
                      <a:alpha val="43137"/>
                    </a:srgbClr>
                  </a:outerShdw>
                </a:effectLst>
              </a:rPr>
              <a:t>Centre </a:t>
            </a:r>
            <a:r>
              <a:rPr lang="en-GB" sz="2800" b="1" dirty="0">
                <a:solidFill>
                  <a:srgbClr val="FFFF00"/>
                </a:solidFill>
                <a:effectLst>
                  <a:outerShdw blurRad="38100" dist="38100" dir="2700000" algn="tl">
                    <a:srgbClr val="000000">
                      <a:alpha val="43137"/>
                    </a:srgbClr>
                  </a:outerShdw>
                </a:effectLst>
              </a:rPr>
              <a:t>for Contemporary Cultural </a:t>
            </a:r>
            <a:r>
              <a:rPr lang="en-GB" sz="2800" b="1" dirty="0" smtClean="0">
                <a:solidFill>
                  <a:srgbClr val="FFFF00"/>
                </a:solidFill>
                <a:effectLst>
                  <a:outerShdw blurRad="38100" dist="38100" dir="2700000" algn="tl">
                    <a:srgbClr val="000000">
                      <a:alpha val="43137"/>
                    </a:srgbClr>
                  </a:outerShdw>
                </a:effectLst>
              </a:rPr>
              <a:t>Studies</a:t>
            </a:r>
            <a:endParaRPr lang="en-GB" sz="2800" b="1" dirty="0">
              <a:solidFill>
                <a:srgbClr val="FFFF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61809413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 y="578960"/>
            <a:ext cx="10082463" cy="6482453"/>
          </a:xfrm>
          <a:prstGeom prst="rect">
            <a:avLst/>
          </a:prstGeom>
        </p:spPr>
        <p:txBody>
          <a:bodyPr wrap="square" lIns="720000" tIns="360000" rIns="720000" bIns="360000" numCol="1" spcCol="360000">
            <a:spAutoFit/>
          </a:bodyPr>
          <a:lstStyle/>
          <a:p>
            <a:pPr marL="285750" indent="-285750">
              <a:buFont typeface="Arial" panose="020B0604020202020204" pitchFamily="34" charset="0"/>
              <a:buChar char="•"/>
            </a:pPr>
            <a:r>
              <a:rPr lang="en-GB" sz="2200" dirty="0" smtClean="0">
                <a:solidFill>
                  <a:prstClr val="white"/>
                </a:solidFill>
              </a:rPr>
              <a:t>Working-class background: b. </a:t>
            </a:r>
            <a:r>
              <a:rPr lang="en-GB" sz="2200" dirty="0" err="1" smtClean="0">
                <a:solidFill>
                  <a:prstClr val="white"/>
                </a:solidFill>
              </a:rPr>
              <a:t>Llanfihangel</a:t>
            </a:r>
            <a:r>
              <a:rPr lang="en-GB" sz="2200" dirty="0" smtClean="0">
                <a:solidFill>
                  <a:prstClr val="white"/>
                </a:solidFill>
              </a:rPr>
              <a:t> </a:t>
            </a:r>
            <a:r>
              <a:rPr lang="en-GB" sz="2200" dirty="0" err="1">
                <a:solidFill>
                  <a:prstClr val="white"/>
                </a:solidFill>
              </a:rPr>
              <a:t>Crucorney</a:t>
            </a:r>
            <a:r>
              <a:rPr lang="en-GB" sz="2200" dirty="0">
                <a:solidFill>
                  <a:prstClr val="white"/>
                </a:solidFill>
              </a:rPr>
              <a:t>, near Abergavenny, </a:t>
            </a:r>
            <a:r>
              <a:rPr lang="en-GB" sz="2200" dirty="0" smtClean="0">
                <a:solidFill>
                  <a:prstClr val="white"/>
                </a:solidFill>
              </a:rPr>
              <a:t>Wales; son </a:t>
            </a:r>
            <a:r>
              <a:rPr lang="en-GB" sz="2200" dirty="0">
                <a:solidFill>
                  <a:prstClr val="white"/>
                </a:solidFill>
              </a:rPr>
              <a:t>of a railway </a:t>
            </a:r>
            <a:r>
              <a:rPr lang="en-GB" sz="2200" dirty="0" smtClean="0">
                <a:solidFill>
                  <a:prstClr val="white"/>
                </a:solidFill>
              </a:rPr>
              <a:t>worker</a:t>
            </a:r>
          </a:p>
          <a:p>
            <a:pPr marL="285750" indent="-285750">
              <a:buFont typeface="Arial" panose="020B0604020202020204" pitchFamily="34" charset="0"/>
              <a:buChar char="•"/>
            </a:pPr>
            <a:endParaRPr lang="en-GB" sz="2200" dirty="0" smtClean="0">
              <a:solidFill>
                <a:prstClr val="white"/>
              </a:solidFill>
            </a:endParaRPr>
          </a:p>
          <a:p>
            <a:pPr marL="285750" indent="-285750">
              <a:buFont typeface="Arial" panose="020B0604020202020204" pitchFamily="34" charset="0"/>
              <a:buChar char="•"/>
            </a:pPr>
            <a:r>
              <a:rPr lang="en-GB" sz="2200" dirty="0" smtClean="0">
                <a:solidFill>
                  <a:prstClr val="white"/>
                </a:solidFill>
              </a:rPr>
              <a:t>Read English at Trinity </a:t>
            </a:r>
            <a:r>
              <a:rPr lang="en-GB" sz="2200" dirty="0">
                <a:solidFill>
                  <a:prstClr val="white"/>
                </a:solidFill>
              </a:rPr>
              <a:t>College, </a:t>
            </a:r>
            <a:r>
              <a:rPr lang="en-GB" sz="2200" dirty="0" smtClean="0">
                <a:solidFill>
                  <a:prstClr val="white"/>
                </a:solidFill>
              </a:rPr>
              <a:t>Cambridge</a:t>
            </a:r>
          </a:p>
          <a:p>
            <a:pPr marL="285750" indent="-285750">
              <a:buFont typeface="Arial" panose="020B0604020202020204" pitchFamily="34" charset="0"/>
              <a:buChar char="•"/>
            </a:pPr>
            <a:endParaRPr lang="en-GB" sz="2200" dirty="0">
              <a:solidFill>
                <a:prstClr val="white"/>
              </a:solidFill>
            </a:endParaRPr>
          </a:p>
          <a:p>
            <a:pPr marL="285750" indent="-285750">
              <a:buFont typeface="Arial" panose="020B0604020202020204" pitchFamily="34" charset="0"/>
              <a:buChar char="•"/>
            </a:pPr>
            <a:r>
              <a:rPr lang="en-GB" sz="2200" dirty="0" smtClean="0">
                <a:solidFill>
                  <a:prstClr val="white"/>
                </a:solidFill>
              </a:rPr>
              <a:t>Lifelong friend of  </a:t>
            </a:r>
            <a:r>
              <a:rPr lang="en-GB" sz="2200" dirty="0" err="1" smtClean="0">
                <a:solidFill>
                  <a:prstClr val="white"/>
                </a:solidFill>
              </a:rPr>
              <a:t>Hobsbawm</a:t>
            </a:r>
            <a:endParaRPr lang="en-GB" sz="2200" dirty="0" smtClean="0">
              <a:solidFill>
                <a:prstClr val="white"/>
              </a:solidFill>
            </a:endParaRPr>
          </a:p>
          <a:p>
            <a:pPr marL="285750" indent="-285750">
              <a:buFont typeface="Arial" panose="020B0604020202020204" pitchFamily="34" charset="0"/>
              <a:buChar char="•"/>
            </a:pPr>
            <a:endParaRPr lang="en-GB" sz="2200" dirty="0" smtClean="0">
              <a:solidFill>
                <a:prstClr val="white"/>
              </a:solidFill>
            </a:endParaRPr>
          </a:p>
          <a:p>
            <a:pPr marL="285750" indent="-285750">
              <a:buFont typeface="Arial" panose="020B0604020202020204" pitchFamily="34" charset="0"/>
              <a:buChar char="•"/>
            </a:pPr>
            <a:r>
              <a:rPr lang="en-GB" sz="2200" dirty="0" smtClean="0">
                <a:solidFill>
                  <a:prstClr val="white"/>
                </a:solidFill>
              </a:rPr>
              <a:t>Post-WWII worked as adult education tutor in Oxford, before returning to Cambridge as Professor </a:t>
            </a:r>
          </a:p>
          <a:p>
            <a:pPr marL="285750" indent="-285750">
              <a:buFont typeface="Arial" panose="020B0604020202020204" pitchFamily="34" charset="0"/>
              <a:buChar char="•"/>
            </a:pPr>
            <a:endParaRPr lang="en-GB" sz="2200" dirty="0" smtClean="0">
              <a:solidFill>
                <a:prstClr val="white"/>
              </a:solidFill>
            </a:endParaRPr>
          </a:p>
          <a:p>
            <a:pPr marL="285750" indent="-285750">
              <a:buFont typeface="Arial" panose="020B0604020202020204" pitchFamily="34" charset="0"/>
              <a:buChar char="•"/>
            </a:pPr>
            <a:r>
              <a:rPr lang="en-GB" sz="2200" dirty="0" smtClean="0">
                <a:solidFill>
                  <a:prstClr val="white"/>
                </a:solidFill>
              </a:rPr>
              <a:t>Key works include:</a:t>
            </a:r>
          </a:p>
          <a:p>
            <a:pPr marL="1200150" lvl="2" indent="-285750" algn="just">
              <a:buFontTx/>
              <a:buChar char="-"/>
            </a:pPr>
            <a:r>
              <a:rPr lang="en-GB" sz="2200" i="1" dirty="0" smtClean="0"/>
              <a:t>Culture </a:t>
            </a:r>
            <a:r>
              <a:rPr lang="en-GB" sz="2200" i="1" dirty="0"/>
              <a:t>and </a:t>
            </a:r>
            <a:r>
              <a:rPr lang="en-GB" sz="2200" i="1" dirty="0" smtClean="0"/>
              <a:t>Society </a:t>
            </a:r>
            <a:r>
              <a:rPr lang="en-GB" sz="2200" dirty="0" smtClean="0"/>
              <a:t>(1958)</a:t>
            </a:r>
          </a:p>
          <a:p>
            <a:pPr marL="1200150" lvl="2" indent="-285750" algn="just">
              <a:buFontTx/>
              <a:buChar char="-"/>
            </a:pPr>
            <a:r>
              <a:rPr lang="en-GB" sz="2200" i="1" dirty="0" smtClean="0"/>
              <a:t>Border Country</a:t>
            </a:r>
            <a:r>
              <a:rPr lang="en-GB" sz="2200" i="1" dirty="0"/>
              <a:t>  </a:t>
            </a:r>
            <a:r>
              <a:rPr lang="en-GB" sz="2200" dirty="0" smtClean="0"/>
              <a:t>(1960)* novel</a:t>
            </a:r>
          </a:p>
          <a:p>
            <a:pPr marL="1200150" lvl="2" indent="-285750" algn="just">
              <a:buFontTx/>
              <a:buChar char="-"/>
            </a:pPr>
            <a:r>
              <a:rPr lang="en-GB" sz="2200" i="1" dirty="0"/>
              <a:t>T</a:t>
            </a:r>
            <a:r>
              <a:rPr lang="en-GB" sz="2200" i="1" dirty="0" smtClean="0"/>
              <a:t>he </a:t>
            </a:r>
            <a:r>
              <a:rPr lang="en-GB" sz="2200" i="1" dirty="0"/>
              <a:t>Long </a:t>
            </a:r>
            <a:r>
              <a:rPr lang="en-GB" sz="2200" i="1" dirty="0" smtClean="0"/>
              <a:t>Revolution </a:t>
            </a:r>
            <a:r>
              <a:rPr lang="en-GB" sz="2200" dirty="0" smtClean="0"/>
              <a:t>(1961)</a:t>
            </a:r>
          </a:p>
          <a:p>
            <a:pPr marL="1200150" lvl="2" indent="-285750" algn="just">
              <a:buFontTx/>
              <a:buChar char="-"/>
            </a:pPr>
            <a:r>
              <a:rPr lang="en-GB" sz="2200" i="1" dirty="0"/>
              <a:t>The Country and the </a:t>
            </a:r>
            <a:r>
              <a:rPr lang="en-GB" sz="2200" i="1" dirty="0" smtClean="0"/>
              <a:t>City </a:t>
            </a:r>
            <a:r>
              <a:rPr lang="en-GB" sz="2200" dirty="0" smtClean="0"/>
              <a:t>(1973)</a:t>
            </a:r>
            <a:endParaRPr lang="en-GB" sz="2200" dirty="0"/>
          </a:p>
          <a:p>
            <a:pPr marL="1200150" lvl="2" indent="-285750" algn="just">
              <a:buFontTx/>
              <a:buChar char="-"/>
            </a:pPr>
            <a:r>
              <a:rPr lang="en-GB" sz="2200" i="1" dirty="0" smtClean="0"/>
              <a:t>Keywords</a:t>
            </a:r>
            <a:r>
              <a:rPr lang="en-GB" sz="2200" i="1" dirty="0"/>
              <a:t>: A Vocabulary of Culture and </a:t>
            </a:r>
            <a:r>
              <a:rPr lang="en-GB" sz="2200" i="1" dirty="0" smtClean="0"/>
              <a:t>Society </a:t>
            </a:r>
            <a:r>
              <a:rPr lang="en-GB" sz="2200" dirty="0" smtClean="0"/>
              <a:t>(1976</a:t>
            </a:r>
            <a:r>
              <a:rPr lang="en-GB" sz="2200" b="1" dirty="0" smtClean="0"/>
              <a:t>)</a:t>
            </a:r>
          </a:p>
          <a:p>
            <a:pPr marL="1200150" lvl="2" indent="-285750" algn="just">
              <a:buFontTx/>
              <a:buChar char="-"/>
            </a:pPr>
            <a:endParaRPr lang="en-GB" sz="2200" b="1" dirty="0">
              <a:solidFill>
                <a:prstClr val="white"/>
              </a:solidFill>
            </a:endParaRPr>
          </a:p>
        </p:txBody>
      </p:sp>
      <p:sp>
        <p:nvSpPr>
          <p:cNvPr id="9" name="TextBox 8"/>
          <p:cNvSpPr txBox="1"/>
          <p:nvPr/>
        </p:nvSpPr>
        <p:spPr>
          <a:xfrm>
            <a:off x="9646954" y="3939798"/>
            <a:ext cx="2351186" cy="523220"/>
          </a:xfrm>
          <a:prstGeom prst="rect">
            <a:avLst/>
          </a:prstGeom>
          <a:noFill/>
        </p:spPr>
        <p:txBody>
          <a:bodyPr wrap="square" rtlCol="0">
            <a:spAutoFit/>
          </a:bodyPr>
          <a:lstStyle/>
          <a:p>
            <a:pPr algn="ctr"/>
            <a:r>
              <a:rPr lang="en-GB" sz="1400" dirty="0" smtClean="0">
                <a:solidFill>
                  <a:prstClr val="white"/>
                </a:solidFill>
              </a:rPr>
              <a:t>Raymond Williams </a:t>
            </a:r>
          </a:p>
          <a:p>
            <a:pPr algn="ctr"/>
            <a:r>
              <a:rPr lang="en-GB" sz="1400" dirty="0" smtClean="0">
                <a:solidFill>
                  <a:prstClr val="white"/>
                </a:solidFill>
              </a:rPr>
              <a:t>(1921– 1988)</a:t>
            </a:r>
            <a:endParaRPr lang="en-GB" sz="1400" dirty="0">
              <a:solidFill>
                <a:prstClr val="white"/>
              </a:solidFill>
            </a:endParaRPr>
          </a:p>
        </p:txBody>
      </p:sp>
      <p:sp>
        <p:nvSpPr>
          <p:cNvPr id="6" name="TextBox 5"/>
          <p:cNvSpPr txBox="1"/>
          <p:nvPr/>
        </p:nvSpPr>
        <p:spPr>
          <a:xfrm>
            <a:off x="0" y="1"/>
            <a:ext cx="10668001" cy="1157918"/>
          </a:xfrm>
          <a:prstGeom prst="rect">
            <a:avLst/>
          </a:prstGeom>
          <a:noFill/>
        </p:spPr>
        <p:txBody>
          <a:bodyPr wrap="square" lIns="720000" tIns="360000" rIns="360000" bIns="360000" rtlCol="0">
            <a:spAutoFit/>
          </a:bodyPr>
          <a:lstStyle/>
          <a:p>
            <a:r>
              <a:rPr lang="en-GB" sz="2800" b="1" dirty="0" smtClean="0">
                <a:solidFill>
                  <a:srgbClr val="FFFF00"/>
                </a:solidFill>
                <a:effectLst>
                  <a:outerShdw blurRad="38100" dist="38100" dir="2700000" algn="tl">
                    <a:srgbClr val="000000">
                      <a:alpha val="43137"/>
                    </a:srgbClr>
                  </a:outerShdw>
                </a:effectLst>
              </a:rPr>
              <a:t>3. Cultural Studies: Raymond </a:t>
            </a:r>
            <a:r>
              <a:rPr lang="en-GB" sz="2800" b="1" dirty="0" smtClean="0">
                <a:solidFill>
                  <a:srgbClr val="FFFF00"/>
                </a:solidFill>
                <a:effectLst>
                  <a:outerShdw blurRad="38100" dist="38100" dir="2700000" algn="tl">
                    <a:srgbClr val="000000">
                      <a:alpha val="43137"/>
                    </a:srgbClr>
                  </a:outerShdw>
                </a:effectLst>
              </a:rPr>
              <a:t>Williams</a:t>
            </a:r>
            <a:endParaRPr lang="en-GB" sz="2800" b="1" dirty="0">
              <a:solidFill>
                <a:srgbClr val="FFFF00"/>
              </a:solidFill>
              <a:effectLst>
                <a:outerShdw blurRad="38100" dist="38100" dir="2700000" algn="tl">
                  <a:srgbClr val="000000">
                    <a:alpha val="43137"/>
                  </a:srgbClr>
                </a:outerShdw>
              </a:effectLst>
            </a:endParaRPr>
          </a:p>
        </p:txBody>
      </p:sp>
      <p:pic>
        <p:nvPicPr>
          <p:cNvPr id="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46954" y="374021"/>
            <a:ext cx="2351185" cy="34461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1575095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19223" y="1306703"/>
            <a:ext cx="9972777" cy="7814167"/>
          </a:xfrm>
        </p:spPr>
        <p:txBody>
          <a:bodyPr wrap="square" lIns="540000" tIns="540000" rIns="540000" bIns="540000" anchor="t" anchorCtr="0">
            <a:noAutofit/>
          </a:bodyPr>
          <a:lstStyle/>
          <a:p>
            <a:pPr algn="r"/>
            <a:r>
              <a:rPr lang="en-US" sz="2800" dirty="0" smtClean="0">
                <a:latin typeface="+mn-lt"/>
              </a:rPr>
              <a:t>“</a:t>
            </a:r>
            <a:r>
              <a:rPr lang="en-US" sz="2800" dirty="0">
                <a:latin typeface="+mn-lt"/>
              </a:rPr>
              <a:t>Culture is ordinary. </a:t>
            </a:r>
            <a:r>
              <a:rPr lang="en-US" sz="2800" b="1" dirty="0">
                <a:latin typeface="+mn-lt"/>
              </a:rPr>
              <a:t>Every human society has its own shape, its own  purposes, its own meanings</a:t>
            </a:r>
            <a:r>
              <a:rPr lang="en-US" sz="2800" dirty="0">
                <a:latin typeface="+mn-lt"/>
              </a:rPr>
              <a:t>. Every human society expresses these, in institutions, and in arts and </a:t>
            </a:r>
            <a:r>
              <a:rPr lang="en-US" sz="2800" dirty="0" smtClean="0">
                <a:latin typeface="+mn-lt"/>
              </a:rPr>
              <a:t>learning.</a:t>
            </a:r>
            <a:r>
              <a:rPr lang="en-US" sz="2800" dirty="0">
                <a:latin typeface="+mn-lt"/>
              </a:rPr>
              <a:t/>
            </a:r>
            <a:br>
              <a:rPr lang="en-US" sz="2800" dirty="0">
                <a:latin typeface="+mn-lt"/>
              </a:rPr>
            </a:br>
            <a:r>
              <a:rPr lang="en-US" sz="2800" dirty="0" smtClean="0">
                <a:latin typeface="+mn-lt"/>
              </a:rPr>
              <a:t>	“</a:t>
            </a:r>
            <a:r>
              <a:rPr lang="en-GB" sz="2800" dirty="0" smtClean="0">
                <a:latin typeface="+mn-lt"/>
              </a:rPr>
              <a:t> </a:t>
            </a:r>
            <a:r>
              <a:rPr lang="en-GB" sz="2800" dirty="0">
                <a:latin typeface="+mn-lt"/>
              </a:rPr>
              <a:t>… We use the word culture in these two senses: to mean </a:t>
            </a:r>
            <a:r>
              <a:rPr lang="en-GB" sz="2800" b="1" dirty="0">
                <a:latin typeface="+mn-lt"/>
              </a:rPr>
              <a:t>a whole way of life – the common meanings</a:t>
            </a:r>
            <a:r>
              <a:rPr lang="en-GB" sz="2800" dirty="0">
                <a:latin typeface="+mn-lt"/>
              </a:rPr>
              <a:t>; [or] to mean  the arts and learning – the special processes of  discovery and creative effort. Some writers reserve the word for one or other of these senses; I insist on both, and on the significance of their conjunction. The questions I ask about our culture are questions about deep personal meanings. </a:t>
            </a:r>
            <a:r>
              <a:rPr lang="en-GB" sz="2800" b="1" dirty="0">
                <a:latin typeface="+mn-lt"/>
              </a:rPr>
              <a:t>Culture is ordinary</a:t>
            </a:r>
            <a:r>
              <a:rPr lang="en-GB" sz="2800" dirty="0">
                <a:latin typeface="+mn-lt"/>
              </a:rPr>
              <a:t>, in every society and in every mind</a:t>
            </a:r>
            <a:r>
              <a:rPr lang="en-GB" sz="2800" dirty="0" smtClean="0">
                <a:latin typeface="+mn-lt"/>
              </a:rPr>
              <a:t>.”</a:t>
            </a:r>
            <a:br>
              <a:rPr lang="en-GB" sz="2800" dirty="0" smtClean="0">
                <a:latin typeface="+mn-lt"/>
              </a:rPr>
            </a:br>
            <a:r>
              <a:rPr lang="en-GB" sz="2800" dirty="0" smtClean="0">
                <a:latin typeface="+mn-lt"/>
              </a:rPr>
              <a:t>- </a:t>
            </a:r>
            <a:r>
              <a:rPr lang="en-GB" sz="2400" dirty="0" smtClean="0"/>
              <a:t>Raymond Williams, ‘Culture is Ordinary’ (1958)</a:t>
            </a:r>
            <a:br>
              <a:rPr lang="en-GB" sz="2400" dirty="0" smtClean="0"/>
            </a:br>
            <a:r>
              <a:rPr lang="en-GB" sz="2400" dirty="0" smtClean="0"/>
              <a:t/>
            </a:r>
            <a:br>
              <a:rPr lang="en-GB" sz="2400" dirty="0" smtClean="0"/>
            </a:br>
            <a:r>
              <a:rPr lang="en-GB" sz="2400" dirty="0" smtClean="0"/>
              <a:t/>
            </a:r>
            <a:br>
              <a:rPr lang="en-GB" sz="2400" dirty="0" smtClean="0"/>
            </a:br>
            <a:endParaRPr lang="en-US" b="1" dirty="0">
              <a:solidFill>
                <a:srgbClr val="FF0000"/>
              </a:solidFill>
            </a:endParaRPr>
          </a:p>
        </p:txBody>
      </p:sp>
      <p:pic>
        <p:nvPicPr>
          <p:cNvPr id="4" name="Picture 3"/>
          <p:cNvPicPr>
            <a:picLocks noChangeAspect="1"/>
          </p:cNvPicPr>
          <p:nvPr/>
        </p:nvPicPr>
        <p:blipFill>
          <a:blip r:embed="rId2"/>
          <a:stretch>
            <a:fillRect/>
          </a:stretch>
        </p:blipFill>
        <p:spPr>
          <a:xfrm>
            <a:off x="93224" y="1292842"/>
            <a:ext cx="2243565" cy="3674804"/>
          </a:xfrm>
          <a:prstGeom prst="rect">
            <a:avLst/>
          </a:prstGeom>
        </p:spPr>
      </p:pic>
      <p:sp>
        <p:nvSpPr>
          <p:cNvPr id="9" name="Title 1"/>
          <p:cNvSpPr txBox="1">
            <a:spLocks/>
          </p:cNvSpPr>
          <p:nvPr/>
        </p:nvSpPr>
        <p:spPr>
          <a:xfrm>
            <a:off x="2336788" y="421470"/>
            <a:ext cx="9855211" cy="1472897"/>
          </a:xfrm>
          <a:prstGeom prst="rect">
            <a:avLst/>
          </a:prstGeom>
        </p:spPr>
        <p:txBody>
          <a:bodyPr vert="horz" wrap="square" lIns="540000" tIns="540000" rIns="540000" bIns="540000" rtlCol="0" anchor="t" anchorCtr="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smtClean="0">
                <a:solidFill>
                  <a:srgbClr val="FF0000"/>
                </a:solidFill>
              </a:rPr>
              <a:t>‘Culture is Ordinary’</a:t>
            </a:r>
            <a:r>
              <a:rPr lang="en-GB" sz="2400" b="1" dirty="0" smtClean="0">
                <a:solidFill>
                  <a:srgbClr val="FF0000"/>
                </a:solidFill>
              </a:rPr>
              <a:t/>
            </a:r>
            <a:br>
              <a:rPr lang="en-GB" sz="2400" b="1" dirty="0" smtClean="0">
                <a:solidFill>
                  <a:srgbClr val="FF0000"/>
                </a:solidFill>
              </a:rPr>
            </a:br>
            <a:endParaRPr lang="en-US" b="1" dirty="0">
              <a:solidFill>
                <a:srgbClr val="FF0000"/>
              </a:solidFill>
            </a:endParaRPr>
          </a:p>
        </p:txBody>
      </p:sp>
      <p:sp>
        <p:nvSpPr>
          <p:cNvPr id="6" name="TextBox 5"/>
          <p:cNvSpPr txBox="1"/>
          <p:nvPr/>
        </p:nvSpPr>
        <p:spPr>
          <a:xfrm>
            <a:off x="0" y="1"/>
            <a:ext cx="10668001" cy="1157918"/>
          </a:xfrm>
          <a:prstGeom prst="rect">
            <a:avLst/>
          </a:prstGeom>
          <a:noFill/>
        </p:spPr>
        <p:txBody>
          <a:bodyPr wrap="square" lIns="720000" tIns="360000" rIns="360000" bIns="360000" rtlCol="0">
            <a:spAutoFit/>
          </a:bodyPr>
          <a:lstStyle/>
          <a:p>
            <a:r>
              <a:rPr lang="en-GB" sz="2800" b="1" dirty="0" smtClean="0">
                <a:solidFill>
                  <a:srgbClr val="FFFF00"/>
                </a:solidFill>
                <a:effectLst>
                  <a:outerShdw blurRad="38100" dist="38100" dir="2700000" algn="tl">
                    <a:srgbClr val="000000">
                      <a:alpha val="43137"/>
                    </a:srgbClr>
                  </a:outerShdw>
                </a:effectLst>
              </a:rPr>
              <a:t>3. Cultural Studies: Raymond </a:t>
            </a:r>
            <a:r>
              <a:rPr lang="en-GB" sz="2800" b="1" dirty="0" smtClean="0">
                <a:solidFill>
                  <a:srgbClr val="FFFF00"/>
                </a:solidFill>
                <a:effectLst>
                  <a:outerShdw blurRad="38100" dist="38100" dir="2700000" algn="tl">
                    <a:srgbClr val="000000">
                      <a:alpha val="43137"/>
                    </a:srgbClr>
                  </a:outerShdw>
                </a:effectLst>
              </a:rPr>
              <a:t>Williams</a:t>
            </a:r>
            <a:endParaRPr lang="en-GB" sz="2800" b="1" dirty="0">
              <a:solidFill>
                <a:srgbClr val="FFFF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87833290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9646954" y="3939798"/>
            <a:ext cx="2351186" cy="523220"/>
          </a:xfrm>
          <a:prstGeom prst="rect">
            <a:avLst/>
          </a:prstGeom>
          <a:noFill/>
        </p:spPr>
        <p:txBody>
          <a:bodyPr wrap="square" rtlCol="0">
            <a:spAutoFit/>
          </a:bodyPr>
          <a:lstStyle/>
          <a:p>
            <a:pPr algn="ctr"/>
            <a:r>
              <a:rPr lang="en-GB" sz="1400" dirty="0" smtClean="0">
                <a:solidFill>
                  <a:prstClr val="white"/>
                </a:solidFill>
              </a:rPr>
              <a:t>Raymond Williams </a:t>
            </a:r>
          </a:p>
          <a:p>
            <a:pPr algn="ctr"/>
            <a:r>
              <a:rPr lang="en-GB" sz="1400" dirty="0" smtClean="0">
                <a:solidFill>
                  <a:prstClr val="white"/>
                </a:solidFill>
              </a:rPr>
              <a:t>(1921– 1988)</a:t>
            </a:r>
            <a:endParaRPr lang="en-GB" sz="1400" dirty="0">
              <a:solidFill>
                <a:prstClr val="white"/>
              </a:solidFill>
            </a:endParaRPr>
          </a:p>
        </p:txBody>
      </p:sp>
      <p:sp>
        <p:nvSpPr>
          <p:cNvPr id="6" name="TextBox 5"/>
          <p:cNvSpPr txBox="1"/>
          <p:nvPr/>
        </p:nvSpPr>
        <p:spPr>
          <a:xfrm>
            <a:off x="0" y="1"/>
            <a:ext cx="10668001" cy="1157918"/>
          </a:xfrm>
          <a:prstGeom prst="rect">
            <a:avLst/>
          </a:prstGeom>
          <a:noFill/>
        </p:spPr>
        <p:txBody>
          <a:bodyPr wrap="square" lIns="720000" tIns="360000" rIns="360000" bIns="360000" rtlCol="0">
            <a:spAutoFit/>
          </a:bodyPr>
          <a:lstStyle/>
          <a:p>
            <a:r>
              <a:rPr lang="en-GB" sz="2800" b="1" dirty="0" smtClean="0">
                <a:solidFill>
                  <a:srgbClr val="FFFF00"/>
                </a:solidFill>
                <a:effectLst>
                  <a:outerShdw blurRad="38100" dist="38100" dir="2700000" algn="tl">
                    <a:srgbClr val="000000">
                      <a:alpha val="43137"/>
                    </a:srgbClr>
                  </a:outerShdw>
                </a:effectLst>
              </a:rPr>
              <a:t>3. Cultural Studies: Raymond </a:t>
            </a:r>
            <a:r>
              <a:rPr lang="en-GB" sz="2800" b="1" dirty="0" smtClean="0">
                <a:solidFill>
                  <a:srgbClr val="FFFF00"/>
                </a:solidFill>
                <a:effectLst>
                  <a:outerShdw blurRad="38100" dist="38100" dir="2700000" algn="tl">
                    <a:srgbClr val="000000">
                      <a:alpha val="43137"/>
                    </a:srgbClr>
                  </a:outerShdw>
                </a:effectLst>
              </a:rPr>
              <a:t>Williams</a:t>
            </a:r>
            <a:endParaRPr lang="en-GB" sz="2800" b="1" dirty="0">
              <a:solidFill>
                <a:srgbClr val="FFFF00"/>
              </a:solidFill>
              <a:effectLst>
                <a:outerShdw blurRad="38100" dist="38100" dir="2700000" algn="tl">
                  <a:srgbClr val="000000">
                    <a:alpha val="43137"/>
                  </a:srgbClr>
                </a:outerShdw>
              </a:effectLst>
            </a:endParaRPr>
          </a:p>
        </p:txBody>
      </p:sp>
      <p:pic>
        <p:nvPicPr>
          <p:cNvPr id="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46954" y="374021"/>
            <a:ext cx="2351185" cy="34461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1424" y="669725"/>
            <a:ext cx="9645530" cy="5128236"/>
          </a:xfrm>
          <a:prstGeom prst="rect">
            <a:avLst/>
          </a:prstGeom>
        </p:spPr>
        <p:txBody>
          <a:bodyPr wrap="square" lIns="540000" tIns="360000" rIns="540000" bIns="360000" numCol="1" spcCol="360000">
            <a:spAutoFit/>
          </a:bodyPr>
          <a:lstStyle/>
          <a:p>
            <a:pPr algn="just"/>
            <a:r>
              <a:rPr lang="en-GB" sz="2200" dirty="0" smtClean="0">
                <a:solidFill>
                  <a:prstClr val="white"/>
                </a:solidFill>
              </a:rPr>
              <a:t>Culture as a “</a:t>
            </a:r>
            <a:r>
              <a:rPr lang="en-GB" sz="2200" b="1" dirty="0" smtClean="0">
                <a:solidFill>
                  <a:srgbClr val="FFFF00"/>
                </a:solidFill>
                <a:effectLst>
                  <a:outerShdw blurRad="38100" dist="38100" dir="2700000" algn="tl">
                    <a:srgbClr val="000000">
                      <a:alpha val="43137"/>
                    </a:srgbClr>
                  </a:outerShdw>
                </a:effectLst>
              </a:rPr>
              <a:t>structure of feeling</a:t>
            </a:r>
            <a:r>
              <a:rPr lang="en-GB" sz="2200" dirty="0" smtClean="0">
                <a:solidFill>
                  <a:prstClr val="white"/>
                </a:solidFill>
              </a:rPr>
              <a:t>”: “When one has measured [a] work [of art] against the Separable parts,  there yet remains some element for which</a:t>
            </a:r>
            <a:endParaRPr lang="en-GB" sz="2200" dirty="0">
              <a:solidFill>
                <a:prstClr val="white"/>
              </a:solidFill>
            </a:endParaRPr>
          </a:p>
          <a:p>
            <a:pPr algn="just"/>
            <a:r>
              <a:rPr lang="en-GB" sz="2200" dirty="0">
                <a:solidFill>
                  <a:prstClr val="white"/>
                </a:solidFill>
              </a:rPr>
              <a:t>t</a:t>
            </a:r>
            <a:r>
              <a:rPr lang="en-GB" sz="2200" dirty="0" smtClean="0">
                <a:solidFill>
                  <a:prstClr val="white"/>
                </a:solidFill>
              </a:rPr>
              <a:t>here is no external counterpart. This element, I believe, is what I have named the structure of feeling of a period, and It is only realizable through experience of the work of art itself, as a whole.” </a:t>
            </a:r>
          </a:p>
          <a:p>
            <a:pPr marL="342900" indent="-342900" algn="r">
              <a:buFontTx/>
              <a:buChar char="-"/>
            </a:pPr>
            <a:r>
              <a:rPr lang="en-GB" sz="2200" dirty="0" smtClean="0">
                <a:solidFill>
                  <a:prstClr val="white"/>
                </a:solidFill>
              </a:rPr>
              <a:t>From </a:t>
            </a:r>
            <a:r>
              <a:rPr lang="en-GB" sz="2200" i="1" dirty="0" smtClean="0">
                <a:solidFill>
                  <a:prstClr val="white"/>
                </a:solidFill>
              </a:rPr>
              <a:t>Preface to Film </a:t>
            </a:r>
            <a:r>
              <a:rPr lang="en-GB" sz="2200" dirty="0" smtClean="0">
                <a:solidFill>
                  <a:prstClr val="white"/>
                </a:solidFill>
              </a:rPr>
              <a:t>(1954)</a:t>
            </a:r>
          </a:p>
          <a:p>
            <a:pPr algn="just"/>
            <a:endParaRPr lang="en-GB" sz="2200" dirty="0">
              <a:solidFill>
                <a:prstClr val="white"/>
              </a:solidFill>
            </a:endParaRPr>
          </a:p>
          <a:p>
            <a:pPr algn="just"/>
            <a:r>
              <a:rPr lang="en-GB" sz="2200" dirty="0" smtClean="0">
                <a:solidFill>
                  <a:prstClr val="white"/>
                </a:solidFill>
              </a:rPr>
              <a:t>“T</a:t>
            </a:r>
            <a:r>
              <a:rPr lang="en-GB" sz="2200" dirty="0" smtClean="0"/>
              <a:t>he idea of culture, and the word itself in its general </a:t>
            </a:r>
            <a:r>
              <a:rPr lang="en-GB" sz="2200" b="1" dirty="0" smtClean="0">
                <a:solidFill>
                  <a:srgbClr val="FFFF00"/>
                </a:solidFill>
              </a:rPr>
              <a:t>modern</a:t>
            </a:r>
            <a:r>
              <a:rPr lang="en-GB" sz="2200" dirty="0" smtClean="0"/>
              <a:t> uses, came into English thinking in the period which we commonly describe as that of the </a:t>
            </a:r>
            <a:r>
              <a:rPr lang="en-GB" sz="2200" b="1" dirty="0" smtClean="0">
                <a:solidFill>
                  <a:srgbClr val="FFFF00"/>
                </a:solidFill>
              </a:rPr>
              <a:t>Industrial Revolution</a:t>
            </a:r>
            <a:r>
              <a:rPr lang="en-GB" sz="2200" dirty="0" smtClean="0"/>
              <a:t>.</a:t>
            </a:r>
          </a:p>
          <a:p>
            <a:pPr algn="just"/>
            <a:r>
              <a:rPr lang="en-GB" sz="2200" dirty="0">
                <a:solidFill>
                  <a:prstClr val="white"/>
                </a:solidFill>
              </a:rPr>
              <a:t> 	</a:t>
            </a:r>
            <a:r>
              <a:rPr lang="en-GB" sz="2200" dirty="0" smtClean="0">
                <a:solidFill>
                  <a:prstClr val="white"/>
                </a:solidFill>
              </a:rPr>
              <a:t>“…   </a:t>
            </a:r>
            <a:r>
              <a:rPr lang="en-GB" sz="2200" dirty="0" smtClean="0"/>
              <a:t>Where culture meant a state or habit of the mind, or the body of intellectual and moral activities, it means now, also, </a:t>
            </a:r>
            <a:r>
              <a:rPr lang="en-GB" sz="2200" b="1" dirty="0" smtClean="0">
                <a:solidFill>
                  <a:srgbClr val="FFFF00"/>
                </a:solidFill>
                <a:effectLst>
                  <a:outerShdw blurRad="38100" dist="38100" dir="2700000" algn="tl">
                    <a:srgbClr val="000000">
                      <a:alpha val="43137"/>
                    </a:srgbClr>
                  </a:outerShdw>
                </a:effectLst>
              </a:rPr>
              <a:t>a whole way of life</a:t>
            </a:r>
            <a:r>
              <a:rPr lang="en-GB" sz="2200" dirty="0" smtClean="0"/>
              <a:t>.”</a:t>
            </a:r>
          </a:p>
          <a:p>
            <a:pPr marL="285750" indent="-285750" algn="r">
              <a:buFontTx/>
              <a:buChar char="-"/>
            </a:pPr>
            <a:r>
              <a:rPr lang="en-GB" sz="2200" dirty="0" smtClean="0">
                <a:solidFill>
                  <a:prstClr val="white"/>
                </a:solidFill>
              </a:rPr>
              <a:t>From </a:t>
            </a:r>
            <a:r>
              <a:rPr lang="en-GB" sz="2200" i="1" dirty="0" smtClean="0">
                <a:solidFill>
                  <a:prstClr val="white"/>
                </a:solidFill>
              </a:rPr>
              <a:t>Culture and Society </a:t>
            </a:r>
            <a:r>
              <a:rPr lang="en-GB" sz="2200" dirty="0" smtClean="0">
                <a:solidFill>
                  <a:prstClr val="white"/>
                </a:solidFill>
              </a:rPr>
              <a:t>(1958)</a:t>
            </a:r>
          </a:p>
        </p:txBody>
      </p:sp>
    </p:spTree>
    <p:extLst>
      <p:ext uri="{BB962C8B-B14F-4D97-AF65-F5344CB8AC3E}">
        <p14:creationId xmlns:p14="http://schemas.microsoft.com/office/powerpoint/2010/main" val="37129156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9646954" y="3939798"/>
            <a:ext cx="2351186" cy="523220"/>
          </a:xfrm>
          <a:prstGeom prst="rect">
            <a:avLst/>
          </a:prstGeom>
          <a:noFill/>
        </p:spPr>
        <p:txBody>
          <a:bodyPr wrap="square" rtlCol="0">
            <a:spAutoFit/>
          </a:bodyPr>
          <a:lstStyle/>
          <a:p>
            <a:pPr algn="ctr"/>
            <a:r>
              <a:rPr lang="en-GB" sz="1400" dirty="0" smtClean="0">
                <a:solidFill>
                  <a:prstClr val="white"/>
                </a:solidFill>
              </a:rPr>
              <a:t>Raymond Williams </a:t>
            </a:r>
          </a:p>
          <a:p>
            <a:pPr algn="ctr"/>
            <a:r>
              <a:rPr lang="en-GB" sz="1400" dirty="0" smtClean="0">
                <a:solidFill>
                  <a:prstClr val="white"/>
                </a:solidFill>
              </a:rPr>
              <a:t>(1921– 1988)</a:t>
            </a:r>
            <a:endParaRPr lang="en-GB" sz="1400" dirty="0">
              <a:solidFill>
                <a:prstClr val="white"/>
              </a:solidFill>
            </a:endParaRPr>
          </a:p>
        </p:txBody>
      </p:sp>
      <p:sp>
        <p:nvSpPr>
          <p:cNvPr id="6" name="TextBox 5"/>
          <p:cNvSpPr txBox="1"/>
          <p:nvPr/>
        </p:nvSpPr>
        <p:spPr>
          <a:xfrm>
            <a:off x="0" y="44599"/>
            <a:ext cx="10668001" cy="1157918"/>
          </a:xfrm>
          <a:prstGeom prst="rect">
            <a:avLst/>
          </a:prstGeom>
          <a:noFill/>
        </p:spPr>
        <p:txBody>
          <a:bodyPr wrap="square" lIns="720000" tIns="360000" rIns="360000" bIns="360000" rtlCol="0">
            <a:spAutoFit/>
          </a:bodyPr>
          <a:lstStyle/>
          <a:p>
            <a:r>
              <a:rPr lang="en-GB" sz="2800" b="1" dirty="0" smtClean="0">
                <a:solidFill>
                  <a:srgbClr val="FFFF00"/>
                </a:solidFill>
                <a:effectLst>
                  <a:outerShdw blurRad="38100" dist="38100" dir="2700000" algn="tl">
                    <a:srgbClr val="000000">
                      <a:alpha val="43137"/>
                    </a:srgbClr>
                  </a:outerShdw>
                </a:effectLst>
              </a:rPr>
              <a:t>3. Cultural Studies: Theory</a:t>
            </a:r>
            <a:endParaRPr lang="en-GB" sz="2800" b="1" dirty="0">
              <a:solidFill>
                <a:srgbClr val="FFFF00"/>
              </a:solidFill>
              <a:effectLst>
                <a:outerShdw blurRad="38100" dist="38100" dir="2700000" algn="tl">
                  <a:srgbClr val="000000">
                    <a:alpha val="43137"/>
                  </a:srgbClr>
                </a:outerShdw>
              </a:effectLst>
            </a:endParaRPr>
          </a:p>
        </p:txBody>
      </p:sp>
      <p:pic>
        <p:nvPicPr>
          <p:cNvPr id="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46954" y="374021"/>
            <a:ext cx="2351185" cy="34461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1424" y="669725"/>
            <a:ext cx="9645530" cy="5728400"/>
          </a:xfrm>
          <a:prstGeom prst="rect">
            <a:avLst/>
          </a:prstGeom>
        </p:spPr>
        <p:txBody>
          <a:bodyPr wrap="square" lIns="540000" tIns="360000" rIns="540000" bIns="360000" numCol="1" spcCol="360000">
            <a:spAutoFit/>
          </a:bodyPr>
          <a:lstStyle/>
          <a:p>
            <a:pPr marL="342900" indent="-342900" algn="just">
              <a:buFont typeface="Arial" panose="020B0604020202020204" pitchFamily="34" charset="0"/>
              <a:buChar char="•"/>
            </a:pPr>
            <a:r>
              <a:rPr lang="en-GB" sz="2500" dirty="0" smtClean="0">
                <a:solidFill>
                  <a:prstClr val="white"/>
                </a:solidFill>
              </a:rPr>
              <a:t>Williams’s categorisation of  culture as “a structure of feeling” or a “whole way of life” broaden scholars potential fields of enquiry – orientation toward the everyday</a:t>
            </a:r>
          </a:p>
          <a:p>
            <a:pPr marL="342900" indent="-342900" algn="just">
              <a:buFont typeface="Arial" panose="020B0604020202020204" pitchFamily="34" charset="0"/>
              <a:buChar char="•"/>
            </a:pPr>
            <a:endParaRPr lang="en-GB" sz="2500" dirty="0">
              <a:solidFill>
                <a:prstClr val="white"/>
              </a:solidFill>
            </a:endParaRPr>
          </a:p>
          <a:p>
            <a:pPr marL="342900" indent="-342900" algn="just">
              <a:buFont typeface="Arial" panose="020B0604020202020204" pitchFamily="34" charset="0"/>
              <a:buChar char="•"/>
            </a:pPr>
            <a:r>
              <a:rPr lang="en-GB" sz="2500" dirty="0" smtClean="0">
                <a:solidFill>
                  <a:prstClr val="white"/>
                </a:solidFill>
              </a:rPr>
              <a:t>Parallels with Feminist </a:t>
            </a:r>
            <a:r>
              <a:rPr lang="en-GB" sz="2500" dirty="0" smtClean="0">
                <a:solidFill>
                  <a:prstClr val="white"/>
                </a:solidFill>
              </a:rPr>
              <a:t>insistence </a:t>
            </a:r>
            <a:r>
              <a:rPr lang="en-GB" sz="2500" dirty="0" smtClean="0">
                <a:solidFill>
                  <a:prstClr val="white"/>
                </a:solidFill>
              </a:rPr>
              <a:t>that </a:t>
            </a:r>
            <a:r>
              <a:rPr lang="en-GB" sz="2500" dirty="0" smtClean="0">
                <a:solidFill>
                  <a:srgbClr val="FFFF00"/>
                </a:solidFill>
              </a:rPr>
              <a:t>‘the personal is political’</a:t>
            </a:r>
          </a:p>
          <a:p>
            <a:pPr marL="342900" indent="-342900" algn="just">
              <a:buFont typeface="Arial" panose="020B0604020202020204" pitchFamily="34" charset="0"/>
              <a:buChar char="•"/>
            </a:pPr>
            <a:endParaRPr lang="en-GB" sz="2500" dirty="0" smtClean="0">
              <a:solidFill>
                <a:prstClr val="white"/>
              </a:solidFill>
            </a:endParaRPr>
          </a:p>
          <a:p>
            <a:pPr marL="342900" indent="-342900" algn="just">
              <a:buFont typeface="Arial" panose="020B0604020202020204" pitchFamily="34" charset="0"/>
              <a:buChar char="•"/>
            </a:pPr>
            <a:r>
              <a:rPr lang="en-GB" sz="2500" dirty="0" smtClean="0">
                <a:solidFill>
                  <a:prstClr val="white"/>
                </a:solidFill>
              </a:rPr>
              <a:t>Williams and his followers have been characterised as proponents of a new brand of historical scholarship – New Historicism</a:t>
            </a:r>
          </a:p>
          <a:p>
            <a:pPr marL="342900" indent="-342900" algn="just">
              <a:buFont typeface="Arial" panose="020B0604020202020204" pitchFamily="34" charset="0"/>
              <a:buChar char="•"/>
            </a:pPr>
            <a:endParaRPr lang="en-GB" sz="2500" dirty="0" smtClean="0">
              <a:solidFill>
                <a:prstClr val="white"/>
              </a:solidFill>
            </a:endParaRPr>
          </a:p>
          <a:p>
            <a:pPr marL="342900" indent="-342900" algn="just">
              <a:buFont typeface="Arial" panose="020B0604020202020204" pitchFamily="34" charset="0"/>
              <a:buChar char="•"/>
            </a:pPr>
            <a:r>
              <a:rPr lang="en-GB" sz="2500" dirty="0" smtClean="0">
                <a:solidFill>
                  <a:prstClr val="white"/>
                </a:solidFill>
              </a:rPr>
              <a:t>Embrace of notions of genealogy (Michel Foucault) and anthropological methods for interpreting world (Clifford Geertz’s “</a:t>
            </a:r>
            <a:r>
              <a:rPr lang="en-GB" sz="2500" dirty="0" smtClean="0">
                <a:solidFill>
                  <a:srgbClr val="FFFF00"/>
                </a:solidFill>
              </a:rPr>
              <a:t>thick description</a:t>
            </a:r>
            <a:r>
              <a:rPr lang="en-GB" sz="2500" dirty="0" smtClean="0">
                <a:solidFill>
                  <a:prstClr val="white"/>
                </a:solidFill>
              </a:rPr>
              <a:t>”)</a:t>
            </a:r>
          </a:p>
        </p:txBody>
      </p:sp>
    </p:spTree>
    <p:extLst>
      <p:ext uri="{BB962C8B-B14F-4D97-AF65-F5344CB8AC3E}">
        <p14:creationId xmlns:p14="http://schemas.microsoft.com/office/powerpoint/2010/main" val="388579769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916732" cy="1465695"/>
          </a:xfrm>
          <a:prstGeom prst="rect">
            <a:avLst/>
          </a:prstGeom>
          <a:noFill/>
        </p:spPr>
        <p:txBody>
          <a:bodyPr wrap="square" lIns="720000" tIns="360000" rIns="720000" bIns="360000" rtlCol="0">
            <a:spAutoFit/>
          </a:bodyPr>
          <a:lstStyle/>
          <a:p>
            <a:pPr algn="ctr"/>
            <a:endParaRPr lang="en-GB" sz="1600" b="1" dirty="0">
              <a:latin typeface="+mj-lt"/>
            </a:endParaRPr>
          </a:p>
          <a:p>
            <a:pPr marL="285750" indent="-285750" algn="just">
              <a:buFont typeface="Arial" panose="020B0604020202020204" pitchFamily="34" charset="0"/>
              <a:buChar char="•"/>
            </a:pPr>
            <a:endParaRPr lang="en-GB" sz="1600" dirty="0"/>
          </a:p>
          <a:p>
            <a:pPr algn="just"/>
            <a:endParaRPr lang="en-GB" sz="1600" dirty="0" smtClean="0"/>
          </a:p>
        </p:txBody>
      </p:sp>
      <p:sp>
        <p:nvSpPr>
          <p:cNvPr id="6" name="TextBox 5"/>
          <p:cNvSpPr txBox="1"/>
          <p:nvPr/>
        </p:nvSpPr>
        <p:spPr>
          <a:xfrm>
            <a:off x="1424" y="5769"/>
            <a:ext cx="10666577" cy="1157918"/>
          </a:xfrm>
          <a:prstGeom prst="rect">
            <a:avLst/>
          </a:prstGeom>
          <a:noFill/>
        </p:spPr>
        <p:txBody>
          <a:bodyPr wrap="square" lIns="720000" tIns="360000" rIns="720000" bIns="360000" rtlCol="0">
            <a:spAutoFit/>
          </a:bodyPr>
          <a:lstStyle/>
          <a:p>
            <a:r>
              <a:rPr lang="en-GB" sz="2800" b="1" dirty="0" smtClean="0">
                <a:solidFill>
                  <a:srgbClr val="FFFF00"/>
                </a:solidFill>
                <a:effectLst>
                  <a:outerShdw blurRad="38100" dist="38100" dir="2700000" algn="tl">
                    <a:srgbClr val="000000">
                      <a:alpha val="43137"/>
                    </a:srgbClr>
                  </a:outerShdw>
                </a:effectLst>
              </a:rPr>
              <a:t>3. Cultural Studies:  </a:t>
            </a:r>
            <a:r>
              <a:rPr lang="en-GB" sz="2800" b="1" dirty="0" smtClean="0">
                <a:solidFill>
                  <a:srgbClr val="FFFF00"/>
                </a:solidFill>
                <a:effectLst>
                  <a:outerShdw blurRad="38100" dist="38100" dir="2700000" algn="tl">
                    <a:srgbClr val="000000">
                      <a:alpha val="43137"/>
                    </a:srgbClr>
                  </a:outerShdw>
                </a:effectLst>
              </a:rPr>
              <a:t>Stuart Ha</a:t>
            </a:r>
            <a:r>
              <a:rPr lang="en-GB" sz="2200" b="1" dirty="0" smtClean="0">
                <a:solidFill>
                  <a:srgbClr val="FFFF00"/>
                </a:solidFill>
                <a:effectLst>
                  <a:outerShdw blurRad="38100" dist="38100" dir="2700000" algn="tl">
                    <a:srgbClr val="000000">
                      <a:alpha val="43137"/>
                    </a:srgbClr>
                  </a:outerShdw>
                </a:effectLst>
              </a:rPr>
              <a:t>ll</a:t>
            </a:r>
            <a:endParaRPr lang="en-GB" sz="2200" b="1" dirty="0">
              <a:solidFill>
                <a:srgbClr val="FFFF00"/>
              </a:solidFill>
              <a:effectLst>
                <a:outerShdw blurRad="38100" dist="38100" dir="2700000" algn="tl">
                  <a:srgbClr val="000000">
                    <a:alpha val="43137"/>
                  </a:srgbClr>
                </a:outerShdw>
              </a:effectLst>
            </a:endParaRPr>
          </a:p>
        </p:txBody>
      </p:sp>
      <p:sp>
        <p:nvSpPr>
          <p:cNvPr id="4" name="Rectangle 3"/>
          <p:cNvSpPr/>
          <p:nvPr/>
        </p:nvSpPr>
        <p:spPr>
          <a:xfrm>
            <a:off x="1424" y="669726"/>
            <a:ext cx="8380576" cy="6821007"/>
          </a:xfrm>
          <a:prstGeom prst="rect">
            <a:avLst/>
          </a:prstGeom>
        </p:spPr>
        <p:txBody>
          <a:bodyPr wrap="square" lIns="540000" tIns="360000" rIns="540000" bIns="360000" numCol="1" spcCol="360000">
            <a:spAutoFit/>
          </a:bodyPr>
          <a:lstStyle/>
          <a:p>
            <a:pPr marL="342900" indent="-342900" algn="just">
              <a:buFont typeface="Arial" panose="020B0604020202020204" pitchFamily="34" charset="0"/>
              <a:buChar char="•"/>
            </a:pPr>
            <a:r>
              <a:rPr lang="en-GB" sz="2200" dirty="0" smtClean="0">
                <a:solidFill>
                  <a:prstClr val="white"/>
                </a:solidFill>
              </a:rPr>
              <a:t>Succeeded </a:t>
            </a:r>
            <a:r>
              <a:rPr lang="en-GB" sz="2200" dirty="0" err="1" smtClean="0">
                <a:solidFill>
                  <a:prstClr val="white"/>
                </a:solidFill>
              </a:rPr>
              <a:t>Hoggart</a:t>
            </a:r>
            <a:r>
              <a:rPr lang="en-GB" sz="2200" dirty="0">
                <a:solidFill>
                  <a:prstClr val="white"/>
                </a:solidFill>
              </a:rPr>
              <a:t> </a:t>
            </a:r>
            <a:r>
              <a:rPr lang="en-GB" sz="2200" dirty="0" smtClean="0">
                <a:solidFill>
                  <a:prstClr val="white"/>
                </a:solidFill>
              </a:rPr>
              <a:t>as Director </a:t>
            </a:r>
            <a:r>
              <a:rPr lang="en-GB" sz="2200" dirty="0">
                <a:solidFill>
                  <a:prstClr val="white"/>
                </a:solidFill>
              </a:rPr>
              <a:t>of the </a:t>
            </a:r>
            <a:r>
              <a:rPr lang="en-GB" sz="2200" dirty="0" smtClean="0">
                <a:solidFill>
                  <a:prstClr val="white"/>
                </a:solidFill>
              </a:rPr>
              <a:t>Centre for Contemporary Cultural Studies, 1968</a:t>
            </a:r>
          </a:p>
          <a:p>
            <a:pPr marL="342900" indent="-342900" algn="just">
              <a:buFont typeface="Arial" panose="020B0604020202020204" pitchFamily="34" charset="0"/>
              <a:buChar char="•"/>
            </a:pPr>
            <a:endParaRPr lang="en-GB" sz="2200" dirty="0">
              <a:solidFill>
                <a:prstClr val="white"/>
              </a:solidFill>
            </a:endParaRPr>
          </a:p>
          <a:p>
            <a:pPr marL="342900" indent="-342900" algn="just">
              <a:buFont typeface="Arial" panose="020B0604020202020204" pitchFamily="34" charset="0"/>
              <a:buChar char="•"/>
            </a:pPr>
            <a:r>
              <a:rPr lang="en-GB" sz="2200" dirty="0" smtClean="0">
                <a:solidFill>
                  <a:prstClr val="white"/>
                </a:solidFill>
              </a:rPr>
              <a:t>b. Jamaica, 1934; moved to England as Rhodes Scholar at Oxford, 1951</a:t>
            </a:r>
          </a:p>
          <a:p>
            <a:pPr marL="342900" indent="-342900" algn="just">
              <a:buFont typeface="Arial" panose="020B0604020202020204" pitchFamily="34" charset="0"/>
              <a:buChar char="•"/>
            </a:pPr>
            <a:endParaRPr lang="en-GB" sz="2200" dirty="0" smtClean="0">
              <a:solidFill>
                <a:prstClr val="white"/>
              </a:solidFill>
            </a:endParaRPr>
          </a:p>
          <a:p>
            <a:pPr marL="342900" indent="-342900" algn="just">
              <a:buFont typeface="Arial" panose="020B0604020202020204" pitchFamily="34" charset="0"/>
              <a:buChar char="•"/>
            </a:pPr>
            <a:r>
              <a:rPr lang="en-GB" sz="2200" dirty="0" smtClean="0">
                <a:solidFill>
                  <a:prstClr val="white"/>
                </a:solidFill>
              </a:rPr>
              <a:t>Radicalised </a:t>
            </a:r>
            <a:r>
              <a:rPr lang="en-GB" sz="2200" dirty="0" err="1" smtClean="0">
                <a:solidFill>
                  <a:prstClr val="white"/>
                </a:solidFill>
              </a:rPr>
              <a:t>Hoggart’s</a:t>
            </a:r>
            <a:r>
              <a:rPr lang="en-GB" sz="2200" dirty="0" smtClean="0">
                <a:solidFill>
                  <a:prstClr val="white"/>
                </a:solidFill>
              </a:rPr>
              <a:t> initial prospectus for Centre – adherent of </a:t>
            </a:r>
            <a:r>
              <a:rPr lang="en-GB" sz="2200" dirty="0" err="1" smtClean="0">
                <a:solidFill>
                  <a:prstClr val="white"/>
                </a:solidFill>
              </a:rPr>
              <a:t>Gramscian</a:t>
            </a:r>
            <a:r>
              <a:rPr lang="en-GB" sz="2200" dirty="0" smtClean="0">
                <a:solidFill>
                  <a:prstClr val="white"/>
                </a:solidFill>
              </a:rPr>
              <a:t> thought and embraced continental theory</a:t>
            </a:r>
          </a:p>
          <a:p>
            <a:pPr marL="342900" indent="-342900" algn="just">
              <a:buFont typeface="Arial" panose="020B0604020202020204" pitchFamily="34" charset="0"/>
              <a:buChar char="•"/>
            </a:pPr>
            <a:endParaRPr lang="en-GB" sz="2200" dirty="0" smtClean="0">
              <a:solidFill>
                <a:prstClr val="white"/>
              </a:solidFill>
            </a:endParaRPr>
          </a:p>
          <a:p>
            <a:pPr marL="342900" indent="-342900" algn="just">
              <a:buFont typeface="Arial" panose="020B0604020202020204" pitchFamily="34" charset="0"/>
              <a:buChar char="•"/>
            </a:pPr>
            <a:r>
              <a:rPr lang="en-GB" sz="2200" dirty="0" smtClean="0">
                <a:solidFill>
                  <a:prstClr val="white"/>
                </a:solidFill>
              </a:rPr>
              <a:t>Later professor at the Open </a:t>
            </a:r>
            <a:r>
              <a:rPr lang="en-GB" sz="2200" dirty="0" err="1" smtClean="0">
                <a:solidFill>
                  <a:prstClr val="white"/>
                </a:solidFill>
              </a:rPr>
              <a:t>Univerity</a:t>
            </a:r>
            <a:endParaRPr lang="en-GB" sz="2200" dirty="0" smtClean="0">
              <a:solidFill>
                <a:prstClr val="white"/>
              </a:solidFill>
            </a:endParaRPr>
          </a:p>
          <a:p>
            <a:pPr marL="342900" indent="-342900" algn="just">
              <a:buFont typeface="Arial" panose="020B0604020202020204" pitchFamily="34" charset="0"/>
              <a:buChar char="•"/>
            </a:pPr>
            <a:endParaRPr lang="en-GB" sz="2200" dirty="0">
              <a:solidFill>
                <a:prstClr val="white"/>
              </a:solidFill>
            </a:endParaRPr>
          </a:p>
          <a:p>
            <a:pPr marL="342900" indent="-342900" algn="just">
              <a:buFont typeface="Arial" panose="020B0604020202020204" pitchFamily="34" charset="0"/>
              <a:buChar char="•"/>
            </a:pPr>
            <a:r>
              <a:rPr lang="en-GB" sz="2200" dirty="0" smtClean="0">
                <a:solidFill>
                  <a:prstClr val="white"/>
                </a:solidFill>
              </a:rPr>
              <a:t>Coined term ‘Thatcherism’</a:t>
            </a:r>
          </a:p>
          <a:p>
            <a:pPr marL="342900" indent="-342900" algn="just">
              <a:buFont typeface="Arial" panose="020B0604020202020204" pitchFamily="34" charset="0"/>
              <a:buChar char="•"/>
            </a:pPr>
            <a:endParaRPr lang="en-GB" sz="2200" dirty="0">
              <a:solidFill>
                <a:prstClr val="white"/>
              </a:solidFill>
            </a:endParaRPr>
          </a:p>
          <a:p>
            <a:pPr marL="342900" indent="-342900" algn="just">
              <a:buFont typeface="Arial" panose="020B0604020202020204" pitchFamily="34" charset="0"/>
              <a:buChar char="•"/>
            </a:pPr>
            <a:r>
              <a:rPr lang="en-GB" sz="2200" dirty="0">
                <a:solidFill>
                  <a:prstClr val="white"/>
                </a:solidFill>
              </a:rPr>
              <a:t>Broadened Centre’s focus to analyse gender and </a:t>
            </a:r>
            <a:r>
              <a:rPr lang="en-GB" sz="2200" dirty="0" smtClean="0">
                <a:solidFill>
                  <a:prstClr val="white"/>
                </a:solidFill>
              </a:rPr>
              <a:t>race </a:t>
            </a:r>
            <a:r>
              <a:rPr lang="en-GB" sz="2200" dirty="0">
                <a:solidFill>
                  <a:prstClr val="white"/>
                </a:solidFill>
              </a:rPr>
              <a:t>in connection to class as key socio-cultural phenomena</a:t>
            </a:r>
          </a:p>
          <a:p>
            <a:pPr marL="342900" indent="-342900" algn="just">
              <a:buFont typeface="Arial" panose="020B0604020202020204" pitchFamily="34" charset="0"/>
              <a:buChar char="•"/>
            </a:pPr>
            <a:endParaRPr lang="en-GB" sz="2200" dirty="0" smtClean="0">
              <a:solidFill>
                <a:prstClr val="white"/>
              </a:solidFill>
            </a:endParaRPr>
          </a:p>
          <a:p>
            <a:pPr algn="just"/>
            <a:endParaRPr lang="en-GB" sz="2200" dirty="0" smtClean="0">
              <a:solidFill>
                <a:prstClr val="white"/>
              </a:solidFill>
            </a:endParaRPr>
          </a:p>
          <a:p>
            <a:pPr marL="342900" indent="-342900" algn="just">
              <a:buFont typeface="Arial" panose="020B0604020202020204" pitchFamily="34" charset="0"/>
              <a:buChar char="•"/>
            </a:pPr>
            <a:endParaRPr lang="en-GB" sz="2200" dirty="0" smtClean="0">
              <a:solidFill>
                <a:prstClr val="white"/>
              </a:solidFill>
            </a:endParaRPr>
          </a:p>
        </p:txBody>
      </p:sp>
      <p:sp>
        <p:nvSpPr>
          <p:cNvPr id="5" name="TextBox 4"/>
          <p:cNvSpPr txBox="1"/>
          <p:nvPr/>
        </p:nvSpPr>
        <p:spPr>
          <a:xfrm>
            <a:off x="9840814" y="2894445"/>
            <a:ext cx="2351186" cy="523220"/>
          </a:xfrm>
          <a:prstGeom prst="rect">
            <a:avLst/>
          </a:prstGeom>
          <a:noFill/>
        </p:spPr>
        <p:txBody>
          <a:bodyPr wrap="square" rtlCol="0">
            <a:spAutoFit/>
          </a:bodyPr>
          <a:lstStyle/>
          <a:p>
            <a:pPr algn="ctr"/>
            <a:r>
              <a:rPr lang="en-GB" sz="1400" dirty="0" smtClean="0">
                <a:solidFill>
                  <a:prstClr val="white"/>
                </a:solidFill>
              </a:rPr>
              <a:t>Stuart Hall </a:t>
            </a:r>
          </a:p>
          <a:p>
            <a:pPr algn="ctr"/>
            <a:r>
              <a:rPr lang="en-GB" sz="1400" dirty="0" smtClean="0">
                <a:solidFill>
                  <a:prstClr val="white"/>
                </a:solidFill>
              </a:rPr>
              <a:t>(1932– 2014)</a:t>
            </a:r>
            <a:endParaRPr lang="en-GB" sz="1400" dirty="0">
              <a:solidFill>
                <a:prstClr val="white"/>
              </a:solidFill>
            </a:endParaRP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0" y="36945"/>
            <a:ext cx="3810000" cy="2857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840815" y="3434169"/>
            <a:ext cx="2215420" cy="34238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180544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9646954" y="3939798"/>
            <a:ext cx="2351186" cy="523220"/>
          </a:xfrm>
          <a:prstGeom prst="rect">
            <a:avLst/>
          </a:prstGeom>
          <a:noFill/>
        </p:spPr>
        <p:txBody>
          <a:bodyPr wrap="square" rtlCol="0">
            <a:spAutoFit/>
          </a:bodyPr>
          <a:lstStyle/>
          <a:p>
            <a:pPr algn="ctr"/>
            <a:r>
              <a:rPr lang="en-GB" sz="1400" dirty="0" smtClean="0">
                <a:solidFill>
                  <a:prstClr val="white"/>
                </a:solidFill>
              </a:rPr>
              <a:t>Antonio Gramsci</a:t>
            </a:r>
          </a:p>
          <a:p>
            <a:pPr algn="ctr"/>
            <a:r>
              <a:rPr lang="en-GB" sz="1400" dirty="0" smtClean="0">
                <a:solidFill>
                  <a:prstClr val="white"/>
                </a:solidFill>
              </a:rPr>
              <a:t>(1891– 1937)</a:t>
            </a:r>
            <a:endParaRPr lang="en-GB" sz="1400" dirty="0">
              <a:solidFill>
                <a:prstClr val="white"/>
              </a:solidFill>
            </a:endParaRPr>
          </a:p>
        </p:txBody>
      </p:sp>
      <p:sp>
        <p:nvSpPr>
          <p:cNvPr id="6" name="TextBox 5"/>
          <p:cNvSpPr txBox="1"/>
          <p:nvPr/>
        </p:nvSpPr>
        <p:spPr>
          <a:xfrm>
            <a:off x="0" y="44599"/>
            <a:ext cx="10668001" cy="1157918"/>
          </a:xfrm>
          <a:prstGeom prst="rect">
            <a:avLst/>
          </a:prstGeom>
          <a:noFill/>
        </p:spPr>
        <p:txBody>
          <a:bodyPr wrap="square" lIns="720000" tIns="360000" rIns="360000" bIns="360000" rtlCol="0">
            <a:spAutoFit/>
          </a:bodyPr>
          <a:lstStyle/>
          <a:p>
            <a:r>
              <a:rPr lang="en-GB" sz="2800" b="1" dirty="0" smtClean="0">
                <a:solidFill>
                  <a:srgbClr val="FFFF00"/>
                </a:solidFill>
                <a:effectLst>
                  <a:outerShdw blurRad="38100" dist="38100" dir="2700000" algn="tl">
                    <a:srgbClr val="000000">
                      <a:alpha val="43137"/>
                    </a:srgbClr>
                  </a:outerShdw>
                </a:effectLst>
              </a:rPr>
              <a:t>3. Cultural Studies: Theory</a:t>
            </a:r>
            <a:endParaRPr lang="en-GB" sz="2800" b="1" dirty="0">
              <a:solidFill>
                <a:srgbClr val="FFFF00"/>
              </a:solidFill>
              <a:effectLst>
                <a:outerShdw blurRad="38100" dist="38100" dir="2700000" algn="tl">
                  <a:srgbClr val="000000">
                    <a:alpha val="43137"/>
                  </a:srgbClr>
                </a:outerShdw>
              </a:effectLst>
            </a:endParaRPr>
          </a:p>
        </p:txBody>
      </p:sp>
      <p:sp>
        <p:nvSpPr>
          <p:cNvPr id="8" name="Rectangle 7"/>
          <p:cNvSpPr/>
          <p:nvPr/>
        </p:nvSpPr>
        <p:spPr>
          <a:xfrm>
            <a:off x="1424" y="669725"/>
            <a:ext cx="9416185" cy="4605016"/>
          </a:xfrm>
          <a:prstGeom prst="rect">
            <a:avLst/>
          </a:prstGeom>
        </p:spPr>
        <p:txBody>
          <a:bodyPr wrap="square" lIns="540000" tIns="360000" rIns="540000" bIns="360000" numCol="1" spcCol="360000">
            <a:spAutoFit/>
          </a:bodyPr>
          <a:lstStyle/>
          <a:p>
            <a:pPr algn="just"/>
            <a:r>
              <a:rPr lang="en-GB" sz="2800" dirty="0" smtClean="0">
                <a:solidFill>
                  <a:prstClr val="white"/>
                </a:solidFill>
              </a:rPr>
              <a:t>Broader influences:</a:t>
            </a:r>
          </a:p>
          <a:p>
            <a:pPr algn="just"/>
            <a:endParaRPr lang="en-GB" sz="2800" dirty="0">
              <a:solidFill>
                <a:prstClr val="white"/>
              </a:solidFill>
            </a:endParaRPr>
          </a:p>
          <a:p>
            <a:pPr marL="342900" indent="-342900" algn="just">
              <a:buFont typeface="Arial" panose="020B0604020202020204" pitchFamily="34" charset="0"/>
              <a:buChar char="•"/>
            </a:pPr>
            <a:r>
              <a:rPr lang="en-GB" sz="2800" b="1" dirty="0" smtClean="0">
                <a:solidFill>
                  <a:prstClr val="white"/>
                </a:solidFill>
              </a:rPr>
              <a:t>Antonio Gramsci</a:t>
            </a:r>
          </a:p>
          <a:p>
            <a:pPr marL="800100" lvl="1" indent="-342900" algn="just">
              <a:buFontTx/>
              <a:buChar char="-"/>
            </a:pPr>
            <a:r>
              <a:rPr lang="en-GB" sz="2800" dirty="0" smtClean="0">
                <a:solidFill>
                  <a:prstClr val="white"/>
                </a:solidFill>
              </a:rPr>
              <a:t>Concept of </a:t>
            </a:r>
            <a:r>
              <a:rPr lang="en-GB" sz="2800" b="1" dirty="0" smtClean="0">
                <a:solidFill>
                  <a:srgbClr val="FFC000"/>
                </a:solidFill>
              </a:rPr>
              <a:t>cultural hegemony </a:t>
            </a:r>
            <a:r>
              <a:rPr lang="en-GB" sz="2800" b="1" dirty="0" smtClean="0"/>
              <a:t>–</a:t>
            </a:r>
            <a:r>
              <a:rPr lang="en-GB" sz="2800" b="1" dirty="0" smtClean="0">
                <a:solidFill>
                  <a:srgbClr val="FFC000"/>
                </a:solidFill>
              </a:rPr>
              <a:t> </a:t>
            </a:r>
            <a:r>
              <a:rPr lang="en-GB" sz="2800" dirty="0" smtClean="0"/>
              <a:t>actions and processes by which ruling classes maintain  political,  social, economic and ideological status quo </a:t>
            </a:r>
            <a:r>
              <a:rPr lang="en-GB" sz="2800" i="1" dirty="0" smtClean="0"/>
              <a:t>but also </a:t>
            </a:r>
            <a:r>
              <a:rPr lang="en-GB" sz="2800" dirty="0" smtClean="0"/>
              <a:t>potential actions and processes through which subaltern groups can exercise resistance and forge a new status quo</a:t>
            </a:r>
            <a:endParaRPr lang="en-GB" sz="2800" b="1" dirty="0" smtClean="0">
              <a:solidFill>
                <a:srgbClr val="FFC000"/>
              </a:solidFill>
            </a:endParaRPr>
          </a:p>
        </p:txBody>
      </p:sp>
      <p:pic>
        <p:nvPicPr>
          <p:cNvPr id="3074" name="Picture 2" descr="Image result for antonio gramsci"/>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17609" y="80962"/>
            <a:ext cx="2809875" cy="3743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327990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0" y="44599"/>
            <a:ext cx="10668001" cy="1157918"/>
          </a:xfrm>
          <a:prstGeom prst="rect">
            <a:avLst/>
          </a:prstGeom>
          <a:noFill/>
        </p:spPr>
        <p:txBody>
          <a:bodyPr wrap="square" lIns="720000" tIns="360000" rIns="360000" bIns="360000" rtlCol="0">
            <a:spAutoFit/>
          </a:bodyPr>
          <a:lstStyle/>
          <a:p>
            <a:r>
              <a:rPr lang="en-GB" sz="2800" b="1" dirty="0" smtClean="0">
                <a:solidFill>
                  <a:srgbClr val="FFFF00"/>
                </a:solidFill>
                <a:effectLst>
                  <a:outerShdw blurRad="38100" dist="38100" dir="2700000" algn="tl">
                    <a:srgbClr val="000000">
                      <a:alpha val="43137"/>
                    </a:srgbClr>
                  </a:outerShdw>
                </a:effectLst>
              </a:rPr>
              <a:t>3. Cultural Studies: Theory</a:t>
            </a:r>
            <a:endParaRPr lang="en-GB" sz="2800" b="1" dirty="0">
              <a:solidFill>
                <a:srgbClr val="FFFF00"/>
              </a:solidFill>
              <a:effectLst>
                <a:outerShdw blurRad="38100" dist="38100" dir="2700000" algn="tl">
                  <a:srgbClr val="000000">
                    <a:alpha val="43137"/>
                  </a:srgbClr>
                </a:outerShdw>
              </a:effectLst>
            </a:endParaRPr>
          </a:p>
        </p:txBody>
      </p:sp>
      <p:sp>
        <p:nvSpPr>
          <p:cNvPr id="8" name="Rectangle 7"/>
          <p:cNvSpPr/>
          <p:nvPr/>
        </p:nvSpPr>
        <p:spPr>
          <a:xfrm>
            <a:off x="1424" y="669725"/>
            <a:ext cx="7880446" cy="7005673"/>
          </a:xfrm>
          <a:prstGeom prst="rect">
            <a:avLst/>
          </a:prstGeom>
        </p:spPr>
        <p:txBody>
          <a:bodyPr wrap="square" lIns="540000" tIns="360000" rIns="540000" bIns="360000" numCol="1" spcCol="360000">
            <a:spAutoFit/>
          </a:bodyPr>
          <a:lstStyle/>
          <a:p>
            <a:pPr algn="just"/>
            <a:r>
              <a:rPr lang="en-GB" sz="2200" b="1" dirty="0" smtClean="0">
                <a:solidFill>
                  <a:prstClr val="white"/>
                </a:solidFill>
              </a:rPr>
              <a:t>Broader influences:</a:t>
            </a:r>
          </a:p>
          <a:p>
            <a:pPr marL="342900" indent="-342900" algn="just">
              <a:buFont typeface="Arial" panose="020B0604020202020204" pitchFamily="34" charset="0"/>
              <a:buChar char="•"/>
            </a:pPr>
            <a:r>
              <a:rPr lang="en-GB" sz="2200" b="1" dirty="0" smtClean="0">
                <a:solidFill>
                  <a:prstClr val="white"/>
                </a:solidFill>
              </a:rPr>
              <a:t>Frankfurt School</a:t>
            </a:r>
          </a:p>
          <a:p>
            <a:pPr marL="342900" indent="-342900" algn="just">
              <a:buFont typeface="Arial" panose="020B0604020202020204" pitchFamily="34" charset="0"/>
              <a:buChar char="•"/>
            </a:pPr>
            <a:endParaRPr lang="en-GB" sz="2000" dirty="0" smtClean="0">
              <a:solidFill>
                <a:prstClr val="white"/>
              </a:solidFill>
            </a:endParaRPr>
          </a:p>
          <a:p>
            <a:pPr marL="800100" lvl="1" indent="-342900" algn="just">
              <a:buFontTx/>
              <a:buChar char="-"/>
            </a:pPr>
            <a:r>
              <a:rPr lang="en-GB" sz="2000" dirty="0" smtClean="0"/>
              <a:t>Institute </a:t>
            </a:r>
            <a:r>
              <a:rPr lang="en-GB" sz="2000" dirty="0"/>
              <a:t>for Social Research, Goethe University (est. 1923) </a:t>
            </a:r>
            <a:endParaRPr lang="en-GB" sz="2000" dirty="0">
              <a:solidFill>
                <a:prstClr val="white"/>
              </a:solidFill>
            </a:endParaRPr>
          </a:p>
          <a:p>
            <a:pPr marL="800100" lvl="1" indent="-342900" algn="just">
              <a:buFontTx/>
              <a:buChar char="-"/>
            </a:pPr>
            <a:r>
              <a:rPr lang="en-GB" sz="2000" dirty="0" smtClean="0">
                <a:solidFill>
                  <a:prstClr val="white"/>
                </a:solidFill>
              </a:rPr>
              <a:t>Born out of turbulence of Weimar and Nazi Germany – Institute exiled during Nazi years</a:t>
            </a:r>
          </a:p>
          <a:p>
            <a:pPr marL="800100" lvl="1" indent="-342900" algn="just">
              <a:buFontTx/>
              <a:buChar char="-"/>
            </a:pPr>
            <a:r>
              <a:rPr lang="en-GB" sz="2000" dirty="0" smtClean="0">
                <a:solidFill>
                  <a:prstClr val="white"/>
                </a:solidFill>
              </a:rPr>
              <a:t>Strove to understand apparent failure of radical Marxism and the endurance of both capitalism and Fascistic forces</a:t>
            </a:r>
          </a:p>
          <a:p>
            <a:pPr marL="800100" lvl="1" indent="-342900" algn="just">
              <a:buFontTx/>
              <a:buChar char="-"/>
            </a:pPr>
            <a:r>
              <a:rPr lang="en-GB" sz="2000" dirty="0" smtClean="0">
                <a:solidFill>
                  <a:prstClr val="white"/>
                </a:solidFill>
              </a:rPr>
              <a:t>Key exponents </a:t>
            </a:r>
            <a:r>
              <a:rPr lang="en-GB" sz="2000" dirty="0" err="1" smtClean="0">
                <a:solidFill>
                  <a:prstClr val="white"/>
                </a:solidFill>
              </a:rPr>
              <a:t>inc.</a:t>
            </a:r>
            <a:r>
              <a:rPr lang="en-GB" sz="2000" dirty="0" smtClean="0">
                <a:solidFill>
                  <a:prstClr val="white"/>
                </a:solidFill>
              </a:rPr>
              <a:t> Theodor Adorno, Max </a:t>
            </a:r>
            <a:r>
              <a:rPr lang="en-GB" sz="2000" dirty="0" err="1" smtClean="0">
                <a:solidFill>
                  <a:prstClr val="white"/>
                </a:solidFill>
              </a:rPr>
              <a:t>Horkheimer</a:t>
            </a:r>
            <a:r>
              <a:rPr lang="en-GB" sz="2000" dirty="0" smtClean="0">
                <a:solidFill>
                  <a:prstClr val="white"/>
                </a:solidFill>
              </a:rPr>
              <a:t>, Siegfried </a:t>
            </a:r>
            <a:r>
              <a:rPr lang="en-GB" sz="2000" dirty="0" err="1" smtClean="0">
                <a:solidFill>
                  <a:prstClr val="white"/>
                </a:solidFill>
              </a:rPr>
              <a:t>Kracauer</a:t>
            </a:r>
            <a:r>
              <a:rPr lang="en-GB" sz="2000" dirty="0">
                <a:solidFill>
                  <a:prstClr val="white"/>
                </a:solidFill>
              </a:rPr>
              <a:t>, Herbert </a:t>
            </a:r>
            <a:r>
              <a:rPr lang="en-GB" sz="2000" dirty="0" smtClean="0">
                <a:solidFill>
                  <a:prstClr val="white"/>
                </a:solidFill>
              </a:rPr>
              <a:t>Marcuse</a:t>
            </a:r>
            <a:r>
              <a:rPr lang="en-GB" sz="2000" dirty="0">
                <a:solidFill>
                  <a:prstClr val="white"/>
                </a:solidFill>
              </a:rPr>
              <a:t>, Jürgen </a:t>
            </a:r>
            <a:r>
              <a:rPr lang="en-GB" sz="2000" dirty="0" err="1" smtClean="0">
                <a:solidFill>
                  <a:prstClr val="white"/>
                </a:solidFill>
              </a:rPr>
              <a:t>Habermas</a:t>
            </a:r>
            <a:r>
              <a:rPr lang="en-GB" sz="2000" dirty="0" smtClean="0">
                <a:solidFill>
                  <a:prstClr val="white"/>
                </a:solidFill>
              </a:rPr>
              <a:t>, Walter Benjamin</a:t>
            </a:r>
          </a:p>
          <a:p>
            <a:pPr marL="800100" lvl="1" indent="-342900" algn="just">
              <a:buFontTx/>
              <a:buChar char="-"/>
            </a:pPr>
            <a:r>
              <a:rPr lang="en-GB" sz="2000" dirty="0" smtClean="0">
                <a:solidFill>
                  <a:prstClr val="white"/>
                </a:solidFill>
              </a:rPr>
              <a:t>Broad analyses of the Culture Industry (title of chapter ‘</a:t>
            </a:r>
            <a:r>
              <a:rPr lang="en-GB" sz="2000" dirty="0" smtClean="0"/>
              <a:t>The </a:t>
            </a:r>
            <a:r>
              <a:rPr lang="en-GB" sz="2000" dirty="0"/>
              <a:t>Culture Industry: Enlightenment as </a:t>
            </a:r>
            <a:r>
              <a:rPr lang="en-GB" sz="2000" dirty="0" smtClean="0"/>
              <a:t>Mass Deception in </a:t>
            </a:r>
            <a:r>
              <a:rPr lang="en-GB" sz="2000" dirty="0" smtClean="0">
                <a:solidFill>
                  <a:prstClr val="white"/>
                </a:solidFill>
              </a:rPr>
              <a:t>Adorno’s </a:t>
            </a:r>
            <a:r>
              <a:rPr lang="en-GB" sz="2000" i="1" dirty="0" smtClean="0">
                <a:solidFill>
                  <a:prstClr val="white"/>
                </a:solidFill>
              </a:rPr>
              <a:t>Dialectic of </a:t>
            </a:r>
            <a:r>
              <a:rPr lang="en-GB" sz="2000" i="1" dirty="0" err="1" smtClean="0">
                <a:solidFill>
                  <a:prstClr val="white"/>
                </a:solidFill>
              </a:rPr>
              <a:t>Enlightemment</a:t>
            </a:r>
            <a:r>
              <a:rPr lang="en-GB" sz="2000" dirty="0" smtClean="0">
                <a:solidFill>
                  <a:prstClr val="white"/>
                </a:solidFill>
              </a:rPr>
              <a:t>, 1947) through close analyses of specific cultural texts</a:t>
            </a:r>
          </a:p>
          <a:p>
            <a:pPr lvl="1" algn="just"/>
            <a:endParaRPr lang="en-GB" sz="2200" dirty="0" smtClean="0">
              <a:solidFill>
                <a:prstClr val="white"/>
              </a:solidFill>
            </a:endParaRPr>
          </a:p>
          <a:p>
            <a:pPr lvl="1" algn="just"/>
            <a:endParaRPr lang="en-GB" sz="2200" dirty="0" smtClean="0">
              <a:solidFill>
                <a:prstClr val="white"/>
              </a:solidFill>
            </a:endParaRPr>
          </a:p>
          <a:p>
            <a:pPr marL="800100" lvl="1" indent="-342900" algn="just">
              <a:buFontTx/>
              <a:buChar char="-"/>
            </a:pPr>
            <a:endParaRPr lang="en-GB" sz="2200" dirty="0">
              <a:solidFill>
                <a:prstClr val="white"/>
              </a:solidFill>
            </a:endParaRPr>
          </a:p>
          <a:p>
            <a:pPr marL="800100" lvl="1" indent="-342900" algn="just">
              <a:buFontTx/>
              <a:buChar char="-"/>
            </a:pPr>
            <a:endParaRPr lang="en-GB" sz="2200" dirty="0" smtClean="0">
              <a:solidFill>
                <a:prstClr val="white"/>
              </a:solidFill>
            </a:endParaRPr>
          </a:p>
        </p:txBody>
      </p:sp>
      <p:pic>
        <p:nvPicPr>
          <p:cNvPr id="1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34906" y="4505997"/>
            <a:ext cx="3357093" cy="23284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20075" y="18865"/>
            <a:ext cx="3971925" cy="2857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81870" y="2517444"/>
            <a:ext cx="2095500" cy="3152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787157" y="2517445"/>
            <a:ext cx="2095500" cy="3152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2631112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0" y="44599"/>
            <a:ext cx="10668001" cy="1157918"/>
          </a:xfrm>
          <a:prstGeom prst="rect">
            <a:avLst/>
          </a:prstGeom>
          <a:noFill/>
        </p:spPr>
        <p:txBody>
          <a:bodyPr wrap="square" lIns="720000" tIns="360000" rIns="360000" bIns="360000" rtlCol="0">
            <a:spAutoFit/>
          </a:bodyPr>
          <a:lstStyle/>
          <a:p>
            <a:r>
              <a:rPr lang="en-GB" sz="2800" b="1" dirty="0" smtClean="0">
                <a:solidFill>
                  <a:srgbClr val="FFFF00"/>
                </a:solidFill>
                <a:effectLst>
                  <a:outerShdw blurRad="38100" dist="38100" dir="2700000" algn="tl">
                    <a:srgbClr val="000000">
                      <a:alpha val="43137"/>
                    </a:srgbClr>
                  </a:outerShdw>
                </a:effectLst>
              </a:rPr>
              <a:t>3. Cultural Studies: Theory</a:t>
            </a:r>
            <a:endParaRPr lang="en-GB" sz="2800" b="1" dirty="0">
              <a:solidFill>
                <a:srgbClr val="FFFF00"/>
              </a:solidFill>
              <a:effectLst>
                <a:outerShdw blurRad="38100" dist="38100" dir="2700000" algn="tl">
                  <a:srgbClr val="000000">
                    <a:alpha val="43137"/>
                  </a:srgbClr>
                </a:outerShdw>
              </a:effectLst>
            </a:endParaRPr>
          </a:p>
        </p:txBody>
      </p:sp>
      <p:sp>
        <p:nvSpPr>
          <p:cNvPr id="8" name="Rectangle 7"/>
          <p:cNvSpPr/>
          <p:nvPr/>
        </p:nvSpPr>
        <p:spPr>
          <a:xfrm>
            <a:off x="1424" y="669725"/>
            <a:ext cx="9645530" cy="5805345"/>
          </a:xfrm>
          <a:prstGeom prst="rect">
            <a:avLst/>
          </a:prstGeom>
        </p:spPr>
        <p:txBody>
          <a:bodyPr wrap="square" lIns="540000" tIns="360000" rIns="540000" bIns="360000" numCol="1" spcCol="360000">
            <a:spAutoFit/>
          </a:bodyPr>
          <a:lstStyle/>
          <a:p>
            <a:pPr algn="just"/>
            <a:r>
              <a:rPr lang="en-GB" sz="2800" dirty="0" smtClean="0">
                <a:solidFill>
                  <a:prstClr val="white"/>
                </a:solidFill>
              </a:rPr>
              <a:t>Broader influences:</a:t>
            </a:r>
          </a:p>
          <a:p>
            <a:pPr algn="just"/>
            <a:endParaRPr lang="en-GB" sz="2800" dirty="0" smtClean="0">
              <a:solidFill>
                <a:prstClr val="white"/>
              </a:solidFill>
            </a:endParaRPr>
          </a:p>
          <a:p>
            <a:pPr marL="342900" indent="-342900" algn="just">
              <a:buFont typeface="Arial" panose="020B0604020202020204" pitchFamily="34" charset="0"/>
              <a:buChar char="•"/>
            </a:pPr>
            <a:r>
              <a:rPr lang="en-GB" sz="2800" b="1" dirty="0" smtClean="0">
                <a:solidFill>
                  <a:prstClr val="white"/>
                </a:solidFill>
              </a:rPr>
              <a:t>Semiotics</a:t>
            </a:r>
          </a:p>
          <a:p>
            <a:pPr marL="800100" lvl="1" indent="-342900" algn="just">
              <a:buFontTx/>
              <a:buChar char="-"/>
            </a:pPr>
            <a:r>
              <a:rPr lang="en-GB" sz="2800" dirty="0" smtClean="0">
                <a:solidFill>
                  <a:prstClr val="white"/>
                </a:solidFill>
              </a:rPr>
              <a:t>Study of language’s composition of signs and signifiers – developed into broader cultural and social analysis by Roland Barthes</a:t>
            </a:r>
          </a:p>
          <a:p>
            <a:pPr marL="342900" indent="-342900" algn="just">
              <a:buFontTx/>
              <a:buChar char="-"/>
            </a:pPr>
            <a:endParaRPr lang="en-GB" sz="2800" dirty="0" smtClean="0">
              <a:solidFill>
                <a:prstClr val="white"/>
              </a:solidFill>
            </a:endParaRPr>
          </a:p>
          <a:p>
            <a:pPr marL="342900" indent="-342900" algn="just">
              <a:buFont typeface="Arial" panose="020B0604020202020204" pitchFamily="34" charset="0"/>
              <a:buChar char="•"/>
            </a:pPr>
            <a:r>
              <a:rPr lang="en-GB" sz="2800" b="1" dirty="0" smtClean="0">
                <a:solidFill>
                  <a:prstClr val="white"/>
                </a:solidFill>
              </a:rPr>
              <a:t>Media Studies</a:t>
            </a:r>
          </a:p>
          <a:p>
            <a:pPr marL="800100" lvl="1" indent="-342900" algn="just">
              <a:buFontTx/>
              <a:buChar char="-"/>
            </a:pPr>
            <a:r>
              <a:rPr lang="en-GB" sz="2800" dirty="0" smtClean="0">
                <a:solidFill>
                  <a:prstClr val="white"/>
                </a:solidFill>
              </a:rPr>
              <a:t>Influence of Marshall McLuhan’s </a:t>
            </a:r>
            <a:r>
              <a:rPr lang="en-GB" sz="2800" i="1" dirty="0" smtClean="0"/>
              <a:t>Understanding </a:t>
            </a:r>
            <a:r>
              <a:rPr lang="en-GB" sz="2800" i="1" dirty="0"/>
              <a:t>Media: The Extensions of Man</a:t>
            </a:r>
            <a:r>
              <a:rPr lang="en-GB" sz="2800" dirty="0"/>
              <a:t> (</a:t>
            </a:r>
            <a:r>
              <a:rPr lang="en-GB" sz="2800" dirty="0" smtClean="0"/>
              <a:t>1964) and its dictum “the medium is the message”</a:t>
            </a:r>
          </a:p>
          <a:p>
            <a:pPr algn="just"/>
            <a:endParaRPr lang="en-GB" sz="2200" dirty="0" smtClean="0">
              <a:solidFill>
                <a:prstClr val="white"/>
              </a:solidFill>
            </a:endParaRPr>
          </a:p>
        </p:txBody>
      </p:sp>
      <p:pic>
        <p:nvPicPr>
          <p:cNvPr id="5"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206605" y="3959324"/>
            <a:ext cx="1985395" cy="28986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r="52661"/>
          <a:stretch/>
        </p:blipFill>
        <p:spPr bwMode="auto">
          <a:xfrm>
            <a:off x="10301366" y="389987"/>
            <a:ext cx="1890633" cy="33320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7831582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44599"/>
            <a:ext cx="10668001" cy="1157918"/>
          </a:xfrm>
          <a:prstGeom prst="rect">
            <a:avLst/>
          </a:prstGeom>
          <a:noFill/>
        </p:spPr>
        <p:txBody>
          <a:bodyPr wrap="square" lIns="720000" tIns="360000" rIns="360000" bIns="360000" rtlCol="0">
            <a:spAutoFit/>
          </a:bodyPr>
          <a:lstStyle/>
          <a:p>
            <a:r>
              <a:rPr lang="en-GB" sz="2800" b="1" dirty="0" smtClean="0">
                <a:solidFill>
                  <a:srgbClr val="FFFF00"/>
                </a:solidFill>
                <a:effectLst>
                  <a:outerShdw blurRad="38100" dist="38100" dir="2700000" algn="tl">
                    <a:srgbClr val="000000">
                      <a:alpha val="43137"/>
                    </a:srgbClr>
                  </a:outerShdw>
                </a:effectLst>
              </a:rPr>
              <a:t>3. Cultural Studies: Theory</a:t>
            </a:r>
            <a:endParaRPr lang="en-GB" sz="2800" b="1" dirty="0">
              <a:solidFill>
                <a:srgbClr val="FFFF00"/>
              </a:solidFill>
              <a:effectLst>
                <a:outerShdw blurRad="38100" dist="38100" dir="2700000" algn="tl">
                  <a:srgbClr val="000000">
                    <a:alpha val="43137"/>
                  </a:srgbClr>
                </a:outerShdw>
              </a:effectLst>
            </a:endParaRP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62475" y="1052513"/>
            <a:ext cx="3067050" cy="4752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6760831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24" y="5769"/>
            <a:ext cx="10666577" cy="1219474"/>
          </a:xfrm>
          <a:prstGeom prst="rect">
            <a:avLst/>
          </a:prstGeom>
          <a:noFill/>
        </p:spPr>
        <p:txBody>
          <a:bodyPr wrap="square" lIns="720000" tIns="360000" rIns="720000" bIns="360000" rtlCol="0">
            <a:spAutoFit/>
          </a:bodyPr>
          <a:lstStyle/>
          <a:p>
            <a:r>
              <a:rPr lang="en-GB" sz="3200" b="1" dirty="0" smtClean="0">
                <a:solidFill>
                  <a:srgbClr val="FFFF00"/>
                </a:solidFill>
                <a:effectLst>
                  <a:outerShdw blurRad="38100" dist="38100" dir="2700000" algn="tl">
                    <a:srgbClr val="000000">
                      <a:alpha val="43137"/>
                    </a:srgbClr>
                  </a:outerShdw>
                </a:effectLst>
              </a:rPr>
              <a:t>3. Cultural Studies:  </a:t>
            </a:r>
            <a:r>
              <a:rPr lang="en-GB" sz="3200" b="1" dirty="0" smtClean="0">
                <a:solidFill>
                  <a:srgbClr val="FFFF00"/>
                </a:solidFill>
                <a:effectLst>
                  <a:outerShdw blurRad="38100" dist="38100" dir="2700000" algn="tl">
                    <a:srgbClr val="000000">
                      <a:alpha val="43137"/>
                    </a:srgbClr>
                  </a:outerShdw>
                </a:effectLst>
              </a:rPr>
              <a:t>Subcultures</a:t>
            </a:r>
            <a:endParaRPr lang="en-GB" sz="3200" b="1" dirty="0">
              <a:solidFill>
                <a:srgbClr val="FFFF00"/>
              </a:solidFill>
              <a:effectLst>
                <a:outerShdw blurRad="38100" dist="38100" dir="2700000" algn="tl">
                  <a:srgbClr val="000000">
                    <a:alpha val="43137"/>
                  </a:srgbClr>
                </a:outerShdw>
              </a:effectLst>
            </a:endParaRPr>
          </a:p>
        </p:txBody>
      </p:sp>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01263" y="917873"/>
            <a:ext cx="2905125" cy="4524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4"/>
          <p:cNvPicPr>
            <a:picLocks noChangeAspect="1"/>
          </p:cNvPicPr>
          <p:nvPr/>
        </p:nvPicPr>
        <p:blipFill>
          <a:blip r:embed="rId3"/>
          <a:stretch>
            <a:fillRect/>
          </a:stretch>
        </p:blipFill>
        <p:spPr>
          <a:xfrm>
            <a:off x="6472041" y="917873"/>
            <a:ext cx="2908442" cy="4454703"/>
          </a:xfrm>
          <a:prstGeom prst="rect">
            <a:avLst/>
          </a:prstGeom>
        </p:spPr>
      </p:pic>
    </p:spTree>
    <p:extLst>
      <p:ext uri="{BB962C8B-B14F-4D97-AF65-F5344CB8AC3E}">
        <p14:creationId xmlns:p14="http://schemas.microsoft.com/office/powerpoint/2010/main" val="364106077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0666577" cy="1219474"/>
          </a:xfrm>
          <a:prstGeom prst="rect">
            <a:avLst/>
          </a:prstGeom>
          <a:noFill/>
        </p:spPr>
        <p:txBody>
          <a:bodyPr wrap="square" lIns="720000" tIns="360000" rIns="720000" bIns="360000" rtlCol="0">
            <a:spAutoFit/>
          </a:bodyPr>
          <a:lstStyle/>
          <a:p>
            <a:r>
              <a:rPr lang="en-GB" sz="3200" b="1" dirty="0" smtClean="0">
                <a:solidFill>
                  <a:srgbClr val="FFFF00"/>
                </a:solidFill>
                <a:effectLst>
                  <a:outerShdw blurRad="38100" dist="38100" dir="2700000" algn="tl">
                    <a:srgbClr val="000000">
                      <a:alpha val="43137"/>
                    </a:srgbClr>
                  </a:outerShdw>
                </a:effectLst>
              </a:rPr>
              <a:t>3. Cultural Studies:  </a:t>
            </a:r>
            <a:r>
              <a:rPr lang="en-GB" sz="3200" b="1" dirty="0" smtClean="0">
                <a:solidFill>
                  <a:srgbClr val="FFFF00"/>
                </a:solidFill>
                <a:effectLst>
                  <a:outerShdw blurRad="38100" dist="38100" dir="2700000" algn="tl">
                    <a:srgbClr val="000000">
                      <a:alpha val="43137"/>
                    </a:srgbClr>
                  </a:outerShdw>
                </a:effectLst>
              </a:rPr>
              <a:t>Race</a:t>
            </a:r>
            <a:endParaRPr lang="en-GB" sz="3200" b="1" dirty="0">
              <a:solidFill>
                <a:srgbClr val="FFFF00"/>
              </a:solidFill>
              <a:effectLst>
                <a:outerShdw blurRad="38100" dist="38100" dir="2700000" algn="tl">
                  <a:srgbClr val="000000">
                    <a:alpha val="43137"/>
                  </a:srgbClr>
                </a:outerShdw>
              </a:effectLst>
            </a:endParaRP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8594" y="1423754"/>
            <a:ext cx="2451100" cy="3676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89807" y="1372477"/>
            <a:ext cx="2621507" cy="36579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72475" y="1398656"/>
            <a:ext cx="2366112" cy="36579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6"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083300" y="1398657"/>
            <a:ext cx="2407583" cy="37017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9257049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0666577" cy="1219474"/>
          </a:xfrm>
          <a:prstGeom prst="rect">
            <a:avLst/>
          </a:prstGeom>
          <a:noFill/>
        </p:spPr>
        <p:txBody>
          <a:bodyPr wrap="square" lIns="720000" tIns="360000" rIns="720000" bIns="360000" rtlCol="0">
            <a:spAutoFit/>
          </a:bodyPr>
          <a:lstStyle/>
          <a:p>
            <a:r>
              <a:rPr lang="en-GB" sz="3200" b="1" dirty="0" smtClean="0">
                <a:solidFill>
                  <a:srgbClr val="FFFF00"/>
                </a:solidFill>
                <a:effectLst>
                  <a:outerShdw blurRad="38100" dist="38100" dir="2700000" algn="tl">
                    <a:srgbClr val="000000">
                      <a:alpha val="43137"/>
                    </a:srgbClr>
                  </a:outerShdw>
                </a:effectLst>
              </a:rPr>
              <a:t>3. Cultural Studies:  </a:t>
            </a:r>
            <a:r>
              <a:rPr lang="en-GB" sz="3200" b="1" dirty="0" smtClean="0">
                <a:solidFill>
                  <a:srgbClr val="FFFF00"/>
                </a:solidFill>
                <a:effectLst>
                  <a:outerShdw blurRad="38100" dist="38100" dir="2700000" algn="tl">
                    <a:srgbClr val="000000">
                      <a:alpha val="43137"/>
                    </a:srgbClr>
                  </a:outerShdw>
                </a:effectLst>
              </a:rPr>
              <a:t>Gender</a:t>
            </a:r>
            <a:endParaRPr lang="en-GB" sz="3200" b="1" dirty="0">
              <a:solidFill>
                <a:srgbClr val="FFFF00"/>
              </a:solidFill>
              <a:effectLst>
                <a:outerShdw blurRad="38100" dist="38100" dir="2700000" algn="tl">
                  <a:srgbClr val="000000">
                    <a:alpha val="43137"/>
                  </a:srgbClr>
                </a:outerShdw>
              </a:effectLst>
            </a:endParaRPr>
          </a:p>
        </p:txBody>
      </p:sp>
      <p:pic>
        <p:nvPicPr>
          <p:cNvPr id="4098" name="Picture 2" descr="Image result for Family Fortunes: Men and Women of the English Middle Class 1780-185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6196" y="1065585"/>
            <a:ext cx="2495550" cy="3743325"/>
          </a:xfrm>
          <a:prstGeom prst="rect">
            <a:avLst/>
          </a:prstGeom>
          <a:noFill/>
          <a:extLst>
            <a:ext uri="{909E8E84-426E-40DD-AFC4-6F175D3DCCD1}">
              <a14:hiddenFill xmlns:a14="http://schemas.microsoft.com/office/drawing/2010/main">
                <a:solidFill>
                  <a:srgbClr val="FFFFFF"/>
                </a:solidFill>
              </a14:hiddenFill>
            </a:ext>
          </a:extLst>
        </p:spPr>
      </p:pic>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79429" y="1065585"/>
            <a:ext cx="2506061" cy="38259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78150" y="1065585"/>
            <a:ext cx="2508195" cy="39561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1"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588554" y="1065585"/>
            <a:ext cx="2569615" cy="38505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200277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916732" cy="1465695"/>
          </a:xfrm>
          <a:prstGeom prst="rect">
            <a:avLst/>
          </a:prstGeom>
          <a:noFill/>
        </p:spPr>
        <p:txBody>
          <a:bodyPr wrap="square" lIns="720000" tIns="360000" rIns="720000" bIns="360000" rtlCol="0">
            <a:spAutoFit/>
          </a:bodyPr>
          <a:lstStyle/>
          <a:p>
            <a:pPr algn="ctr"/>
            <a:endParaRPr lang="en-GB" sz="1600" b="1" dirty="0">
              <a:latin typeface="+mj-lt"/>
            </a:endParaRPr>
          </a:p>
          <a:p>
            <a:pPr marL="285750" indent="-285750" algn="just">
              <a:buFont typeface="Arial" panose="020B0604020202020204" pitchFamily="34" charset="0"/>
              <a:buChar char="•"/>
            </a:pPr>
            <a:endParaRPr lang="en-GB" sz="1600" dirty="0"/>
          </a:p>
          <a:p>
            <a:pPr algn="just"/>
            <a:endParaRPr lang="en-GB" sz="1600" dirty="0" smtClean="0"/>
          </a:p>
        </p:txBody>
      </p:sp>
      <p:sp>
        <p:nvSpPr>
          <p:cNvPr id="4" name="TextBox 3"/>
          <p:cNvSpPr txBox="1"/>
          <p:nvPr/>
        </p:nvSpPr>
        <p:spPr>
          <a:xfrm>
            <a:off x="1424" y="5769"/>
            <a:ext cx="8371565" cy="5466790"/>
          </a:xfrm>
          <a:prstGeom prst="rect">
            <a:avLst/>
          </a:prstGeom>
          <a:noFill/>
        </p:spPr>
        <p:txBody>
          <a:bodyPr wrap="square" lIns="720000" tIns="360000" rIns="720000" bIns="360000" rtlCol="0">
            <a:spAutoFit/>
          </a:bodyPr>
          <a:lstStyle/>
          <a:p>
            <a:r>
              <a:rPr lang="en-GB" sz="2800" b="1" dirty="0" smtClean="0">
                <a:solidFill>
                  <a:srgbClr val="FFFF00"/>
                </a:solidFill>
                <a:effectLst>
                  <a:outerShdw blurRad="38100" dist="38100" dir="2700000" algn="tl">
                    <a:srgbClr val="000000">
                      <a:alpha val="43137"/>
                    </a:srgbClr>
                  </a:outerShdw>
                </a:effectLst>
              </a:rPr>
              <a:t>3. Cultural Studies:  </a:t>
            </a:r>
            <a:r>
              <a:rPr lang="en-GB" sz="2800" b="1" dirty="0" smtClean="0">
                <a:solidFill>
                  <a:srgbClr val="FFFF00"/>
                </a:solidFill>
                <a:effectLst>
                  <a:outerShdw blurRad="38100" dist="38100" dir="2700000" algn="tl">
                    <a:srgbClr val="000000">
                      <a:alpha val="43137"/>
                    </a:srgbClr>
                  </a:outerShdw>
                </a:effectLst>
              </a:rPr>
              <a:t>Demise?</a:t>
            </a:r>
          </a:p>
          <a:p>
            <a:endParaRPr lang="en-GB" sz="2800" b="1" dirty="0">
              <a:solidFill>
                <a:srgbClr val="FFFF00"/>
              </a:solidFill>
              <a:effectLst>
                <a:outerShdw blurRad="38100" dist="38100" dir="2700000" algn="tl">
                  <a:srgbClr val="000000">
                    <a:alpha val="43137"/>
                  </a:srgbClr>
                </a:outerShdw>
              </a:effectLst>
            </a:endParaRPr>
          </a:p>
          <a:p>
            <a:pPr marL="342900" indent="-342900">
              <a:buFont typeface="Arial" panose="020B0604020202020204" pitchFamily="34" charset="0"/>
              <a:buChar char="•"/>
            </a:pPr>
            <a:r>
              <a:rPr lang="en-GB" sz="2800" dirty="0" smtClean="0">
                <a:solidFill>
                  <a:prstClr val="white"/>
                </a:solidFill>
              </a:rPr>
              <a:t>Centre </a:t>
            </a:r>
            <a:r>
              <a:rPr lang="en-GB" sz="2800" dirty="0">
                <a:solidFill>
                  <a:prstClr val="white"/>
                </a:solidFill>
              </a:rPr>
              <a:t>for Contemporary Cultural </a:t>
            </a:r>
            <a:r>
              <a:rPr lang="en-GB" sz="2800" dirty="0" smtClean="0">
                <a:solidFill>
                  <a:prstClr val="white"/>
                </a:solidFill>
              </a:rPr>
              <a:t>Studies</a:t>
            </a:r>
            <a:r>
              <a:rPr lang="en-GB" sz="2800" dirty="0">
                <a:solidFill>
                  <a:prstClr val="white"/>
                </a:solidFill>
              </a:rPr>
              <a:t> </a:t>
            </a:r>
            <a:r>
              <a:rPr lang="en-GB" sz="2800" dirty="0" smtClean="0">
                <a:solidFill>
                  <a:prstClr val="white"/>
                </a:solidFill>
              </a:rPr>
              <a:t>closed as part of restructuring of University of Birmingham, </a:t>
            </a:r>
            <a:r>
              <a:rPr lang="en-GB" sz="2800" dirty="0">
                <a:solidFill>
                  <a:prstClr val="white"/>
                </a:solidFill>
              </a:rPr>
              <a:t>2002; Centre for the Study of Social </a:t>
            </a:r>
            <a:r>
              <a:rPr lang="en-GB" sz="2800" dirty="0" smtClean="0">
                <a:solidFill>
                  <a:prstClr val="white"/>
                </a:solidFill>
              </a:rPr>
              <a:t>History at University of Warwick closed 1998</a:t>
            </a:r>
          </a:p>
          <a:p>
            <a:pPr marL="342900" indent="-342900">
              <a:buFont typeface="Arial" panose="020B0604020202020204" pitchFamily="34" charset="0"/>
              <a:buChar char="•"/>
            </a:pPr>
            <a:endParaRPr lang="en-GB" sz="2800" b="1" dirty="0">
              <a:solidFill>
                <a:prstClr val="white"/>
              </a:solidFill>
              <a:effectLst>
                <a:outerShdw blurRad="38100" dist="38100" dir="2700000" algn="tl">
                  <a:srgbClr val="000000">
                    <a:alpha val="43137"/>
                  </a:srgbClr>
                </a:outerShdw>
              </a:effectLst>
            </a:endParaRPr>
          </a:p>
          <a:p>
            <a:pPr marL="342900" indent="-342900">
              <a:buFont typeface="Arial" panose="020B0604020202020204" pitchFamily="34" charset="0"/>
              <a:buChar char="•"/>
            </a:pPr>
            <a:r>
              <a:rPr lang="en-GB" sz="2800" dirty="0" smtClean="0">
                <a:solidFill>
                  <a:prstClr val="white"/>
                </a:solidFill>
              </a:rPr>
              <a:t>Foreclosure of spaces for dissent and radical critique within British academy? Anticipated by Thompson?</a:t>
            </a:r>
            <a:endParaRPr lang="en-GB" sz="2800" dirty="0">
              <a:solidFill>
                <a:srgbClr val="FFFF00"/>
              </a:solidFill>
            </a:endParaRP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72989" y="5769"/>
            <a:ext cx="3819009" cy="34294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0"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649326" y="2935926"/>
            <a:ext cx="2542674" cy="39220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28248996"/>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886</TotalTime>
  <Words>3383</Words>
  <Application>Microsoft Office PowerPoint</Application>
  <PresentationFormat>Widescreen</PresentationFormat>
  <Paragraphs>375</Paragraphs>
  <Slides>31</Slides>
  <Notes>23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Arial</vt:lpstr>
      <vt:lpstr>Arial Black</vt:lpstr>
      <vt:lpstr>Calibri</vt:lpstr>
      <vt:lpstr>Calibri Light</vt:lpstr>
      <vt:lpstr>Wingdings 2</vt:lpstr>
      <vt:lpstr>1_Office Theme</vt:lpstr>
      <vt:lpstr>SOCIAL and CULTURAL HISTORY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“Culture is ordinary. Every human society has its own shape, its own  purposes, its own meanings. Every human society expresses these, in institutions, and in arts and learning.  “ … We use the word culture in these two senses: to mean a whole way of life – the common meanings; [or] to mean  the arts and learning – the special processes of  discovery and creative effort. Some writers reserve the word for one or other of these senses; I insist on both, and on the significance of their conjunction. The questions I ask about our culture are questions about deep personal meanings. Culture is ordinary, in every society and in every mind.” - Raymond Williams, ‘Culture is Ordinary’ (1958)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69</cp:revision>
  <cp:lastPrinted>2017-10-17T07:08:00Z</cp:lastPrinted>
  <dcterms:created xsi:type="dcterms:W3CDTF">2016-10-06T13:53:37Z</dcterms:created>
  <dcterms:modified xsi:type="dcterms:W3CDTF">2019-02-11T09:15:05Z</dcterms:modified>
</cp:coreProperties>
</file>