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heme/theme1.xml" ContentType="application/vnd.openxmlformats-officedocument.theme+xml"/>
  <Override PartName="/ppt/theme/theme3.xml" ContentType="application/vnd.openxmlformats-officedocument.theme+xml"/>
</Types>
</file>

<file path=_rels/.rels><?xml version='1.0' encoding='UTF-8' standalone='yes'?>
<Relationships xmlns="http://schemas.openxmlformats.org/package/2006/relationships"><Relationship Id="rId1" Type="http://schemas.openxmlformats.org/officedocument/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Lst>
  <p:sldSz cx="12192000" cy="6858000"/>
  <p:notesSz cx="6858000" cy="12192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 name="PlaceHolder 1"/>
          <p:cNvSpPr>
            <a:spLocks noGrp="1"/>
          </p:cNvSpPr>
          <p:nvPr>
            <p:ph type="sldImg"/>
          </p:nvPr>
        </p:nvSpPr>
        <p:spPr>
          <a:xfrm>
            <a:off x="0" y="812520"/>
            <a:ext cx="0" cy="0"/>
          </a:xfrm>
          <a:prstGeom prst="rect">
            <a:avLst/>
          </a:prstGeom>
          <a:noFill/>
          <a:ln w="0">
            <a:noFill/>
          </a:ln>
        </p:spPr>
        <p:txBody>
          <a:bodyPr lIns="0" rIns="0" tIns="0" bIns="0" anchor="ctr">
            <a:noAutofit/>
          </a:bodyPr>
          <a:p>
            <a:r>
              <a:rPr b="0" lang="en-US" sz="1800" strike="noStrike" u="none">
                <a:solidFill>
                  <a:schemeClr val="dk1"/>
                </a:solidFill>
                <a:effectLst/>
                <a:uFillTx/>
                <a:latin typeface="Aptos"/>
              </a:rPr>
              <a:t>Click to move the slide</a:t>
            </a:r>
            <a:endParaRPr b="0" lang="en-US" sz="1800" strike="noStrike" u="none">
              <a:solidFill>
                <a:schemeClr val="dk1"/>
              </a:solidFill>
              <a:effectLst/>
              <a:uFillTx/>
              <a:latin typeface="Aptos"/>
            </a:endParaRPr>
          </a:p>
        </p:txBody>
      </p:sp>
      <p:sp>
        <p:nvSpPr>
          <p:cNvPr id="3"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indent="0">
              <a:buNone/>
            </a:pPr>
            <a:r>
              <a:rPr b="0" lang="en-US" sz="2000" strike="noStrike" u="none">
                <a:solidFill>
                  <a:srgbClr val="000000"/>
                </a:solidFill>
                <a:effectLst/>
                <a:uFillTx/>
                <a:latin typeface="Arial"/>
              </a:rPr>
              <a:t>Click to edit the notes format</a:t>
            </a:r>
            <a:endParaRPr b="0" lang="en-US" sz="2000" strike="noStrike" u="none">
              <a:solidFill>
                <a:srgbClr val="000000"/>
              </a:solidFill>
              <a:effectLst/>
              <a:uFillTx/>
              <a:latin typeface="Arial"/>
            </a:endParaRPr>
          </a:p>
        </p:txBody>
      </p:sp>
      <p:sp>
        <p:nvSpPr>
          <p:cNvPr id="4"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US" sz="1400" strike="noStrike" u="none">
                <a:solidFill>
                  <a:srgbClr val="000000"/>
                </a:solidFill>
                <a:effectLst/>
                <a:uFillTx/>
                <a:latin typeface="Times New Roman"/>
              </a:rPr>
              <a:t>&lt;header&gt;</a:t>
            </a:r>
            <a:endParaRPr b="0" lang="en-US" sz="1400" strike="noStrike" u="none">
              <a:solidFill>
                <a:srgbClr val="000000"/>
              </a:solidFill>
              <a:effectLst/>
              <a:uFillTx/>
              <a:latin typeface="Times New Roman"/>
            </a:endParaRPr>
          </a:p>
        </p:txBody>
      </p:sp>
      <p:sp>
        <p:nvSpPr>
          <p:cNvPr id="5" name="PlaceHolder 4"/>
          <p:cNvSpPr>
            <a:spLocks noGrp="1"/>
          </p:cNvSpPr>
          <p:nvPr>
            <p:ph type="dt" idx="1"/>
          </p:nvPr>
        </p:nvSpPr>
        <p:spPr>
          <a:xfrm>
            <a:off x="4278960" y="0"/>
            <a:ext cx="3280680" cy="534240"/>
          </a:xfrm>
          <a:prstGeom prst="rect">
            <a:avLst/>
          </a:prstGeom>
          <a:noFill/>
          <a:ln w="0">
            <a:noFill/>
          </a:ln>
        </p:spPr>
        <p:txBody>
          <a:bodyPr lIns="0" rIns="0" tIns="0" bIns="0" anchor="t">
            <a:noAutofit/>
          </a:bodyPr>
          <a:lstStyle>
            <a:lvl1pPr indent="0" algn="r">
              <a:buNone/>
              <a:defRPr b="0" lang="en-US" sz="1400" strike="noStrike" u="none">
                <a:solidFill>
                  <a:srgbClr val="000000"/>
                </a:solidFill>
                <a:effectLst/>
                <a:uFillTx/>
                <a:latin typeface="Times New Roman"/>
              </a:defRPr>
            </a:lvl1pPr>
          </a:lstStyle>
          <a:p>
            <a:pPr indent="0" algn="r">
              <a:buNone/>
            </a:pPr>
            <a:r>
              <a:rPr b="0" lang="en-US" sz="1400" strike="noStrike" u="none">
                <a:solidFill>
                  <a:srgbClr val="000000"/>
                </a:solidFill>
                <a:effectLst/>
                <a:uFillTx/>
                <a:latin typeface="Times New Roman"/>
              </a:rPr>
              <a:t>&lt;date/time&gt;</a:t>
            </a:r>
            <a:endParaRPr b="0" lang="en-US" sz="1400" strike="noStrike" u="none">
              <a:solidFill>
                <a:srgbClr val="000000"/>
              </a:solidFill>
              <a:effectLst/>
              <a:uFillTx/>
              <a:latin typeface="Times New Roman"/>
            </a:endParaRPr>
          </a:p>
        </p:txBody>
      </p:sp>
      <p:sp>
        <p:nvSpPr>
          <p:cNvPr id="6" name="PlaceHolder 5"/>
          <p:cNvSpPr>
            <a:spLocks noGrp="1"/>
          </p:cNvSpPr>
          <p:nvPr>
            <p:ph type="ftr" idx="2"/>
          </p:nvPr>
        </p:nvSpPr>
        <p:spPr>
          <a:xfrm>
            <a:off x="0" y="10157400"/>
            <a:ext cx="3280680" cy="534240"/>
          </a:xfrm>
          <a:prstGeom prst="rect">
            <a:avLst/>
          </a:prstGeom>
          <a:noFill/>
          <a:ln w="0">
            <a:noFill/>
          </a:ln>
        </p:spPr>
        <p:txBody>
          <a:bodyPr lIns="0" rIns="0" tIns="0" bIns="0" anchor="b">
            <a:noAutofit/>
          </a:bodyPr>
          <a:lstStyle>
            <a:lvl1pPr indent="0">
              <a:buNone/>
              <a:defRPr b="0" lang="en-US" sz="1400" strike="noStrike" u="none">
                <a:solidFill>
                  <a:srgbClr val="000000"/>
                </a:solidFill>
                <a:effectLst/>
                <a:uFillTx/>
                <a:latin typeface="Times New Roman"/>
              </a:defRPr>
            </a:lvl1pPr>
          </a:lstStyle>
          <a:p>
            <a:pPr indent="0">
              <a:buNone/>
            </a:pPr>
            <a:r>
              <a:rPr b="0" lang="en-US" sz="1400" strike="noStrike" u="none">
                <a:solidFill>
                  <a:srgbClr val="000000"/>
                </a:solidFill>
                <a:effectLst/>
                <a:uFillTx/>
                <a:latin typeface="Times New Roman"/>
              </a:rPr>
              <a:t>&lt;footer&gt;</a:t>
            </a:r>
            <a:endParaRPr b="0" lang="en-US" sz="1400" strike="noStrike" u="none">
              <a:solidFill>
                <a:srgbClr val="000000"/>
              </a:solidFill>
              <a:effectLst/>
              <a:uFillTx/>
              <a:latin typeface="Times New Roman"/>
            </a:endParaRPr>
          </a:p>
        </p:txBody>
      </p:sp>
      <p:sp>
        <p:nvSpPr>
          <p:cNvPr id="7" name="PlaceHolder 6"/>
          <p:cNvSpPr>
            <a:spLocks noGrp="1"/>
          </p:cNvSpPr>
          <p:nvPr>
            <p:ph type="sldNum" idx="3"/>
          </p:nvPr>
        </p:nvSpPr>
        <p:spPr>
          <a:xfrm>
            <a:off x="4278960" y="10157400"/>
            <a:ext cx="3280680" cy="534240"/>
          </a:xfrm>
          <a:prstGeom prst="rect">
            <a:avLst/>
          </a:prstGeom>
          <a:noFill/>
          <a:ln w="0">
            <a:noFill/>
          </a:ln>
        </p:spPr>
        <p:txBody>
          <a:bodyPr lIns="0" rIns="0" tIns="0" bIns="0" anchor="b">
            <a:noAutofit/>
          </a:bodyPr>
          <a:lstStyle>
            <a:lvl1pPr indent="0" algn="r">
              <a:buNone/>
              <a:defRPr b="0" lang="en-US" sz="1400" strike="noStrike" u="none">
                <a:solidFill>
                  <a:srgbClr val="000000"/>
                </a:solidFill>
                <a:effectLst/>
                <a:uFillTx/>
                <a:latin typeface="Times New Roman"/>
              </a:defRPr>
            </a:lvl1pPr>
          </a:lstStyle>
          <a:p>
            <a:pPr indent="0" algn="r">
              <a:buNone/>
            </a:pPr>
            <a:fld id="{1EF01804-32ED-4634-AE4B-BE323D71E7E0}" type="slidenum">
              <a:rPr b="0" lang="en-US" sz="1400" strike="noStrike" u="none">
                <a:solidFill>
                  <a:srgbClr val="000000"/>
                </a:solidFill>
                <a:effectLst/>
                <a:uFillTx/>
                <a:latin typeface="Times New Roman"/>
              </a:rPr>
              <a:t>&lt;number&gt;</a:t>
            </a:fld>
            <a:endParaRPr b="0" lang="en-US" sz="1400" strike="noStrike" u="none">
              <a:solidFill>
                <a:srgbClr val="000000"/>
              </a:solidFill>
              <a:effectLst/>
              <a:uFillTx/>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PlaceHolder 1"/>
          <p:cNvSpPr>
            <a:spLocks noGrp="1"/>
          </p:cNvSpPr>
          <p:nvPr>
            <p:ph type="sldImg"/>
          </p:nvPr>
        </p:nvSpPr>
        <p:spPr>
          <a:xfrm>
            <a:off x="685800" y="1143000"/>
            <a:ext cx="5486040" cy="3085920"/>
          </a:xfrm>
          <a:prstGeom prst="rect">
            <a:avLst/>
          </a:prstGeom>
          <a:ln w="0">
            <a:noFill/>
          </a:ln>
        </p:spPr>
      </p:sp>
      <p:sp>
        <p:nvSpPr>
          <p:cNvPr id="232"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Good morning. My presentation is about communication as a key skill in health and social care. I chose communication because it affects safety, dignity, teamwork and the way service users feel about their care. I will explain what the skill means, why it is important, how I would apply it in practice, and what I need to develop further.</a:t>
            </a:r>
            <a:endParaRPr b="0" lang="en-US" sz="2000" strike="noStrike" u="none">
              <a:solidFill>
                <a:srgbClr val="000000"/>
              </a:solidFill>
              <a:effectLst/>
              <a:uFillTx/>
              <a:latin typeface="Arial"/>
            </a:endParaRPr>
          </a:p>
        </p:txBody>
      </p:sp>
      <p:sp>
        <p:nvSpPr>
          <p:cNvPr id="233" name="PlaceHolder 3"/>
          <p:cNvSpPr>
            <a:spLocks noGrp="1"/>
          </p:cNvSpPr>
          <p:nvPr>
            <p:ph type="sldNum" idx="4"/>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06B46476-21AB-4AC6-882B-A913D4C2A672}" type="slidenum">
              <a:rPr b="0" lang="en-US" sz="1200" strike="noStrike" u="none">
                <a:solidFill>
                  <a:schemeClr val="dk1"/>
                </a:solidFill>
                <a:effectLst/>
                <a:uFillTx/>
                <a:latin typeface="+mn-lt"/>
                <a:ea typeface="+mn-ea"/>
              </a:rPr>
              <a:t>11</a:t>
            </a:fld>
            <a:endParaRPr b="0" lang="en-US" sz="1200" strike="noStrike" u="none">
              <a:solidFill>
                <a:srgbClr val="000000"/>
              </a:solidFill>
              <a:effectLst/>
              <a:uFillTx/>
              <a:latin typeface="Times New Roman"/>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PlaceHolder 1"/>
          <p:cNvSpPr>
            <a:spLocks noGrp="1"/>
          </p:cNvSpPr>
          <p:nvPr>
            <p:ph type="sldImg"/>
          </p:nvPr>
        </p:nvSpPr>
        <p:spPr>
          <a:xfrm>
            <a:off x="685800" y="1143000"/>
            <a:ext cx="5486040" cy="3085920"/>
          </a:xfrm>
          <a:prstGeom prst="rect">
            <a:avLst/>
          </a:prstGeom>
          <a:ln w="0">
            <a:noFill/>
          </a:ln>
        </p:spPr>
      </p:sp>
      <p:sp>
        <p:nvSpPr>
          <p:cNvPr id="235"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The aim of this presentation is to demonstrate that I understand communication as a professional skill. I will not only describe it. I will connect it to practice in health and social care. I will use a practical care example, a simple communication model, and a personal action plan.</a:t>
            </a:r>
            <a:endParaRPr b="0" lang="en-US" sz="2000" strike="noStrike" u="none">
              <a:solidFill>
                <a:srgbClr val="000000"/>
              </a:solidFill>
              <a:effectLst/>
              <a:uFillTx/>
              <a:latin typeface="Arial"/>
            </a:endParaRPr>
          </a:p>
        </p:txBody>
      </p:sp>
      <p:sp>
        <p:nvSpPr>
          <p:cNvPr id="236" name="PlaceHolder 3"/>
          <p:cNvSpPr>
            <a:spLocks noGrp="1"/>
          </p:cNvSpPr>
          <p:nvPr>
            <p:ph type="sldNum" idx="5"/>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CA54611A-C026-4E5D-9EA4-1B9DB118C0AF}" type="slidenum">
              <a:rPr b="0" lang="en-US" sz="1200" strike="noStrike" u="none">
                <a:solidFill>
                  <a:schemeClr val="dk1"/>
                </a:solidFill>
                <a:effectLst/>
                <a:uFillTx/>
                <a:latin typeface="+mn-lt"/>
                <a:ea typeface="+mn-ea"/>
              </a:rPr>
              <a:t>11</a:t>
            </a:fld>
            <a:endParaRPr b="0" lang="en-US" sz="1200" strike="noStrike" u="none">
              <a:solidFill>
                <a:srgbClr val="000000"/>
              </a:solidFill>
              <a:effectLst/>
              <a:uFillTx/>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7" name="PlaceHolder 1"/>
          <p:cNvSpPr>
            <a:spLocks noGrp="1"/>
          </p:cNvSpPr>
          <p:nvPr>
            <p:ph type="sldImg"/>
          </p:nvPr>
        </p:nvSpPr>
        <p:spPr>
          <a:xfrm>
            <a:off x="685800" y="1143000"/>
            <a:ext cx="5486040" cy="3085920"/>
          </a:xfrm>
          <a:prstGeom prst="rect">
            <a:avLst/>
          </a:prstGeom>
          <a:ln w="0">
            <a:noFill/>
          </a:ln>
        </p:spPr>
      </p:sp>
      <p:sp>
        <p:nvSpPr>
          <p:cNvPr id="238"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Effective communication is more than speaking politely. It is a two-way process where the message is understood correctly. In health and social care this includes clear explanations, active listening, empathy, respect and confidentiality. Skills for Care explains that workers need to listen, adapt communication style and show empathy. NHS England also highlights clear and personalised communication.</a:t>
            </a:r>
            <a:endParaRPr b="0" lang="en-US" sz="2000" strike="noStrike" u="none">
              <a:solidFill>
                <a:srgbClr val="000000"/>
              </a:solidFill>
              <a:effectLst/>
              <a:uFillTx/>
              <a:latin typeface="Arial"/>
            </a:endParaRPr>
          </a:p>
        </p:txBody>
      </p:sp>
      <p:sp>
        <p:nvSpPr>
          <p:cNvPr id="239" name="PlaceHolder 3"/>
          <p:cNvSpPr>
            <a:spLocks noGrp="1"/>
          </p:cNvSpPr>
          <p:nvPr>
            <p:ph type="sldNum" idx="6"/>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2E7DD2E8-B68C-479E-958A-5121BDD6CC04}" type="slidenum">
              <a:rPr b="0" lang="en-US" sz="1200" strike="noStrike" u="none">
                <a:solidFill>
                  <a:schemeClr val="dk1"/>
                </a:solidFill>
                <a:effectLst/>
                <a:uFillTx/>
                <a:latin typeface="+mn-lt"/>
                <a:ea typeface="+mn-ea"/>
              </a:rPr>
              <a:t>11</a:t>
            </a:fld>
            <a:endParaRPr b="0" lang="en-US" sz="1200" strike="noStrike" u="none">
              <a:solidFill>
                <a:srgbClr val="000000"/>
              </a:solidFill>
              <a:effectLst/>
              <a:uFillTx/>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0" name="PlaceHolder 1"/>
          <p:cNvSpPr>
            <a:spLocks noGrp="1"/>
          </p:cNvSpPr>
          <p:nvPr>
            <p:ph type="sldImg"/>
          </p:nvPr>
        </p:nvSpPr>
        <p:spPr>
          <a:xfrm>
            <a:off x="685800" y="1143000"/>
            <a:ext cx="5486040" cy="3085920"/>
          </a:xfrm>
          <a:prstGeom prst="rect">
            <a:avLst/>
          </a:prstGeom>
          <a:ln w="0">
            <a:noFill/>
          </a:ln>
        </p:spPr>
      </p:sp>
      <p:sp>
        <p:nvSpPr>
          <p:cNvPr id="241"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Communication is important because it affects safety and quality of care. If information is inaccurate or unclear, mistakes may happen. It also affects dignity because people are more likely to feel respected when staff listen to them and explain care. NICE links communication with shared decision making, where staff and the person work together around evidence, preferences and values.</a:t>
            </a:r>
            <a:endParaRPr b="0" lang="en-US" sz="2000" strike="noStrike" u="none">
              <a:solidFill>
                <a:srgbClr val="000000"/>
              </a:solidFill>
              <a:effectLst/>
              <a:uFillTx/>
              <a:latin typeface="Arial"/>
            </a:endParaRPr>
          </a:p>
        </p:txBody>
      </p:sp>
      <p:sp>
        <p:nvSpPr>
          <p:cNvPr id="242" name="PlaceHolder 3"/>
          <p:cNvSpPr>
            <a:spLocks noGrp="1"/>
          </p:cNvSpPr>
          <p:nvPr>
            <p:ph type="sldNum" idx="7"/>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A4CD6724-E067-4176-9D9F-9B2BA443A717}" type="slidenum">
              <a:rPr b="0" lang="en-US" sz="1200" strike="noStrike" u="none">
                <a:solidFill>
                  <a:schemeClr val="dk1"/>
                </a:solidFill>
                <a:effectLst/>
                <a:uFillTx/>
                <a:latin typeface="+mn-lt"/>
                <a:ea typeface="+mn-ea"/>
              </a:rPr>
              <a:t>11</a:t>
            </a:fld>
            <a:endParaRPr b="0" lang="en-US" sz="1200" strike="noStrike" u="none">
              <a:solidFill>
                <a:srgbClr val="000000"/>
              </a:solidFill>
              <a:effectLst/>
              <a:uFillTx/>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3" name="PlaceHolder 1"/>
          <p:cNvSpPr>
            <a:spLocks noGrp="1"/>
          </p:cNvSpPr>
          <p:nvPr>
            <p:ph type="sldImg"/>
          </p:nvPr>
        </p:nvSpPr>
        <p:spPr>
          <a:xfrm>
            <a:off x="685800" y="1143000"/>
            <a:ext cx="5486040" cy="3085920"/>
          </a:xfrm>
          <a:prstGeom prst="rect">
            <a:avLst/>
          </a:prstGeom>
          <a:ln w="0">
            <a:noFill/>
          </a:ln>
        </p:spPr>
      </p:sp>
      <p:sp>
        <p:nvSpPr>
          <p:cNvPr id="244"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A useful model for practice is the communication cycle. The worker sends a message, the person receives it, and feedback shows whether it was understood. In real care settings there is often noise, such as pain, anxiety, dementia, hearing problems or language barriers. NICE recommends chunk and check and teach-back. This means I should give information in small parts and ask the person to explain it back in their own words, instead of just asking, do you understand.</a:t>
            </a:r>
            <a:endParaRPr b="0" lang="en-US" sz="2000" strike="noStrike" u="none">
              <a:solidFill>
                <a:srgbClr val="000000"/>
              </a:solidFill>
              <a:effectLst/>
              <a:uFillTx/>
              <a:latin typeface="Arial"/>
            </a:endParaRPr>
          </a:p>
        </p:txBody>
      </p:sp>
      <p:sp>
        <p:nvSpPr>
          <p:cNvPr id="245" name="PlaceHolder 3"/>
          <p:cNvSpPr>
            <a:spLocks noGrp="1"/>
          </p:cNvSpPr>
          <p:nvPr>
            <p:ph type="sldNum" idx="8"/>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A0697009-6B71-49CF-BD74-1A90979A14CA}" type="slidenum">
              <a:rPr b="0" lang="en-US" sz="1200" strike="noStrike" u="none">
                <a:solidFill>
                  <a:schemeClr val="dk1"/>
                </a:solidFill>
                <a:effectLst/>
                <a:uFillTx/>
                <a:latin typeface="+mn-lt"/>
                <a:ea typeface="+mn-ea"/>
              </a:rPr>
              <a:t>11</a:t>
            </a:fld>
            <a:endParaRPr b="0" lang="en-US" sz="1200" strike="noStrike" u="none">
              <a:solidFill>
                <a:srgbClr val="000000"/>
              </a:solidFill>
              <a:effectLst/>
              <a:uFillTx/>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6" name="PlaceHolder 1"/>
          <p:cNvSpPr>
            <a:spLocks noGrp="1"/>
          </p:cNvSpPr>
          <p:nvPr>
            <p:ph type="sldImg"/>
          </p:nvPr>
        </p:nvSpPr>
        <p:spPr>
          <a:xfrm>
            <a:off x="685800" y="1143000"/>
            <a:ext cx="5486040" cy="3085920"/>
          </a:xfrm>
          <a:prstGeom prst="rect">
            <a:avLst/>
          </a:prstGeom>
          <a:ln w="0">
            <a:noFill/>
          </a:ln>
        </p:spPr>
      </p:sp>
      <p:sp>
        <p:nvSpPr>
          <p:cNvPr id="247"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In practice, for example, I may support Mrs A, an older patient who is anxious before personal care. I would first introduce myself and use her preferred name. I would speak slowly, face her and check if she can hear me. I would explain what I am going to do and ask for consent. I would also observe non-verbal signs, because she may say she is fine while her face or body shows discomfort. I would use teach-back by asking her to tell me what we agreed, and I would report and document any concerns.</a:t>
            </a:r>
            <a:endParaRPr b="0" lang="en-US" sz="2000" strike="noStrike" u="none">
              <a:solidFill>
                <a:srgbClr val="000000"/>
              </a:solidFill>
              <a:effectLst/>
              <a:uFillTx/>
              <a:latin typeface="Arial"/>
            </a:endParaRPr>
          </a:p>
        </p:txBody>
      </p:sp>
      <p:sp>
        <p:nvSpPr>
          <p:cNvPr id="248" name="PlaceHolder 3"/>
          <p:cNvSpPr>
            <a:spLocks noGrp="1"/>
          </p:cNvSpPr>
          <p:nvPr>
            <p:ph type="sldNum" idx="9"/>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F239C8A2-0798-4413-BA7B-B06577CE2D27}" type="slidenum">
              <a:rPr b="0" lang="en-US" sz="1200" strike="noStrike" u="none">
                <a:solidFill>
                  <a:schemeClr val="dk1"/>
                </a:solidFill>
                <a:effectLst/>
                <a:uFillTx/>
                <a:latin typeface="+mn-lt"/>
                <a:ea typeface="+mn-ea"/>
              </a:rPr>
              <a:t>11</a:t>
            </a:fld>
            <a:endParaRPr b="0" lang="en-US" sz="1200" strike="noStrike" u="none">
              <a:solidFill>
                <a:srgbClr val="000000"/>
              </a:solidFill>
              <a:effectLst/>
              <a:uFillTx/>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9" name="PlaceHolder 1"/>
          <p:cNvSpPr>
            <a:spLocks noGrp="1"/>
          </p:cNvSpPr>
          <p:nvPr>
            <p:ph type="sldImg"/>
          </p:nvPr>
        </p:nvSpPr>
        <p:spPr>
          <a:xfrm>
            <a:off x="685800" y="1143000"/>
            <a:ext cx="5486040" cy="3085920"/>
          </a:xfrm>
          <a:prstGeom prst="rect">
            <a:avLst/>
          </a:prstGeom>
          <a:ln w="0">
            <a:noFill/>
          </a:ln>
        </p:spPr>
      </p:sp>
      <p:sp>
        <p:nvSpPr>
          <p:cNvPr id="250"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Communication barriers are common in care, so I must adapt. If someone has hearing difficulty, I should reduce background noise and face the person. If they are anxious or in pain, I need a calm tone and time. If the person has dementia, short sentences and visual cues can help. If there is a language barrier, professional interpreting support may be needed. Confidentiality is also important, because communication must be safe and professional.</a:t>
            </a:r>
            <a:endParaRPr b="0" lang="en-US" sz="2000" strike="noStrike" u="none">
              <a:solidFill>
                <a:srgbClr val="000000"/>
              </a:solidFill>
              <a:effectLst/>
              <a:uFillTx/>
              <a:latin typeface="Arial"/>
            </a:endParaRPr>
          </a:p>
        </p:txBody>
      </p:sp>
      <p:sp>
        <p:nvSpPr>
          <p:cNvPr id="251" name="PlaceHolder 3"/>
          <p:cNvSpPr>
            <a:spLocks noGrp="1"/>
          </p:cNvSpPr>
          <p:nvPr>
            <p:ph type="sldNum" idx="10"/>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C4C4869D-1DC8-4527-B172-9DDDE2DB6A6D}" type="slidenum">
              <a:rPr b="0" lang="en-US" sz="1200" strike="noStrike" u="none">
                <a:solidFill>
                  <a:schemeClr val="dk1"/>
                </a:solidFill>
                <a:effectLst/>
                <a:uFillTx/>
                <a:latin typeface="+mn-lt"/>
                <a:ea typeface="+mn-ea"/>
              </a:rPr>
              <a:t>11</a:t>
            </a:fld>
            <a:endParaRPr b="0" lang="en-US" sz="1200" strike="noStrike" u="none">
              <a:solidFill>
                <a:srgbClr val="000000"/>
              </a:solidFill>
              <a:effectLst/>
              <a:uFillTx/>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2" name="PlaceHolder 1"/>
          <p:cNvSpPr>
            <a:spLocks noGrp="1"/>
          </p:cNvSpPr>
          <p:nvPr>
            <p:ph type="sldImg"/>
          </p:nvPr>
        </p:nvSpPr>
        <p:spPr>
          <a:xfrm>
            <a:off x="685800" y="1143000"/>
            <a:ext cx="5486040" cy="3085920"/>
          </a:xfrm>
          <a:prstGeom prst="rect">
            <a:avLst/>
          </a:prstGeom>
          <a:ln w="0">
            <a:noFill/>
          </a:ln>
        </p:spPr>
      </p:sp>
      <p:sp>
        <p:nvSpPr>
          <p:cNvPr id="253"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For self-awareness, I know I can be caring and empathetic, and I try to listen before answering. However, I also need to develop. My first area is professional English vocabulary, because in care I need to explain things clearly. My second area is structured handover, for example using SBAR, so that important information is not missed. My SMART target is to practise one short explanation and one handover every week for eight weeks and ask for feedback.</a:t>
            </a:r>
            <a:endParaRPr b="0" lang="en-US" sz="2000" strike="noStrike" u="none">
              <a:solidFill>
                <a:srgbClr val="000000"/>
              </a:solidFill>
              <a:effectLst/>
              <a:uFillTx/>
              <a:latin typeface="Arial"/>
            </a:endParaRPr>
          </a:p>
        </p:txBody>
      </p:sp>
      <p:sp>
        <p:nvSpPr>
          <p:cNvPr id="254" name="PlaceHolder 3"/>
          <p:cNvSpPr>
            <a:spLocks noGrp="1"/>
          </p:cNvSpPr>
          <p:nvPr>
            <p:ph type="sldNum" idx="11"/>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D59451D2-4C1D-4769-B066-9231AABB4C32}" type="slidenum">
              <a:rPr b="0" lang="en-US" sz="1200" strike="noStrike" u="none">
                <a:solidFill>
                  <a:schemeClr val="dk1"/>
                </a:solidFill>
                <a:effectLst/>
                <a:uFillTx/>
                <a:latin typeface="+mn-lt"/>
                <a:ea typeface="+mn-ea"/>
              </a:rPr>
              <a:t>&lt;number&gt;</a:t>
            </a:fld>
            <a:endParaRPr b="0" lang="en-US" sz="1200" strike="noStrike" u="none">
              <a:solidFill>
                <a:srgbClr val="000000"/>
              </a:solidFill>
              <a:effectLst/>
              <a:uFillTx/>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5" name="PlaceHolder 1"/>
          <p:cNvSpPr>
            <a:spLocks noGrp="1"/>
          </p:cNvSpPr>
          <p:nvPr>
            <p:ph type="sldImg"/>
          </p:nvPr>
        </p:nvSpPr>
        <p:spPr>
          <a:xfrm>
            <a:off x="685800" y="1143000"/>
            <a:ext cx="5486040" cy="3085920"/>
          </a:xfrm>
          <a:prstGeom prst="rect">
            <a:avLst/>
          </a:prstGeom>
          <a:ln w="0">
            <a:noFill/>
          </a:ln>
        </p:spPr>
      </p:sp>
      <p:sp>
        <p:nvSpPr>
          <p:cNvPr id="256"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Communication supports professional practice before, during and after care. Before care, I build rapport and check preferences. During care, I observe how the person responds and adjust my communication. After care, I record and hand over information accurately. This is important because care is not delivered by one person only. It involves service users, families, colleagues and sometimes many professionals in a multi-disciplinary team.</a:t>
            </a:r>
            <a:endParaRPr b="0" lang="en-US" sz="2000" strike="noStrike" u="none">
              <a:solidFill>
                <a:srgbClr val="000000"/>
              </a:solidFill>
              <a:effectLst/>
              <a:uFillTx/>
              <a:latin typeface="Arial"/>
            </a:endParaRPr>
          </a:p>
        </p:txBody>
      </p:sp>
      <p:sp>
        <p:nvSpPr>
          <p:cNvPr id="257" name="PlaceHolder 3"/>
          <p:cNvSpPr>
            <a:spLocks noGrp="1"/>
          </p:cNvSpPr>
          <p:nvPr>
            <p:ph type="sldNum" idx="12"/>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6DBEB0A3-44D6-4C48-A2CD-D364EECEC04E}" type="slidenum">
              <a:rPr b="0" lang="en-US" sz="1200" strike="noStrike" u="none">
                <a:solidFill>
                  <a:schemeClr val="dk1"/>
                </a:solidFill>
                <a:effectLst/>
                <a:uFillTx/>
                <a:latin typeface="+mn-lt"/>
                <a:ea typeface="+mn-ea"/>
              </a:rPr>
              <a:t>&lt;number&gt;</a:t>
            </a:fld>
            <a:endParaRPr b="0" lang="en-US" sz="1200" strike="noStrike" u="none">
              <a:solidFill>
                <a:srgbClr val="000000"/>
              </a:solidFill>
              <a:effectLst/>
              <a:uFillTx/>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8" name="PlaceHolder 1"/>
          <p:cNvSpPr>
            <a:spLocks noGrp="1"/>
          </p:cNvSpPr>
          <p:nvPr>
            <p:ph type="sldImg"/>
          </p:nvPr>
        </p:nvSpPr>
        <p:spPr>
          <a:xfrm>
            <a:off x="685800" y="1143000"/>
            <a:ext cx="5486040" cy="3085920"/>
          </a:xfrm>
          <a:prstGeom prst="rect">
            <a:avLst/>
          </a:prstGeom>
          <a:ln w="0">
            <a:noFill/>
          </a:ln>
        </p:spPr>
      </p:sp>
      <p:sp>
        <p:nvSpPr>
          <p:cNvPr id="259"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To conclude, communication is a core skill in health and social care. It is connected to safety, dignity, person-centred care and teamwork. In my practical example, good communication helps reduce anxiety, confirms consent and improves shared understanding. My development plan is to practise clear explanations, active listening and structured handover. This will help me become more confident and ready for professional practice. Thank you for listening.</a:t>
            </a:r>
            <a:endParaRPr b="0" lang="en-US" sz="2000" strike="noStrike" u="none">
              <a:solidFill>
                <a:srgbClr val="000000"/>
              </a:solidFill>
              <a:effectLst/>
              <a:uFillTx/>
              <a:latin typeface="Arial"/>
            </a:endParaRPr>
          </a:p>
        </p:txBody>
      </p:sp>
      <p:sp>
        <p:nvSpPr>
          <p:cNvPr id="260" name="PlaceHolder 3"/>
          <p:cNvSpPr>
            <a:spLocks noGrp="1"/>
          </p:cNvSpPr>
          <p:nvPr>
            <p:ph type="sldNum" idx="13"/>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4F86E82B-34B7-4822-8D64-D8609DE1D679}" type="slidenum">
              <a:rPr b="0" lang="en-US" sz="1200" strike="noStrike" u="none">
                <a:solidFill>
                  <a:schemeClr val="dk1"/>
                </a:solidFill>
                <a:effectLst/>
                <a:uFillTx/>
                <a:latin typeface="+mn-lt"/>
                <a:ea typeface="+mn-ea"/>
              </a:rPr>
              <a:t>&lt;number&gt;</a:t>
            </a:fld>
            <a:endParaRPr b="0" lang="en-US" sz="1200" strike="noStrike" u="none">
              <a:solidFill>
                <a:srgbClr val="000000"/>
              </a:solidFill>
              <a:effectLst/>
              <a:uFillTx/>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1" name="PlaceHolder 1"/>
          <p:cNvSpPr>
            <a:spLocks noGrp="1"/>
          </p:cNvSpPr>
          <p:nvPr>
            <p:ph type="sldImg"/>
          </p:nvPr>
        </p:nvSpPr>
        <p:spPr>
          <a:xfrm>
            <a:off x="685800" y="1143000"/>
            <a:ext cx="5486040" cy="3085920"/>
          </a:xfrm>
          <a:prstGeom prst="rect">
            <a:avLst/>
          </a:prstGeom>
          <a:ln w="0">
            <a:noFill/>
          </a:ln>
        </p:spPr>
      </p:sp>
      <p:sp>
        <p:nvSpPr>
          <p:cNvPr id="262" name="PlaceHolder 2"/>
          <p:cNvSpPr>
            <a:spLocks noGrp="1"/>
          </p:cNvSpPr>
          <p:nvPr>
            <p:ph type="body"/>
          </p:nvPr>
        </p:nvSpPr>
        <p:spPr>
          <a:xfrm>
            <a:off x="685800" y="4400640"/>
            <a:ext cx="5486040" cy="3600000"/>
          </a:xfrm>
          <a:prstGeom prst="rect">
            <a:avLst/>
          </a:prstGeom>
          <a:noFill/>
          <a:ln w="0">
            <a:noFill/>
          </a:ln>
        </p:spPr>
        <p:txBody>
          <a:bodyPr lIns="91440" rIns="91440" tIns="45720" bIns="45720" anchor="t">
            <a:noAutofit/>
          </a:bodyPr>
          <a:p>
            <a:pPr indent="0">
              <a:lnSpc>
                <a:spcPct val="100000"/>
              </a:lnSpc>
              <a:buNone/>
            </a:pPr>
            <a:r>
              <a:rPr b="0" lang="en-US" sz="2000" strike="noStrike" u="none">
                <a:solidFill>
                  <a:srgbClr val="000000"/>
                </a:solidFill>
                <a:effectLst/>
                <a:uFillTx/>
                <a:latin typeface="Arial"/>
              </a:rPr>
              <a:t>These are the sources used in Harvard style. I used more than the minimum two sources requested in the assessment specification.</a:t>
            </a:r>
            <a:endParaRPr b="0" lang="en-US" sz="2000" strike="noStrike" u="none">
              <a:solidFill>
                <a:srgbClr val="000000"/>
              </a:solidFill>
              <a:effectLst/>
              <a:uFillTx/>
              <a:latin typeface="Arial"/>
            </a:endParaRPr>
          </a:p>
        </p:txBody>
      </p:sp>
      <p:sp>
        <p:nvSpPr>
          <p:cNvPr id="263" name="PlaceHolder 3"/>
          <p:cNvSpPr>
            <a:spLocks noGrp="1"/>
          </p:cNvSpPr>
          <p:nvPr>
            <p:ph type="sldNum" idx="14"/>
          </p:nvPr>
        </p:nvSpPr>
        <p:spPr>
          <a:xfrm>
            <a:off x="3884760" y="8685360"/>
            <a:ext cx="2971440" cy="458280"/>
          </a:xfrm>
          <a:prstGeom prst="rect">
            <a:avLst/>
          </a:prstGeom>
          <a:noFill/>
          <a:ln w="0">
            <a:noFill/>
          </a:ln>
        </p:spPr>
        <p:txBody>
          <a:bodyPr lIns="91440" rIns="91440" tIns="45720" bIns="45720" anchor="b">
            <a:noAutofit/>
          </a:bodyPr>
          <a:lstStyle>
            <a:lvl1pPr indent="0" algn="r" defTabSz="914400">
              <a:lnSpc>
                <a:spcPct val="100000"/>
              </a:lnSpc>
              <a:buNone/>
              <a:defRPr b="0" lang="en-US" sz="1200" strike="noStrike" u="none">
                <a:solidFill>
                  <a:schemeClr val="dk1"/>
                </a:solidFill>
                <a:effectLst/>
                <a:uFillTx/>
                <a:latin typeface="+mn-lt"/>
                <a:ea typeface="+mn-ea"/>
              </a:defRPr>
            </a:lvl1pPr>
          </a:lstStyle>
          <a:p>
            <a:pPr indent="0" algn="r" defTabSz="914400">
              <a:lnSpc>
                <a:spcPct val="100000"/>
              </a:lnSpc>
              <a:buNone/>
            </a:pPr>
            <a:fld id="{DB4E7435-A922-4EDF-ACB3-5A1B53B6B54C}" type="slidenum">
              <a:rPr b="0" lang="en-US" sz="1200" strike="noStrike" u="none">
                <a:solidFill>
                  <a:schemeClr val="dk1"/>
                </a:solidFill>
                <a:effectLst/>
                <a:uFillTx/>
                <a:latin typeface="+mn-lt"/>
                <a:ea typeface="+mn-ea"/>
              </a:rPr>
              <a:t>&lt;number&gt;</a:t>
            </a:fld>
            <a:endParaRPr b="0" lang="en-US" sz="1200" strike="noStrike" u="none">
              <a:solidFill>
                <a:srgbClr val="000000"/>
              </a:solidFill>
              <a:effectLst/>
              <a:uFillTx/>
              <a:latin typeface="Times New Roman"/>
            </a:endParaRPr>
          </a:p>
        </p:txBody>
      </p:sp>
    </p:spTree>
  </p:cSld>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DEFAULT">
    <p:bg>
      <p:bgPr>
        <a:solidFill>
          <a:srgbClr val="ffffff"/>
        </a:solidFill>
      </p:bgPr>
    </p:bg>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MASTER">
    <p:bg>
      <p:bgPr>
        <a:solidFill>
          <a:srgbClr val="f7f5ef"/>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609480" y="273600"/>
            <a:ext cx="10972080" cy="1144800"/>
          </a:xfrm>
          <a:prstGeom prst="rect">
            <a:avLst/>
          </a:prstGeom>
          <a:noFill/>
          <a:ln w="0">
            <a:noFill/>
          </a:ln>
        </p:spPr>
        <p:txBody>
          <a:bodyPr lIns="0" rIns="0" tIns="0" bIns="0" anchor="ctr">
            <a:noAutofit/>
          </a:bodyPr>
          <a:p>
            <a:pPr indent="0">
              <a:buNone/>
            </a:pPr>
            <a:r>
              <a:rPr b="0" lang="en-US" sz="1800" strike="noStrike" u="none">
                <a:solidFill>
                  <a:schemeClr val="dk1"/>
                </a:solidFill>
                <a:effectLst/>
                <a:uFillTx/>
                <a:latin typeface="Aptos"/>
              </a:rPr>
              <a:t>Click to edit the title text format</a:t>
            </a:r>
            <a:endParaRPr b="0" lang="en-US" sz="1800" strike="noStrike" u="none">
              <a:solidFill>
                <a:schemeClr val="dk1"/>
              </a:solidFill>
              <a:effectLst/>
              <a:uFillTx/>
              <a:latin typeface="Aptos"/>
            </a:endParaRPr>
          </a:p>
        </p:txBody>
      </p:sp>
      <p:sp>
        <p:nvSpPr>
          <p:cNvPr id="1" name="PlaceHolder 2"/>
          <p:cNvSpPr>
            <a:spLocks noGrp="1"/>
          </p:cNvSpPr>
          <p:nvPr>
            <p:ph type="body"/>
          </p:nvPr>
        </p:nvSpPr>
        <p:spPr>
          <a:xfrm>
            <a:off x="609480" y="1604520"/>
            <a:ext cx="1097208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US" sz="3200" strike="noStrike" u="none">
                <a:solidFill>
                  <a:schemeClr val="dk1"/>
                </a:solidFill>
                <a:effectLst/>
                <a:uFillTx/>
                <a:latin typeface="Aptos"/>
              </a:rPr>
              <a:t>Click to edit the outline text format</a:t>
            </a:r>
            <a:endParaRPr b="0" lang="en-US" sz="3200" strike="noStrike" u="none">
              <a:solidFill>
                <a:schemeClr val="dk1"/>
              </a:solidFill>
              <a:effectLst/>
              <a:uFillTx/>
              <a:latin typeface="Aptos"/>
            </a:endParaRPr>
          </a:p>
          <a:p>
            <a:pPr lvl="1" marL="864000" indent="-324000">
              <a:spcBef>
                <a:spcPts val="1134"/>
              </a:spcBef>
              <a:buClr>
                <a:srgbClr val="000000"/>
              </a:buClr>
              <a:buSzPct val="75000"/>
              <a:buFont typeface="Symbol" charset="2"/>
              <a:buChar char=""/>
            </a:pPr>
            <a:r>
              <a:rPr b="0" lang="en-US" sz="2400" strike="noStrike" u="none">
                <a:solidFill>
                  <a:schemeClr val="dk1"/>
                </a:solidFill>
                <a:effectLst/>
                <a:uFillTx/>
                <a:latin typeface="Aptos"/>
              </a:rPr>
              <a:t>Second Outline Level</a:t>
            </a:r>
            <a:endParaRPr b="0" lang="en-US" sz="2400" strike="noStrike" u="none">
              <a:solidFill>
                <a:schemeClr val="dk1"/>
              </a:solidFill>
              <a:effectLst/>
              <a:uFillTx/>
              <a:latin typeface="Aptos"/>
            </a:endParaRPr>
          </a:p>
          <a:p>
            <a:pPr lvl="2" marL="1296000" indent="-288000">
              <a:spcBef>
                <a:spcPts val="850"/>
              </a:spcBef>
              <a:buClr>
                <a:srgbClr val="000000"/>
              </a:buClr>
              <a:buSzPct val="45000"/>
              <a:buFont typeface="Wingdings" charset="2"/>
              <a:buChar char=""/>
            </a:pPr>
            <a:r>
              <a:rPr b="0" lang="en-US" sz="2000" strike="noStrike" u="none">
                <a:solidFill>
                  <a:schemeClr val="dk1"/>
                </a:solidFill>
                <a:effectLst/>
                <a:uFillTx/>
                <a:latin typeface="Aptos"/>
              </a:rPr>
              <a:t>Third Outline Level</a:t>
            </a:r>
            <a:endParaRPr b="0" lang="en-US" sz="2000" strike="noStrike" u="none">
              <a:solidFill>
                <a:schemeClr val="dk1"/>
              </a:solidFill>
              <a:effectLst/>
              <a:uFillTx/>
              <a:latin typeface="Aptos"/>
            </a:endParaRPr>
          </a:p>
          <a:p>
            <a:pPr lvl="3" marL="1728000" indent="-216000">
              <a:spcBef>
                <a:spcPts val="567"/>
              </a:spcBef>
              <a:buClr>
                <a:srgbClr val="000000"/>
              </a:buClr>
              <a:buSzPct val="75000"/>
              <a:buFont typeface="Symbol" charset="2"/>
              <a:buChar char=""/>
            </a:pPr>
            <a:r>
              <a:rPr b="0" lang="en-US" sz="2000" strike="noStrike" u="none">
                <a:solidFill>
                  <a:schemeClr val="dk1"/>
                </a:solidFill>
                <a:effectLst/>
                <a:uFillTx/>
                <a:latin typeface="Aptos"/>
              </a:rPr>
              <a:t>Fourth Outline Level</a:t>
            </a:r>
            <a:endParaRPr b="0" lang="en-US" sz="2000" strike="noStrike" u="none">
              <a:solidFill>
                <a:schemeClr val="dk1"/>
              </a:solidFill>
              <a:effectLst/>
              <a:uFillTx/>
              <a:latin typeface="Aptos"/>
            </a:endParaRPr>
          </a:p>
          <a:p>
            <a:pPr lvl="4" marL="2160000" indent="-216000">
              <a:spcBef>
                <a:spcPts val="283"/>
              </a:spcBef>
              <a:buClr>
                <a:srgbClr val="000000"/>
              </a:buClr>
              <a:buSzPct val="45000"/>
              <a:buFont typeface="Wingdings" charset="2"/>
              <a:buChar char=""/>
            </a:pPr>
            <a:r>
              <a:rPr b="0" lang="en-US" sz="2000" strike="noStrike" u="none">
                <a:solidFill>
                  <a:schemeClr val="dk1"/>
                </a:solidFill>
                <a:effectLst/>
                <a:uFillTx/>
                <a:latin typeface="Aptos"/>
              </a:rPr>
              <a:t>Fifth Outline Level</a:t>
            </a:r>
            <a:endParaRPr b="0" lang="en-US" sz="2000" strike="noStrike" u="none">
              <a:solidFill>
                <a:schemeClr val="dk1"/>
              </a:solidFill>
              <a:effectLst/>
              <a:uFillTx/>
              <a:latin typeface="Aptos"/>
            </a:endParaRPr>
          </a:p>
          <a:p>
            <a:pPr lvl="5" marL="2592000" indent="-216000">
              <a:spcBef>
                <a:spcPts val="283"/>
              </a:spcBef>
              <a:buClr>
                <a:srgbClr val="000000"/>
              </a:buClr>
              <a:buSzPct val="45000"/>
              <a:buFont typeface="Wingdings" charset="2"/>
              <a:buChar char=""/>
            </a:pPr>
            <a:r>
              <a:rPr b="0" lang="en-US" sz="2000" strike="noStrike" u="none">
                <a:solidFill>
                  <a:schemeClr val="dk1"/>
                </a:solidFill>
                <a:effectLst/>
                <a:uFillTx/>
                <a:latin typeface="Aptos"/>
              </a:rPr>
              <a:t>Sixth Outline Level</a:t>
            </a:r>
            <a:endParaRPr b="0" lang="en-US" sz="2000" strike="noStrike" u="none">
              <a:solidFill>
                <a:schemeClr val="dk1"/>
              </a:solidFill>
              <a:effectLst/>
              <a:uFillTx/>
              <a:latin typeface="Aptos"/>
            </a:endParaRPr>
          </a:p>
          <a:p>
            <a:pPr lvl="6" marL="3024000" indent="-216000">
              <a:spcBef>
                <a:spcPts val="283"/>
              </a:spcBef>
              <a:buClr>
                <a:srgbClr val="000000"/>
              </a:buClr>
              <a:buSzPct val="45000"/>
              <a:buFont typeface="Wingdings" charset="2"/>
              <a:buChar char=""/>
            </a:pPr>
            <a:r>
              <a:rPr b="0" lang="en-US" sz="2000" strike="noStrike" u="none">
                <a:solidFill>
                  <a:schemeClr val="dk1"/>
                </a:solidFill>
                <a:effectLst/>
                <a:uFillTx/>
                <a:latin typeface="Aptos"/>
              </a:rPr>
              <a:t>Seventh Outline Level</a:t>
            </a:r>
            <a:endParaRPr b="0" lang="en-US" sz="2000" strike="noStrike" u="none">
              <a:solidFill>
                <a:schemeClr val="dk1"/>
              </a:solidFill>
              <a:effectLst/>
              <a:uFillTx/>
              <a:latin typeface="Aptos"/>
            </a:endParaRPr>
          </a:p>
        </p:txBody>
      </p:sp>
    </p:spTree>
  </p:cSld>
</p:sldLayout>
</file>

<file path=ppt/slideMasters/_rels/slideMaster1.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2"/>
    <p:sldLayoutId id="2147483650" r:id="rId3"/>
  </p:sldLayoutId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7f5ef"/>
        </a:solidFill>
      </p:bgPr>
    </p:bg>
    <p:spTree>
      <p:nvGrpSpPr>
        <p:cNvPr id="1" name=""/>
        <p:cNvGrpSpPr/>
        <p:nvPr/>
      </p:nvGrpSpPr>
      <p:grpSpPr>
        <a:xfrm>
          <a:off x="0" y="0"/>
          <a:ext cx="0" cy="0"/>
          <a:chOff x="0" y="0"/>
          <a:chExt cx="0" cy="0"/>
        </a:xfrm>
      </p:grpSpPr>
      <p:sp>
        <p:nvSpPr>
          <p:cNvPr id="8" name="Shape 0"/>
          <p:cNvSpPr/>
          <p:nvPr/>
        </p:nvSpPr>
        <p:spPr>
          <a:xfrm>
            <a:off x="0" y="0"/>
            <a:ext cx="12191400" cy="6857640"/>
          </a:xfrm>
          <a:prstGeom prst="rect">
            <a:avLst/>
          </a:prstGeom>
          <a:solidFill>
            <a:srgbClr val="f7f5ef"/>
          </a:solidFill>
          <a:ln w="12700">
            <a:solidFill>
              <a:srgbClr val="f7f5ef"/>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9" name="Shape 1"/>
          <p:cNvSpPr/>
          <p:nvPr/>
        </p:nvSpPr>
        <p:spPr>
          <a:xfrm>
            <a:off x="0" y="0"/>
            <a:ext cx="12191400" cy="968760"/>
          </a:xfrm>
          <a:prstGeom prst="rect">
            <a:avLst/>
          </a:prstGeom>
          <a:solidFill>
            <a:srgbClr val="123449"/>
          </a:solidFill>
          <a:ln w="12700">
            <a:solidFill>
              <a:srgbClr val="123449"/>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0" name="Text 2"/>
          <p:cNvSpPr/>
          <p:nvPr/>
        </p:nvSpPr>
        <p:spPr>
          <a:xfrm>
            <a:off x="777240" y="1600200"/>
            <a:ext cx="9966600" cy="6580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600" strike="noStrike" u="none">
                <a:solidFill>
                  <a:srgbClr val="123449"/>
                </a:solidFill>
                <a:effectLst/>
                <a:uFillTx/>
                <a:latin typeface="Aptos Display"/>
                <a:ea typeface="Aptos Display"/>
              </a:rPr>
              <a:t>Communication in Health and Social Care</a:t>
            </a:r>
            <a:endParaRPr b="0" lang="en-US" sz="3600" strike="noStrike" u="none">
              <a:solidFill>
                <a:srgbClr val="000000"/>
              </a:solidFill>
              <a:effectLst/>
              <a:uFillTx/>
              <a:latin typeface="Arial"/>
            </a:endParaRPr>
          </a:p>
        </p:txBody>
      </p:sp>
      <p:sp>
        <p:nvSpPr>
          <p:cNvPr id="11" name="Text 3"/>
          <p:cNvSpPr/>
          <p:nvPr/>
        </p:nvSpPr>
        <p:spPr>
          <a:xfrm>
            <a:off x="804600" y="2331720"/>
            <a:ext cx="7863480" cy="3654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800" strike="noStrike" u="none">
                <a:solidFill>
                  <a:srgbClr val="2a7d7d"/>
                </a:solidFill>
                <a:effectLst/>
                <a:uFillTx/>
                <a:latin typeface="Aptos"/>
                <a:ea typeface="Aptos"/>
              </a:rPr>
              <a:t>Component 1: Self-Awareness Presentation</a:t>
            </a:r>
            <a:endParaRPr b="0" lang="en-US" sz="1800" strike="noStrike" u="none">
              <a:solidFill>
                <a:srgbClr val="000000"/>
              </a:solidFill>
              <a:effectLst/>
              <a:uFillTx/>
              <a:latin typeface="Arial"/>
            </a:endParaRPr>
          </a:p>
        </p:txBody>
      </p:sp>
      <p:sp>
        <p:nvSpPr>
          <p:cNvPr id="12" name="Text 4"/>
          <p:cNvSpPr/>
          <p:nvPr/>
        </p:nvSpPr>
        <p:spPr>
          <a:xfrm>
            <a:off x="804600" y="2880360"/>
            <a:ext cx="7497720" cy="6854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sz="1900">
                <a:solidFill>
                  <a:srgbClr val="313131"/>
                </a:solidFill>
                <a:latin typeface="Aptos"/>
              </a:rPr>
              <a:t>Student: Iga Zawada   |   Student ID: 2508842</a:t>
            </a:r>
            <a:endParaRPr b="0" lang="en-US" sz="1500" strike="noStrike" u="none">
              <a:solidFill>
                <a:srgbClr val="000000"/>
              </a:solidFill>
              <a:effectLst/>
              <a:uFillTx/>
              <a:latin typeface="Arial"/>
            </a:endParaRPr>
          </a:p>
          <a:p>
            <a:r>
              <a:rPr sz="1900">
                <a:solidFill>
                  <a:srgbClr val="313131"/>
                </a:solidFill>
                <a:latin typeface="Aptos"/>
              </a:rPr>
              <a:t>Lecturer: Odette Jack</a:t>
            </a:r>
          </a:p>
        </p:txBody>
      </p:sp>
      <p:sp>
        <p:nvSpPr>
          <p:cNvPr id="13" name="Shape 5"/>
          <p:cNvSpPr/>
          <p:nvPr/>
        </p:nvSpPr>
        <p:spPr>
          <a:xfrm>
            <a:off x="9875520" y="2011680"/>
            <a:ext cx="1188360" cy="1188360"/>
          </a:xfrm>
          <a:prstGeom prst="arc">
            <a:avLst>
              <a:gd name="adj1" fmla="val 16200000"/>
              <a:gd name="adj2" fmla="val 0"/>
            </a:avLst>
          </a:prstGeom>
          <a:noFill/>
          <a:ln w="508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4" name="Text 6"/>
          <p:cNvSpPr/>
          <p:nvPr/>
        </p:nvSpPr>
        <p:spPr>
          <a:xfrm>
            <a:off x="9326880" y="3383280"/>
            <a:ext cx="2194200" cy="50256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1" lang="en-US" sz="1800" strike="noStrike" u="none">
                <a:solidFill>
                  <a:srgbClr val="123449"/>
                </a:solidFill>
                <a:effectLst/>
                <a:uFillTx/>
                <a:latin typeface="Aptos"/>
                <a:ea typeface="Aptos"/>
              </a:rPr>
              <a:t>5 min</a:t>
            </a:r>
            <a:endParaRPr b="0" lang="en-US" sz="1800" strike="noStrike" u="none">
              <a:solidFill>
                <a:srgbClr val="000000"/>
              </a:solidFill>
              <a:effectLst/>
              <a:uFillTx/>
              <a:latin typeface="Arial"/>
            </a:endParaRPr>
          </a:p>
          <a:p>
            <a:pPr algn="ctr" defTabSz="914400">
              <a:lnSpc>
                <a:spcPct val="100000"/>
              </a:lnSpc>
              <a:tabLst>
                <a:tab algn="l" pos="0"/>
              </a:tabLst>
            </a:pPr>
            <a:r>
              <a:rPr b="1" lang="en-US" sz="1800" strike="noStrike" u="none">
                <a:solidFill>
                  <a:srgbClr val="123449"/>
                </a:solidFill>
                <a:effectLst/>
                <a:uFillTx/>
                <a:latin typeface="Aptos"/>
                <a:ea typeface="Aptos"/>
              </a:rPr>
              <a:t>presentation</a:t>
            </a:r>
            <a:endParaRPr b="0" lang="en-US" sz="1800" strike="noStrike" u="none">
              <a:solidFill>
                <a:srgbClr val="000000"/>
              </a:solidFill>
              <a:effectLst/>
              <a:uFillTx/>
              <a:latin typeface="Arial"/>
            </a:endParaRPr>
          </a:p>
        </p:txBody>
      </p:sp>
      <p:sp>
        <p:nvSpPr>
          <p:cNvPr id="15" name="Text 7"/>
          <p:cNvSpPr/>
          <p:nvPr/>
        </p:nvSpPr>
        <p:spPr>
          <a:xfrm>
            <a:off x="804600" y="5029200"/>
            <a:ext cx="29257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400" strike="noStrike" u="none">
                <a:solidFill>
                  <a:srgbClr val="667085"/>
                </a:solidFill>
                <a:effectLst/>
                <a:uFillTx/>
                <a:latin typeface="Aptos"/>
                <a:ea typeface="Aptos"/>
              </a:rPr>
              <a:t>Key skill: communication</a:t>
            </a:r>
            <a:endParaRPr b="0" lang="en-US" sz="1400" strike="noStrike" u="none">
              <a:solidFill>
                <a:srgbClr val="000000"/>
              </a:solidFill>
              <a:effectLst/>
              <a:uFillTx/>
              <a:latin typeface="Arial"/>
            </a:endParaRPr>
          </a:p>
        </p:txBody>
      </p:sp>
      <p:sp>
        <p:nvSpPr>
          <p:cNvPr id="16" name="Shape 8"/>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17" name="Text 9"/>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18" name="Text 10"/>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1</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 name="Text 0"/>
          <p:cNvSpPr/>
          <p:nvPr/>
        </p:nvSpPr>
        <p:spPr>
          <a:xfrm>
            <a:off x="567000" y="347400"/>
            <a:ext cx="10240920" cy="4568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000" strike="noStrike" u="none">
                <a:solidFill>
                  <a:srgbClr val="123449"/>
                </a:solidFill>
                <a:effectLst/>
                <a:uFillTx/>
                <a:latin typeface="Aptos Display"/>
                <a:ea typeface="Aptos Display"/>
              </a:rPr>
              <a:t>Presentation aim and assessment focus</a:t>
            </a:r>
            <a:endParaRPr b="0" lang="en-US" sz="3000" strike="noStrike" u="none">
              <a:solidFill>
                <a:srgbClr val="000000"/>
              </a:solidFill>
              <a:effectLst/>
              <a:uFillTx/>
              <a:latin typeface="Arial"/>
            </a:endParaRPr>
          </a:p>
        </p:txBody>
      </p:sp>
      <p:sp>
        <p:nvSpPr>
          <p:cNvPr id="20" name="Text 1"/>
          <p:cNvSpPr/>
          <p:nvPr/>
        </p:nvSpPr>
        <p:spPr>
          <a:xfrm>
            <a:off x="594360" y="804600"/>
            <a:ext cx="9875160" cy="29232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350" strike="noStrike" u="none">
                <a:solidFill>
                  <a:srgbClr val="667085"/>
                </a:solidFill>
                <a:effectLst/>
                <a:uFillTx/>
                <a:latin typeface="Aptos"/>
                <a:ea typeface="Aptos"/>
              </a:rPr>
              <a:t>I will focus on one key professional skill: communication.</a:t>
            </a:r>
            <a:endParaRPr b="0" lang="en-US" sz="1350" strike="noStrike" u="none">
              <a:solidFill>
                <a:srgbClr val="000000"/>
              </a:solidFill>
              <a:effectLst/>
              <a:uFillTx/>
              <a:latin typeface="Arial"/>
            </a:endParaRPr>
          </a:p>
        </p:txBody>
      </p:sp>
      <p:sp>
        <p:nvSpPr>
          <p:cNvPr id="21" name="Shape 2"/>
          <p:cNvSpPr/>
          <p:nvPr/>
        </p:nvSpPr>
        <p:spPr>
          <a:xfrm>
            <a:off x="11201400" y="311040"/>
            <a:ext cx="411120" cy="411120"/>
          </a:xfrm>
          <a:prstGeom prst="rect">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2" name="Shape 3"/>
          <p:cNvSpPr/>
          <p:nvPr/>
        </p:nvSpPr>
        <p:spPr>
          <a:xfrm>
            <a:off x="685800" y="1417320"/>
            <a:ext cx="3291480" cy="1508400"/>
          </a:xfrm>
          <a:prstGeom prst="roundRect">
            <a:avLst>
              <a:gd name="adj" fmla="val 3636"/>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3" name="Text 4"/>
          <p:cNvSpPr/>
          <p:nvPr/>
        </p:nvSpPr>
        <p:spPr>
          <a:xfrm>
            <a:off x="850320" y="153612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1</a:t>
            </a:r>
            <a:endParaRPr b="0" lang="en-US" sz="1800" strike="noStrike" u="none">
              <a:solidFill>
                <a:srgbClr val="000000"/>
              </a:solidFill>
              <a:effectLst/>
              <a:uFillTx/>
              <a:latin typeface="Arial"/>
            </a:endParaRPr>
          </a:p>
        </p:txBody>
      </p:sp>
      <p:sp>
        <p:nvSpPr>
          <p:cNvPr id="24" name="Text 5"/>
          <p:cNvSpPr/>
          <p:nvPr/>
        </p:nvSpPr>
        <p:spPr>
          <a:xfrm>
            <a:off x="1280160" y="1545480"/>
            <a:ext cx="251424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1. Explain the skill</a:t>
            </a:r>
            <a:endParaRPr b="0" lang="en-US" sz="1500" strike="noStrike" u="none">
              <a:solidFill>
                <a:srgbClr val="000000"/>
              </a:solidFill>
              <a:effectLst/>
              <a:uFillTx/>
              <a:latin typeface="Arial"/>
            </a:endParaRPr>
          </a:p>
        </p:txBody>
      </p:sp>
      <p:sp>
        <p:nvSpPr>
          <p:cNvPr id="25" name="Text 6"/>
          <p:cNvSpPr/>
          <p:nvPr/>
        </p:nvSpPr>
        <p:spPr>
          <a:xfrm>
            <a:off x="868680" y="1892880"/>
            <a:ext cx="2925720" cy="914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What communication means in health and social care practice.</a:t>
            </a:r>
            <a:endParaRPr b="0" lang="en-US" sz="1250" strike="noStrike" u="none">
              <a:solidFill>
                <a:srgbClr val="000000"/>
              </a:solidFill>
              <a:effectLst/>
              <a:uFillTx/>
              <a:latin typeface="Arial"/>
            </a:endParaRPr>
          </a:p>
        </p:txBody>
      </p:sp>
      <p:sp>
        <p:nvSpPr>
          <p:cNvPr id="26" name="Shape 7"/>
          <p:cNvSpPr/>
          <p:nvPr/>
        </p:nvSpPr>
        <p:spPr>
          <a:xfrm>
            <a:off x="4434840" y="1417320"/>
            <a:ext cx="3291480" cy="1508400"/>
          </a:xfrm>
          <a:prstGeom prst="roundRect">
            <a:avLst>
              <a:gd name="adj" fmla="val 3636"/>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7" name="Text 8"/>
          <p:cNvSpPr/>
          <p:nvPr/>
        </p:nvSpPr>
        <p:spPr>
          <a:xfrm>
            <a:off x="4599360" y="153612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2</a:t>
            </a:r>
            <a:endParaRPr b="0" lang="en-US" sz="1800" strike="noStrike" u="none">
              <a:solidFill>
                <a:srgbClr val="000000"/>
              </a:solidFill>
              <a:effectLst/>
              <a:uFillTx/>
              <a:latin typeface="Arial"/>
            </a:endParaRPr>
          </a:p>
        </p:txBody>
      </p:sp>
      <p:sp>
        <p:nvSpPr>
          <p:cNvPr id="28" name="Text 9"/>
          <p:cNvSpPr/>
          <p:nvPr/>
        </p:nvSpPr>
        <p:spPr>
          <a:xfrm>
            <a:off x="5029200" y="1545480"/>
            <a:ext cx="251424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2. Show why it matters</a:t>
            </a:r>
            <a:endParaRPr b="0" lang="en-US" sz="1500" strike="noStrike" u="none">
              <a:solidFill>
                <a:srgbClr val="000000"/>
              </a:solidFill>
              <a:effectLst/>
              <a:uFillTx/>
              <a:latin typeface="Arial"/>
            </a:endParaRPr>
          </a:p>
        </p:txBody>
      </p:sp>
      <p:sp>
        <p:nvSpPr>
          <p:cNvPr id="29" name="Text 10"/>
          <p:cNvSpPr/>
          <p:nvPr/>
        </p:nvSpPr>
        <p:spPr>
          <a:xfrm>
            <a:off x="4617720" y="1892880"/>
            <a:ext cx="2925720" cy="914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How communication supports safety, dignity, person-centred care and teamwork.</a:t>
            </a:r>
            <a:endParaRPr b="0" lang="en-US" sz="1250" strike="noStrike" u="none">
              <a:solidFill>
                <a:srgbClr val="000000"/>
              </a:solidFill>
              <a:effectLst/>
              <a:uFillTx/>
              <a:latin typeface="Arial"/>
            </a:endParaRPr>
          </a:p>
        </p:txBody>
      </p:sp>
      <p:sp>
        <p:nvSpPr>
          <p:cNvPr id="30" name="Shape 11"/>
          <p:cNvSpPr/>
          <p:nvPr/>
        </p:nvSpPr>
        <p:spPr>
          <a:xfrm>
            <a:off x="8183880" y="1417320"/>
            <a:ext cx="3291480" cy="1508400"/>
          </a:xfrm>
          <a:prstGeom prst="roundRect">
            <a:avLst>
              <a:gd name="adj" fmla="val 3636"/>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31" name="Text 12"/>
          <p:cNvSpPr/>
          <p:nvPr/>
        </p:nvSpPr>
        <p:spPr>
          <a:xfrm>
            <a:off x="8348400" y="153612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3</a:t>
            </a:r>
            <a:endParaRPr b="0" lang="en-US" sz="1800" strike="noStrike" u="none">
              <a:solidFill>
                <a:srgbClr val="000000"/>
              </a:solidFill>
              <a:effectLst/>
              <a:uFillTx/>
              <a:latin typeface="Arial"/>
            </a:endParaRPr>
          </a:p>
        </p:txBody>
      </p:sp>
      <p:sp>
        <p:nvSpPr>
          <p:cNvPr id="32" name="Text 13"/>
          <p:cNvSpPr/>
          <p:nvPr/>
        </p:nvSpPr>
        <p:spPr>
          <a:xfrm>
            <a:off x="8778240" y="1545480"/>
            <a:ext cx="251424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3. Apply it in practice</a:t>
            </a:r>
            <a:endParaRPr b="0" lang="en-US" sz="1500" strike="noStrike" u="none">
              <a:solidFill>
                <a:srgbClr val="000000"/>
              </a:solidFill>
              <a:effectLst/>
              <a:uFillTx/>
              <a:latin typeface="Arial"/>
            </a:endParaRPr>
          </a:p>
        </p:txBody>
      </p:sp>
      <p:sp>
        <p:nvSpPr>
          <p:cNvPr id="33" name="Text 14"/>
          <p:cNvSpPr/>
          <p:nvPr/>
        </p:nvSpPr>
        <p:spPr>
          <a:xfrm>
            <a:off x="8366760" y="1892880"/>
            <a:ext cx="2925720" cy="91404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A realistic HCA/care worker example with barriers and solutions.</a:t>
            </a:r>
            <a:endParaRPr b="0" lang="en-US" sz="1250" strike="noStrike" u="none">
              <a:solidFill>
                <a:srgbClr val="000000"/>
              </a:solidFill>
              <a:effectLst/>
              <a:uFillTx/>
              <a:latin typeface="Arial"/>
            </a:endParaRPr>
          </a:p>
        </p:txBody>
      </p:sp>
      <p:sp>
        <p:nvSpPr>
          <p:cNvPr id="34" name="Shape 15"/>
          <p:cNvSpPr/>
          <p:nvPr/>
        </p:nvSpPr>
        <p:spPr>
          <a:xfrm>
            <a:off x="1005840" y="3867840"/>
            <a:ext cx="10012680" cy="360"/>
          </a:xfrm>
          <a:prstGeom prst="line">
            <a:avLst/>
          </a:prstGeom>
          <a:ln w="25400">
            <a:solidFill>
              <a:srgbClr val="2a7d7d"/>
            </a:solidFill>
            <a:round/>
            <a:tailEnd len="med" type="triangle" w="me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35" name="Shape 16"/>
          <p:cNvSpPr/>
          <p:nvPr/>
        </p:nvSpPr>
        <p:spPr>
          <a:xfrm>
            <a:off x="822960" y="3657600"/>
            <a:ext cx="1919880" cy="411120"/>
          </a:xfrm>
          <a:prstGeom prst="roundRect">
            <a:avLst>
              <a:gd name="adj" fmla="val 17778"/>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36" name="Text 17"/>
          <p:cNvSpPr/>
          <p:nvPr/>
        </p:nvSpPr>
        <p:spPr>
          <a:xfrm>
            <a:off x="877680" y="3703320"/>
            <a:ext cx="1810080" cy="31968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1" lang="en-US" sz="1500" strike="noStrike" u="none">
                <a:solidFill>
                  <a:srgbClr val="ffffff"/>
                </a:solidFill>
                <a:effectLst/>
                <a:uFillTx/>
                <a:latin typeface="Aptos"/>
                <a:ea typeface="Aptos"/>
              </a:rPr>
              <a:t>Communication</a:t>
            </a:r>
            <a:endParaRPr b="0" lang="en-US" sz="1500" strike="noStrike" u="none">
              <a:solidFill>
                <a:srgbClr val="000000"/>
              </a:solidFill>
              <a:effectLst/>
              <a:uFillTx/>
              <a:latin typeface="Arial"/>
            </a:endParaRPr>
          </a:p>
        </p:txBody>
      </p:sp>
      <p:sp>
        <p:nvSpPr>
          <p:cNvPr id="37" name="Shape 18"/>
          <p:cNvSpPr/>
          <p:nvPr/>
        </p:nvSpPr>
        <p:spPr>
          <a:xfrm>
            <a:off x="3246120" y="3657600"/>
            <a:ext cx="1919880" cy="411120"/>
          </a:xfrm>
          <a:prstGeom prst="roundRect">
            <a:avLst>
              <a:gd name="adj" fmla="val 17778"/>
            </a:avLst>
          </a:prstGeom>
          <a:solidFill>
            <a:srgbClr val="123449"/>
          </a:solidFill>
          <a:ln w="12700">
            <a:solidFill>
              <a:srgbClr val="123449"/>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38" name="Text 19"/>
          <p:cNvSpPr/>
          <p:nvPr/>
        </p:nvSpPr>
        <p:spPr>
          <a:xfrm>
            <a:off x="3300840" y="3703320"/>
            <a:ext cx="1810080" cy="31968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1" lang="en-US" sz="1500" strike="noStrike" u="none">
                <a:solidFill>
                  <a:srgbClr val="ffffff"/>
                </a:solidFill>
                <a:effectLst/>
                <a:uFillTx/>
                <a:latin typeface="Aptos"/>
                <a:ea typeface="Aptos"/>
              </a:rPr>
              <a:t>Understanding</a:t>
            </a:r>
            <a:endParaRPr b="0" lang="en-US" sz="1500" strike="noStrike" u="none">
              <a:solidFill>
                <a:srgbClr val="000000"/>
              </a:solidFill>
              <a:effectLst/>
              <a:uFillTx/>
              <a:latin typeface="Arial"/>
            </a:endParaRPr>
          </a:p>
        </p:txBody>
      </p:sp>
      <p:sp>
        <p:nvSpPr>
          <p:cNvPr id="39" name="Shape 20"/>
          <p:cNvSpPr/>
          <p:nvPr/>
        </p:nvSpPr>
        <p:spPr>
          <a:xfrm>
            <a:off x="5669280" y="3657600"/>
            <a:ext cx="1919880" cy="411120"/>
          </a:xfrm>
          <a:prstGeom prst="roundRect">
            <a:avLst>
              <a:gd name="adj" fmla="val 17778"/>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40" name="Text 21"/>
          <p:cNvSpPr/>
          <p:nvPr/>
        </p:nvSpPr>
        <p:spPr>
          <a:xfrm>
            <a:off x="5724000" y="3703320"/>
            <a:ext cx="1810080" cy="31968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1" lang="en-US" sz="1500" strike="noStrike" u="none">
                <a:solidFill>
                  <a:srgbClr val="ffffff"/>
                </a:solidFill>
                <a:effectLst/>
                <a:uFillTx/>
                <a:latin typeface="Aptos"/>
                <a:ea typeface="Aptos"/>
              </a:rPr>
              <a:t>Trust</a:t>
            </a:r>
            <a:endParaRPr b="0" lang="en-US" sz="1500" strike="noStrike" u="none">
              <a:solidFill>
                <a:srgbClr val="000000"/>
              </a:solidFill>
              <a:effectLst/>
              <a:uFillTx/>
              <a:latin typeface="Arial"/>
            </a:endParaRPr>
          </a:p>
        </p:txBody>
      </p:sp>
      <p:sp>
        <p:nvSpPr>
          <p:cNvPr id="41" name="Shape 22"/>
          <p:cNvSpPr/>
          <p:nvPr/>
        </p:nvSpPr>
        <p:spPr>
          <a:xfrm>
            <a:off x="8092440" y="3657600"/>
            <a:ext cx="1919880" cy="411120"/>
          </a:xfrm>
          <a:prstGeom prst="roundRect">
            <a:avLst>
              <a:gd name="adj" fmla="val 17778"/>
            </a:avLst>
          </a:prstGeom>
          <a:solidFill>
            <a:srgbClr val="123449"/>
          </a:solidFill>
          <a:ln w="12700">
            <a:solidFill>
              <a:srgbClr val="123449"/>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42" name="Text 23"/>
          <p:cNvSpPr/>
          <p:nvPr/>
        </p:nvSpPr>
        <p:spPr>
          <a:xfrm>
            <a:off x="8147160" y="3703320"/>
            <a:ext cx="1810080" cy="31968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1" lang="en-US" sz="1500" strike="noStrike" u="none">
                <a:solidFill>
                  <a:srgbClr val="ffffff"/>
                </a:solidFill>
                <a:effectLst/>
                <a:uFillTx/>
                <a:latin typeface="Aptos"/>
                <a:ea typeface="Aptos"/>
              </a:rPr>
              <a:t>Safer care</a:t>
            </a:r>
            <a:endParaRPr b="0" lang="en-US" sz="1500" strike="noStrike" u="none">
              <a:solidFill>
                <a:srgbClr val="000000"/>
              </a:solidFill>
              <a:effectLst/>
              <a:uFillTx/>
              <a:latin typeface="Arial"/>
            </a:endParaRPr>
          </a:p>
        </p:txBody>
      </p:sp>
      <p:sp>
        <p:nvSpPr>
          <p:cNvPr id="43" name="Shape 24"/>
          <p:cNvSpPr/>
          <p:nvPr/>
        </p:nvSpPr>
        <p:spPr>
          <a:xfrm>
            <a:off x="9646920" y="4407480"/>
            <a:ext cx="1691280" cy="392760"/>
          </a:xfrm>
          <a:prstGeom prst="roundRect">
            <a:avLst>
              <a:gd name="adj" fmla="val 18605"/>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44" name="Text 25"/>
          <p:cNvSpPr/>
          <p:nvPr/>
        </p:nvSpPr>
        <p:spPr>
          <a:xfrm>
            <a:off x="9701640" y="4453200"/>
            <a:ext cx="1581480" cy="30132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1" lang="en-US" sz="1250" strike="noStrike" u="none">
                <a:solidFill>
                  <a:srgbClr val="ffffff"/>
                </a:solidFill>
                <a:effectLst/>
                <a:uFillTx/>
                <a:latin typeface="Aptos"/>
                <a:ea typeface="Aptos"/>
              </a:rPr>
              <a:t>Better teamwork</a:t>
            </a:r>
            <a:endParaRPr b="0" lang="en-US" sz="1250" strike="noStrike" u="none">
              <a:solidFill>
                <a:srgbClr val="000000"/>
              </a:solidFill>
              <a:effectLst/>
              <a:uFillTx/>
              <a:latin typeface="Arial"/>
            </a:endParaRPr>
          </a:p>
        </p:txBody>
      </p:sp>
      <p:sp>
        <p:nvSpPr>
          <p:cNvPr id="45" name="Text 26"/>
          <p:cNvSpPr/>
          <p:nvPr/>
        </p:nvSpPr>
        <p:spPr>
          <a:xfrm>
            <a:off x="822960" y="5257800"/>
            <a:ext cx="10698120" cy="502560"/>
          </a:xfrm>
          <a:prstGeom prst="rect">
            <a:avLst/>
          </a:prstGeom>
          <a:noFill/>
          <a:ln w="0">
            <a:noFill/>
          </a:ln>
        </p:spPr>
        <p:style>
          <a:lnRef idx="0"/>
          <a:fillRef idx="0"/>
          <a:effectRef idx="0"/>
          <a:fontRef idx="minor"/>
        </p:style>
        <p:txBody>
          <a:bodyPr lIns="720" rIns="720" tIns="720" bIns="720" anchor="ctr">
            <a:normAutofit/>
          </a:bodyPr>
          <a:p>
            <a:pPr defTabSz="914400">
              <a:lnSpc>
                <a:spcPct val="100000"/>
              </a:lnSpc>
              <a:tabLst>
                <a:tab algn="l" pos="0"/>
              </a:tabLst>
            </a:pPr>
            <a:r>
              <a:rPr b="0" lang="en-US" sz="1500" strike="noStrike" u="none">
                <a:solidFill>
                  <a:srgbClr val="263238"/>
                </a:solidFill>
                <a:effectLst/>
                <a:uFillTx/>
                <a:latin typeface="Aptos"/>
                <a:ea typeface="Aptos"/>
              </a:rPr>
              <a:t>The presentation is structured around the assignment criteria: knowledge, application, evaluation and self-awareness.</a:t>
            </a:r>
            <a:endParaRPr b="0" lang="en-US" sz="1500" strike="noStrike" u="none">
              <a:solidFill>
                <a:srgbClr val="000000"/>
              </a:solidFill>
              <a:effectLst/>
              <a:uFillTx/>
              <a:latin typeface="Arial"/>
            </a:endParaRPr>
          </a:p>
        </p:txBody>
      </p:sp>
      <p:sp>
        <p:nvSpPr>
          <p:cNvPr id="46" name="Shape 27"/>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47" name="Text 28"/>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48" name="Text 29"/>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2</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9" name="Text 0"/>
          <p:cNvSpPr/>
          <p:nvPr/>
        </p:nvSpPr>
        <p:spPr>
          <a:xfrm>
            <a:off x="567000" y="347400"/>
            <a:ext cx="10240920" cy="4568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000" strike="noStrike" u="none">
                <a:solidFill>
                  <a:srgbClr val="123449"/>
                </a:solidFill>
                <a:effectLst/>
                <a:uFillTx/>
                <a:latin typeface="Aptos Display"/>
                <a:ea typeface="Aptos Display"/>
              </a:rPr>
              <a:t>What effective communication means</a:t>
            </a:r>
            <a:endParaRPr b="0" lang="en-US" sz="3000" strike="noStrike" u="none">
              <a:solidFill>
                <a:srgbClr val="000000"/>
              </a:solidFill>
              <a:effectLst/>
              <a:uFillTx/>
              <a:latin typeface="Arial"/>
            </a:endParaRPr>
          </a:p>
        </p:txBody>
      </p:sp>
      <p:sp>
        <p:nvSpPr>
          <p:cNvPr id="50" name="Text 1"/>
          <p:cNvSpPr/>
          <p:nvPr/>
        </p:nvSpPr>
        <p:spPr>
          <a:xfrm>
            <a:off x="594360" y="804600"/>
            <a:ext cx="9875160" cy="29232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350" strike="noStrike" u="none">
                <a:solidFill>
                  <a:srgbClr val="667085"/>
                </a:solidFill>
                <a:effectLst/>
                <a:uFillTx/>
                <a:latin typeface="Aptos"/>
                <a:ea typeface="Aptos"/>
              </a:rPr>
              <a:t>Communication is more than speaking; it is checking shared understanding.</a:t>
            </a:r>
            <a:endParaRPr b="0" lang="en-US" sz="1350" strike="noStrike" u="none">
              <a:solidFill>
                <a:srgbClr val="000000"/>
              </a:solidFill>
              <a:effectLst/>
              <a:uFillTx/>
              <a:latin typeface="Arial"/>
            </a:endParaRPr>
          </a:p>
        </p:txBody>
      </p:sp>
      <p:sp>
        <p:nvSpPr>
          <p:cNvPr id="51" name="Shape 2"/>
          <p:cNvSpPr/>
          <p:nvPr/>
        </p:nvSpPr>
        <p:spPr>
          <a:xfrm>
            <a:off x="11201400" y="311040"/>
            <a:ext cx="411120" cy="411120"/>
          </a:xfrm>
          <a:prstGeom prst="rect">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52" name="Shape 3"/>
          <p:cNvSpPr/>
          <p:nvPr/>
        </p:nvSpPr>
        <p:spPr>
          <a:xfrm>
            <a:off x="731520" y="1463040"/>
            <a:ext cx="3291480" cy="2011320"/>
          </a:xfrm>
          <a:prstGeom prst="roundRect">
            <a:avLst>
              <a:gd name="adj" fmla="val 2727"/>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53" name="Text 4"/>
          <p:cNvSpPr/>
          <p:nvPr/>
        </p:nvSpPr>
        <p:spPr>
          <a:xfrm>
            <a:off x="896040" y="158184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54" name="Text 5"/>
          <p:cNvSpPr/>
          <p:nvPr/>
        </p:nvSpPr>
        <p:spPr>
          <a:xfrm>
            <a:off x="1325880" y="1591200"/>
            <a:ext cx="251424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Clear information</a:t>
            </a:r>
            <a:endParaRPr b="0" lang="en-US" sz="1500" strike="noStrike" u="none">
              <a:solidFill>
                <a:srgbClr val="000000"/>
              </a:solidFill>
              <a:effectLst/>
              <a:uFillTx/>
              <a:latin typeface="Arial"/>
            </a:endParaRPr>
          </a:p>
        </p:txBody>
      </p:sp>
      <p:sp>
        <p:nvSpPr>
          <p:cNvPr id="55" name="Text 6"/>
          <p:cNvSpPr/>
          <p:nvPr/>
        </p:nvSpPr>
        <p:spPr>
          <a:xfrm>
            <a:off x="914400" y="1938600"/>
            <a:ext cx="2925720" cy="141696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Using simple language, avoiding jargon and explaining what will happen next.</a:t>
            </a:r>
            <a:endParaRPr b="0" lang="en-US" sz="1250" strike="noStrike" u="none">
              <a:solidFill>
                <a:srgbClr val="000000"/>
              </a:solidFill>
              <a:effectLst/>
              <a:uFillTx/>
              <a:latin typeface="Arial"/>
            </a:endParaRPr>
          </a:p>
        </p:txBody>
      </p:sp>
      <p:sp>
        <p:nvSpPr>
          <p:cNvPr id="56" name="Shape 7"/>
          <p:cNvSpPr/>
          <p:nvPr/>
        </p:nvSpPr>
        <p:spPr>
          <a:xfrm>
            <a:off x="4434840" y="1463040"/>
            <a:ext cx="3291480" cy="2011320"/>
          </a:xfrm>
          <a:prstGeom prst="roundRect">
            <a:avLst>
              <a:gd name="adj" fmla="val 2727"/>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57" name="Text 8"/>
          <p:cNvSpPr/>
          <p:nvPr/>
        </p:nvSpPr>
        <p:spPr>
          <a:xfrm>
            <a:off x="4599360" y="158184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58" name="Text 9"/>
          <p:cNvSpPr/>
          <p:nvPr/>
        </p:nvSpPr>
        <p:spPr>
          <a:xfrm>
            <a:off x="5029200" y="1591200"/>
            <a:ext cx="251424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Active listening</a:t>
            </a:r>
            <a:endParaRPr b="0" lang="en-US" sz="1500" strike="noStrike" u="none">
              <a:solidFill>
                <a:srgbClr val="000000"/>
              </a:solidFill>
              <a:effectLst/>
              <a:uFillTx/>
              <a:latin typeface="Arial"/>
            </a:endParaRPr>
          </a:p>
        </p:txBody>
      </p:sp>
      <p:sp>
        <p:nvSpPr>
          <p:cNvPr id="59" name="Text 10"/>
          <p:cNvSpPr/>
          <p:nvPr/>
        </p:nvSpPr>
        <p:spPr>
          <a:xfrm>
            <a:off x="4617720" y="1938600"/>
            <a:ext cx="2925720" cy="141696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Listening to words, tone and body language, and allowing the person time to speak.</a:t>
            </a:r>
            <a:endParaRPr b="0" lang="en-US" sz="1250" strike="noStrike" u="none">
              <a:solidFill>
                <a:srgbClr val="000000"/>
              </a:solidFill>
              <a:effectLst/>
              <a:uFillTx/>
              <a:latin typeface="Arial"/>
            </a:endParaRPr>
          </a:p>
        </p:txBody>
      </p:sp>
      <p:sp>
        <p:nvSpPr>
          <p:cNvPr id="60" name="Shape 11"/>
          <p:cNvSpPr/>
          <p:nvPr/>
        </p:nvSpPr>
        <p:spPr>
          <a:xfrm>
            <a:off x="8138160" y="1463040"/>
            <a:ext cx="3291480" cy="2011320"/>
          </a:xfrm>
          <a:prstGeom prst="roundRect">
            <a:avLst>
              <a:gd name="adj" fmla="val 2727"/>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61" name="Text 12"/>
          <p:cNvSpPr/>
          <p:nvPr/>
        </p:nvSpPr>
        <p:spPr>
          <a:xfrm>
            <a:off x="8302680" y="158184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62" name="Text 13"/>
          <p:cNvSpPr/>
          <p:nvPr/>
        </p:nvSpPr>
        <p:spPr>
          <a:xfrm>
            <a:off x="8732520" y="1591200"/>
            <a:ext cx="251424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Empathy and respect</a:t>
            </a:r>
            <a:endParaRPr b="0" lang="en-US" sz="1500" strike="noStrike" u="none">
              <a:solidFill>
                <a:srgbClr val="000000"/>
              </a:solidFill>
              <a:effectLst/>
              <a:uFillTx/>
              <a:latin typeface="Arial"/>
            </a:endParaRPr>
          </a:p>
        </p:txBody>
      </p:sp>
      <p:sp>
        <p:nvSpPr>
          <p:cNvPr id="63" name="Text 14"/>
          <p:cNvSpPr/>
          <p:nvPr/>
        </p:nvSpPr>
        <p:spPr>
          <a:xfrm>
            <a:off x="8321040" y="1938600"/>
            <a:ext cx="2925720" cy="141696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Adapting my style to the person, showing dignity and maintaining confidentiality.</a:t>
            </a:r>
            <a:endParaRPr b="0" lang="en-US" sz="1250" strike="noStrike" u="none">
              <a:solidFill>
                <a:srgbClr val="000000"/>
              </a:solidFill>
              <a:effectLst/>
              <a:uFillTx/>
              <a:latin typeface="Arial"/>
            </a:endParaRPr>
          </a:p>
        </p:txBody>
      </p:sp>
      <p:sp>
        <p:nvSpPr>
          <p:cNvPr id="64" name="Shape 15"/>
          <p:cNvSpPr/>
          <p:nvPr/>
        </p:nvSpPr>
        <p:spPr>
          <a:xfrm>
            <a:off x="1417320" y="4069080"/>
            <a:ext cx="9326520" cy="1142640"/>
          </a:xfrm>
          <a:prstGeom prst="roundRect">
            <a:avLst>
              <a:gd name="adj" fmla="val 5600"/>
            </a:avLst>
          </a:prstGeom>
          <a:solidFill>
            <a:srgbClr val="ddeeee"/>
          </a:solidFill>
          <a:ln w="12700">
            <a:solidFill>
              <a:srgbClr val="ddeeee"/>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65" name="Text 16"/>
          <p:cNvSpPr/>
          <p:nvPr/>
        </p:nvSpPr>
        <p:spPr>
          <a:xfrm>
            <a:off x="1737360" y="4316040"/>
            <a:ext cx="8686440" cy="502560"/>
          </a:xfrm>
          <a:prstGeom prst="rect">
            <a:avLst/>
          </a:prstGeom>
          <a:noFill/>
          <a:ln w="0">
            <a:noFill/>
          </a:ln>
        </p:spPr>
        <p:style>
          <a:lnRef idx="0"/>
          <a:fillRef idx="0"/>
          <a:effectRef idx="0"/>
          <a:fontRef idx="minor"/>
        </p:style>
        <p:txBody>
          <a:bodyPr lIns="360" rIns="360" tIns="360" bIns="360" anchor="ctr">
            <a:normAutofit fontScale="92500" lnSpcReduction="9999"/>
          </a:bodyPr>
          <a:p>
            <a:pPr algn="ctr" defTabSz="914400">
              <a:lnSpc>
                <a:spcPct val="100000"/>
              </a:lnSpc>
              <a:tabLst>
                <a:tab algn="l" pos="0"/>
              </a:tabLst>
            </a:pPr>
            <a:r>
              <a:rPr b="1" lang="en-US" sz="1700" strike="noStrike" u="none">
                <a:solidFill>
                  <a:srgbClr val="123449"/>
                </a:solidFill>
                <a:effectLst/>
                <a:uFillTx/>
                <a:latin typeface="Aptos"/>
                <a:ea typeface="Aptos"/>
              </a:rPr>
              <a:t>In care practice, effective communication means sending, receiving and checking information so that the person, family and staff have a shared understanding.</a:t>
            </a:r>
            <a:endParaRPr b="0" lang="en-US" sz="1700" strike="noStrike" u="none">
              <a:solidFill>
                <a:srgbClr val="000000"/>
              </a:solidFill>
              <a:effectLst/>
              <a:uFillTx/>
              <a:latin typeface="Arial"/>
            </a:endParaRPr>
          </a:p>
        </p:txBody>
      </p:sp>
      <p:sp>
        <p:nvSpPr>
          <p:cNvPr id="66" name="Text 17"/>
          <p:cNvSpPr/>
          <p:nvPr/>
        </p:nvSpPr>
        <p:spPr>
          <a:xfrm>
            <a:off x="4023360" y="5349240"/>
            <a:ext cx="4114440" cy="22824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0" lang="en-US" sz="1050" strike="noStrike" u="none">
                <a:solidFill>
                  <a:srgbClr val="667085"/>
                </a:solidFill>
                <a:effectLst/>
                <a:uFillTx/>
                <a:latin typeface="Aptos"/>
                <a:ea typeface="Aptos"/>
              </a:rPr>
              <a:t>(Skills for Care, n.d.-a; NHS England, 2023)</a:t>
            </a:r>
            <a:endParaRPr b="0" lang="en-US" sz="1050" strike="noStrike" u="none">
              <a:solidFill>
                <a:srgbClr val="000000"/>
              </a:solidFill>
              <a:effectLst/>
              <a:uFillTx/>
              <a:latin typeface="Arial"/>
            </a:endParaRPr>
          </a:p>
        </p:txBody>
      </p:sp>
      <p:sp>
        <p:nvSpPr>
          <p:cNvPr id="67" name="Shape 18"/>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68" name="Text 19"/>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69" name="Text 20"/>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3</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0" name="Text 0"/>
          <p:cNvSpPr/>
          <p:nvPr/>
        </p:nvSpPr>
        <p:spPr>
          <a:xfrm>
            <a:off x="567000" y="347400"/>
            <a:ext cx="10240920" cy="4568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000" strike="noStrike" u="none">
                <a:solidFill>
                  <a:srgbClr val="123449"/>
                </a:solidFill>
                <a:effectLst/>
                <a:uFillTx/>
                <a:latin typeface="Aptos Display"/>
                <a:ea typeface="Aptos Display"/>
              </a:rPr>
              <a:t>Why communication is important in health and social care</a:t>
            </a:r>
            <a:endParaRPr b="0" lang="en-US" sz="3000" strike="noStrike" u="none">
              <a:solidFill>
                <a:srgbClr val="000000"/>
              </a:solidFill>
              <a:effectLst/>
              <a:uFillTx/>
              <a:latin typeface="Arial"/>
            </a:endParaRPr>
          </a:p>
        </p:txBody>
      </p:sp>
      <p:sp>
        <p:nvSpPr>
          <p:cNvPr id="71" name="Text 1"/>
          <p:cNvSpPr/>
          <p:nvPr/>
        </p:nvSpPr>
        <p:spPr>
          <a:xfrm>
            <a:off x="594360" y="804600"/>
            <a:ext cx="9875160" cy="29232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350" strike="noStrike" u="none">
                <a:solidFill>
                  <a:srgbClr val="667085"/>
                </a:solidFill>
                <a:effectLst/>
                <a:uFillTx/>
                <a:latin typeface="Aptos"/>
                <a:ea typeface="Aptos"/>
              </a:rPr>
              <a:t>Good communication has practical consequences for people and services.</a:t>
            </a:r>
            <a:endParaRPr b="0" lang="en-US" sz="1350" strike="noStrike" u="none">
              <a:solidFill>
                <a:srgbClr val="000000"/>
              </a:solidFill>
              <a:effectLst/>
              <a:uFillTx/>
              <a:latin typeface="Arial"/>
            </a:endParaRPr>
          </a:p>
        </p:txBody>
      </p:sp>
      <p:sp>
        <p:nvSpPr>
          <p:cNvPr id="72" name="Shape 2"/>
          <p:cNvSpPr/>
          <p:nvPr/>
        </p:nvSpPr>
        <p:spPr>
          <a:xfrm>
            <a:off x="11201400" y="311040"/>
            <a:ext cx="411120" cy="411120"/>
          </a:xfrm>
          <a:prstGeom prst="rect">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73" name="Shape 3"/>
          <p:cNvSpPr/>
          <p:nvPr/>
        </p:nvSpPr>
        <p:spPr>
          <a:xfrm>
            <a:off x="685800" y="1325880"/>
            <a:ext cx="2697120" cy="1919880"/>
          </a:xfrm>
          <a:prstGeom prst="roundRect">
            <a:avLst>
              <a:gd name="adj" fmla="val 2857"/>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74" name="Text 4"/>
          <p:cNvSpPr/>
          <p:nvPr/>
        </p:nvSpPr>
        <p:spPr>
          <a:xfrm>
            <a:off x="850320" y="144468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75" name="Text 5"/>
          <p:cNvSpPr/>
          <p:nvPr/>
        </p:nvSpPr>
        <p:spPr>
          <a:xfrm>
            <a:off x="1280160" y="1454040"/>
            <a:ext cx="191988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Safety</a:t>
            </a:r>
            <a:endParaRPr b="0" lang="en-US" sz="1500" strike="noStrike" u="none">
              <a:solidFill>
                <a:srgbClr val="000000"/>
              </a:solidFill>
              <a:effectLst/>
              <a:uFillTx/>
              <a:latin typeface="Arial"/>
            </a:endParaRPr>
          </a:p>
        </p:txBody>
      </p:sp>
      <p:sp>
        <p:nvSpPr>
          <p:cNvPr id="76" name="Text 6"/>
          <p:cNvSpPr/>
          <p:nvPr/>
        </p:nvSpPr>
        <p:spPr>
          <a:xfrm>
            <a:off x="868680" y="1801440"/>
            <a:ext cx="2331360" cy="13255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Poor or unclear information can cause confusion, mistakes and poor care. Accurate handover and reporting reduce risk.</a:t>
            </a:r>
            <a:endParaRPr b="0" lang="en-US" sz="1250" strike="noStrike" u="none">
              <a:solidFill>
                <a:srgbClr val="000000"/>
              </a:solidFill>
              <a:effectLst/>
              <a:uFillTx/>
              <a:latin typeface="Arial"/>
            </a:endParaRPr>
          </a:p>
        </p:txBody>
      </p:sp>
      <p:sp>
        <p:nvSpPr>
          <p:cNvPr id="77" name="Shape 7"/>
          <p:cNvSpPr/>
          <p:nvPr/>
        </p:nvSpPr>
        <p:spPr>
          <a:xfrm>
            <a:off x="3639240" y="1325880"/>
            <a:ext cx="2697120" cy="1919880"/>
          </a:xfrm>
          <a:prstGeom prst="roundRect">
            <a:avLst>
              <a:gd name="adj" fmla="val 2857"/>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78" name="Text 8"/>
          <p:cNvSpPr/>
          <p:nvPr/>
        </p:nvSpPr>
        <p:spPr>
          <a:xfrm>
            <a:off x="3803760" y="144468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79" name="Text 9"/>
          <p:cNvSpPr/>
          <p:nvPr/>
        </p:nvSpPr>
        <p:spPr>
          <a:xfrm>
            <a:off x="4233600" y="1454040"/>
            <a:ext cx="191988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Dignity</a:t>
            </a:r>
            <a:endParaRPr b="0" lang="en-US" sz="1500" strike="noStrike" u="none">
              <a:solidFill>
                <a:srgbClr val="000000"/>
              </a:solidFill>
              <a:effectLst/>
              <a:uFillTx/>
              <a:latin typeface="Arial"/>
            </a:endParaRPr>
          </a:p>
        </p:txBody>
      </p:sp>
      <p:sp>
        <p:nvSpPr>
          <p:cNvPr id="80" name="Text 10"/>
          <p:cNvSpPr/>
          <p:nvPr/>
        </p:nvSpPr>
        <p:spPr>
          <a:xfrm>
            <a:off x="3822120" y="1801440"/>
            <a:ext cx="2331360" cy="13255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A respectful tone helps people feel valued, not ignored. It supports trust and emotional comfort.</a:t>
            </a:r>
            <a:endParaRPr b="0" lang="en-US" sz="1250" strike="noStrike" u="none">
              <a:solidFill>
                <a:srgbClr val="000000"/>
              </a:solidFill>
              <a:effectLst/>
              <a:uFillTx/>
              <a:latin typeface="Arial"/>
            </a:endParaRPr>
          </a:p>
        </p:txBody>
      </p:sp>
      <p:sp>
        <p:nvSpPr>
          <p:cNvPr id="81" name="Shape 11"/>
          <p:cNvSpPr/>
          <p:nvPr/>
        </p:nvSpPr>
        <p:spPr>
          <a:xfrm>
            <a:off x="6583680" y="1325880"/>
            <a:ext cx="2697120" cy="1919880"/>
          </a:xfrm>
          <a:prstGeom prst="roundRect">
            <a:avLst>
              <a:gd name="adj" fmla="val 2857"/>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82" name="Text 12"/>
          <p:cNvSpPr/>
          <p:nvPr/>
        </p:nvSpPr>
        <p:spPr>
          <a:xfrm>
            <a:off x="6748200" y="144468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83" name="Text 13"/>
          <p:cNvSpPr/>
          <p:nvPr/>
        </p:nvSpPr>
        <p:spPr>
          <a:xfrm>
            <a:off x="7178040" y="1454040"/>
            <a:ext cx="191988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Shared decisions</a:t>
            </a:r>
            <a:endParaRPr b="0" lang="en-US" sz="1500" strike="noStrike" u="none">
              <a:solidFill>
                <a:srgbClr val="000000"/>
              </a:solidFill>
              <a:effectLst/>
              <a:uFillTx/>
              <a:latin typeface="Arial"/>
            </a:endParaRPr>
          </a:p>
        </p:txBody>
      </p:sp>
      <p:sp>
        <p:nvSpPr>
          <p:cNvPr id="84" name="Text 14"/>
          <p:cNvSpPr/>
          <p:nvPr/>
        </p:nvSpPr>
        <p:spPr>
          <a:xfrm>
            <a:off x="6766560" y="1801440"/>
            <a:ext cx="2331360" cy="13255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People should understand options, benefits and risks before decisions are made with professionals.</a:t>
            </a:r>
            <a:endParaRPr b="0" lang="en-US" sz="1250" strike="noStrike" u="none">
              <a:solidFill>
                <a:srgbClr val="000000"/>
              </a:solidFill>
              <a:effectLst/>
              <a:uFillTx/>
              <a:latin typeface="Arial"/>
            </a:endParaRPr>
          </a:p>
        </p:txBody>
      </p:sp>
      <p:sp>
        <p:nvSpPr>
          <p:cNvPr id="85" name="Shape 15"/>
          <p:cNvSpPr/>
          <p:nvPr/>
        </p:nvSpPr>
        <p:spPr>
          <a:xfrm>
            <a:off x="9528120" y="1325880"/>
            <a:ext cx="1965600" cy="1919880"/>
          </a:xfrm>
          <a:prstGeom prst="roundRect">
            <a:avLst>
              <a:gd name="adj" fmla="val 2857"/>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86" name="Text 16"/>
          <p:cNvSpPr/>
          <p:nvPr/>
        </p:nvSpPr>
        <p:spPr>
          <a:xfrm>
            <a:off x="9692640" y="144468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87" name="Text 17"/>
          <p:cNvSpPr/>
          <p:nvPr/>
        </p:nvSpPr>
        <p:spPr>
          <a:xfrm>
            <a:off x="10122480" y="1454040"/>
            <a:ext cx="118836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Teamwork</a:t>
            </a:r>
            <a:endParaRPr b="0" lang="en-US" sz="1500" strike="noStrike" u="none">
              <a:solidFill>
                <a:srgbClr val="000000"/>
              </a:solidFill>
              <a:effectLst/>
              <a:uFillTx/>
              <a:latin typeface="Arial"/>
            </a:endParaRPr>
          </a:p>
        </p:txBody>
      </p:sp>
      <p:sp>
        <p:nvSpPr>
          <p:cNvPr id="88" name="Text 18"/>
          <p:cNvSpPr/>
          <p:nvPr/>
        </p:nvSpPr>
        <p:spPr>
          <a:xfrm>
            <a:off x="9711000" y="1801440"/>
            <a:ext cx="1599840" cy="13255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Staff need consistent information so care can continue safely across shifts and services.</a:t>
            </a:r>
            <a:endParaRPr b="0" lang="en-US" sz="1250" strike="noStrike" u="none">
              <a:solidFill>
                <a:srgbClr val="000000"/>
              </a:solidFill>
              <a:effectLst/>
              <a:uFillTx/>
              <a:latin typeface="Arial"/>
            </a:endParaRPr>
          </a:p>
        </p:txBody>
      </p:sp>
      <p:sp>
        <p:nvSpPr>
          <p:cNvPr id="89" name="Text 19"/>
          <p:cNvSpPr/>
          <p:nvPr/>
        </p:nvSpPr>
        <p:spPr>
          <a:xfrm>
            <a:off x="960120" y="3977640"/>
            <a:ext cx="10149480" cy="685440"/>
          </a:xfrm>
          <a:prstGeom prst="rect">
            <a:avLst/>
          </a:prstGeom>
          <a:noFill/>
          <a:ln w="0">
            <a:noFill/>
          </a:ln>
        </p:spPr>
        <p:style>
          <a:lnRef idx="0"/>
          <a:fillRef idx="0"/>
          <a:effectRef idx="0"/>
          <a:fontRef idx="minor"/>
        </p:style>
        <p:txBody>
          <a:bodyPr lIns="360" rIns="360" tIns="360" bIns="360" anchor="ctr">
            <a:normAutofit/>
          </a:bodyPr>
          <a:p>
            <a:pPr algn="ctr" defTabSz="914400">
              <a:lnSpc>
                <a:spcPct val="100000"/>
              </a:lnSpc>
              <a:tabLst>
                <a:tab algn="l" pos="0"/>
              </a:tabLst>
            </a:pPr>
            <a:r>
              <a:rPr b="1" lang="en-US" sz="1800" strike="noStrike" u="none">
                <a:solidFill>
                  <a:srgbClr val="123449"/>
                </a:solidFill>
                <a:effectLst/>
                <a:uFillTx/>
                <a:latin typeface="Aptos"/>
                <a:ea typeface="Aptos"/>
              </a:rPr>
              <a:t>Key point: communication links directly to person-centred practice because it helps the person express preferences, values and concerns.</a:t>
            </a:r>
            <a:endParaRPr b="0" lang="en-US" sz="1800" strike="noStrike" u="none">
              <a:solidFill>
                <a:srgbClr val="000000"/>
              </a:solidFill>
              <a:effectLst/>
              <a:uFillTx/>
              <a:latin typeface="Arial"/>
            </a:endParaRPr>
          </a:p>
        </p:txBody>
      </p:sp>
      <p:sp>
        <p:nvSpPr>
          <p:cNvPr id="90" name="Text 20"/>
          <p:cNvSpPr/>
          <p:nvPr/>
        </p:nvSpPr>
        <p:spPr>
          <a:xfrm>
            <a:off x="4297680" y="4754880"/>
            <a:ext cx="3565800" cy="22824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0" lang="en-US" sz="1050" strike="noStrike" u="none">
                <a:solidFill>
                  <a:srgbClr val="667085"/>
                </a:solidFill>
                <a:effectLst/>
                <a:uFillTx/>
                <a:latin typeface="Aptos"/>
                <a:ea typeface="Aptos"/>
              </a:rPr>
              <a:t>(NICE, 2021; Skills for Care, n.d.-b; The Health Foundation, 2014)</a:t>
            </a:r>
            <a:endParaRPr b="0" lang="en-US" sz="1050" strike="noStrike" u="none">
              <a:solidFill>
                <a:srgbClr val="000000"/>
              </a:solidFill>
              <a:effectLst/>
              <a:uFillTx/>
              <a:latin typeface="Arial"/>
            </a:endParaRPr>
          </a:p>
        </p:txBody>
      </p:sp>
      <p:sp>
        <p:nvSpPr>
          <p:cNvPr id="91" name="Shape 21"/>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92" name="Text 22"/>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93" name="Text 23"/>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4</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4" name="Text 0"/>
          <p:cNvSpPr/>
          <p:nvPr/>
        </p:nvSpPr>
        <p:spPr>
          <a:xfrm>
            <a:off x="567000" y="347400"/>
            <a:ext cx="10240920" cy="4568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000" strike="noStrike" u="none">
                <a:solidFill>
                  <a:srgbClr val="123449"/>
                </a:solidFill>
                <a:effectLst/>
                <a:uFillTx/>
                <a:latin typeface="Aptos Display"/>
                <a:ea typeface="Aptos Display"/>
              </a:rPr>
              <a:t>A practical communication model</a:t>
            </a:r>
            <a:endParaRPr b="0" lang="en-US" sz="3000" strike="noStrike" u="none">
              <a:solidFill>
                <a:srgbClr val="000000"/>
              </a:solidFill>
              <a:effectLst/>
              <a:uFillTx/>
              <a:latin typeface="Arial"/>
            </a:endParaRPr>
          </a:p>
        </p:txBody>
      </p:sp>
      <p:sp>
        <p:nvSpPr>
          <p:cNvPr id="95" name="Text 1"/>
          <p:cNvSpPr/>
          <p:nvPr/>
        </p:nvSpPr>
        <p:spPr>
          <a:xfrm>
            <a:off x="594360" y="804600"/>
            <a:ext cx="9875160" cy="29232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350" strike="noStrike" u="none">
                <a:solidFill>
                  <a:srgbClr val="667085"/>
                </a:solidFill>
                <a:effectLst/>
                <a:uFillTx/>
                <a:latin typeface="Aptos"/>
                <a:ea typeface="Aptos"/>
              </a:rPr>
              <a:t>Communication cycle + “chunk and check” to confirm understanding.</a:t>
            </a:r>
            <a:endParaRPr b="0" lang="en-US" sz="1350" strike="noStrike" u="none">
              <a:solidFill>
                <a:srgbClr val="000000"/>
              </a:solidFill>
              <a:effectLst/>
              <a:uFillTx/>
              <a:latin typeface="Arial"/>
            </a:endParaRPr>
          </a:p>
        </p:txBody>
      </p:sp>
      <p:sp>
        <p:nvSpPr>
          <p:cNvPr id="96" name="Shape 2"/>
          <p:cNvSpPr/>
          <p:nvPr/>
        </p:nvSpPr>
        <p:spPr>
          <a:xfrm>
            <a:off x="11201400" y="311040"/>
            <a:ext cx="411120" cy="411120"/>
          </a:xfrm>
          <a:prstGeom prst="rect">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97" name="Shape 3"/>
          <p:cNvSpPr/>
          <p:nvPr/>
        </p:nvSpPr>
        <p:spPr>
          <a:xfrm>
            <a:off x="2834640" y="2148840"/>
            <a:ext cx="2011680" cy="360"/>
          </a:xfrm>
          <a:prstGeom prst="line">
            <a:avLst/>
          </a:prstGeom>
          <a:ln w="25400">
            <a:solidFill>
              <a:srgbClr val="2a7d7d"/>
            </a:solidFill>
            <a:round/>
            <a:tailEnd len="med" type="triangle" w="me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98" name="Shape 4"/>
          <p:cNvSpPr/>
          <p:nvPr/>
        </p:nvSpPr>
        <p:spPr>
          <a:xfrm>
            <a:off x="6172200" y="2148840"/>
            <a:ext cx="2011680" cy="360"/>
          </a:xfrm>
          <a:prstGeom prst="line">
            <a:avLst/>
          </a:prstGeom>
          <a:ln w="25400">
            <a:solidFill>
              <a:srgbClr val="2a7d7d"/>
            </a:solidFill>
            <a:round/>
            <a:tailEnd len="med" type="triangle" w="me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99" name="Shape 5"/>
          <p:cNvSpPr/>
          <p:nvPr/>
        </p:nvSpPr>
        <p:spPr>
          <a:xfrm flipH="1">
            <a:off x="2788920" y="2743200"/>
            <a:ext cx="6309360" cy="1234440"/>
          </a:xfrm>
          <a:prstGeom prst="line">
            <a:avLst/>
          </a:prstGeom>
          <a:ln w="25400">
            <a:solidFill>
              <a:srgbClr val="2a7d7d"/>
            </a:solidFill>
            <a:round/>
            <a:tailEnd len="med" type="triangle" w="med"/>
          </a:ln>
        </p:spPr>
        <p:style>
          <a:lnRef idx="0"/>
          <a:fillRef idx="0"/>
          <a:effectRef idx="0"/>
          <a:fontRef idx="minor"/>
        </p:style>
        <p:txBody>
          <a:bodyPr lIns="90000" rIns="90000" tIns="45000" bIns="45000" anchor="t">
            <a:noAutofit/>
          </a:bodyPr>
          <a:p>
            <a:endParaRPr b="0" lang="en-US" sz="1800" strike="noStrike" u="none">
              <a:solidFill>
                <a:schemeClr val="dk1"/>
              </a:solidFill>
              <a:effectLst/>
              <a:uFillTx/>
              <a:latin typeface="Aptos"/>
            </a:endParaRPr>
          </a:p>
        </p:txBody>
      </p:sp>
      <p:sp>
        <p:nvSpPr>
          <p:cNvPr id="100" name="Shape 6"/>
          <p:cNvSpPr/>
          <p:nvPr/>
        </p:nvSpPr>
        <p:spPr>
          <a:xfrm>
            <a:off x="685800" y="1508760"/>
            <a:ext cx="2194200" cy="1371240"/>
          </a:xfrm>
          <a:prstGeom prst="roundRect">
            <a:avLst>
              <a:gd name="adj" fmla="val 4000"/>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01" name="Text 7"/>
          <p:cNvSpPr/>
          <p:nvPr/>
        </p:nvSpPr>
        <p:spPr>
          <a:xfrm>
            <a:off x="850320" y="162756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1</a:t>
            </a:r>
            <a:endParaRPr b="0" lang="en-US" sz="1800" strike="noStrike" u="none">
              <a:solidFill>
                <a:srgbClr val="000000"/>
              </a:solidFill>
              <a:effectLst/>
              <a:uFillTx/>
              <a:latin typeface="Arial"/>
            </a:endParaRPr>
          </a:p>
        </p:txBody>
      </p:sp>
      <p:sp>
        <p:nvSpPr>
          <p:cNvPr id="102" name="Text 8"/>
          <p:cNvSpPr/>
          <p:nvPr/>
        </p:nvSpPr>
        <p:spPr>
          <a:xfrm>
            <a:off x="1280160" y="1636920"/>
            <a:ext cx="141696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1 Sender</a:t>
            </a:r>
            <a:endParaRPr b="0" lang="en-US" sz="1500" strike="noStrike" u="none">
              <a:solidFill>
                <a:srgbClr val="000000"/>
              </a:solidFill>
              <a:effectLst/>
              <a:uFillTx/>
              <a:latin typeface="Arial"/>
            </a:endParaRPr>
          </a:p>
        </p:txBody>
      </p:sp>
      <p:sp>
        <p:nvSpPr>
          <p:cNvPr id="103" name="Text 9"/>
          <p:cNvSpPr/>
          <p:nvPr/>
        </p:nvSpPr>
        <p:spPr>
          <a:xfrm>
            <a:off x="868680" y="1984320"/>
            <a:ext cx="1828440" cy="77688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Worker explains care clearly.</a:t>
            </a:r>
            <a:endParaRPr b="0" lang="en-US" sz="1250" strike="noStrike" u="none">
              <a:solidFill>
                <a:srgbClr val="000000"/>
              </a:solidFill>
              <a:effectLst/>
              <a:uFillTx/>
              <a:latin typeface="Arial"/>
            </a:endParaRPr>
          </a:p>
        </p:txBody>
      </p:sp>
      <p:sp>
        <p:nvSpPr>
          <p:cNvPr id="104" name="Shape 10"/>
          <p:cNvSpPr/>
          <p:nvPr/>
        </p:nvSpPr>
        <p:spPr>
          <a:xfrm>
            <a:off x="4434840" y="1508760"/>
            <a:ext cx="2194200" cy="1371240"/>
          </a:xfrm>
          <a:prstGeom prst="roundRect">
            <a:avLst>
              <a:gd name="adj" fmla="val 4000"/>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05" name="Text 11"/>
          <p:cNvSpPr/>
          <p:nvPr/>
        </p:nvSpPr>
        <p:spPr>
          <a:xfrm>
            <a:off x="4599360" y="162756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2</a:t>
            </a:r>
            <a:endParaRPr b="0" lang="en-US" sz="1800" strike="noStrike" u="none">
              <a:solidFill>
                <a:srgbClr val="000000"/>
              </a:solidFill>
              <a:effectLst/>
              <a:uFillTx/>
              <a:latin typeface="Arial"/>
            </a:endParaRPr>
          </a:p>
        </p:txBody>
      </p:sp>
      <p:sp>
        <p:nvSpPr>
          <p:cNvPr id="106" name="Text 12"/>
          <p:cNvSpPr/>
          <p:nvPr/>
        </p:nvSpPr>
        <p:spPr>
          <a:xfrm>
            <a:off x="5029200" y="1636920"/>
            <a:ext cx="141696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2 Message</a:t>
            </a:r>
            <a:endParaRPr b="0" lang="en-US" sz="1500" strike="noStrike" u="none">
              <a:solidFill>
                <a:srgbClr val="000000"/>
              </a:solidFill>
              <a:effectLst/>
              <a:uFillTx/>
              <a:latin typeface="Arial"/>
            </a:endParaRPr>
          </a:p>
        </p:txBody>
      </p:sp>
      <p:sp>
        <p:nvSpPr>
          <p:cNvPr id="107" name="Text 13"/>
          <p:cNvSpPr/>
          <p:nvPr/>
        </p:nvSpPr>
        <p:spPr>
          <a:xfrm>
            <a:off x="4617720" y="1984320"/>
            <a:ext cx="1828440" cy="77688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Simple, respectful words and non-verbal cues.</a:t>
            </a:r>
            <a:endParaRPr b="0" lang="en-US" sz="1250" strike="noStrike" u="none">
              <a:solidFill>
                <a:srgbClr val="000000"/>
              </a:solidFill>
              <a:effectLst/>
              <a:uFillTx/>
              <a:latin typeface="Arial"/>
            </a:endParaRPr>
          </a:p>
        </p:txBody>
      </p:sp>
      <p:sp>
        <p:nvSpPr>
          <p:cNvPr id="108" name="Shape 14"/>
          <p:cNvSpPr/>
          <p:nvPr/>
        </p:nvSpPr>
        <p:spPr>
          <a:xfrm>
            <a:off x="8183880" y="1508760"/>
            <a:ext cx="2194200" cy="1371240"/>
          </a:xfrm>
          <a:prstGeom prst="roundRect">
            <a:avLst>
              <a:gd name="adj" fmla="val 4000"/>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09" name="Text 15"/>
          <p:cNvSpPr/>
          <p:nvPr/>
        </p:nvSpPr>
        <p:spPr>
          <a:xfrm>
            <a:off x="8348400" y="162756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3</a:t>
            </a:r>
            <a:endParaRPr b="0" lang="en-US" sz="1800" strike="noStrike" u="none">
              <a:solidFill>
                <a:srgbClr val="000000"/>
              </a:solidFill>
              <a:effectLst/>
              <a:uFillTx/>
              <a:latin typeface="Arial"/>
            </a:endParaRPr>
          </a:p>
        </p:txBody>
      </p:sp>
      <p:sp>
        <p:nvSpPr>
          <p:cNvPr id="110" name="Text 16"/>
          <p:cNvSpPr/>
          <p:nvPr/>
        </p:nvSpPr>
        <p:spPr>
          <a:xfrm>
            <a:off x="8778240" y="1636920"/>
            <a:ext cx="141696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3 Receiver</a:t>
            </a:r>
            <a:endParaRPr b="0" lang="en-US" sz="1500" strike="noStrike" u="none">
              <a:solidFill>
                <a:srgbClr val="000000"/>
              </a:solidFill>
              <a:effectLst/>
              <a:uFillTx/>
              <a:latin typeface="Arial"/>
            </a:endParaRPr>
          </a:p>
        </p:txBody>
      </p:sp>
      <p:sp>
        <p:nvSpPr>
          <p:cNvPr id="111" name="Text 17"/>
          <p:cNvSpPr/>
          <p:nvPr/>
        </p:nvSpPr>
        <p:spPr>
          <a:xfrm>
            <a:off x="8366760" y="1984320"/>
            <a:ext cx="1828440" cy="77688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Person hears, interprets and responds.</a:t>
            </a:r>
            <a:endParaRPr b="0" lang="en-US" sz="1250" strike="noStrike" u="none">
              <a:solidFill>
                <a:srgbClr val="000000"/>
              </a:solidFill>
              <a:effectLst/>
              <a:uFillTx/>
              <a:latin typeface="Arial"/>
            </a:endParaRPr>
          </a:p>
        </p:txBody>
      </p:sp>
      <p:sp>
        <p:nvSpPr>
          <p:cNvPr id="112" name="Shape 18"/>
          <p:cNvSpPr/>
          <p:nvPr/>
        </p:nvSpPr>
        <p:spPr>
          <a:xfrm>
            <a:off x="4434840" y="3886200"/>
            <a:ext cx="2194200" cy="1371240"/>
          </a:xfrm>
          <a:prstGeom prst="roundRect">
            <a:avLst>
              <a:gd name="adj" fmla="val 4000"/>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13" name="Text 19"/>
          <p:cNvSpPr/>
          <p:nvPr/>
        </p:nvSpPr>
        <p:spPr>
          <a:xfrm>
            <a:off x="4599360" y="400500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4</a:t>
            </a:r>
            <a:endParaRPr b="0" lang="en-US" sz="1800" strike="noStrike" u="none">
              <a:solidFill>
                <a:srgbClr val="000000"/>
              </a:solidFill>
              <a:effectLst/>
              <a:uFillTx/>
              <a:latin typeface="Arial"/>
            </a:endParaRPr>
          </a:p>
        </p:txBody>
      </p:sp>
      <p:sp>
        <p:nvSpPr>
          <p:cNvPr id="114" name="Text 20"/>
          <p:cNvSpPr/>
          <p:nvPr/>
        </p:nvSpPr>
        <p:spPr>
          <a:xfrm>
            <a:off x="5029200" y="4014360"/>
            <a:ext cx="141696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4 Feedback</a:t>
            </a:r>
            <a:endParaRPr b="0" lang="en-US" sz="1500" strike="noStrike" u="none">
              <a:solidFill>
                <a:srgbClr val="000000"/>
              </a:solidFill>
              <a:effectLst/>
              <a:uFillTx/>
              <a:latin typeface="Arial"/>
            </a:endParaRPr>
          </a:p>
        </p:txBody>
      </p:sp>
      <p:sp>
        <p:nvSpPr>
          <p:cNvPr id="115" name="Text 21"/>
          <p:cNvSpPr/>
          <p:nvPr/>
        </p:nvSpPr>
        <p:spPr>
          <a:xfrm>
            <a:off x="4617720" y="4361760"/>
            <a:ext cx="1828440" cy="77688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Worker checks understanding and adjusts.</a:t>
            </a:r>
            <a:endParaRPr b="0" lang="en-US" sz="1250" strike="noStrike" u="none">
              <a:solidFill>
                <a:srgbClr val="000000"/>
              </a:solidFill>
              <a:effectLst/>
              <a:uFillTx/>
              <a:latin typeface="Arial"/>
            </a:endParaRPr>
          </a:p>
        </p:txBody>
      </p:sp>
      <p:sp>
        <p:nvSpPr>
          <p:cNvPr id="116" name="Shape 22"/>
          <p:cNvSpPr/>
          <p:nvPr/>
        </p:nvSpPr>
        <p:spPr>
          <a:xfrm>
            <a:off x="4572000" y="2971800"/>
            <a:ext cx="3062880" cy="475200"/>
          </a:xfrm>
          <a:prstGeom prst="roundRect">
            <a:avLst>
              <a:gd name="adj" fmla="val 15385"/>
            </a:avLst>
          </a:prstGeom>
          <a:solidFill>
            <a:srgbClr val="e8dfd1"/>
          </a:solidFill>
          <a:ln w="12700">
            <a:solidFill>
              <a:srgbClr val="e8dfd1"/>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17" name="Text 23"/>
          <p:cNvSpPr/>
          <p:nvPr/>
        </p:nvSpPr>
        <p:spPr>
          <a:xfrm>
            <a:off x="4663440" y="3090600"/>
            <a:ext cx="2880000" cy="219240"/>
          </a:xfrm>
          <a:prstGeom prst="rect">
            <a:avLst/>
          </a:prstGeom>
          <a:noFill/>
          <a:ln w="0">
            <a:noFill/>
          </a:ln>
        </p:spPr>
        <p:style>
          <a:lnRef idx="0"/>
          <a:fillRef idx="0"/>
          <a:effectRef idx="0"/>
          <a:fontRef idx="minor"/>
        </p:style>
        <p:txBody>
          <a:bodyPr lIns="0" rIns="0" tIns="0" bIns="0" anchor="ctr">
            <a:normAutofit fontScale="70000" lnSpcReduction="19999"/>
          </a:bodyPr>
          <a:p>
            <a:pPr algn="ctr" defTabSz="914400">
              <a:lnSpc>
                <a:spcPct val="100000"/>
              </a:lnSpc>
              <a:tabLst>
                <a:tab algn="l" pos="0"/>
              </a:tabLst>
            </a:pPr>
            <a:r>
              <a:rPr b="0" lang="en-US" sz="1060" strike="noStrike" u="none">
                <a:solidFill>
                  <a:srgbClr val="263238"/>
                </a:solidFill>
                <a:effectLst/>
                <a:uFillTx/>
                <a:latin typeface="Aptos"/>
                <a:ea typeface="Aptos"/>
              </a:rPr>
              <a:t>Possible “noise”: pain, anxiety, dementia, hearing loss, language</a:t>
            </a:r>
            <a:endParaRPr b="0" lang="en-US" sz="1060" strike="noStrike" u="none">
              <a:solidFill>
                <a:srgbClr val="000000"/>
              </a:solidFill>
              <a:effectLst/>
              <a:uFillTx/>
              <a:latin typeface="Arial"/>
            </a:endParaRPr>
          </a:p>
        </p:txBody>
      </p:sp>
      <p:sp>
        <p:nvSpPr>
          <p:cNvPr id="118" name="Text 24"/>
          <p:cNvSpPr/>
          <p:nvPr/>
        </p:nvSpPr>
        <p:spPr>
          <a:xfrm>
            <a:off x="1097280" y="5605200"/>
            <a:ext cx="9920880" cy="347040"/>
          </a:xfrm>
          <a:prstGeom prst="rect">
            <a:avLst/>
          </a:prstGeom>
          <a:noFill/>
          <a:ln w="0">
            <a:noFill/>
          </a:ln>
        </p:spPr>
        <p:style>
          <a:lnRef idx="0"/>
          <a:fillRef idx="0"/>
          <a:effectRef idx="0"/>
          <a:fontRef idx="minor"/>
        </p:style>
        <p:txBody>
          <a:bodyPr lIns="0" rIns="0" tIns="0" bIns="0" anchor="ctr">
            <a:normAutofit fontScale="92500" lnSpcReduction="9999"/>
          </a:bodyPr>
          <a:p>
            <a:pPr algn="ctr" defTabSz="914400">
              <a:lnSpc>
                <a:spcPct val="100000"/>
              </a:lnSpc>
              <a:tabLst>
                <a:tab algn="l" pos="0"/>
              </a:tabLst>
            </a:pPr>
            <a:r>
              <a:rPr b="0" lang="en-US" sz="1350" strike="noStrike" u="none">
                <a:solidFill>
                  <a:srgbClr val="667085"/>
                </a:solidFill>
                <a:effectLst/>
                <a:uFillTx/>
                <a:latin typeface="Aptos"/>
                <a:ea typeface="Aptos"/>
              </a:rPr>
              <a:t>NICE describes “teach back” as asking the person to explain information back, which checks how well the explanation was understood (NICE, 2021).</a:t>
            </a:r>
            <a:endParaRPr b="0" lang="en-US" sz="1350" strike="noStrike" u="none">
              <a:solidFill>
                <a:srgbClr val="000000"/>
              </a:solidFill>
              <a:effectLst/>
              <a:uFillTx/>
              <a:latin typeface="Arial"/>
            </a:endParaRPr>
          </a:p>
        </p:txBody>
      </p:sp>
      <p:sp>
        <p:nvSpPr>
          <p:cNvPr id="119" name="Shape 25"/>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120" name="Text 26"/>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121" name="Text 27"/>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5</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2" name="Text 0"/>
          <p:cNvSpPr/>
          <p:nvPr/>
        </p:nvSpPr>
        <p:spPr>
          <a:xfrm>
            <a:off x="567000" y="347400"/>
            <a:ext cx="10240920" cy="4568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000" strike="noStrike" u="none">
                <a:solidFill>
                  <a:srgbClr val="123449"/>
                </a:solidFill>
                <a:effectLst/>
                <a:uFillTx/>
                <a:latin typeface="Aptos Display"/>
                <a:ea typeface="Aptos Display"/>
              </a:rPr>
              <a:t>Practical example: applying communication as an HCA</a:t>
            </a:r>
            <a:endParaRPr b="0" lang="en-US" sz="3000" strike="noStrike" u="none">
              <a:solidFill>
                <a:srgbClr val="000000"/>
              </a:solidFill>
              <a:effectLst/>
              <a:uFillTx/>
              <a:latin typeface="Arial"/>
            </a:endParaRPr>
          </a:p>
        </p:txBody>
      </p:sp>
      <p:sp>
        <p:nvSpPr>
          <p:cNvPr id="123" name="Text 1"/>
          <p:cNvSpPr/>
          <p:nvPr/>
        </p:nvSpPr>
        <p:spPr>
          <a:xfrm>
            <a:off x="594360" y="804600"/>
            <a:ext cx="9875160" cy="29232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350" strike="noStrike" u="none">
                <a:solidFill>
                  <a:srgbClr val="667085"/>
                </a:solidFill>
                <a:effectLst/>
                <a:uFillTx/>
                <a:latin typeface="Aptos"/>
                <a:ea typeface="Aptos"/>
              </a:rPr>
              <a:t>Scenario: an older patient is anxious before personal care on a ward.</a:t>
            </a:r>
            <a:endParaRPr b="0" lang="en-US" sz="1350" strike="noStrike" u="none">
              <a:solidFill>
                <a:srgbClr val="000000"/>
              </a:solidFill>
              <a:effectLst/>
              <a:uFillTx/>
              <a:latin typeface="Arial"/>
            </a:endParaRPr>
          </a:p>
        </p:txBody>
      </p:sp>
      <p:sp>
        <p:nvSpPr>
          <p:cNvPr id="124" name="Shape 2"/>
          <p:cNvSpPr/>
          <p:nvPr/>
        </p:nvSpPr>
        <p:spPr>
          <a:xfrm>
            <a:off x="11201400" y="311040"/>
            <a:ext cx="411120" cy="411120"/>
          </a:xfrm>
          <a:prstGeom prst="rect">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25" name="Shape 3"/>
          <p:cNvSpPr/>
          <p:nvPr/>
        </p:nvSpPr>
        <p:spPr>
          <a:xfrm>
            <a:off x="731520" y="1325880"/>
            <a:ext cx="3657240" cy="4297320"/>
          </a:xfrm>
          <a:prstGeom prst="roundRect">
            <a:avLst>
              <a:gd name="adj" fmla="val 2000"/>
            </a:avLst>
          </a:prstGeom>
          <a:solidFill>
            <a:srgbClr val="ddeeee"/>
          </a:solidFill>
          <a:ln w="12700">
            <a:solidFill>
              <a:srgbClr val="ddeeee"/>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26" name="Text 4"/>
          <p:cNvSpPr/>
          <p:nvPr/>
        </p:nvSpPr>
        <p:spPr>
          <a:xfrm>
            <a:off x="960120" y="1600200"/>
            <a:ext cx="1188360" cy="27396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700" strike="noStrike" u="none">
                <a:solidFill>
                  <a:srgbClr val="123449"/>
                </a:solidFill>
                <a:effectLst/>
                <a:uFillTx/>
                <a:latin typeface="Aptos"/>
                <a:ea typeface="Aptos"/>
              </a:rPr>
              <a:t>Scenario</a:t>
            </a:r>
            <a:endParaRPr b="0" lang="en-US" sz="1700" strike="noStrike" u="none">
              <a:solidFill>
                <a:srgbClr val="000000"/>
              </a:solidFill>
              <a:effectLst/>
              <a:uFillTx/>
              <a:latin typeface="Arial"/>
            </a:endParaRPr>
          </a:p>
        </p:txBody>
      </p:sp>
      <p:sp>
        <p:nvSpPr>
          <p:cNvPr id="127" name="Text 5"/>
          <p:cNvSpPr/>
          <p:nvPr/>
        </p:nvSpPr>
        <p:spPr>
          <a:xfrm>
            <a:off x="960120" y="2057400"/>
            <a:ext cx="3154320" cy="2651400"/>
          </a:xfrm>
          <a:prstGeom prst="rect">
            <a:avLst/>
          </a:prstGeom>
          <a:noFill/>
          <a:ln w="0">
            <a:noFill/>
          </a:ln>
        </p:spPr>
        <p:style>
          <a:lnRef idx="0"/>
          <a:fillRef idx="0"/>
          <a:effectRef idx="0"/>
          <a:fontRef idx="minor"/>
        </p:style>
        <p:txBody>
          <a:bodyPr lIns="360" rIns="360" tIns="360" bIns="360" anchor="ctr">
            <a:normAutofit/>
          </a:bodyPr>
          <a:p>
            <a:pPr defTabSz="914400">
              <a:lnSpc>
                <a:spcPct val="100000"/>
              </a:lnSpc>
              <a:tabLst>
                <a:tab algn="l" pos="0"/>
              </a:tabLst>
            </a:pPr>
            <a:r>
              <a:rPr b="0" lang="en-US" sz="1500" strike="noStrike" u="none">
                <a:solidFill>
                  <a:srgbClr val="263238"/>
                </a:solidFill>
                <a:effectLst/>
                <a:uFillTx/>
                <a:latin typeface="Aptos"/>
                <a:ea typeface="Aptos"/>
              </a:rPr>
              <a:t>Mrs A is 78. She is worried, hard of hearing and does not fully understand why staff need to support her with washing and mobility. She looks uncomfortable but says she is “fine”.</a:t>
            </a:r>
            <a:endParaRPr b="0" lang="en-US" sz="1500" strike="noStrike" u="none">
              <a:solidFill>
                <a:srgbClr val="000000"/>
              </a:solidFill>
              <a:effectLst/>
              <a:uFillTx/>
              <a:latin typeface="Arial"/>
            </a:endParaRPr>
          </a:p>
        </p:txBody>
      </p:sp>
      <p:sp>
        <p:nvSpPr>
          <p:cNvPr id="128" name="Text 6"/>
          <p:cNvSpPr/>
          <p:nvPr/>
        </p:nvSpPr>
        <p:spPr>
          <a:xfrm>
            <a:off x="960120" y="4910400"/>
            <a:ext cx="3154320" cy="383760"/>
          </a:xfrm>
          <a:prstGeom prst="rect">
            <a:avLst/>
          </a:prstGeom>
          <a:noFill/>
          <a:ln w="0">
            <a:noFill/>
          </a:ln>
        </p:spPr>
        <p:style>
          <a:lnRef idx="0"/>
          <a:fillRef idx="0"/>
          <a:effectRef idx="0"/>
          <a:fontRef idx="minor"/>
        </p:style>
        <p:txBody>
          <a:bodyPr lIns="0" rIns="0" tIns="0" bIns="0" anchor="ctr">
            <a:normAutofit/>
          </a:bodyPr>
          <a:p>
            <a:pPr defTabSz="914400">
              <a:lnSpc>
                <a:spcPct val="100000"/>
              </a:lnSpc>
              <a:tabLst>
                <a:tab algn="l" pos="0"/>
              </a:tabLst>
            </a:pPr>
            <a:r>
              <a:rPr b="0" lang="en-US" sz="1050" strike="noStrike" u="none">
                <a:solidFill>
                  <a:srgbClr val="667085"/>
                </a:solidFill>
                <a:effectLst/>
                <a:uFillTx/>
                <a:latin typeface="Aptos"/>
                <a:ea typeface="Aptos"/>
              </a:rPr>
              <a:t>Source: Skills for Care (n.d.-b).</a:t>
            </a:r>
            <a:endParaRPr b="0" lang="en-US" sz="1050" strike="noStrike" u="none">
              <a:solidFill>
                <a:srgbClr val="000000"/>
              </a:solidFill>
              <a:effectLst/>
              <a:uFillTx/>
              <a:latin typeface="Arial"/>
            </a:endParaRPr>
          </a:p>
        </p:txBody>
      </p:sp>
      <p:sp>
        <p:nvSpPr>
          <p:cNvPr id="129" name="Shape 7"/>
          <p:cNvSpPr/>
          <p:nvPr/>
        </p:nvSpPr>
        <p:spPr>
          <a:xfrm>
            <a:off x="4846320" y="1325880"/>
            <a:ext cx="2971440" cy="4297320"/>
          </a:xfrm>
          <a:prstGeom prst="roundRect">
            <a:avLst>
              <a:gd name="adj" fmla="val 1846"/>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30" name="Text 8"/>
          <p:cNvSpPr/>
          <p:nvPr/>
        </p:nvSpPr>
        <p:spPr>
          <a:xfrm>
            <a:off x="5010840" y="144468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131" name="Text 9"/>
          <p:cNvSpPr/>
          <p:nvPr/>
        </p:nvSpPr>
        <p:spPr>
          <a:xfrm>
            <a:off x="5440680" y="1454040"/>
            <a:ext cx="219420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My communication steps</a:t>
            </a:r>
            <a:endParaRPr b="0" lang="en-US" sz="1500" strike="noStrike" u="none">
              <a:solidFill>
                <a:srgbClr val="000000"/>
              </a:solidFill>
              <a:effectLst/>
              <a:uFillTx/>
              <a:latin typeface="Arial"/>
            </a:endParaRPr>
          </a:p>
        </p:txBody>
      </p:sp>
      <p:sp>
        <p:nvSpPr>
          <p:cNvPr id="132" name="Text 10"/>
          <p:cNvSpPr/>
          <p:nvPr/>
        </p:nvSpPr>
        <p:spPr>
          <a:xfrm>
            <a:off x="5029200" y="1801440"/>
            <a:ext cx="2605680" cy="370296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 introduce myself and use her preferred name</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speak slowly and face her</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explain the care task and ask consent</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listen and notice non-verbal signs</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use chunk and check/teach-back</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document and report concerns</a:t>
            </a:r>
            <a:endParaRPr b="0" lang="en-US" sz="1250" strike="noStrike" u="none">
              <a:solidFill>
                <a:srgbClr val="000000"/>
              </a:solidFill>
              <a:effectLst/>
              <a:uFillTx/>
              <a:latin typeface="Arial"/>
            </a:endParaRPr>
          </a:p>
        </p:txBody>
      </p:sp>
      <p:sp>
        <p:nvSpPr>
          <p:cNvPr id="133" name="Shape 11"/>
          <p:cNvSpPr/>
          <p:nvPr/>
        </p:nvSpPr>
        <p:spPr>
          <a:xfrm>
            <a:off x="8275320" y="1325880"/>
            <a:ext cx="2971440" cy="1919880"/>
          </a:xfrm>
          <a:prstGeom prst="roundRect">
            <a:avLst>
              <a:gd name="adj" fmla="val 2857"/>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34" name="Text 12"/>
          <p:cNvSpPr/>
          <p:nvPr/>
        </p:nvSpPr>
        <p:spPr>
          <a:xfrm>
            <a:off x="8439840" y="144468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135" name="Text 13"/>
          <p:cNvSpPr/>
          <p:nvPr/>
        </p:nvSpPr>
        <p:spPr>
          <a:xfrm>
            <a:off x="8869680" y="1454040"/>
            <a:ext cx="219420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Professional impact</a:t>
            </a:r>
            <a:endParaRPr b="0" lang="en-US" sz="1500" strike="noStrike" u="none">
              <a:solidFill>
                <a:srgbClr val="000000"/>
              </a:solidFill>
              <a:effectLst/>
              <a:uFillTx/>
              <a:latin typeface="Arial"/>
            </a:endParaRPr>
          </a:p>
        </p:txBody>
      </p:sp>
      <p:sp>
        <p:nvSpPr>
          <p:cNvPr id="136" name="Text 14"/>
          <p:cNvSpPr/>
          <p:nvPr/>
        </p:nvSpPr>
        <p:spPr>
          <a:xfrm>
            <a:off x="8458200" y="1801440"/>
            <a:ext cx="2605680" cy="13255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This approach can reduce anxiety, protect dignity and help the team understand the person’s needs before care continues.</a:t>
            </a:r>
            <a:endParaRPr b="0" lang="en-US" sz="1250" strike="noStrike" u="none">
              <a:solidFill>
                <a:srgbClr val="000000"/>
              </a:solidFill>
              <a:effectLst/>
              <a:uFillTx/>
              <a:latin typeface="Arial"/>
            </a:endParaRPr>
          </a:p>
        </p:txBody>
      </p:sp>
      <p:sp>
        <p:nvSpPr>
          <p:cNvPr id="137" name="Shape 15"/>
          <p:cNvSpPr/>
          <p:nvPr/>
        </p:nvSpPr>
        <p:spPr>
          <a:xfrm>
            <a:off x="8275320" y="3703320"/>
            <a:ext cx="2971440" cy="1919880"/>
          </a:xfrm>
          <a:prstGeom prst="roundRect">
            <a:avLst>
              <a:gd name="adj" fmla="val 2857"/>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38" name="Text 16"/>
          <p:cNvSpPr/>
          <p:nvPr/>
        </p:nvSpPr>
        <p:spPr>
          <a:xfrm>
            <a:off x="8439840" y="382212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139" name="Text 17"/>
          <p:cNvSpPr/>
          <p:nvPr/>
        </p:nvSpPr>
        <p:spPr>
          <a:xfrm>
            <a:off x="8869680" y="3831480"/>
            <a:ext cx="219420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Why it is relevant</a:t>
            </a:r>
            <a:endParaRPr b="0" lang="en-US" sz="1500" strike="noStrike" u="none">
              <a:solidFill>
                <a:srgbClr val="000000"/>
              </a:solidFill>
              <a:effectLst/>
              <a:uFillTx/>
              <a:latin typeface="Arial"/>
            </a:endParaRPr>
          </a:p>
        </p:txBody>
      </p:sp>
      <p:sp>
        <p:nvSpPr>
          <p:cNvPr id="140" name="Text 18"/>
          <p:cNvSpPr/>
          <p:nvPr/>
        </p:nvSpPr>
        <p:spPr>
          <a:xfrm>
            <a:off x="8458200" y="4178880"/>
            <a:ext cx="2605680" cy="13255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Communication is relevant because HCA work involves personal care, observations, handover, safeguarding and contact with families.</a:t>
            </a:r>
            <a:endParaRPr b="0" lang="en-US" sz="1250" strike="noStrike" u="none">
              <a:solidFill>
                <a:srgbClr val="000000"/>
              </a:solidFill>
              <a:effectLst/>
              <a:uFillTx/>
              <a:latin typeface="Arial"/>
            </a:endParaRPr>
          </a:p>
        </p:txBody>
      </p:sp>
      <p:sp>
        <p:nvSpPr>
          <p:cNvPr id="141" name="Shape 19"/>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142" name="Text 20"/>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143" name="Text 21"/>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6</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4" name="Text 0"/>
          <p:cNvSpPr/>
          <p:nvPr/>
        </p:nvSpPr>
        <p:spPr>
          <a:xfrm>
            <a:off x="567000" y="347400"/>
            <a:ext cx="10240920" cy="4568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000" strike="noStrike" u="none">
                <a:solidFill>
                  <a:srgbClr val="123449"/>
                </a:solidFill>
                <a:effectLst/>
                <a:uFillTx/>
                <a:latin typeface="Aptos Display"/>
                <a:ea typeface="Aptos Display"/>
              </a:rPr>
              <a:t>Barriers to communication and solutions</a:t>
            </a:r>
            <a:endParaRPr b="0" lang="en-US" sz="3000" strike="noStrike" u="none">
              <a:solidFill>
                <a:srgbClr val="000000"/>
              </a:solidFill>
              <a:effectLst/>
              <a:uFillTx/>
              <a:latin typeface="Arial"/>
            </a:endParaRPr>
          </a:p>
        </p:txBody>
      </p:sp>
      <p:sp>
        <p:nvSpPr>
          <p:cNvPr id="145" name="Text 1"/>
          <p:cNvSpPr/>
          <p:nvPr/>
        </p:nvSpPr>
        <p:spPr>
          <a:xfrm>
            <a:off x="594360" y="804600"/>
            <a:ext cx="9875160" cy="29232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350" strike="noStrike" u="none">
                <a:solidFill>
                  <a:srgbClr val="667085"/>
                </a:solidFill>
                <a:effectLst/>
                <a:uFillTx/>
                <a:latin typeface="Aptos"/>
                <a:ea typeface="Aptos"/>
              </a:rPr>
              <a:t>A good communicator adjusts the method to the person and situation.</a:t>
            </a:r>
            <a:endParaRPr b="0" lang="en-US" sz="1350" strike="noStrike" u="none">
              <a:solidFill>
                <a:srgbClr val="000000"/>
              </a:solidFill>
              <a:effectLst/>
              <a:uFillTx/>
              <a:latin typeface="Arial"/>
            </a:endParaRPr>
          </a:p>
        </p:txBody>
      </p:sp>
      <p:sp>
        <p:nvSpPr>
          <p:cNvPr id="146" name="Shape 2"/>
          <p:cNvSpPr/>
          <p:nvPr/>
        </p:nvSpPr>
        <p:spPr>
          <a:xfrm>
            <a:off x="11201400" y="311040"/>
            <a:ext cx="411120" cy="411120"/>
          </a:xfrm>
          <a:prstGeom prst="rect">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47" name="Shape 3"/>
          <p:cNvSpPr/>
          <p:nvPr/>
        </p:nvSpPr>
        <p:spPr>
          <a:xfrm>
            <a:off x="822960" y="1298520"/>
            <a:ext cx="10560960" cy="456840"/>
          </a:xfrm>
          <a:prstGeom prst="roundRect">
            <a:avLst>
              <a:gd name="adj" fmla="val 8000"/>
            </a:avLst>
          </a:prstGeom>
          <a:solidFill>
            <a:srgbClr val="123449"/>
          </a:solidFill>
          <a:ln w="12700">
            <a:solidFill>
              <a:srgbClr val="123449"/>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48" name="Text 4"/>
          <p:cNvSpPr/>
          <p:nvPr/>
        </p:nvSpPr>
        <p:spPr>
          <a:xfrm>
            <a:off x="1051560" y="1426320"/>
            <a:ext cx="2102760" cy="16416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250" strike="noStrike" u="none">
                <a:solidFill>
                  <a:srgbClr val="ffffff"/>
                </a:solidFill>
                <a:effectLst/>
                <a:uFillTx/>
                <a:latin typeface="Aptos"/>
                <a:ea typeface="Aptos"/>
              </a:rPr>
              <a:t>Barrier</a:t>
            </a:r>
            <a:endParaRPr b="0" lang="en-US" sz="1250" strike="noStrike" u="none">
              <a:solidFill>
                <a:srgbClr val="000000"/>
              </a:solidFill>
              <a:effectLst/>
              <a:uFillTx/>
              <a:latin typeface="Arial"/>
            </a:endParaRPr>
          </a:p>
        </p:txBody>
      </p:sp>
      <p:sp>
        <p:nvSpPr>
          <p:cNvPr id="149" name="Text 5"/>
          <p:cNvSpPr/>
          <p:nvPr/>
        </p:nvSpPr>
        <p:spPr>
          <a:xfrm>
            <a:off x="3657600" y="1426320"/>
            <a:ext cx="4571640" cy="16416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250" strike="noStrike" u="none">
                <a:solidFill>
                  <a:srgbClr val="ffffff"/>
                </a:solidFill>
                <a:effectLst/>
                <a:uFillTx/>
                <a:latin typeface="Aptos"/>
                <a:ea typeface="Aptos"/>
              </a:rPr>
              <a:t>Practical response</a:t>
            </a:r>
            <a:endParaRPr b="0" lang="en-US" sz="1250" strike="noStrike" u="none">
              <a:solidFill>
                <a:srgbClr val="000000"/>
              </a:solidFill>
              <a:effectLst/>
              <a:uFillTx/>
              <a:latin typeface="Arial"/>
            </a:endParaRPr>
          </a:p>
        </p:txBody>
      </p:sp>
      <p:sp>
        <p:nvSpPr>
          <p:cNvPr id="150" name="Shape 6"/>
          <p:cNvSpPr/>
          <p:nvPr/>
        </p:nvSpPr>
        <p:spPr>
          <a:xfrm>
            <a:off x="822960" y="1856160"/>
            <a:ext cx="10560960" cy="566640"/>
          </a:xfrm>
          <a:prstGeom prst="roundRect">
            <a:avLst>
              <a:gd name="adj" fmla="val 4839"/>
            </a:avLst>
          </a:prstGeom>
          <a:solidFill>
            <a:srgbClr val="ffffff"/>
          </a:solidFill>
          <a:ln w="762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51" name="Text 7"/>
          <p:cNvSpPr/>
          <p:nvPr/>
        </p:nvSpPr>
        <p:spPr>
          <a:xfrm>
            <a:off x="1051560" y="1993320"/>
            <a:ext cx="2148480" cy="2008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230" strike="noStrike" u="none">
                <a:solidFill>
                  <a:srgbClr val="2a7d7d"/>
                </a:solidFill>
                <a:effectLst/>
                <a:uFillTx/>
                <a:latin typeface="Aptos"/>
                <a:ea typeface="Aptos"/>
              </a:rPr>
              <a:t>Hearing difficulty</a:t>
            </a:r>
            <a:endParaRPr b="0" lang="en-US" sz="1230" strike="noStrike" u="none">
              <a:solidFill>
                <a:srgbClr val="000000"/>
              </a:solidFill>
              <a:effectLst/>
              <a:uFillTx/>
              <a:latin typeface="Arial"/>
            </a:endParaRPr>
          </a:p>
        </p:txBody>
      </p:sp>
      <p:sp>
        <p:nvSpPr>
          <p:cNvPr id="152" name="Text 8"/>
          <p:cNvSpPr/>
          <p:nvPr/>
        </p:nvSpPr>
        <p:spPr>
          <a:xfrm>
            <a:off x="3657600" y="1956960"/>
            <a:ext cx="7314840" cy="282960"/>
          </a:xfrm>
          <a:prstGeom prst="rect">
            <a:avLst/>
          </a:prstGeom>
          <a:noFill/>
          <a:ln w="0">
            <a:noFill/>
          </a:ln>
        </p:spPr>
        <p:style>
          <a:lnRef idx="0"/>
          <a:fillRef idx="0"/>
          <a:effectRef idx="0"/>
          <a:fontRef idx="minor"/>
        </p:style>
        <p:txBody>
          <a:bodyPr lIns="0" rIns="0" tIns="0" bIns="0" anchor="ctr">
            <a:normAutofit/>
          </a:bodyPr>
          <a:p>
            <a:pPr defTabSz="914400">
              <a:lnSpc>
                <a:spcPct val="100000"/>
              </a:lnSpc>
              <a:tabLst>
                <a:tab algn="l" pos="0"/>
              </a:tabLst>
            </a:pPr>
            <a:r>
              <a:rPr b="0" lang="en-US" sz="1170" strike="noStrike" u="none">
                <a:solidFill>
                  <a:srgbClr val="263238"/>
                </a:solidFill>
                <a:effectLst/>
                <a:uFillTx/>
                <a:latin typeface="Aptos"/>
                <a:ea typeface="Aptos"/>
              </a:rPr>
              <a:t>Face the person, reduce background noise, check hearing aids and use written prompts.</a:t>
            </a:r>
            <a:endParaRPr b="0" lang="en-US" sz="1170" strike="noStrike" u="none">
              <a:solidFill>
                <a:srgbClr val="000000"/>
              </a:solidFill>
              <a:effectLst/>
              <a:uFillTx/>
              <a:latin typeface="Arial"/>
            </a:endParaRPr>
          </a:p>
        </p:txBody>
      </p:sp>
      <p:sp>
        <p:nvSpPr>
          <p:cNvPr id="153" name="Shape 9"/>
          <p:cNvSpPr/>
          <p:nvPr/>
        </p:nvSpPr>
        <p:spPr>
          <a:xfrm>
            <a:off x="822960" y="2569320"/>
            <a:ext cx="10560960" cy="566640"/>
          </a:xfrm>
          <a:prstGeom prst="roundRect">
            <a:avLst>
              <a:gd name="adj" fmla="val 4839"/>
            </a:avLst>
          </a:prstGeom>
          <a:solidFill>
            <a:srgbClr val="ffffff"/>
          </a:solidFill>
          <a:ln w="762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54" name="Text 10"/>
          <p:cNvSpPr/>
          <p:nvPr/>
        </p:nvSpPr>
        <p:spPr>
          <a:xfrm>
            <a:off x="1051560" y="2706480"/>
            <a:ext cx="2148480" cy="2008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230" strike="noStrike" u="none">
                <a:solidFill>
                  <a:srgbClr val="2a7d7d"/>
                </a:solidFill>
                <a:effectLst/>
                <a:uFillTx/>
                <a:latin typeface="Aptos"/>
                <a:ea typeface="Aptos"/>
              </a:rPr>
              <a:t>Anxiety or pain</a:t>
            </a:r>
            <a:endParaRPr b="0" lang="en-US" sz="1230" strike="noStrike" u="none">
              <a:solidFill>
                <a:srgbClr val="000000"/>
              </a:solidFill>
              <a:effectLst/>
              <a:uFillTx/>
              <a:latin typeface="Arial"/>
            </a:endParaRPr>
          </a:p>
        </p:txBody>
      </p:sp>
      <p:sp>
        <p:nvSpPr>
          <p:cNvPr id="155" name="Text 11"/>
          <p:cNvSpPr/>
          <p:nvPr/>
        </p:nvSpPr>
        <p:spPr>
          <a:xfrm>
            <a:off x="3657600" y="2670120"/>
            <a:ext cx="7314840" cy="282960"/>
          </a:xfrm>
          <a:prstGeom prst="rect">
            <a:avLst/>
          </a:prstGeom>
          <a:noFill/>
          <a:ln w="0">
            <a:noFill/>
          </a:ln>
        </p:spPr>
        <p:style>
          <a:lnRef idx="0"/>
          <a:fillRef idx="0"/>
          <a:effectRef idx="0"/>
          <a:fontRef idx="minor"/>
        </p:style>
        <p:txBody>
          <a:bodyPr lIns="0" rIns="0" tIns="0" bIns="0" anchor="ctr">
            <a:normAutofit/>
          </a:bodyPr>
          <a:p>
            <a:pPr defTabSz="914400">
              <a:lnSpc>
                <a:spcPct val="100000"/>
              </a:lnSpc>
              <a:tabLst>
                <a:tab algn="l" pos="0"/>
              </a:tabLst>
            </a:pPr>
            <a:r>
              <a:rPr b="0" lang="en-US" sz="1170" strike="noStrike" u="none">
                <a:solidFill>
                  <a:srgbClr val="263238"/>
                </a:solidFill>
                <a:effectLst/>
                <a:uFillTx/>
                <a:latin typeface="Aptos"/>
                <a:ea typeface="Aptos"/>
              </a:rPr>
              <a:t>Use a calm tone, give time, explain one step at a time and check comfort.</a:t>
            </a:r>
            <a:endParaRPr b="0" lang="en-US" sz="1170" strike="noStrike" u="none">
              <a:solidFill>
                <a:srgbClr val="000000"/>
              </a:solidFill>
              <a:effectLst/>
              <a:uFillTx/>
              <a:latin typeface="Arial"/>
            </a:endParaRPr>
          </a:p>
        </p:txBody>
      </p:sp>
      <p:sp>
        <p:nvSpPr>
          <p:cNvPr id="156" name="Shape 12"/>
          <p:cNvSpPr/>
          <p:nvPr/>
        </p:nvSpPr>
        <p:spPr>
          <a:xfrm>
            <a:off x="822960" y="3282840"/>
            <a:ext cx="10560960" cy="566640"/>
          </a:xfrm>
          <a:prstGeom prst="roundRect">
            <a:avLst>
              <a:gd name="adj" fmla="val 4839"/>
            </a:avLst>
          </a:prstGeom>
          <a:solidFill>
            <a:srgbClr val="ffffff"/>
          </a:solidFill>
          <a:ln w="762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57" name="Text 13"/>
          <p:cNvSpPr/>
          <p:nvPr/>
        </p:nvSpPr>
        <p:spPr>
          <a:xfrm>
            <a:off x="1051560" y="3420000"/>
            <a:ext cx="2148480" cy="2008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230" strike="noStrike" u="none">
                <a:solidFill>
                  <a:srgbClr val="2a7d7d"/>
                </a:solidFill>
                <a:effectLst/>
                <a:uFillTx/>
                <a:latin typeface="Aptos"/>
                <a:ea typeface="Aptos"/>
              </a:rPr>
              <a:t>Dementia or confusion</a:t>
            </a:r>
            <a:endParaRPr b="0" lang="en-US" sz="1230" strike="noStrike" u="none">
              <a:solidFill>
                <a:srgbClr val="000000"/>
              </a:solidFill>
              <a:effectLst/>
              <a:uFillTx/>
              <a:latin typeface="Arial"/>
            </a:endParaRPr>
          </a:p>
        </p:txBody>
      </p:sp>
      <p:sp>
        <p:nvSpPr>
          <p:cNvPr id="158" name="Text 14"/>
          <p:cNvSpPr/>
          <p:nvPr/>
        </p:nvSpPr>
        <p:spPr>
          <a:xfrm>
            <a:off x="3657600" y="3383280"/>
            <a:ext cx="7314840" cy="282960"/>
          </a:xfrm>
          <a:prstGeom prst="rect">
            <a:avLst/>
          </a:prstGeom>
          <a:noFill/>
          <a:ln w="0">
            <a:noFill/>
          </a:ln>
        </p:spPr>
        <p:style>
          <a:lnRef idx="0"/>
          <a:fillRef idx="0"/>
          <a:effectRef idx="0"/>
          <a:fontRef idx="minor"/>
        </p:style>
        <p:txBody>
          <a:bodyPr lIns="0" rIns="0" tIns="0" bIns="0" anchor="ctr">
            <a:normAutofit/>
          </a:bodyPr>
          <a:p>
            <a:pPr defTabSz="914400">
              <a:lnSpc>
                <a:spcPct val="100000"/>
              </a:lnSpc>
              <a:tabLst>
                <a:tab algn="l" pos="0"/>
              </a:tabLst>
            </a:pPr>
            <a:r>
              <a:rPr b="0" lang="en-US" sz="1170" strike="noStrike" u="none">
                <a:solidFill>
                  <a:srgbClr val="263238"/>
                </a:solidFill>
                <a:effectLst/>
                <a:uFillTx/>
                <a:latin typeface="Aptos"/>
                <a:ea typeface="Aptos"/>
              </a:rPr>
              <a:t>Use short sentences, visual cues, repetition and involve family/advocates when appropriate.</a:t>
            </a:r>
            <a:endParaRPr b="0" lang="en-US" sz="1170" strike="noStrike" u="none">
              <a:solidFill>
                <a:srgbClr val="000000"/>
              </a:solidFill>
              <a:effectLst/>
              <a:uFillTx/>
              <a:latin typeface="Arial"/>
            </a:endParaRPr>
          </a:p>
        </p:txBody>
      </p:sp>
      <p:sp>
        <p:nvSpPr>
          <p:cNvPr id="159" name="Shape 15"/>
          <p:cNvSpPr/>
          <p:nvPr/>
        </p:nvSpPr>
        <p:spPr>
          <a:xfrm>
            <a:off x="822960" y="3996000"/>
            <a:ext cx="10560960" cy="566640"/>
          </a:xfrm>
          <a:prstGeom prst="roundRect">
            <a:avLst>
              <a:gd name="adj" fmla="val 4839"/>
            </a:avLst>
          </a:prstGeom>
          <a:solidFill>
            <a:srgbClr val="ffffff"/>
          </a:solidFill>
          <a:ln w="762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60" name="Text 16"/>
          <p:cNvSpPr/>
          <p:nvPr/>
        </p:nvSpPr>
        <p:spPr>
          <a:xfrm>
            <a:off x="1051560" y="4133160"/>
            <a:ext cx="2148480" cy="2008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230" strike="noStrike" u="none">
                <a:solidFill>
                  <a:srgbClr val="2a7d7d"/>
                </a:solidFill>
                <a:effectLst/>
                <a:uFillTx/>
                <a:latin typeface="Aptos"/>
                <a:ea typeface="Aptos"/>
              </a:rPr>
              <a:t>Language difference</a:t>
            </a:r>
            <a:endParaRPr b="0" lang="en-US" sz="1230" strike="noStrike" u="none">
              <a:solidFill>
                <a:srgbClr val="000000"/>
              </a:solidFill>
              <a:effectLst/>
              <a:uFillTx/>
              <a:latin typeface="Arial"/>
            </a:endParaRPr>
          </a:p>
        </p:txBody>
      </p:sp>
      <p:sp>
        <p:nvSpPr>
          <p:cNvPr id="161" name="Text 17"/>
          <p:cNvSpPr/>
          <p:nvPr/>
        </p:nvSpPr>
        <p:spPr>
          <a:xfrm>
            <a:off x="3657600" y="4096440"/>
            <a:ext cx="7314840" cy="282960"/>
          </a:xfrm>
          <a:prstGeom prst="rect">
            <a:avLst/>
          </a:prstGeom>
          <a:noFill/>
          <a:ln w="0">
            <a:noFill/>
          </a:ln>
        </p:spPr>
        <p:style>
          <a:lnRef idx="0"/>
          <a:fillRef idx="0"/>
          <a:effectRef idx="0"/>
          <a:fontRef idx="minor"/>
        </p:style>
        <p:txBody>
          <a:bodyPr lIns="0" rIns="0" tIns="0" bIns="0" anchor="ctr">
            <a:normAutofit/>
          </a:bodyPr>
          <a:p>
            <a:pPr defTabSz="914400">
              <a:lnSpc>
                <a:spcPct val="100000"/>
              </a:lnSpc>
              <a:tabLst>
                <a:tab algn="l" pos="0"/>
              </a:tabLst>
            </a:pPr>
            <a:r>
              <a:rPr b="0" lang="en-US" sz="1170" strike="noStrike" u="none">
                <a:solidFill>
                  <a:srgbClr val="263238"/>
                </a:solidFill>
                <a:effectLst/>
                <a:uFillTx/>
                <a:latin typeface="Aptos"/>
                <a:ea typeface="Aptos"/>
              </a:rPr>
              <a:t>Use professional interpreting support, not assumptions or jargon.</a:t>
            </a:r>
            <a:endParaRPr b="0" lang="en-US" sz="1170" strike="noStrike" u="none">
              <a:solidFill>
                <a:srgbClr val="000000"/>
              </a:solidFill>
              <a:effectLst/>
              <a:uFillTx/>
              <a:latin typeface="Arial"/>
            </a:endParaRPr>
          </a:p>
        </p:txBody>
      </p:sp>
      <p:sp>
        <p:nvSpPr>
          <p:cNvPr id="162" name="Shape 18"/>
          <p:cNvSpPr/>
          <p:nvPr/>
        </p:nvSpPr>
        <p:spPr>
          <a:xfrm>
            <a:off x="822960" y="4709160"/>
            <a:ext cx="10560960" cy="566640"/>
          </a:xfrm>
          <a:prstGeom prst="roundRect">
            <a:avLst>
              <a:gd name="adj" fmla="val 4839"/>
            </a:avLst>
          </a:prstGeom>
          <a:solidFill>
            <a:srgbClr val="ffffff"/>
          </a:solidFill>
          <a:ln w="762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63" name="Text 19"/>
          <p:cNvSpPr/>
          <p:nvPr/>
        </p:nvSpPr>
        <p:spPr>
          <a:xfrm>
            <a:off x="1051560" y="4846320"/>
            <a:ext cx="2148480" cy="2008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230" strike="noStrike" u="none">
                <a:solidFill>
                  <a:srgbClr val="2a7d7d"/>
                </a:solidFill>
                <a:effectLst/>
                <a:uFillTx/>
                <a:latin typeface="Aptos"/>
                <a:ea typeface="Aptos"/>
              </a:rPr>
              <a:t>Confidentiality</a:t>
            </a:r>
            <a:endParaRPr b="0" lang="en-US" sz="1230" strike="noStrike" u="none">
              <a:solidFill>
                <a:srgbClr val="000000"/>
              </a:solidFill>
              <a:effectLst/>
              <a:uFillTx/>
              <a:latin typeface="Arial"/>
            </a:endParaRPr>
          </a:p>
        </p:txBody>
      </p:sp>
      <p:sp>
        <p:nvSpPr>
          <p:cNvPr id="164" name="Text 20"/>
          <p:cNvSpPr/>
          <p:nvPr/>
        </p:nvSpPr>
        <p:spPr>
          <a:xfrm>
            <a:off x="3657600" y="4809600"/>
            <a:ext cx="7314840" cy="282960"/>
          </a:xfrm>
          <a:prstGeom prst="rect">
            <a:avLst/>
          </a:prstGeom>
          <a:noFill/>
          <a:ln w="0">
            <a:noFill/>
          </a:ln>
        </p:spPr>
        <p:style>
          <a:lnRef idx="0"/>
          <a:fillRef idx="0"/>
          <a:effectRef idx="0"/>
          <a:fontRef idx="minor"/>
        </p:style>
        <p:txBody>
          <a:bodyPr lIns="0" rIns="0" tIns="0" bIns="0" anchor="ctr">
            <a:normAutofit/>
          </a:bodyPr>
          <a:p>
            <a:pPr defTabSz="914400">
              <a:lnSpc>
                <a:spcPct val="100000"/>
              </a:lnSpc>
              <a:tabLst>
                <a:tab algn="l" pos="0"/>
              </a:tabLst>
            </a:pPr>
            <a:r>
              <a:rPr b="0" lang="en-US" sz="1170" strike="noStrike" u="none">
                <a:solidFill>
                  <a:srgbClr val="263238"/>
                </a:solidFill>
                <a:effectLst/>
                <a:uFillTx/>
                <a:latin typeface="Aptos"/>
                <a:ea typeface="Aptos"/>
              </a:rPr>
              <a:t>Share information only with the right people and for direct care.</a:t>
            </a:r>
            <a:endParaRPr b="0" lang="en-US" sz="1170" strike="noStrike" u="none">
              <a:solidFill>
                <a:srgbClr val="000000"/>
              </a:solidFill>
              <a:effectLst/>
              <a:uFillTx/>
              <a:latin typeface="Arial"/>
            </a:endParaRPr>
          </a:p>
        </p:txBody>
      </p:sp>
      <p:sp>
        <p:nvSpPr>
          <p:cNvPr id="165" name="Text 21"/>
          <p:cNvSpPr/>
          <p:nvPr/>
        </p:nvSpPr>
        <p:spPr>
          <a:xfrm>
            <a:off x="1097280" y="5760720"/>
            <a:ext cx="9875160" cy="319680"/>
          </a:xfrm>
          <a:prstGeom prst="rect">
            <a:avLst/>
          </a:prstGeom>
          <a:noFill/>
          <a:ln w="0">
            <a:noFill/>
          </a:ln>
        </p:spPr>
        <p:style>
          <a:lnRef idx="0"/>
          <a:fillRef idx="0"/>
          <a:effectRef idx="0"/>
          <a:fontRef idx="minor"/>
        </p:style>
        <p:txBody>
          <a:bodyPr lIns="0" rIns="0" tIns="0" bIns="0" anchor="ctr">
            <a:normAutofit/>
          </a:bodyPr>
          <a:p>
            <a:pPr algn="ctr" defTabSz="914400">
              <a:lnSpc>
                <a:spcPct val="100000"/>
              </a:lnSpc>
              <a:tabLst>
                <a:tab algn="l" pos="0"/>
              </a:tabLst>
            </a:pPr>
            <a:r>
              <a:rPr b="0" lang="en-US" sz="1320" strike="noStrike" u="none">
                <a:solidFill>
                  <a:srgbClr val="667085"/>
                </a:solidFill>
                <a:effectLst/>
                <a:uFillTx/>
                <a:latin typeface="Aptos"/>
                <a:ea typeface="Aptos"/>
              </a:rPr>
              <a:t>This shows cognitive skill because I am not using one style for every person; I am selecting an appropriate method.</a:t>
            </a:r>
            <a:endParaRPr b="0" lang="en-US" sz="1320" strike="noStrike" u="none">
              <a:solidFill>
                <a:srgbClr val="000000"/>
              </a:solidFill>
              <a:effectLst/>
              <a:uFillTx/>
              <a:latin typeface="Arial"/>
            </a:endParaRPr>
          </a:p>
        </p:txBody>
      </p:sp>
      <p:sp>
        <p:nvSpPr>
          <p:cNvPr id="166" name="Shape 22"/>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167" name="Text 23"/>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168" name="Text 24"/>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7</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Text 0"/>
          <p:cNvSpPr/>
          <p:nvPr/>
        </p:nvSpPr>
        <p:spPr>
          <a:xfrm>
            <a:off x="567000" y="347400"/>
            <a:ext cx="10240920" cy="4568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000" strike="noStrike" u="none">
                <a:solidFill>
                  <a:srgbClr val="123449"/>
                </a:solidFill>
                <a:effectLst/>
                <a:uFillTx/>
                <a:latin typeface="Aptos Display"/>
                <a:ea typeface="Aptos Display"/>
              </a:rPr>
              <a:t>Self-awareness: my strengths and areas to develop</a:t>
            </a:r>
            <a:endParaRPr b="0" lang="en-US" sz="3000" strike="noStrike" u="none">
              <a:solidFill>
                <a:srgbClr val="000000"/>
              </a:solidFill>
              <a:effectLst/>
              <a:uFillTx/>
              <a:latin typeface="Arial"/>
            </a:endParaRPr>
          </a:p>
        </p:txBody>
      </p:sp>
      <p:sp>
        <p:nvSpPr>
          <p:cNvPr id="170" name="Text 1"/>
          <p:cNvSpPr/>
          <p:nvPr/>
        </p:nvSpPr>
        <p:spPr>
          <a:xfrm>
            <a:off x="594360" y="804600"/>
            <a:ext cx="9875160" cy="29232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350" strike="noStrike" u="none">
                <a:solidFill>
                  <a:srgbClr val="667085"/>
                </a:solidFill>
                <a:effectLst/>
                <a:uFillTx/>
                <a:latin typeface="Aptos"/>
                <a:ea typeface="Aptos"/>
              </a:rPr>
              <a:t>This skill is important for my employability and confidence.</a:t>
            </a:r>
            <a:endParaRPr b="0" lang="en-US" sz="1350" strike="noStrike" u="none">
              <a:solidFill>
                <a:srgbClr val="000000"/>
              </a:solidFill>
              <a:effectLst/>
              <a:uFillTx/>
              <a:latin typeface="Arial"/>
            </a:endParaRPr>
          </a:p>
        </p:txBody>
      </p:sp>
      <p:sp>
        <p:nvSpPr>
          <p:cNvPr id="171" name="Shape 2"/>
          <p:cNvSpPr/>
          <p:nvPr/>
        </p:nvSpPr>
        <p:spPr>
          <a:xfrm>
            <a:off x="11201400" y="311040"/>
            <a:ext cx="411120" cy="411120"/>
          </a:xfrm>
          <a:prstGeom prst="rect">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72" name="Shape 3"/>
          <p:cNvSpPr/>
          <p:nvPr/>
        </p:nvSpPr>
        <p:spPr>
          <a:xfrm>
            <a:off x="777240" y="1325880"/>
            <a:ext cx="5074560" cy="2834280"/>
          </a:xfrm>
          <a:prstGeom prst="roundRect">
            <a:avLst>
              <a:gd name="adj" fmla="val 1935"/>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73" name="Text 4"/>
          <p:cNvSpPr/>
          <p:nvPr/>
        </p:nvSpPr>
        <p:spPr>
          <a:xfrm>
            <a:off x="941760" y="144468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174" name="Text 5"/>
          <p:cNvSpPr/>
          <p:nvPr/>
        </p:nvSpPr>
        <p:spPr>
          <a:xfrm>
            <a:off x="1371600" y="1454040"/>
            <a:ext cx="429732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Strengths I can use</a:t>
            </a:r>
            <a:endParaRPr b="0" lang="en-US" sz="1500" strike="noStrike" u="none">
              <a:solidFill>
                <a:srgbClr val="000000"/>
              </a:solidFill>
              <a:effectLst/>
              <a:uFillTx/>
              <a:latin typeface="Arial"/>
            </a:endParaRPr>
          </a:p>
        </p:txBody>
      </p:sp>
      <p:sp>
        <p:nvSpPr>
          <p:cNvPr id="175" name="Text 6"/>
          <p:cNvSpPr/>
          <p:nvPr/>
        </p:nvSpPr>
        <p:spPr>
          <a:xfrm>
            <a:off x="960120" y="1801440"/>
            <a:ext cx="4708800" cy="22399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 I try to listen before I respond</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I can show warmth and empathy</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I can build trust with older people and families</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I understand that tone and body language matter</a:t>
            </a:r>
            <a:endParaRPr b="0" lang="en-US" sz="1250" strike="noStrike" u="none">
              <a:solidFill>
                <a:srgbClr val="000000"/>
              </a:solidFill>
              <a:effectLst/>
              <a:uFillTx/>
              <a:latin typeface="Arial"/>
            </a:endParaRPr>
          </a:p>
        </p:txBody>
      </p:sp>
      <p:sp>
        <p:nvSpPr>
          <p:cNvPr id="176" name="Shape 7"/>
          <p:cNvSpPr/>
          <p:nvPr/>
        </p:nvSpPr>
        <p:spPr>
          <a:xfrm>
            <a:off x="6355080" y="1325880"/>
            <a:ext cx="5074560" cy="2834280"/>
          </a:xfrm>
          <a:prstGeom prst="roundRect">
            <a:avLst>
              <a:gd name="adj" fmla="val 1935"/>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77" name="Text 8"/>
          <p:cNvSpPr/>
          <p:nvPr/>
        </p:nvSpPr>
        <p:spPr>
          <a:xfrm>
            <a:off x="6519600" y="144468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a:t>
            </a:r>
            <a:endParaRPr b="0" lang="en-US" sz="1800" strike="noStrike" u="none">
              <a:solidFill>
                <a:srgbClr val="000000"/>
              </a:solidFill>
              <a:effectLst/>
              <a:uFillTx/>
              <a:latin typeface="Arial"/>
            </a:endParaRPr>
          </a:p>
        </p:txBody>
      </p:sp>
      <p:sp>
        <p:nvSpPr>
          <p:cNvPr id="178" name="Text 9"/>
          <p:cNvSpPr/>
          <p:nvPr/>
        </p:nvSpPr>
        <p:spPr>
          <a:xfrm>
            <a:off x="6949440" y="1454040"/>
            <a:ext cx="429732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Areas for development</a:t>
            </a:r>
            <a:endParaRPr b="0" lang="en-US" sz="1500" strike="noStrike" u="none">
              <a:solidFill>
                <a:srgbClr val="000000"/>
              </a:solidFill>
              <a:effectLst/>
              <a:uFillTx/>
              <a:latin typeface="Arial"/>
            </a:endParaRPr>
          </a:p>
        </p:txBody>
      </p:sp>
      <p:sp>
        <p:nvSpPr>
          <p:cNvPr id="179" name="Text 10"/>
          <p:cNvSpPr/>
          <p:nvPr/>
        </p:nvSpPr>
        <p:spPr>
          <a:xfrm>
            <a:off x="6537960" y="1801440"/>
            <a:ext cx="4708800" cy="22399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 improve professional English vocabulary</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practise structured handover, e.g. SBAR</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ask for feedback from tutors/placement staff</a:t>
            </a:r>
            <a:endParaRPr b="0" lang="en-US" sz="1250" strike="noStrike" u="none">
              <a:solidFill>
                <a:srgbClr val="000000"/>
              </a:solidFill>
              <a:effectLst/>
              <a:uFillTx/>
              <a:latin typeface="Arial"/>
            </a:endParaRPr>
          </a:p>
          <a:p>
            <a:pPr defTabSz="914400">
              <a:lnSpc>
                <a:spcPct val="100000"/>
              </a:lnSpc>
              <a:tabLst>
                <a:tab algn="l" pos="0"/>
              </a:tabLst>
            </a:pPr>
            <a:r>
              <a:rPr b="0" lang="en-US" sz="1250" strike="noStrike" u="none">
                <a:solidFill>
                  <a:srgbClr val="263238"/>
                </a:solidFill>
                <a:effectLst/>
                <a:uFillTx/>
                <a:latin typeface="Aptos"/>
                <a:ea typeface="Aptos"/>
              </a:rPr>
              <a:t>• become more confident answering questions in class</a:t>
            </a:r>
            <a:endParaRPr b="0" lang="en-US" sz="1250" strike="noStrike" u="none">
              <a:solidFill>
                <a:srgbClr val="000000"/>
              </a:solidFill>
              <a:effectLst/>
              <a:uFillTx/>
              <a:latin typeface="Arial"/>
            </a:endParaRPr>
          </a:p>
        </p:txBody>
      </p:sp>
      <p:sp>
        <p:nvSpPr>
          <p:cNvPr id="180" name="Shape 11"/>
          <p:cNvSpPr/>
          <p:nvPr/>
        </p:nvSpPr>
        <p:spPr>
          <a:xfrm>
            <a:off x="1097280" y="4709160"/>
            <a:ext cx="10012320" cy="785880"/>
          </a:xfrm>
          <a:prstGeom prst="roundRect">
            <a:avLst>
              <a:gd name="adj" fmla="val 9302"/>
            </a:avLst>
          </a:prstGeom>
          <a:solidFill>
            <a:srgbClr val="e8dfd1"/>
          </a:solidFill>
          <a:ln w="12700">
            <a:solidFill>
              <a:srgbClr val="e8dfd1"/>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81" name="Text 12"/>
          <p:cNvSpPr/>
          <p:nvPr/>
        </p:nvSpPr>
        <p:spPr>
          <a:xfrm>
            <a:off x="1325880" y="4901040"/>
            <a:ext cx="9509400" cy="319680"/>
          </a:xfrm>
          <a:prstGeom prst="rect">
            <a:avLst/>
          </a:prstGeom>
          <a:noFill/>
          <a:ln w="0">
            <a:noFill/>
          </a:ln>
        </p:spPr>
        <p:style>
          <a:lnRef idx="0"/>
          <a:fillRef idx="0"/>
          <a:effectRef idx="0"/>
          <a:fontRef idx="minor"/>
        </p:style>
        <p:txBody>
          <a:bodyPr lIns="0" rIns="0" tIns="0" bIns="0" anchor="ctr">
            <a:normAutofit fontScale="85000" lnSpcReduction="19999"/>
          </a:bodyPr>
          <a:p>
            <a:pPr algn="ctr" defTabSz="914400">
              <a:lnSpc>
                <a:spcPct val="100000"/>
              </a:lnSpc>
              <a:tabLst>
                <a:tab algn="l" pos="0"/>
              </a:tabLst>
            </a:pPr>
            <a:r>
              <a:rPr b="1" lang="en-US" sz="1500" strike="noStrike" u="none">
                <a:solidFill>
                  <a:srgbClr val="123449"/>
                </a:solidFill>
                <a:effectLst/>
                <a:uFillTx/>
                <a:latin typeface="Aptos"/>
                <a:ea typeface="Aptos"/>
              </a:rPr>
              <a:t>SMART target: over the next 8 weeks, I will practise one short care explanation and one handover each week, then ask for feedback on clarity and professional tone.</a:t>
            </a:r>
            <a:endParaRPr b="0" lang="en-US" sz="1500" strike="noStrike" u="none">
              <a:solidFill>
                <a:srgbClr val="000000"/>
              </a:solidFill>
              <a:effectLst/>
              <a:uFillTx/>
              <a:latin typeface="Arial"/>
            </a:endParaRPr>
          </a:p>
        </p:txBody>
      </p:sp>
      <p:sp>
        <p:nvSpPr>
          <p:cNvPr id="182" name="Shape 13"/>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183" name="Text 14"/>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184" name="Text 15"/>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8</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Text 0"/>
          <p:cNvSpPr/>
          <p:nvPr/>
        </p:nvSpPr>
        <p:spPr>
          <a:xfrm>
            <a:off x="567000" y="347400"/>
            <a:ext cx="10240920" cy="4568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000" strike="noStrike" u="none">
                <a:solidFill>
                  <a:srgbClr val="123449"/>
                </a:solidFill>
                <a:effectLst/>
                <a:uFillTx/>
                <a:latin typeface="Aptos Display"/>
                <a:ea typeface="Aptos Display"/>
              </a:rPr>
              <a:t>How communication supports professional practice</a:t>
            </a:r>
            <a:endParaRPr b="0" lang="en-US" sz="3000" strike="noStrike" u="none">
              <a:solidFill>
                <a:srgbClr val="000000"/>
              </a:solidFill>
              <a:effectLst/>
              <a:uFillTx/>
              <a:latin typeface="Arial"/>
            </a:endParaRPr>
          </a:p>
        </p:txBody>
      </p:sp>
      <p:sp>
        <p:nvSpPr>
          <p:cNvPr id="186" name="Text 1"/>
          <p:cNvSpPr/>
          <p:nvPr/>
        </p:nvSpPr>
        <p:spPr>
          <a:xfrm>
            <a:off x="594360" y="804600"/>
            <a:ext cx="9875160" cy="29232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350" strike="noStrike" u="none">
                <a:solidFill>
                  <a:srgbClr val="667085"/>
                </a:solidFill>
                <a:effectLst/>
                <a:uFillTx/>
                <a:latin typeface="Aptos"/>
                <a:ea typeface="Aptos"/>
              </a:rPr>
              <a:t>Communication connects personal qualities with safe, organised care.</a:t>
            </a:r>
            <a:endParaRPr b="0" lang="en-US" sz="1350" strike="noStrike" u="none">
              <a:solidFill>
                <a:srgbClr val="000000"/>
              </a:solidFill>
              <a:effectLst/>
              <a:uFillTx/>
              <a:latin typeface="Arial"/>
            </a:endParaRPr>
          </a:p>
        </p:txBody>
      </p:sp>
      <p:sp>
        <p:nvSpPr>
          <p:cNvPr id="187" name="Shape 2"/>
          <p:cNvSpPr/>
          <p:nvPr/>
        </p:nvSpPr>
        <p:spPr>
          <a:xfrm>
            <a:off x="11201400" y="311040"/>
            <a:ext cx="411120" cy="411120"/>
          </a:xfrm>
          <a:prstGeom prst="rect">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88" name="Shape 3"/>
          <p:cNvSpPr/>
          <p:nvPr/>
        </p:nvSpPr>
        <p:spPr>
          <a:xfrm>
            <a:off x="777240" y="1417320"/>
            <a:ext cx="3291480" cy="1691280"/>
          </a:xfrm>
          <a:prstGeom prst="roundRect">
            <a:avLst>
              <a:gd name="adj" fmla="val 3243"/>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89" name="Text 4"/>
          <p:cNvSpPr/>
          <p:nvPr/>
        </p:nvSpPr>
        <p:spPr>
          <a:xfrm>
            <a:off x="941760" y="153612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1</a:t>
            </a:r>
            <a:endParaRPr b="0" lang="en-US" sz="1800" strike="noStrike" u="none">
              <a:solidFill>
                <a:srgbClr val="000000"/>
              </a:solidFill>
              <a:effectLst/>
              <a:uFillTx/>
              <a:latin typeface="Arial"/>
            </a:endParaRPr>
          </a:p>
        </p:txBody>
      </p:sp>
      <p:sp>
        <p:nvSpPr>
          <p:cNvPr id="190" name="Text 5"/>
          <p:cNvSpPr/>
          <p:nvPr/>
        </p:nvSpPr>
        <p:spPr>
          <a:xfrm>
            <a:off x="1371600" y="1545480"/>
            <a:ext cx="251424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Before care</a:t>
            </a:r>
            <a:endParaRPr b="0" lang="en-US" sz="1500" strike="noStrike" u="none">
              <a:solidFill>
                <a:srgbClr val="000000"/>
              </a:solidFill>
              <a:effectLst/>
              <a:uFillTx/>
              <a:latin typeface="Arial"/>
            </a:endParaRPr>
          </a:p>
        </p:txBody>
      </p:sp>
      <p:sp>
        <p:nvSpPr>
          <p:cNvPr id="191" name="Text 6"/>
          <p:cNvSpPr/>
          <p:nvPr/>
        </p:nvSpPr>
        <p:spPr>
          <a:xfrm>
            <a:off x="960120" y="1892880"/>
            <a:ext cx="2925720" cy="10969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Build rapport, check preferences, gain consent and explain what will happen.</a:t>
            </a:r>
            <a:endParaRPr b="0" lang="en-US" sz="1250" strike="noStrike" u="none">
              <a:solidFill>
                <a:srgbClr val="000000"/>
              </a:solidFill>
              <a:effectLst/>
              <a:uFillTx/>
              <a:latin typeface="Arial"/>
            </a:endParaRPr>
          </a:p>
        </p:txBody>
      </p:sp>
      <p:sp>
        <p:nvSpPr>
          <p:cNvPr id="192" name="Shape 7"/>
          <p:cNvSpPr/>
          <p:nvPr/>
        </p:nvSpPr>
        <p:spPr>
          <a:xfrm>
            <a:off x="4434840" y="1417320"/>
            <a:ext cx="3291480" cy="1691280"/>
          </a:xfrm>
          <a:prstGeom prst="roundRect">
            <a:avLst>
              <a:gd name="adj" fmla="val 3243"/>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93" name="Text 8"/>
          <p:cNvSpPr/>
          <p:nvPr/>
        </p:nvSpPr>
        <p:spPr>
          <a:xfrm>
            <a:off x="4599360" y="153612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2</a:t>
            </a:r>
            <a:endParaRPr b="0" lang="en-US" sz="1800" strike="noStrike" u="none">
              <a:solidFill>
                <a:srgbClr val="000000"/>
              </a:solidFill>
              <a:effectLst/>
              <a:uFillTx/>
              <a:latin typeface="Arial"/>
            </a:endParaRPr>
          </a:p>
        </p:txBody>
      </p:sp>
      <p:sp>
        <p:nvSpPr>
          <p:cNvPr id="194" name="Text 9"/>
          <p:cNvSpPr/>
          <p:nvPr/>
        </p:nvSpPr>
        <p:spPr>
          <a:xfrm>
            <a:off x="5029200" y="1545480"/>
            <a:ext cx="251424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During care</a:t>
            </a:r>
            <a:endParaRPr b="0" lang="en-US" sz="1500" strike="noStrike" u="none">
              <a:solidFill>
                <a:srgbClr val="000000"/>
              </a:solidFill>
              <a:effectLst/>
              <a:uFillTx/>
              <a:latin typeface="Arial"/>
            </a:endParaRPr>
          </a:p>
        </p:txBody>
      </p:sp>
      <p:sp>
        <p:nvSpPr>
          <p:cNvPr id="195" name="Text 10"/>
          <p:cNvSpPr/>
          <p:nvPr/>
        </p:nvSpPr>
        <p:spPr>
          <a:xfrm>
            <a:off x="4617720" y="1892880"/>
            <a:ext cx="2925720" cy="10969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Observe verbal and non-verbal responses, protect dignity and adjust support.</a:t>
            </a:r>
            <a:endParaRPr b="0" lang="en-US" sz="1250" strike="noStrike" u="none">
              <a:solidFill>
                <a:srgbClr val="000000"/>
              </a:solidFill>
              <a:effectLst/>
              <a:uFillTx/>
              <a:latin typeface="Arial"/>
            </a:endParaRPr>
          </a:p>
        </p:txBody>
      </p:sp>
      <p:sp>
        <p:nvSpPr>
          <p:cNvPr id="196" name="Shape 11"/>
          <p:cNvSpPr/>
          <p:nvPr/>
        </p:nvSpPr>
        <p:spPr>
          <a:xfrm>
            <a:off x="8092440" y="1417320"/>
            <a:ext cx="3291480" cy="1691280"/>
          </a:xfrm>
          <a:prstGeom prst="roundRect">
            <a:avLst>
              <a:gd name="adj" fmla="val 3243"/>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197" name="Text 12"/>
          <p:cNvSpPr/>
          <p:nvPr/>
        </p:nvSpPr>
        <p:spPr>
          <a:xfrm>
            <a:off x="8256960" y="1536120"/>
            <a:ext cx="41112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800" strike="noStrike" u="none">
                <a:solidFill>
                  <a:srgbClr val="2a7d7d"/>
                </a:solidFill>
                <a:effectLst/>
                <a:uFillTx/>
                <a:latin typeface="Aptos"/>
                <a:ea typeface="Aptos"/>
              </a:rPr>
              <a:t>3</a:t>
            </a:r>
            <a:endParaRPr b="0" lang="en-US" sz="1800" strike="noStrike" u="none">
              <a:solidFill>
                <a:srgbClr val="000000"/>
              </a:solidFill>
              <a:effectLst/>
              <a:uFillTx/>
              <a:latin typeface="Arial"/>
            </a:endParaRPr>
          </a:p>
        </p:txBody>
      </p:sp>
      <p:sp>
        <p:nvSpPr>
          <p:cNvPr id="198" name="Text 13"/>
          <p:cNvSpPr/>
          <p:nvPr/>
        </p:nvSpPr>
        <p:spPr>
          <a:xfrm>
            <a:off x="8686800" y="1545480"/>
            <a:ext cx="2514240" cy="25560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500" strike="noStrike" u="none">
                <a:solidFill>
                  <a:srgbClr val="123449"/>
                </a:solidFill>
                <a:effectLst/>
                <a:uFillTx/>
                <a:latin typeface="Aptos"/>
                <a:ea typeface="Aptos"/>
              </a:rPr>
              <a:t>After care</a:t>
            </a:r>
            <a:endParaRPr b="0" lang="en-US" sz="1500" strike="noStrike" u="none">
              <a:solidFill>
                <a:srgbClr val="000000"/>
              </a:solidFill>
              <a:effectLst/>
              <a:uFillTx/>
              <a:latin typeface="Arial"/>
            </a:endParaRPr>
          </a:p>
        </p:txBody>
      </p:sp>
      <p:sp>
        <p:nvSpPr>
          <p:cNvPr id="199" name="Text 14"/>
          <p:cNvSpPr/>
          <p:nvPr/>
        </p:nvSpPr>
        <p:spPr>
          <a:xfrm>
            <a:off x="8275320" y="1892880"/>
            <a:ext cx="2925720" cy="1096920"/>
          </a:xfrm>
          <a:prstGeom prst="rect">
            <a:avLst/>
          </a:prstGeom>
          <a:noFill/>
          <a:ln w="0">
            <a:noFill/>
          </a:ln>
        </p:spPr>
        <p:style>
          <a:lnRef idx="0"/>
          <a:fillRef idx="0"/>
          <a:effectRef idx="0"/>
          <a:fontRef idx="minor"/>
        </p:style>
        <p:txBody>
          <a:bodyPr lIns="0" rIns="0" tIns="0" bIns="0" anchor="t">
            <a:normAutofit/>
          </a:bodyPr>
          <a:p>
            <a:pPr defTabSz="914400">
              <a:lnSpc>
                <a:spcPct val="100000"/>
              </a:lnSpc>
              <a:tabLst>
                <a:tab algn="l" pos="0"/>
              </a:tabLst>
            </a:pPr>
            <a:r>
              <a:rPr b="0" lang="en-US" sz="1250" strike="noStrike" u="none">
                <a:solidFill>
                  <a:srgbClr val="263238"/>
                </a:solidFill>
                <a:effectLst/>
                <a:uFillTx/>
                <a:latin typeface="Aptos"/>
                <a:ea typeface="Aptos"/>
              </a:rPr>
              <a:t>Record accurately, share concerns and use handover to support continuity of care.</a:t>
            </a:r>
            <a:endParaRPr b="0" lang="en-US" sz="1250" strike="noStrike" u="none">
              <a:solidFill>
                <a:srgbClr val="000000"/>
              </a:solidFill>
              <a:effectLst/>
              <a:uFillTx/>
              <a:latin typeface="Arial"/>
            </a:endParaRPr>
          </a:p>
        </p:txBody>
      </p:sp>
      <p:sp>
        <p:nvSpPr>
          <p:cNvPr id="200" name="Shape 15"/>
          <p:cNvSpPr/>
          <p:nvPr/>
        </p:nvSpPr>
        <p:spPr>
          <a:xfrm>
            <a:off x="1097280" y="3977640"/>
            <a:ext cx="10012320" cy="914040"/>
          </a:xfrm>
          <a:prstGeom prst="roundRect">
            <a:avLst>
              <a:gd name="adj" fmla="val 8000"/>
            </a:avLst>
          </a:prstGeom>
          <a:solidFill>
            <a:srgbClr val="ddeeee"/>
          </a:solidFill>
          <a:ln w="12700">
            <a:solidFill>
              <a:srgbClr val="ddeeee"/>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01" name="Text 16"/>
          <p:cNvSpPr/>
          <p:nvPr/>
        </p:nvSpPr>
        <p:spPr>
          <a:xfrm>
            <a:off x="1325880" y="4242960"/>
            <a:ext cx="9555120" cy="319680"/>
          </a:xfrm>
          <a:prstGeom prst="rect">
            <a:avLst/>
          </a:prstGeom>
          <a:noFill/>
          <a:ln w="0">
            <a:noFill/>
          </a:ln>
        </p:spPr>
        <p:style>
          <a:lnRef idx="0"/>
          <a:fillRef idx="0"/>
          <a:effectRef idx="0"/>
          <a:fontRef idx="minor"/>
        </p:style>
        <p:txBody>
          <a:bodyPr lIns="0" rIns="0" tIns="0" bIns="0" anchor="ctr">
            <a:normAutofit fontScale="77500" lnSpcReduction="19999"/>
          </a:bodyPr>
          <a:p>
            <a:pPr algn="ctr" defTabSz="914400">
              <a:lnSpc>
                <a:spcPct val="100000"/>
              </a:lnSpc>
              <a:tabLst>
                <a:tab algn="l" pos="0"/>
              </a:tabLst>
            </a:pPr>
            <a:r>
              <a:rPr b="1" lang="en-US" sz="1650" strike="noStrike" u="none">
                <a:solidFill>
                  <a:srgbClr val="123449"/>
                </a:solidFill>
                <a:effectLst/>
                <a:uFillTx/>
                <a:latin typeface="Aptos"/>
                <a:ea typeface="Aptos"/>
              </a:rPr>
              <a:t>Professional relevance: communication helps me work with service users, families, colleagues and the wider multi-disciplinary team.</a:t>
            </a:r>
            <a:endParaRPr b="0" lang="en-US" sz="1650" strike="noStrike" u="none">
              <a:solidFill>
                <a:srgbClr val="000000"/>
              </a:solidFill>
              <a:effectLst/>
              <a:uFillTx/>
              <a:latin typeface="Arial"/>
            </a:endParaRPr>
          </a:p>
        </p:txBody>
      </p:sp>
      <p:sp>
        <p:nvSpPr>
          <p:cNvPr id="202" name="Text 17"/>
          <p:cNvSpPr/>
          <p:nvPr/>
        </p:nvSpPr>
        <p:spPr>
          <a:xfrm>
            <a:off x="4160520" y="5074920"/>
            <a:ext cx="3840120" cy="22824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0" lang="en-US" sz="1050" strike="noStrike" u="none">
                <a:solidFill>
                  <a:srgbClr val="667085"/>
                </a:solidFill>
                <a:effectLst/>
                <a:uFillTx/>
                <a:latin typeface="Aptos"/>
                <a:ea typeface="Aptos"/>
              </a:rPr>
              <a:t>(Skills for Care, n.d.-a; NHS England, 2023)</a:t>
            </a:r>
            <a:endParaRPr b="0" lang="en-US" sz="1050" strike="noStrike" u="none">
              <a:solidFill>
                <a:srgbClr val="000000"/>
              </a:solidFill>
              <a:effectLst/>
              <a:uFillTx/>
              <a:latin typeface="Arial"/>
            </a:endParaRPr>
          </a:p>
        </p:txBody>
      </p:sp>
      <p:sp>
        <p:nvSpPr>
          <p:cNvPr id="203" name="Shape 18"/>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204" name="Text 19"/>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205" name="Text 20"/>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9</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Text 0"/>
          <p:cNvSpPr/>
          <p:nvPr/>
        </p:nvSpPr>
        <p:spPr>
          <a:xfrm>
            <a:off x="567000" y="347400"/>
            <a:ext cx="10240920" cy="4568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000" strike="noStrike" u="none">
                <a:solidFill>
                  <a:srgbClr val="123449"/>
                </a:solidFill>
                <a:effectLst/>
                <a:uFillTx/>
                <a:latin typeface="Aptos Display"/>
                <a:ea typeface="Aptos Display"/>
              </a:rPr>
              <a:t>Conclusion</a:t>
            </a:r>
            <a:endParaRPr b="0" lang="en-US" sz="3000" strike="noStrike" u="none">
              <a:solidFill>
                <a:srgbClr val="000000"/>
              </a:solidFill>
              <a:effectLst/>
              <a:uFillTx/>
              <a:latin typeface="Arial"/>
            </a:endParaRPr>
          </a:p>
        </p:txBody>
      </p:sp>
      <p:sp>
        <p:nvSpPr>
          <p:cNvPr id="207" name="Text 1"/>
          <p:cNvSpPr/>
          <p:nvPr/>
        </p:nvSpPr>
        <p:spPr>
          <a:xfrm>
            <a:off x="594360" y="804600"/>
            <a:ext cx="9875160" cy="29232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350" strike="noStrike" u="none">
                <a:solidFill>
                  <a:srgbClr val="667085"/>
                </a:solidFill>
                <a:effectLst/>
                <a:uFillTx/>
                <a:latin typeface="Aptos"/>
                <a:ea typeface="Aptos"/>
              </a:rPr>
              <a:t>Communication is a core skill, not an optional extra.</a:t>
            </a:r>
            <a:endParaRPr b="0" lang="en-US" sz="1350" strike="noStrike" u="none">
              <a:solidFill>
                <a:srgbClr val="000000"/>
              </a:solidFill>
              <a:effectLst/>
              <a:uFillTx/>
              <a:latin typeface="Arial"/>
            </a:endParaRPr>
          </a:p>
        </p:txBody>
      </p:sp>
      <p:sp>
        <p:nvSpPr>
          <p:cNvPr id="208" name="Shape 2"/>
          <p:cNvSpPr/>
          <p:nvPr/>
        </p:nvSpPr>
        <p:spPr>
          <a:xfrm>
            <a:off x="11201400" y="311040"/>
            <a:ext cx="411120" cy="411120"/>
          </a:xfrm>
          <a:prstGeom prst="rect">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09" name="Shape 3"/>
          <p:cNvSpPr/>
          <p:nvPr/>
        </p:nvSpPr>
        <p:spPr>
          <a:xfrm>
            <a:off x="822960" y="1417320"/>
            <a:ext cx="10560960" cy="3108600"/>
          </a:xfrm>
          <a:prstGeom prst="roundRect">
            <a:avLst>
              <a:gd name="adj" fmla="val 2353"/>
            </a:avLst>
          </a:prstGeom>
          <a:solidFill>
            <a:srgbClr val="ffffff"/>
          </a:solidFill>
          <a:ln w="12700">
            <a:solidFill>
              <a:srgbClr val="ded8ca"/>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10" name="Text 4"/>
          <p:cNvSpPr/>
          <p:nvPr/>
        </p:nvSpPr>
        <p:spPr>
          <a:xfrm>
            <a:off x="1188720" y="1737360"/>
            <a:ext cx="2285640" cy="31968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1800" strike="noStrike" u="none">
                <a:solidFill>
                  <a:srgbClr val="2a7d7d"/>
                </a:solidFill>
                <a:effectLst/>
                <a:uFillTx/>
                <a:latin typeface="Aptos"/>
                <a:ea typeface="Aptos"/>
              </a:rPr>
              <a:t>My conclusion</a:t>
            </a:r>
            <a:endParaRPr b="0" lang="en-US" sz="1800" strike="noStrike" u="none">
              <a:solidFill>
                <a:srgbClr val="000000"/>
              </a:solidFill>
              <a:effectLst/>
              <a:uFillTx/>
              <a:latin typeface="Arial"/>
            </a:endParaRPr>
          </a:p>
        </p:txBody>
      </p:sp>
      <p:sp>
        <p:nvSpPr>
          <p:cNvPr id="211" name="Text 5"/>
          <p:cNvSpPr/>
          <p:nvPr/>
        </p:nvSpPr>
        <p:spPr>
          <a:xfrm>
            <a:off x="1188720" y="2240280"/>
            <a:ext cx="9783720" cy="1508400"/>
          </a:xfrm>
          <a:prstGeom prst="rect">
            <a:avLst/>
          </a:prstGeom>
          <a:noFill/>
          <a:ln w="0">
            <a:noFill/>
          </a:ln>
        </p:spPr>
        <p:style>
          <a:lnRef idx="0"/>
          <a:fillRef idx="0"/>
          <a:effectRef idx="0"/>
          <a:fontRef idx="minor"/>
        </p:style>
        <p:txBody>
          <a:bodyPr lIns="360" rIns="360" tIns="360" bIns="360" anchor="ctr">
            <a:normAutofit/>
          </a:bodyPr>
          <a:p>
            <a:pPr defTabSz="914400">
              <a:lnSpc>
                <a:spcPct val="100000"/>
              </a:lnSpc>
              <a:tabLst>
                <a:tab algn="l" pos="0"/>
              </a:tabLst>
            </a:pPr>
            <a:r>
              <a:rPr b="0" lang="en-US" sz="1800" strike="noStrike" u="none">
                <a:solidFill>
                  <a:srgbClr val="123449"/>
                </a:solidFill>
                <a:effectLst/>
                <a:uFillTx/>
                <a:latin typeface="Aptos"/>
                <a:ea typeface="Aptos"/>
              </a:rPr>
              <a:t>Effective communication helps health and social care workers provide safer, more respectful and more person-centred care. In my chosen example, good communication can reduce anxiety, protect dignity and improve shared understanding. My next step is to practise clear explanations, active listening and structured handover so that I become more confident and employable.</a:t>
            </a:r>
            <a:endParaRPr b="0" lang="en-US" sz="1800" strike="noStrike" u="none">
              <a:solidFill>
                <a:srgbClr val="000000"/>
              </a:solidFill>
              <a:effectLst/>
              <a:uFillTx/>
              <a:latin typeface="Arial"/>
            </a:endParaRPr>
          </a:p>
        </p:txBody>
      </p:sp>
      <p:sp>
        <p:nvSpPr>
          <p:cNvPr id="212" name="Shape 6"/>
          <p:cNvSpPr/>
          <p:nvPr/>
        </p:nvSpPr>
        <p:spPr>
          <a:xfrm>
            <a:off x="1874520" y="4983480"/>
            <a:ext cx="1554120" cy="456840"/>
          </a:xfrm>
          <a:prstGeom prst="roundRect">
            <a:avLst>
              <a:gd name="adj" fmla="val 16000"/>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13" name="Text 7"/>
          <p:cNvSpPr/>
          <p:nvPr/>
        </p:nvSpPr>
        <p:spPr>
          <a:xfrm>
            <a:off x="1929240" y="5029200"/>
            <a:ext cx="1444320" cy="36540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1" lang="en-US" sz="1500" strike="noStrike" u="none">
                <a:solidFill>
                  <a:srgbClr val="ffffff"/>
                </a:solidFill>
                <a:effectLst/>
                <a:uFillTx/>
                <a:latin typeface="Aptos"/>
                <a:ea typeface="Aptos"/>
              </a:rPr>
              <a:t>Clear</a:t>
            </a:r>
            <a:endParaRPr b="0" lang="en-US" sz="1500" strike="noStrike" u="none">
              <a:solidFill>
                <a:srgbClr val="000000"/>
              </a:solidFill>
              <a:effectLst/>
              <a:uFillTx/>
              <a:latin typeface="Arial"/>
            </a:endParaRPr>
          </a:p>
        </p:txBody>
      </p:sp>
      <p:sp>
        <p:nvSpPr>
          <p:cNvPr id="214" name="Shape 8"/>
          <p:cNvSpPr/>
          <p:nvPr/>
        </p:nvSpPr>
        <p:spPr>
          <a:xfrm>
            <a:off x="3886200" y="4983480"/>
            <a:ext cx="1554120" cy="456840"/>
          </a:xfrm>
          <a:prstGeom prst="roundRect">
            <a:avLst>
              <a:gd name="adj" fmla="val 16000"/>
            </a:avLst>
          </a:prstGeom>
          <a:solidFill>
            <a:srgbClr val="123449"/>
          </a:solidFill>
          <a:ln w="12700">
            <a:solidFill>
              <a:srgbClr val="123449"/>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15" name="Text 9"/>
          <p:cNvSpPr/>
          <p:nvPr/>
        </p:nvSpPr>
        <p:spPr>
          <a:xfrm>
            <a:off x="3940920" y="5029200"/>
            <a:ext cx="1444320" cy="36540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1" lang="en-US" sz="1500" strike="noStrike" u="none">
                <a:solidFill>
                  <a:srgbClr val="ffffff"/>
                </a:solidFill>
                <a:effectLst/>
                <a:uFillTx/>
                <a:latin typeface="Aptos"/>
                <a:ea typeface="Aptos"/>
              </a:rPr>
              <a:t>Kind</a:t>
            </a:r>
            <a:endParaRPr b="0" lang="en-US" sz="1500" strike="noStrike" u="none">
              <a:solidFill>
                <a:srgbClr val="000000"/>
              </a:solidFill>
              <a:effectLst/>
              <a:uFillTx/>
              <a:latin typeface="Arial"/>
            </a:endParaRPr>
          </a:p>
        </p:txBody>
      </p:sp>
      <p:sp>
        <p:nvSpPr>
          <p:cNvPr id="216" name="Shape 10"/>
          <p:cNvSpPr/>
          <p:nvPr/>
        </p:nvSpPr>
        <p:spPr>
          <a:xfrm>
            <a:off x="5897880" y="4983480"/>
            <a:ext cx="1554120" cy="456840"/>
          </a:xfrm>
          <a:prstGeom prst="roundRect">
            <a:avLst>
              <a:gd name="adj" fmla="val 16000"/>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17" name="Text 11"/>
          <p:cNvSpPr/>
          <p:nvPr/>
        </p:nvSpPr>
        <p:spPr>
          <a:xfrm>
            <a:off x="5952600" y="5029200"/>
            <a:ext cx="1444320" cy="36540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1" lang="en-US" sz="1500" strike="noStrike" u="none">
                <a:solidFill>
                  <a:srgbClr val="ffffff"/>
                </a:solidFill>
                <a:effectLst/>
                <a:uFillTx/>
                <a:latin typeface="Aptos"/>
                <a:ea typeface="Aptos"/>
              </a:rPr>
              <a:t>Safe</a:t>
            </a:r>
            <a:endParaRPr b="0" lang="en-US" sz="1500" strike="noStrike" u="none">
              <a:solidFill>
                <a:srgbClr val="000000"/>
              </a:solidFill>
              <a:effectLst/>
              <a:uFillTx/>
              <a:latin typeface="Arial"/>
            </a:endParaRPr>
          </a:p>
        </p:txBody>
      </p:sp>
      <p:sp>
        <p:nvSpPr>
          <p:cNvPr id="218" name="Shape 12"/>
          <p:cNvSpPr/>
          <p:nvPr/>
        </p:nvSpPr>
        <p:spPr>
          <a:xfrm>
            <a:off x="7909560" y="4983480"/>
            <a:ext cx="2057040" cy="456840"/>
          </a:xfrm>
          <a:prstGeom prst="roundRect">
            <a:avLst>
              <a:gd name="adj" fmla="val 16000"/>
            </a:avLst>
          </a:prstGeom>
          <a:solidFill>
            <a:srgbClr val="123449"/>
          </a:solidFill>
          <a:ln w="12700">
            <a:solidFill>
              <a:srgbClr val="123449"/>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19" name="Text 13"/>
          <p:cNvSpPr/>
          <p:nvPr/>
        </p:nvSpPr>
        <p:spPr>
          <a:xfrm>
            <a:off x="7964280" y="5029200"/>
            <a:ext cx="1947240" cy="365400"/>
          </a:xfrm>
          <a:prstGeom prst="rect">
            <a:avLst/>
          </a:prstGeom>
          <a:noFill/>
          <a:ln w="0">
            <a:noFill/>
          </a:ln>
        </p:spPr>
        <p:style>
          <a:lnRef idx="0"/>
          <a:fillRef idx="0"/>
          <a:effectRef idx="0"/>
          <a:fontRef idx="minor"/>
        </p:style>
        <p:txBody>
          <a:bodyPr lIns="0" rIns="0" tIns="0" bIns="0" anchor="ctr">
            <a:noAutofit/>
          </a:bodyPr>
          <a:p>
            <a:pPr algn="ctr" defTabSz="914400">
              <a:lnSpc>
                <a:spcPct val="100000"/>
              </a:lnSpc>
              <a:tabLst>
                <a:tab algn="l" pos="0"/>
              </a:tabLst>
            </a:pPr>
            <a:r>
              <a:rPr b="1" lang="en-US" sz="1500" strike="noStrike" u="none">
                <a:solidFill>
                  <a:srgbClr val="ffffff"/>
                </a:solidFill>
                <a:effectLst/>
                <a:uFillTx/>
                <a:latin typeface="Aptos"/>
                <a:ea typeface="Aptos"/>
              </a:rPr>
              <a:t>Professional</a:t>
            </a:r>
            <a:endParaRPr b="0" lang="en-US" sz="1500" strike="noStrike" u="none">
              <a:solidFill>
                <a:srgbClr val="000000"/>
              </a:solidFill>
              <a:effectLst/>
              <a:uFillTx/>
              <a:latin typeface="Arial"/>
            </a:endParaRPr>
          </a:p>
        </p:txBody>
      </p:sp>
      <p:sp>
        <p:nvSpPr>
          <p:cNvPr id="220" name="Shape 14"/>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221" name="Text 15"/>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222" name="Text 16"/>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10</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3" name="Text 0"/>
          <p:cNvSpPr/>
          <p:nvPr/>
        </p:nvSpPr>
        <p:spPr>
          <a:xfrm>
            <a:off x="567000" y="347400"/>
            <a:ext cx="10240920" cy="4568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1" lang="en-US" sz="3000" strike="noStrike" u="none">
                <a:solidFill>
                  <a:srgbClr val="123449"/>
                </a:solidFill>
                <a:effectLst/>
                <a:uFillTx/>
                <a:latin typeface="Aptos Display"/>
                <a:ea typeface="Aptos Display"/>
              </a:rPr>
              <a:t>References</a:t>
            </a:r>
            <a:endParaRPr b="0" lang="en-US" sz="3000" strike="noStrike" u="none">
              <a:solidFill>
                <a:srgbClr val="000000"/>
              </a:solidFill>
              <a:effectLst/>
              <a:uFillTx/>
              <a:latin typeface="Arial"/>
            </a:endParaRPr>
          </a:p>
        </p:txBody>
      </p:sp>
      <p:sp>
        <p:nvSpPr>
          <p:cNvPr id="224" name="Text 1"/>
          <p:cNvSpPr/>
          <p:nvPr/>
        </p:nvSpPr>
        <p:spPr>
          <a:xfrm>
            <a:off x="594360" y="804600"/>
            <a:ext cx="9875160" cy="29232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1350" strike="noStrike" u="none">
                <a:solidFill>
                  <a:srgbClr val="667085"/>
                </a:solidFill>
                <a:effectLst/>
                <a:uFillTx/>
                <a:latin typeface="Aptos"/>
                <a:ea typeface="Aptos"/>
              </a:rPr>
              <a:t>Harvard style sources used in this presentation.</a:t>
            </a:r>
            <a:endParaRPr b="0" lang="en-US" sz="1350" strike="noStrike" u="none">
              <a:solidFill>
                <a:srgbClr val="000000"/>
              </a:solidFill>
              <a:effectLst/>
              <a:uFillTx/>
              <a:latin typeface="Arial"/>
            </a:endParaRPr>
          </a:p>
        </p:txBody>
      </p:sp>
      <p:sp>
        <p:nvSpPr>
          <p:cNvPr id="225" name="Shape 2"/>
          <p:cNvSpPr/>
          <p:nvPr/>
        </p:nvSpPr>
        <p:spPr>
          <a:xfrm>
            <a:off x="11201400" y="311040"/>
            <a:ext cx="411120" cy="411120"/>
          </a:xfrm>
          <a:prstGeom prst="rect">
            <a:avLst/>
          </a:prstGeom>
          <a:solidFill>
            <a:srgbClr val="2a7d7d"/>
          </a:solidFill>
          <a:ln w="12700">
            <a:solidFill>
              <a:srgbClr val="2a7d7d"/>
            </a:solidFill>
            <a:round/>
          </a:ln>
        </p:spPr>
        <p:style>
          <a:lnRef idx="0"/>
          <a:fillRef idx="0"/>
          <a:effectRef idx="0"/>
          <a:fontRef idx="minor"/>
        </p:style>
        <p:txBody>
          <a:bodyPr lIns="90000" rIns="90000" tIns="45000" bIns="45000" anchor="t">
            <a:noAutofit/>
          </a:bodyPr>
          <a:p>
            <a:pPr defTabSz="914400">
              <a:lnSpc>
                <a:spcPct val="100000"/>
              </a:lnSpc>
            </a:pPr>
            <a:endParaRPr b="0" lang="en-US" sz="1800" strike="noStrike" u="none">
              <a:solidFill>
                <a:schemeClr val="dk1"/>
              </a:solidFill>
              <a:effectLst/>
              <a:uFillTx/>
              <a:latin typeface="Aptos"/>
            </a:endParaRPr>
          </a:p>
        </p:txBody>
      </p:sp>
      <p:sp>
        <p:nvSpPr>
          <p:cNvPr id="226" name="Text 3"/>
          <p:cNvSpPr/>
          <p:nvPr/>
        </p:nvSpPr>
        <p:spPr>
          <a:xfrm>
            <a:off x="731520" y="1280160"/>
            <a:ext cx="10789560" cy="4297320"/>
          </a:xfrm>
          <a:prstGeom prst="rect">
            <a:avLst/>
          </a:prstGeom>
          <a:noFill/>
          <a:ln w="0">
            <a:noFill/>
          </a:ln>
        </p:spPr>
        <p:style>
          <a:lnRef idx="0"/>
          <a:fillRef idx="0"/>
          <a:effectRef idx="0"/>
          <a:fontRef idx="minor"/>
        </p:style>
        <p:txBody>
          <a:bodyPr lIns="360" rIns="360" tIns="360" bIns="360" anchor="ctr">
            <a:normAutofit/>
          </a:bodyPr>
          <a:p>
            <a:pPr defTabSz="914400">
              <a:lnSpc>
                <a:spcPct val="100000"/>
              </a:lnSpc>
              <a:tabLst>
                <a:tab algn="l" pos="0"/>
              </a:tabLst>
            </a:pPr>
            <a:r>
              <a:rPr b="0" lang="en-US" sz="920" strike="noStrike" u="none">
                <a:solidFill>
                  <a:srgbClr val="263238"/>
                </a:solidFill>
                <a:effectLst/>
                <a:uFillTx/>
                <a:latin typeface="Aptos"/>
                <a:ea typeface="Aptos"/>
              </a:rPr>
              <a:t>NHS England (2023) Good communication with patients waiting for care. Available at: https://www.england.nhs.uk/long-read/good-communication-with-patients-waiting-for-care/ (Accessed: 10 July 2026).</a:t>
            </a:r>
            <a:endParaRPr b="0" lang="en-US" sz="920" strike="noStrike" u="none">
              <a:solidFill>
                <a:srgbClr val="000000"/>
              </a:solidFill>
              <a:effectLst/>
              <a:uFillTx/>
              <a:latin typeface="Arial"/>
            </a:endParaRPr>
          </a:p>
          <a:p>
            <a:pPr defTabSz="914400">
              <a:lnSpc>
                <a:spcPct val="100000"/>
              </a:lnSpc>
              <a:tabLst>
                <a:tab algn="l" pos="0"/>
              </a:tabLst>
            </a:pPr>
            <a:endParaRPr b="0" lang="en-US" sz="1050" strike="noStrike" u="none">
              <a:solidFill>
                <a:srgbClr val="000000"/>
              </a:solidFill>
              <a:effectLst/>
              <a:uFillTx/>
              <a:latin typeface="Arial"/>
            </a:endParaRPr>
          </a:p>
          <a:p>
            <a:pPr defTabSz="914400">
              <a:lnSpc>
                <a:spcPct val="100000"/>
              </a:lnSpc>
              <a:tabLst>
                <a:tab algn="l" pos="0"/>
              </a:tabLst>
            </a:pPr>
            <a:r>
              <a:rPr b="0" lang="en-US" sz="920" strike="noStrike" u="none">
                <a:solidFill>
                  <a:srgbClr val="263238"/>
                </a:solidFill>
                <a:effectLst/>
                <a:uFillTx/>
                <a:latin typeface="Aptos"/>
                <a:ea typeface="Aptos"/>
              </a:rPr>
              <a:t>NICE (2021) Shared decision making. NICE guideline [NG197]. Available at: https://www.nice.org.uk/guidance/ng197 (Accessed: 10 July 2026).</a:t>
            </a:r>
            <a:endParaRPr b="0" lang="en-US" sz="920" strike="noStrike" u="none">
              <a:solidFill>
                <a:srgbClr val="000000"/>
              </a:solidFill>
              <a:effectLst/>
              <a:uFillTx/>
              <a:latin typeface="Arial"/>
            </a:endParaRPr>
          </a:p>
          <a:p>
            <a:pPr defTabSz="914400">
              <a:lnSpc>
                <a:spcPct val="100000"/>
              </a:lnSpc>
              <a:tabLst>
                <a:tab algn="l" pos="0"/>
              </a:tabLst>
            </a:pPr>
            <a:endParaRPr b="0" lang="en-US" sz="1050" strike="noStrike" u="none">
              <a:solidFill>
                <a:srgbClr val="000000"/>
              </a:solidFill>
              <a:effectLst/>
              <a:uFillTx/>
              <a:latin typeface="Arial"/>
            </a:endParaRPr>
          </a:p>
          <a:p>
            <a:pPr defTabSz="914400">
              <a:lnSpc>
                <a:spcPct val="100000"/>
              </a:lnSpc>
              <a:tabLst>
                <a:tab algn="l" pos="0"/>
              </a:tabLst>
            </a:pPr>
            <a:r>
              <a:rPr b="0" lang="en-US" sz="920" strike="noStrike" u="none">
                <a:solidFill>
                  <a:srgbClr val="263238"/>
                </a:solidFill>
                <a:effectLst/>
                <a:uFillTx/>
                <a:latin typeface="Aptos"/>
                <a:ea typeface="Aptos"/>
              </a:rPr>
              <a:t>Skills for Care (n.d.-a) 4. Effective communication. Available at: https://www.skillsforcare.org.uk/Support-for-leaders-and-managers/Developing-leaders-and-managers/Manager-induction-standards/4-Effective-Communication.aspx (Accessed: 10 July 2026).</a:t>
            </a:r>
            <a:endParaRPr b="0" lang="en-US" sz="920" strike="noStrike" u="none">
              <a:solidFill>
                <a:srgbClr val="000000"/>
              </a:solidFill>
              <a:effectLst/>
              <a:uFillTx/>
              <a:latin typeface="Arial"/>
            </a:endParaRPr>
          </a:p>
          <a:p>
            <a:pPr defTabSz="914400">
              <a:lnSpc>
                <a:spcPct val="100000"/>
              </a:lnSpc>
              <a:tabLst>
                <a:tab algn="l" pos="0"/>
              </a:tabLst>
            </a:pPr>
            <a:endParaRPr b="0" lang="en-US" sz="1050" strike="noStrike" u="none">
              <a:solidFill>
                <a:srgbClr val="000000"/>
              </a:solidFill>
              <a:effectLst/>
              <a:uFillTx/>
              <a:latin typeface="Arial"/>
            </a:endParaRPr>
          </a:p>
          <a:p>
            <a:pPr defTabSz="914400">
              <a:lnSpc>
                <a:spcPct val="100000"/>
              </a:lnSpc>
              <a:tabLst>
                <a:tab algn="l" pos="0"/>
              </a:tabLst>
            </a:pPr>
            <a:r>
              <a:rPr b="0" lang="en-US" sz="920" strike="noStrike" u="none">
                <a:solidFill>
                  <a:srgbClr val="263238"/>
                </a:solidFill>
                <a:effectLst/>
                <a:uFillTx/>
                <a:latin typeface="Aptos"/>
                <a:ea typeface="Aptos"/>
              </a:rPr>
              <a:t>Skills for Care (n.d.-b) Care Certificate Standard 6: Communication. Available at: https://www.skillsforcare.org.uk/resources/documents/Developing-your-workforce/Care-Certificate/Care-Certificate-Standards/Standard-6.pdf (Accessed: 10 July 2026).</a:t>
            </a:r>
            <a:endParaRPr b="0" lang="en-US" sz="920" strike="noStrike" u="none">
              <a:solidFill>
                <a:srgbClr val="000000"/>
              </a:solidFill>
              <a:effectLst/>
              <a:uFillTx/>
              <a:latin typeface="Arial"/>
            </a:endParaRPr>
          </a:p>
          <a:p>
            <a:pPr defTabSz="914400">
              <a:lnSpc>
                <a:spcPct val="100000"/>
              </a:lnSpc>
              <a:tabLst>
                <a:tab algn="l" pos="0"/>
              </a:tabLst>
            </a:pPr>
            <a:endParaRPr b="0" lang="en-US" sz="1050" strike="noStrike" u="none">
              <a:solidFill>
                <a:srgbClr val="000000"/>
              </a:solidFill>
              <a:effectLst/>
              <a:uFillTx/>
              <a:latin typeface="Arial"/>
            </a:endParaRPr>
          </a:p>
          <a:p>
            <a:pPr defTabSz="914400">
              <a:lnSpc>
                <a:spcPct val="100000"/>
              </a:lnSpc>
              <a:tabLst>
                <a:tab algn="l" pos="0"/>
              </a:tabLst>
            </a:pPr>
            <a:r>
              <a:rPr b="0" lang="en-US" sz="920" strike="noStrike" u="none">
                <a:solidFill>
                  <a:srgbClr val="263238"/>
                </a:solidFill>
                <a:effectLst/>
                <a:uFillTx/>
                <a:latin typeface="Aptos"/>
                <a:ea typeface="Aptos"/>
              </a:rPr>
              <a:t>The Health Foundation (2014) Person-centred care made simple: what everyone should know about person-centred care. Available at: https://www.health.org.uk/sites/default/files/PersonCentredCareMadeSimple.pdf (Accessed: 10 July 2026).</a:t>
            </a:r>
            <a:endParaRPr b="0" lang="en-US" sz="920" strike="noStrike" u="none">
              <a:solidFill>
                <a:srgbClr val="000000"/>
              </a:solidFill>
              <a:effectLst/>
              <a:uFillTx/>
              <a:latin typeface="Arial"/>
            </a:endParaRPr>
          </a:p>
        </p:txBody>
      </p:sp>
      <p:sp>
        <p:nvSpPr>
          <p:cNvPr id="228" name="Shape 5"/>
          <p:cNvSpPr/>
          <p:nvPr/>
        </p:nvSpPr>
        <p:spPr>
          <a:xfrm>
            <a:off x="502920" y="6446520"/>
            <a:ext cx="11201400" cy="360"/>
          </a:xfrm>
          <a:prstGeom prst="line">
            <a:avLst/>
          </a:prstGeom>
          <a:ln w="12700">
            <a:solidFill>
              <a:srgbClr val="c8c3b8"/>
            </a:solidFill>
            <a:round/>
          </a:ln>
        </p:spPr>
        <p:style>
          <a:lnRef idx="0"/>
          <a:fillRef idx="0"/>
          <a:effectRef idx="0"/>
          <a:fontRef idx="minor"/>
        </p:style>
        <p:txBody>
          <a:bodyPr lIns="90000" rIns="90000" tIns="-44640" bIns="-44640" anchor="t">
            <a:noAutofit/>
          </a:bodyPr>
          <a:p>
            <a:endParaRPr b="0" lang="en-US" sz="1800" strike="noStrike" u="none">
              <a:solidFill>
                <a:schemeClr val="dk1"/>
              </a:solidFill>
              <a:effectLst/>
              <a:uFillTx/>
              <a:latin typeface="Aptos"/>
            </a:endParaRPr>
          </a:p>
        </p:txBody>
      </p:sp>
      <p:sp>
        <p:nvSpPr>
          <p:cNvPr id="229" name="Text 6"/>
          <p:cNvSpPr/>
          <p:nvPr/>
        </p:nvSpPr>
        <p:spPr>
          <a:xfrm>
            <a:off x="567000" y="6510600"/>
            <a:ext cx="7772040" cy="228240"/>
          </a:xfrm>
          <a:prstGeom prst="rect">
            <a:avLst/>
          </a:prstGeom>
          <a:noFill/>
          <a:ln w="0">
            <a:noFill/>
          </a:ln>
        </p:spPr>
        <p:style>
          <a:lnRef idx="0"/>
          <a:fillRef idx="0"/>
          <a:effectRef idx="0"/>
          <a:fontRef idx="minor"/>
        </p:style>
        <p:txBody>
          <a:bodyPr lIns="0" rIns="0" tIns="0" bIns="0" anchor="ctr">
            <a:noAutofit/>
          </a:bodyPr>
          <a:p>
            <a:pPr defTabSz="914400">
              <a:lnSpc>
                <a:spcPct val="100000"/>
              </a:lnSpc>
              <a:tabLst>
                <a:tab algn="l" pos="0"/>
              </a:tabLst>
            </a:pPr>
            <a:r>
              <a:rPr b="0" lang="en-US" sz="850" strike="noStrike" u="none">
                <a:solidFill>
                  <a:srgbClr val="667085"/>
                </a:solidFill>
                <a:effectLst/>
                <a:uFillTx/>
                <a:latin typeface="Aptos"/>
                <a:ea typeface="Aptos"/>
              </a:rPr>
              <a:t>LCHS4009 Self-Awareness Presentation | Communication</a:t>
            </a:r>
            <a:endParaRPr b="0" lang="en-US" sz="850" strike="noStrike" u="none">
              <a:solidFill>
                <a:srgbClr val="000000"/>
              </a:solidFill>
              <a:effectLst/>
              <a:uFillTx/>
              <a:latin typeface="Arial"/>
            </a:endParaRPr>
          </a:p>
        </p:txBody>
      </p:sp>
      <p:sp>
        <p:nvSpPr>
          <p:cNvPr id="230" name="Text 7"/>
          <p:cNvSpPr/>
          <p:nvPr/>
        </p:nvSpPr>
        <p:spPr>
          <a:xfrm>
            <a:off x="11201400" y="6510600"/>
            <a:ext cx="456840" cy="228240"/>
          </a:xfrm>
          <a:prstGeom prst="rect">
            <a:avLst/>
          </a:prstGeom>
          <a:noFill/>
          <a:ln w="0">
            <a:noFill/>
          </a:ln>
        </p:spPr>
        <p:style>
          <a:lnRef idx="0"/>
          <a:fillRef idx="0"/>
          <a:effectRef idx="0"/>
          <a:fontRef idx="minor"/>
        </p:style>
        <p:txBody>
          <a:bodyPr lIns="0" rIns="0" tIns="0" bIns="0" anchor="ctr">
            <a:noAutofit/>
          </a:bodyPr>
          <a:p>
            <a:pPr algn="r" defTabSz="914400">
              <a:lnSpc>
                <a:spcPct val="100000"/>
              </a:lnSpc>
              <a:tabLst>
                <a:tab algn="l" pos="0"/>
              </a:tabLst>
            </a:pPr>
            <a:r>
              <a:rPr b="0" lang="en-US" sz="850" strike="noStrike" u="none">
                <a:solidFill>
                  <a:srgbClr val="667085"/>
                </a:solidFill>
                <a:effectLst/>
                <a:uFillTx/>
                <a:latin typeface="Aptos"/>
                <a:ea typeface="Aptos"/>
              </a:rPr>
              <a:t>11</a:t>
            </a:r>
            <a:endParaRPr b="0" lang="en-US" sz="85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pitchFamily="0" charset="1"/>
        <a:ea typeface=""/>
        <a:cs typeface=""/>
      </a:majorFont>
      <a:minorFont>
        <a:latin typeface="Aptos"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
  <TotalTime>0</TotalTime>
  <Application>LibreOffice/25.2.3.2$Linux_X86_64 LibreOffice_project/520$Build-2</Application>
  <AppVersion>15.0000</AppVersion>
  <Words>0</Words>
  <Paragraphs>0</Paragraphs>
  <Company>UWTSD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2026-07-08T10:16:49Z</dcterms:created>
  <dc:creator>OpenAI</dc:creator>
  <dc:description/>
  <dc:language>en-US</dc:language>
  <cp:lastModifiedBy>OpenAI</cp:lastModifiedBy>
  <dcterms:modified xsi:type="dcterms:W3CDTF">2026-07-08T10:16:49Z</dcterms:modified>
  <cp:revision>1</cp:revision>
  <dc:subject>LCHS4009 Component 1 Self-Awareness Presentation</dc:subject>
  <dc:title>Communication in Health and Social Care</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r8>11</vt:r8>
  </property>
  <property fmtid="{D5CDD505-2E9C-101B-9397-08002B2CF9AE}" pid="3" name="PresentationFormat">
    <vt:lpwstr>On-screen Show (16:9)</vt:lpwstr>
  </property>
  <property fmtid="{D5CDD505-2E9C-101B-9397-08002B2CF9AE}" pid="4" name="Slides">
    <vt:r8>11</vt:r8>
  </property>
</Properties>
</file>