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2" r:id="rId1"/>
  </p:sldMasterIdLst>
  <p:notesMasterIdLst>
    <p:notesMasterId r:id="rId13"/>
  </p:notesMasterIdLst>
  <p:sldIdLst>
    <p:sldId id="256" r:id="rId2"/>
    <p:sldId id="257" r:id="rId3"/>
    <p:sldId id="258" r:id="rId4"/>
    <p:sldId id="259" r:id="rId5"/>
    <p:sldId id="267" r:id="rId6"/>
    <p:sldId id="260" r:id="rId7"/>
    <p:sldId id="261" r:id="rId8"/>
    <p:sldId id="262" r:id="rId9"/>
    <p:sldId id="268" r:id="rId10"/>
    <p:sldId id="263" r:id="rId11"/>
    <p:sldId id="264"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3672" autoAdjust="0"/>
  </p:normalViewPr>
  <p:slideViewPr>
    <p:cSldViewPr>
      <p:cViewPr varScale="1">
        <p:scale>
          <a:sx n="103" d="100"/>
          <a:sy n="103" d="100"/>
        </p:scale>
        <p:origin x="1880" y="17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BC5B705-9179-4796-A3C4-D2F39A844A5B}" type="datetimeFigureOut">
              <a:rPr lang="en-US" smtClean="0"/>
              <a:pPr/>
              <a:t>7/2/22</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086422-9F56-431B-ADA6-BD704D07D5FC}" type="slidenum">
              <a:rPr lang="en-IN" smtClean="0"/>
              <a:pPr/>
              <a:t>‹#›</a:t>
            </a:fld>
            <a:endParaRPr lang="en-IN"/>
          </a:p>
        </p:txBody>
      </p:sp>
    </p:spTree>
    <p:extLst>
      <p:ext uri="{BB962C8B-B14F-4D97-AF65-F5344CB8AC3E}">
        <p14:creationId xmlns:p14="http://schemas.microsoft.com/office/powerpoint/2010/main" val="19434659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a:solidFill>
                  <a:schemeClr val="tx1"/>
                </a:solidFill>
                <a:effectLst/>
                <a:latin typeface="+mn-lt"/>
                <a:ea typeface="+mn-ea"/>
                <a:cs typeface="+mn-cs"/>
              </a:rPr>
              <a:t>Introduction </a:t>
            </a:r>
          </a:p>
          <a:p>
            <a:r>
              <a:rPr lang="en-GB" sz="1200" kern="1200" dirty="0">
                <a:solidFill>
                  <a:schemeClr val="tx1"/>
                </a:solidFill>
                <a:effectLst/>
                <a:latin typeface="+mn-lt"/>
                <a:ea typeface="+mn-ea"/>
                <a:cs typeface="+mn-cs"/>
              </a:rPr>
              <a:t>People management is a process of setting various policies for hiring the new candidates, trying to train the candidates with proper training, and manage the employees to maintain a proper work culture. The human resource professionals have to look after the environment of the company, which helps to preserve a fruitful and healthy work culture such that the employees can bring out the best services for the business (Sharma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2020 p. 190). The HRM managers help to develop the goals and objectives of the business, try to achieve those goals by delegating tasks to the employees, and can be able to retain the positions in the global market. </a:t>
            </a:r>
          </a:p>
        </p:txBody>
      </p:sp>
      <p:sp>
        <p:nvSpPr>
          <p:cNvPr id="4" name="Slide Number Placeholder 3"/>
          <p:cNvSpPr>
            <a:spLocks noGrp="1"/>
          </p:cNvSpPr>
          <p:nvPr>
            <p:ph type="sldNum" sz="quarter" idx="10"/>
          </p:nvPr>
        </p:nvSpPr>
        <p:spPr/>
        <p:txBody>
          <a:bodyPr/>
          <a:lstStyle/>
          <a:p>
            <a:fld id="{B1086422-9F56-431B-ADA6-BD704D07D5FC}" type="slidenum">
              <a:rPr lang="en-IN" smtClean="0"/>
              <a:pPr/>
              <a:t>2</a:t>
            </a:fld>
            <a:endParaRPr lang="en-IN"/>
          </a:p>
        </p:txBody>
      </p:sp>
    </p:spTree>
    <p:extLst>
      <p:ext uri="{BB962C8B-B14F-4D97-AF65-F5344CB8AC3E}">
        <p14:creationId xmlns:p14="http://schemas.microsoft.com/office/powerpoint/2010/main" val="11195186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a:solidFill>
                  <a:schemeClr val="tx1"/>
                </a:solidFill>
                <a:effectLst/>
                <a:latin typeface="+mn-lt"/>
                <a:ea typeface="+mn-ea"/>
                <a:cs typeface="+mn-cs"/>
              </a:rPr>
              <a:t>Overview of the business </a:t>
            </a:r>
          </a:p>
          <a:p>
            <a:r>
              <a:rPr lang="en-GB" sz="1200" kern="1200" dirty="0">
                <a:solidFill>
                  <a:schemeClr val="tx1"/>
                </a:solidFill>
                <a:effectLst/>
                <a:latin typeface="+mn-lt"/>
                <a:ea typeface="+mn-ea"/>
                <a:cs typeface="+mn-cs"/>
              </a:rPr>
              <a:t>The chosen business for the present project is Zara, which belongs to the retail industry and manufactures different products related to fashions, makeup, and different accessories. Zara was established in 1975 having its headquarters in Spain (</a:t>
            </a:r>
            <a:r>
              <a:rPr lang="en-GB" sz="1200" kern="1200" dirty="0" err="1">
                <a:solidFill>
                  <a:schemeClr val="tx1"/>
                </a:solidFill>
                <a:effectLst/>
                <a:latin typeface="+mn-lt"/>
                <a:ea typeface="+mn-ea"/>
                <a:cs typeface="+mn-cs"/>
              </a:rPr>
              <a:t>Zara.com</a:t>
            </a:r>
            <a:r>
              <a:rPr lang="en-GB" sz="1200" kern="1200" dirty="0">
                <a:solidFill>
                  <a:schemeClr val="tx1"/>
                </a:solidFill>
                <a:effectLst/>
                <a:latin typeface="+mn-lt"/>
                <a:ea typeface="+mn-ea"/>
                <a:cs typeface="+mn-cs"/>
              </a:rPr>
              <a:t>. 2022). The company has expanded its services and has 2007 stores all over the world. The founders of the Zara clothing company were </a:t>
            </a:r>
            <a:r>
              <a:rPr lang="en-GB" sz="1200" kern="1200" dirty="0" err="1">
                <a:solidFill>
                  <a:schemeClr val="tx1"/>
                </a:solidFill>
                <a:effectLst/>
                <a:latin typeface="+mn-lt"/>
                <a:ea typeface="+mn-ea"/>
                <a:cs typeface="+mn-cs"/>
              </a:rPr>
              <a:t>Amancio</a:t>
            </a:r>
            <a:r>
              <a:rPr lang="en-GB" sz="1200" kern="1200" dirty="0">
                <a:solidFill>
                  <a:schemeClr val="tx1"/>
                </a:solidFill>
                <a:effectLst/>
                <a:latin typeface="+mn-lt"/>
                <a:ea typeface="+mn-ea"/>
                <a:cs typeface="+mn-cs"/>
              </a:rPr>
              <a:t> Ortega and Rosalia </a:t>
            </a:r>
            <a:r>
              <a:rPr lang="en-GB" sz="1200" kern="1200" dirty="0" err="1">
                <a:solidFill>
                  <a:schemeClr val="tx1"/>
                </a:solidFill>
                <a:effectLst/>
                <a:latin typeface="+mn-lt"/>
                <a:ea typeface="+mn-ea"/>
                <a:cs typeface="+mn-cs"/>
              </a:rPr>
              <a:t>Mera</a:t>
            </a:r>
            <a:r>
              <a:rPr lang="en-GB" sz="1200" kern="1200" dirty="0">
                <a:solidFill>
                  <a:schemeClr val="tx1"/>
                </a:solidFill>
                <a:effectLst/>
                <a:latin typeface="+mn-lt"/>
                <a:ea typeface="+mn-ea"/>
                <a:cs typeface="+mn-cs"/>
              </a:rPr>
              <a:t> and the current revenues of the company are 19,586 million Euros. The human resources professionals try to maintain a proper work culture, which helps to expand the services of the company all over the world. </a:t>
            </a:r>
          </a:p>
        </p:txBody>
      </p:sp>
      <p:sp>
        <p:nvSpPr>
          <p:cNvPr id="4" name="Slide Number Placeholder 3"/>
          <p:cNvSpPr>
            <a:spLocks noGrp="1"/>
          </p:cNvSpPr>
          <p:nvPr>
            <p:ph type="sldNum" sz="quarter" idx="10"/>
          </p:nvPr>
        </p:nvSpPr>
        <p:spPr/>
        <p:txBody>
          <a:bodyPr/>
          <a:lstStyle/>
          <a:p>
            <a:fld id="{B1086422-9F56-431B-ADA6-BD704D07D5FC}" type="slidenum">
              <a:rPr lang="en-IN" smtClean="0"/>
              <a:pPr/>
              <a:t>3</a:t>
            </a:fld>
            <a:endParaRPr lang="en-IN"/>
          </a:p>
        </p:txBody>
      </p:sp>
    </p:spTree>
    <p:extLst>
      <p:ext uri="{BB962C8B-B14F-4D97-AF65-F5344CB8AC3E}">
        <p14:creationId xmlns:p14="http://schemas.microsoft.com/office/powerpoint/2010/main" val="4202387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r>
              <a:rPr lang="en-GB" sz="1200" kern="1200" dirty="0">
                <a:solidFill>
                  <a:schemeClr val="tx1"/>
                </a:solidFill>
                <a:effectLst/>
                <a:latin typeface="+mn-lt"/>
                <a:ea typeface="+mn-ea"/>
                <a:cs typeface="+mn-cs"/>
              </a:rPr>
              <a:t>(Source: CIPD People Profession. 2022)</a:t>
            </a:r>
          </a:p>
          <a:p>
            <a:r>
              <a:rPr lang="en-GB" sz="1200" kern="1200" dirty="0">
                <a:solidFill>
                  <a:schemeClr val="tx1"/>
                </a:solidFill>
                <a:effectLst/>
                <a:latin typeface="+mn-lt"/>
                <a:ea typeface="+mn-ea"/>
                <a:cs typeface="+mn-cs"/>
              </a:rPr>
              <a:t>The role of the human resource professionals is to manage the lifestyle of the employees through proper recruitment, hiring, and providing proper training to the employees and fire the employees in any situation. The HR professionals try to administer the benefits to the employees and try to provide proper training to the employees as they are able to bring out the best performances for the company. A strong relationship must be maintained between the employees and management such that employees can communicate their problems and can be solved accordingly. The management department has to maintain certain policies within the work culture such that a fruitful and wealthy work culture must be maintained for the betterment of the company. Proper training must be provided to the hired candidates such that they are able to bring out the best performances with the involvement of new and advanced skills (Sokolov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2018). The purpose of the human resource professionals in the CIPD Professional Map is to increase the core knowledge about the background of the company and try to improve the core behaviours of the employees. </a:t>
            </a:r>
          </a:p>
          <a:p>
            <a:r>
              <a:rPr lang="en-GB" sz="1200" kern="1200" dirty="0">
                <a:solidFill>
                  <a:schemeClr val="tx1"/>
                </a:solidFill>
                <a:effectLst/>
                <a:latin typeface="+mn-lt"/>
                <a:ea typeface="+mn-ea"/>
                <a:cs typeface="+mn-cs"/>
              </a:rPr>
              <a:t>The human resources professional tries to maintain the principles, work on the evidence, and focus on the outcome of the company such that it can achieve the targeted goals and objectives of the company.  The Human Resources department of the Zara Company is to recruit the appropriate candidates who are eligible for the specific job role and tries towards bring out the best performances to the company. Since the world is moving at a great pace with the help of technological skills and tools, the companies are also involving the technical skills within the structure of the company. With the involvement of the technical skills, new and advanced software is being involved within the company. Therefore, proper training is scheduled for the employees to get used to the creative and innovative ideas for the betterment of the company. The recruitment process depends on the human resources department only such that the appropriate candidates are to be selected under certain rounds of interviews. If the candidates cannot able to give their respective work according to the stipulated time, then the human resources department can hire the employees. The HR professionals must look after the finances of the company and tries to allocate the finances to the places where it is needed for development. The Human resources department of Zara Company is trying to expand its services all over the world by attracting customers by providing nice behaviours from the employees. </a:t>
            </a:r>
          </a:p>
        </p:txBody>
      </p:sp>
      <p:sp>
        <p:nvSpPr>
          <p:cNvPr id="4" name="Slide Number Placeholder 3"/>
          <p:cNvSpPr>
            <a:spLocks noGrp="1"/>
          </p:cNvSpPr>
          <p:nvPr>
            <p:ph type="sldNum" sz="quarter" idx="10"/>
          </p:nvPr>
        </p:nvSpPr>
        <p:spPr/>
        <p:txBody>
          <a:bodyPr/>
          <a:lstStyle/>
          <a:p>
            <a:fld id="{B1086422-9F56-431B-ADA6-BD704D07D5FC}" type="slidenum">
              <a:rPr lang="en-IN" smtClean="0"/>
              <a:pPr/>
              <a:t>4</a:t>
            </a:fld>
            <a:endParaRPr lang="en-IN"/>
          </a:p>
        </p:txBody>
      </p:sp>
    </p:spTree>
    <p:extLst>
      <p:ext uri="{BB962C8B-B14F-4D97-AF65-F5344CB8AC3E}">
        <p14:creationId xmlns:p14="http://schemas.microsoft.com/office/powerpoint/2010/main" val="33169593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b="1" kern="1200" dirty="0">
                <a:solidFill>
                  <a:schemeClr val="tx1"/>
                </a:solidFill>
                <a:effectLst/>
                <a:latin typeface="+mn-lt"/>
                <a:ea typeface="+mn-ea"/>
                <a:cs typeface="+mn-cs"/>
              </a:rPr>
              <a:t>Describe how the firm executes its Recruitment and Selection process</a:t>
            </a:r>
          </a:p>
          <a:p>
            <a:r>
              <a:rPr lang="en-GB" sz="1200" kern="1200" dirty="0">
                <a:solidFill>
                  <a:schemeClr val="tx1"/>
                </a:solidFill>
                <a:effectLst/>
                <a:latin typeface="+mn-lt"/>
                <a:ea typeface="+mn-ea"/>
                <a:cs typeface="+mn-cs"/>
              </a:rPr>
              <a:t>The main aim of the Human Resources department is to recruit the best employees for the business such that they can be able to accomplish the targeted goals and objectives in the global market. The HR professionals have to bring out the potentiality of the candidates such that they can be able to provide the finest performances for the company. A strong relationship must be maintained between the employees and management such that employees can communicate their problems and can be solved accordingly. Proper training must be given to the employees as the workers of the respective organization can get to know about the innovative and highly developed software that is involved in the company, which reduces the cost of production in the company. Zara Company is a retailer industry and manufactures the fashion products for the customers. The HR professionals try to develop proper behaviours of the employees to impress the customers with their activities. The respective organization also provides attractive discounts and offers to attract more customers to increase the revenues of the company. The human resource department of the Zara Company tries to employ those employees who are hard-working in nature and can readily accept the changes and tries to cope with the changed environment of the company (Poon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2020). </a:t>
            </a:r>
          </a:p>
          <a:p>
            <a:r>
              <a:rPr lang="en-GB" sz="1200" kern="1200" dirty="0">
                <a:solidFill>
                  <a:schemeClr val="tx1"/>
                </a:solidFill>
                <a:effectLst/>
                <a:latin typeface="+mn-lt"/>
                <a:ea typeface="+mn-ea"/>
                <a:cs typeface="+mn-cs"/>
              </a:rPr>
              <a:t>The HR professionals of the respective company try to increase the revenues in the global market by recruiting the appropriate candidate for the company through certain interview rounds. The company is also trying to involve certain creative and innovative skills which try to attract the customers and be able to increase the revenues in the global market. The recruitment process depends on the human resources department only such that the appropriate candidates are to be selected under certain rounds of interviews. The main duty of the HR department is to select the candidates properly for the company who can bring out the best products and services for the company. The candidates are to be properly trained in the training and try to select the best candidates and increase the revenues in the global market (</a:t>
            </a:r>
            <a:r>
              <a:rPr lang="en-GB" sz="1200" kern="1200" dirty="0" err="1">
                <a:solidFill>
                  <a:schemeClr val="tx1"/>
                </a:solidFill>
                <a:effectLst/>
                <a:latin typeface="+mn-lt"/>
                <a:ea typeface="+mn-ea"/>
                <a:cs typeface="+mn-cs"/>
              </a:rPr>
              <a:t>Hauff</a:t>
            </a:r>
            <a:r>
              <a:rPr lang="en-GB" sz="1200" kern="1200" dirty="0">
                <a:solidFill>
                  <a:schemeClr val="tx1"/>
                </a:solidFill>
                <a:effectLst/>
                <a:latin typeface="+mn-lt"/>
                <a:ea typeface="+mn-ea"/>
                <a:cs typeface="+mn-cs"/>
              </a:rPr>
              <a:t>., 2021 p. 1930). A strong relationship must be maintained within the company such that the employees can easily communicate their problems and tries to resolve the conflicts in an effective manner. </a:t>
            </a:r>
          </a:p>
        </p:txBody>
      </p:sp>
      <p:sp>
        <p:nvSpPr>
          <p:cNvPr id="4" name="Slide Number Placeholder 3"/>
          <p:cNvSpPr>
            <a:spLocks noGrp="1"/>
          </p:cNvSpPr>
          <p:nvPr>
            <p:ph type="sldNum" sz="quarter" idx="10"/>
          </p:nvPr>
        </p:nvSpPr>
        <p:spPr/>
        <p:txBody>
          <a:bodyPr/>
          <a:lstStyle/>
          <a:p>
            <a:fld id="{B1086422-9F56-431B-ADA6-BD704D07D5FC}" type="slidenum">
              <a:rPr lang="en-IN" smtClean="0"/>
              <a:pPr/>
              <a:t>6</a:t>
            </a:fld>
            <a:endParaRPr lang="en-IN"/>
          </a:p>
        </p:txBody>
      </p:sp>
    </p:spTree>
    <p:extLst>
      <p:ext uri="{BB962C8B-B14F-4D97-AF65-F5344CB8AC3E}">
        <p14:creationId xmlns:p14="http://schemas.microsoft.com/office/powerpoint/2010/main" val="2021619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i="1" kern="1200" dirty="0">
                <a:solidFill>
                  <a:schemeClr val="tx1"/>
                </a:solidFill>
                <a:effectLst/>
                <a:latin typeface="+mn-lt"/>
                <a:ea typeface="+mn-ea"/>
                <a:cs typeface="+mn-cs"/>
              </a:rPr>
              <a:t>Evolution of HR and recruitment</a:t>
            </a:r>
            <a:endParaRPr lang="en-GB"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concept of HR professionals evolved with the various stages of the industrial revolution, scientific management, and human relations. The Human Resources professionals mainly focus on the recruitment process of the company and overview the financial sector of the company. The company tries to achieve its targeted goals and objectives and tries to retain its position in the global market. The HR department of the Zara Company introduced various rules and regulations to maintain a disciplined environment in the company. A fruitful and wealthy work culture environment has to be created so that the employees are able to do work according to the needs and demands of the company (Lopez-</a:t>
            </a:r>
            <a:r>
              <a:rPr lang="en-GB" sz="1200" kern="1200" dirty="0" err="1">
                <a:solidFill>
                  <a:schemeClr val="tx1"/>
                </a:solidFill>
                <a:effectLst/>
                <a:latin typeface="+mn-lt"/>
                <a:ea typeface="+mn-ea"/>
                <a:cs typeface="+mn-cs"/>
              </a:rPr>
              <a:t>Cabrales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2020). The skills and techniques of the company are upgraded by involving the various new and advanced software in the company. Proper training is also needed for the employees to increase the revenues in the company. The aim of the HR department is to find the potential of the candidates who are hard working and flexible in nature and can adapt to any situation in the global market. </a:t>
            </a:r>
          </a:p>
        </p:txBody>
      </p:sp>
      <p:sp>
        <p:nvSpPr>
          <p:cNvPr id="4" name="Slide Number Placeholder 3"/>
          <p:cNvSpPr>
            <a:spLocks noGrp="1"/>
          </p:cNvSpPr>
          <p:nvPr>
            <p:ph type="sldNum" sz="quarter" idx="10"/>
          </p:nvPr>
        </p:nvSpPr>
        <p:spPr/>
        <p:txBody>
          <a:bodyPr/>
          <a:lstStyle/>
          <a:p>
            <a:fld id="{B1086422-9F56-431B-ADA6-BD704D07D5FC}" type="slidenum">
              <a:rPr lang="en-IN" smtClean="0"/>
              <a:pPr/>
              <a:t>7</a:t>
            </a:fld>
            <a:endParaRPr lang="en-IN"/>
          </a:p>
        </p:txBody>
      </p:sp>
    </p:spTree>
    <p:extLst>
      <p:ext uri="{BB962C8B-B14F-4D97-AF65-F5344CB8AC3E}">
        <p14:creationId xmlns:p14="http://schemas.microsoft.com/office/powerpoint/2010/main" val="31602800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GB" sz="1200" kern="1200" dirty="0">
                <a:solidFill>
                  <a:schemeClr val="tx1"/>
                </a:solidFill>
                <a:latin typeface="+mn-lt"/>
                <a:ea typeface="+mn-ea"/>
                <a:cs typeface="+mn-cs"/>
              </a:rPr>
              <a:t>People management is a process of setting various policies for hiring the new candidates and trying to train the candidates with proper training and manage the employees to maintain a proper work culture (</a:t>
            </a:r>
            <a:r>
              <a:rPr lang="en-GB" sz="1200" kern="1200" dirty="0" err="1">
                <a:solidFill>
                  <a:schemeClr val="tx1"/>
                </a:solidFill>
                <a:latin typeface="+mn-lt"/>
                <a:ea typeface="+mn-ea"/>
                <a:cs typeface="+mn-cs"/>
              </a:rPr>
              <a:t>Sheth</a:t>
            </a:r>
            <a:r>
              <a:rPr lang="en-GB" sz="1200" kern="1200" dirty="0">
                <a:solidFill>
                  <a:schemeClr val="tx1"/>
                </a:solidFill>
                <a:latin typeface="+mn-lt"/>
                <a:ea typeface="+mn-ea"/>
                <a:cs typeface="+mn-cs"/>
              </a:rPr>
              <a:t>., 2020 p. 163). In addition to the new and advanced techniques are also involved within the company, which helps to achieve the goals and objectives of the company. The Human Resources department of the Zara Company is to recruit the appropriate candidates who are eligible for the specific job role and can be able to achieve the goals according to the demands of the customers. </a:t>
            </a:r>
            <a:endParaRPr lang="en-IN" dirty="0"/>
          </a:p>
        </p:txBody>
      </p:sp>
      <p:sp>
        <p:nvSpPr>
          <p:cNvPr id="4" name="Slide Number Placeholder 3"/>
          <p:cNvSpPr>
            <a:spLocks noGrp="1"/>
          </p:cNvSpPr>
          <p:nvPr>
            <p:ph type="sldNum" sz="quarter" idx="10"/>
          </p:nvPr>
        </p:nvSpPr>
        <p:spPr/>
        <p:txBody>
          <a:bodyPr/>
          <a:lstStyle/>
          <a:p>
            <a:fld id="{B1086422-9F56-431B-ADA6-BD704D07D5FC}" type="slidenum">
              <a:rPr lang="en-IN" smtClean="0"/>
              <a:pPr/>
              <a:t>8</a:t>
            </a:fld>
            <a:endParaRPr lang="en-IN"/>
          </a:p>
        </p:txBody>
      </p:sp>
    </p:spTree>
    <p:extLst>
      <p:ext uri="{BB962C8B-B14F-4D97-AF65-F5344CB8AC3E}">
        <p14:creationId xmlns:p14="http://schemas.microsoft.com/office/powerpoint/2010/main" val="12051645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a:solidFill>
                  <a:schemeClr val="tx1"/>
                </a:solidFill>
                <a:effectLst/>
                <a:latin typeface="+mn-lt"/>
                <a:ea typeface="+mn-ea"/>
                <a:cs typeface="+mn-cs"/>
              </a:rPr>
              <a:t>Conclusion </a:t>
            </a:r>
          </a:p>
          <a:p>
            <a:r>
              <a:rPr lang="en-GB" sz="1200" kern="1200" dirty="0">
                <a:solidFill>
                  <a:schemeClr val="tx1"/>
                </a:solidFill>
                <a:effectLst/>
                <a:latin typeface="+mn-lt"/>
                <a:ea typeface="+mn-ea"/>
                <a:cs typeface="+mn-cs"/>
              </a:rPr>
              <a:t>Lastly, it can be concluded that HR professionals are responsible for recruiting the best candidates for the company such that the business can bring out the best services and products in the global market. The main motive of the HR professionals is to bring out the potential of the candidates as they can be able to provide the finest performances for the </a:t>
            </a:r>
            <a:endParaRPr lang="en-IN" dirty="0"/>
          </a:p>
        </p:txBody>
      </p:sp>
      <p:sp>
        <p:nvSpPr>
          <p:cNvPr id="4" name="Slide Number Placeholder 3"/>
          <p:cNvSpPr>
            <a:spLocks noGrp="1"/>
          </p:cNvSpPr>
          <p:nvPr>
            <p:ph type="sldNum" sz="quarter" idx="10"/>
          </p:nvPr>
        </p:nvSpPr>
        <p:spPr/>
        <p:txBody>
          <a:bodyPr/>
          <a:lstStyle/>
          <a:p>
            <a:fld id="{B1086422-9F56-431B-ADA6-BD704D07D5FC}" type="slidenum">
              <a:rPr lang="en-IN" smtClean="0"/>
              <a:pPr/>
              <a:t>10</a:t>
            </a:fld>
            <a:endParaRPr lang="en-IN"/>
          </a:p>
        </p:txBody>
      </p:sp>
    </p:spTree>
    <p:extLst>
      <p:ext uri="{BB962C8B-B14F-4D97-AF65-F5344CB8AC3E}">
        <p14:creationId xmlns:p14="http://schemas.microsoft.com/office/powerpoint/2010/main" val="1406759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1086422-9F56-431B-ADA6-BD704D07D5FC}" type="slidenum">
              <a:rPr lang="en-IN" smtClean="0"/>
              <a:pPr/>
              <a:t>11</a:t>
            </a:fld>
            <a:endParaRPr lang="en-IN"/>
          </a:p>
        </p:txBody>
      </p:sp>
    </p:spTree>
    <p:extLst>
      <p:ext uri="{BB962C8B-B14F-4D97-AF65-F5344CB8AC3E}">
        <p14:creationId xmlns:p14="http://schemas.microsoft.com/office/powerpoint/2010/main" val="3655872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GB"/>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A0F880DD-5F53-4870-ADBA-80EF9D6C14C1}" type="datetimeFigureOut">
              <a:rPr lang="en-US" smtClean="0"/>
              <a:pPr/>
              <a:t>7/2/22</a:t>
            </a:fld>
            <a:endParaRPr lang="en-IN"/>
          </a:p>
        </p:txBody>
      </p:sp>
      <p:sp>
        <p:nvSpPr>
          <p:cNvPr id="5" name="Footer Placeholder 4"/>
          <p:cNvSpPr>
            <a:spLocks noGrp="1"/>
          </p:cNvSpPr>
          <p:nvPr>
            <p:ph type="ftr" sz="quarter" idx="11"/>
          </p:nvPr>
        </p:nvSpPr>
        <p:spPr>
          <a:xfrm>
            <a:off x="2396319" y="329308"/>
            <a:ext cx="3086292" cy="309201"/>
          </a:xfrm>
        </p:spPr>
        <p:txBody>
          <a:bodyPr/>
          <a:lstStyle/>
          <a:p>
            <a:endParaRPr lang="en-IN"/>
          </a:p>
        </p:txBody>
      </p:sp>
      <p:sp>
        <p:nvSpPr>
          <p:cNvPr id="6" name="Slide Number Placeholder 5"/>
          <p:cNvSpPr>
            <a:spLocks noGrp="1"/>
          </p:cNvSpPr>
          <p:nvPr>
            <p:ph type="sldNum" sz="quarter" idx="12"/>
          </p:nvPr>
        </p:nvSpPr>
        <p:spPr>
          <a:xfrm>
            <a:off x="1434703" y="798973"/>
            <a:ext cx="802005" cy="503578"/>
          </a:xfrm>
        </p:spPr>
        <p:txBody>
          <a:bodyPr/>
          <a:lstStyle/>
          <a:p>
            <a:fld id="{A5F07F77-423D-45AA-9650-385AB1975C64}" type="slidenum">
              <a:rPr lang="en-IN" smtClean="0"/>
              <a:pPr/>
              <a:t>‹#›</a:t>
            </a:fld>
            <a:endParaRPr lang="en-IN"/>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89022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0F880DD-5F53-4870-ADBA-80EF9D6C14C1}" type="datetimeFigureOut">
              <a:rPr lang="en-US" smtClean="0"/>
              <a:pPr/>
              <a:t>7/2/22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F07F77-423D-45AA-9650-385AB1975C64}" type="slidenum">
              <a:rPr lang="en-IN" smtClean="0"/>
              <a:pPr/>
              <a:t>‹#›</a:t>
            </a:fld>
            <a:endParaRPr lang="en-IN"/>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7740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GB"/>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0F880DD-5F53-4870-ADBA-80EF9D6C14C1}" type="datetimeFigureOut">
              <a:rPr lang="en-US" smtClean="0"/>
              <a:pPr/>
              <a:t>7/2/22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F07F77-423D-45AA-9650-385AB1975C64}" type="slidenum">
              <a:rPr lang="en-IN" smtClean="0"/>
              <a:pPr/>
              <a:t>‹#›</a:t>
            </a:fld>
            <a:endParaRPr lang="en-IN"/>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20133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A0F880DD-5F53-4870-ADBA-80EF9D6C14C1}" type="datetimeFigureOut">
              <a:rPr lang="en-US" smtClean="0"/>
              <a:pPr/>
              <a:t>7/2/22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5F07F77-423D-45AA-9650-385AB1975C64}" type="slidenum">
              <a:rPr lang="en-IN" smtClean="0"/>
              <a:pPr/>
              <a:t>‹#›</a:t>
            </a:fld>
            <a:endParaRPr lang="en-IN"/>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055978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A0F880DD-5F53-4870-ADBA-80EF9D6C14C1}" type="datetimeFigureOut">
              <a:rPr lang="en-US" smtClean="0"/>
              <a:pPr/>
              <a:t>7/2/22</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5F07F77-423D-45AA-9650-385AB1975C64}" type="slidenum">
              <a:rPr lang="en-IN" smtClean="0"/>
              <a:pPr/>
              <a:t>‹#›</a:t>
            </a:fld>
            <a:endParaRPr lang="en-IN"/>
          </a:p>
        </p:txBody>
      </p:sp>
    </p:spTree>
    <p:extLst>
      <p:ext uri="{BB962C8B-B14F-4D97-AF65-F5344CB8AC3E}">
        <p14:creationId xmlns:p14="http://schemas.microsoft.com/office/powerpoint/2010/main" val="26839636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A0F880DD-5F53-4870-ADBA-80EF9D6C14C1}" type="datetimeFigureOut">
              <a:rPr lang="en-US" smtClean="0"/>
              <a:pPr/>
              <a:t>7/2/22</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5F07F77-423D-45AA-9650-385AB1975C64}" type="slidenum">
              <a:rPr lang="en-IN" smtClean="0"/>
              <a:pPr/>
              <a:t>‹#›</a:t>
            </a:fld>
            <a:endParaRPr lang="en-IN"/>
          </a:p>
        </p:txBody>
      </p:sp>
    </p:spTree>
    <p:extLst>
      <p:ext uri="{BB962C8B-B14F-4D97-AF65-F5344CB8AC3E}">
        <p14:creationId xmlns:p14="http://schemas.microsoft.com/office/powerpoint/2010/main" val="2074104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F880DD-5F53-4870-ADBA-80EF9D6C14C1}" type="datetimeFigureOut">
              <a:rPr lang="en-US" smtClean="0"/>
              <a:pPr/>
              <a:t>7/2/22</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5F07F77-423D-45AA-9650-385AB1975C64}" type="slidenum">
              <a:rPr lang="en-IN" smtClean="0"/>
              <a:pPr/>
              <a:t>‹#›</a:t>
            </a:fld>
            <a:endParaRPr lang="en-IN"/>
          </a:p>
        </p:txBody>
      </p:sp>
    </p:spTree>
    <p:extLst>
      <p:ext uri="{BB962C8B-B14F-4D97-AF65-F5344CB8AC3E}">
        <p14:creationId xmlns:p14="http://schemas.microsoft.com/office/powerpoint/2010/main" val="4224430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A0F880DD-5F53-4870-ADBA-80EF9D6C14C1}" type="datetimeFigureOut">
              <a:rPr lang="en-US" smtClean="0"/>
              <a:pPr/>
              <a:t>7/2/22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5F07F77-423D-45AA-9650-385AB1975C64}" type="slidenum">
              <a:rPr lang="en-IN" smtClean="0"/>
              <a:pPr/>
              <a:t>‹#›</a:t>
            </a:fld>
            <a:endParaRPr lang="en-IN"/>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26762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A0F880DD-5F53-4870-ADBA-80EF9D6C14C1}" type="datetimeFigureOut">
              <a:rPr lang="en-US" smtClean="0"/>
              <a:pPr/>
              <a:t>7/2/22</a:t>
            </a:fld>
            <a:endParaRPr lang="en-IN"/>
          </a:p>
        </p:txBody>
      </p:sp>
      <p:sp>
        <p:nvSpPr>
          <p:cNvPr id="6" name="Footer Placeholder 5"/>
          <p:cNvSpPr>
            <a:spLocks noGrp="1"/>
          </p:cNvSpPr>
          <p:nvPr>
            <p:ph type="ftr" sz="quarter" idx="11"/>
          </p:nvPr>
        </p:nvSpPr>
        <p:spPr>
          <a:xfrm>
            <a:off x="1437530" y="318641"/>
            <a:ext cx="3251553" cy="320931"/>
          </a:xfrm>
        </p:spPr>
        <p:txBody>
          <a:bodyPr/>
          <a:lstStyle/>
          <a:p>
            <a:endParaRPr lang="en-IN"/>
          </a:p>
        </p:txBody>
      </p:sp>
      <p:sp>
        <p:nvSpPr>
          <p:cNvPr id="7" name="Slide Number Placeholder 6"/>
          <p:cNvSpPr>
            <a:spLocks noGrp="1"/>
          </p:cNvSpPr>
          <p:nvPr>
            <p:ph type="sldNum" sz="quarter" idx="12"/>
          </p:nvPr>
        </p:nvSpPr>
        <p:spPr/>
        <p:txBody>
          <a:bodyPr/>
          <a:lstStyle/>
          <a:p>
            <a:fld id="{A5F07F77-423D-45AA-9650-385AB1975C64}" type="slidenum">
              <a:rPr lang="en-IN" smtClean="0"/>
              <a:pPr/>
              <a:t>‹#›</a:t>
            </a:fld>
            <a:endParaRPr lang="en-IN"/>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272117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0F880DD-5F53-4870-ADBA-80EF9D6C14C1}" type="datetimeFigureOut">
              <a:rPr lang="en-US" smtClean="0"/>
              <a:pPr/>
              <a:t>7/2/22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F07F77-423D-45AA-9650-385AB1975C64}" type="slidenum">
              <a:rPr lang="en-IN" smtClean="0"/>
              <a:pPr/>
              <a:t>‹#›</a:t>
            </a:fld>
            <a:endParaRPr lang="en-IN"/>
          </a:p>
        </p:txBody>
      </p:sp>
    </p:spTree>
    <p:extLst>
      <p:ext uri="{BB962C8B-B14F-4D97-AF65-F5344CB8AC3E}">
        <p14:creationId xmlns:p14="http://schemas.microsoft.com/office/powerpoint/2010/main" val="475127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0F880DD-5F53-4870-ADBA-80EF9D6C14C1}" type="datetimeFigureOut">
              <a:rPr lang="en-US" smtClean="0"/>
              <a:pPr/>
              <a:t>7/2/22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F07F77-423D-45AA-9650-385AB1975C64}" type="slidenum">
              <a:rPr lang="en-IN" smtClean="0"/>
              <a:pPr/>
              <a:t>‹#›</a:t>
            </a:fld>
            <a:endParaRPr lang="en-IN"/>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21031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A0F880DD-5F53-4870-ADBA-80EF9D6C14C1}" type="datetimeFigureOut">
              <a:rPr lang="en-US" smtClean="0"/>
              <a:pPr/>
              <a:t>7/2/22</a:t>
            </a:fld>
            <a:endParaRPr lang="en-IN"/>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fld id="{A5F07F77-423D-45AA-9650-385AB1975C64}" type="slidenum">
              <a:rPr lang="en-IN" smtClean="0"/>
              <a:pPr/>
              <a:t>‹#›</a:t>
            </a:fld>
            <a:endParaRPr lang="en-IN"/>
          </a:p>
        </p:txBody>
      </p:sp>
    </p:spTree>
    <p:extLst>
      <p:ext uri="{BB962C8B-B14F-4D97-AF65-F5344CB8AC3E}">
        <p14:creationId xmlns:p14="http://schemas.microsoft.com/office/powerpoint/2010/main" val="3770692228"/>
      </p:ext>
    </p:extLst>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gif"/></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63688" y="188640"/>
            <a:ext cx="7200800" cy="374061"/>
          </a:xfrm>
        </p:spPr>
        <p:txBody>
          <a:bodyPr>
            <a:normAutofit fontScale="90000"/>
          </a:bodyPr>
          <a:lstStyle/>
          <a:p>
            <a:r>
              <a:rPr lang="en-IN" sz="2400" u="sng" dirty="0">
                <a:latin typeface="Arial" panose="020B0604020202020204" pitchFamily="34" charset="0"/>
                <a:cs typeface="Arial" panose="020B0604020202020204" pitchFamily="34" charset="0"/>
              </a:rPr>
              <a:t>PRESENTATION</a:t>
            </a:r>
            <a:endParaRPr lang="en-IN" sz="2400"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899592" y="908720"/>
            <a:ext cx="7200800" cy="2232248"/>
          </a:xfrm>
        </p:spPr>
        <p:txBody>
          <a:bodyPr>
            <a:normAutofit fontScale="25000" lnSpcReduction="20000"/>
          </a:bodyPr>
          <a:lstStyle/>
          <a:p>
            <a:pPr algn="l">
              <a:lnSpc>
                <a:spcPct val="170000"/>
              </a:lnSpc>
            </a:pPr>
            <a:r>
              <a:rPr lang="en-IN" sz="7200" dirty="0">
                <a:latin typeface="Arial" panose="020B0604020202020204" pitchFamily="34" charset="0"/>
                <a:cs typeface="Arial" panose="020B0604020202020204" pitchFamily="34" charset="0"/>
              </a:rPr>
              <a:t>Student Name: Valentin Victor Zlate</a:t>
            </a:r>
          </a:p>
          <a:p>
            <a:pPr algn="l">
              <a:lnSpc>
                <a:spcPct val="170000"/>
              </a:lnSpc>
            </a:pPr>
            <a:r>
              <a:rPr lang="en-IN" sz="7200" dirty="0">
                <a:latin typeface="Arial" panose="020B0604020202020204" pitchFamily="34" charset="0"/>
                <a:cs typeface="Arial" panose="020B0604020202020204" pitchFamily="34" charset="0"/>
              </a:rPr>
              <a:t>Student ID : 2022008</a:t>
            </a:r>
          </a:p>
          <a:p>
            <a:pPr algn="l">
              <a:lnSpc>
                <a:spcPct val="170000"/>
              </a:lnSpc>
            </a:pPr>
            <a:r>
              <a:rPr lang="en-IN" sz="7200" dirty="0">
                <a:latin typeface="Arial" panose="020B0604020202020204" pitchFamily="34" charset="0"/>
                <a:cs typeface="Arial" panose="020B0604020202020204" pitchFamily="34" charset="0"/>
              </a:rPr>
              <a:t>Course name: Managing People</a:t>
            </a:r>
          </a:p>
          <a:p>
            <a:pPr algn="l">
              <a:lnSpc>
                <a:spcPct val="170000"/>
              </a:lnSpc>
            </a:pPr>
            <a:r>
              <a:rPr lang="en-IN" sz="7200" dirty="0">
                <a:latin typeface="Arial" panose="020B0604020202020204" pitchFamily="34" charset="0"/>
                <a:cs typeface="Arial" panose="020B0604020202020204" pitchFamily="34" charset="0"/>
              </a:rPr>
              <a:t>Subject name : Role of HR of ZARA</a:t>
            </a:r>
          </a:p>
          <a:p>
            <a:pPr algn="l"/>
            <a:br>
              <a:rPr lang="en-IN" dirty="0">
                <a:latin typeface="Arial" panose="020B0604020202020204" pitchFamily="34" charset="0"/>
                <a:cs typeface="Arial" panose="020B0604020202020204" pitchFamily="34" charset="0"/>
              </a:rPr>
            </a:br>
            <a:endParaRPr lang="en-IN" dirty="0">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3789040"/>
            <a:ext cx="4228956" cy="2907407"/>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6591949" y="4322998"/>
            <a:ext cx="3371013" cy="1698990"/>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26334" y="4653136"/>
            <a:ext cx="2557625" cy="143866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63888" y="187809"/>
            <a:ext cx="2774682" cy="719033"/>
          </a:xfrm>
        </p:spPr>
        <p:txBody>
          <a:bodyPr>
            <a:normAutofit fontScale="90000"/>
          </a:bodyPr>
          <a:lstStyle/>
          <a:p>
            <a:r>
              <a:rPr lang="en-IN" sz="2800" b="1" dirty="0">
                <a:latin typeface="Arial" panose="020B0604020202020204" pitchFamily="34" charset="0"/>
                <a:cs typeface="Arial" panose="020B0604020202020204" pitchFamily="34" charset="0"/>
              </a:rPr>
              <a:t>Introduction</a:t>
            </a:r>
          </a:p>
        </p:txBody>
      </p:sp>
      <p:sp>
        <p:nvSpPr>
          <p:cNvPr id="3" name="Content Placeholder 2"/>
          <p:cNvSpPr>
            <a:spLocks noGrp="1"/>
          </p:cNvSpPr>
          <p:nvPr>
            <p:ph idx="1"/>
          </p:nvPr>
        </p:nvSpPr>
        <p:spPr>
          <a:xfrm>
            <a:off x="575556" y="4005064"/>
            <a:ext cx="8172908" cy="2088232"/>
          </a:xfrm>
        </p:spPr>
        <p:txBody>
          <a:bodyPr>
            <a:normAutofit fontScale="77500" lnSpcReduction="20000"/>
          </a:bodyPr>
          <a:lstStyle/>
          <a:p>
            <a:pPr marL="0" indent="0" algn="ctr">
              <a:lnSpc>
                <a:spcPct val="170000"/>
              </a:lnSpc>
              <a:buNone/>
            </a:pPr>
            <a:r>
              <a:rPr lang="en-GB" dirty="0">
                <a:latin typeface="Arial" panose="020B0604020202020204" pitchFamily="34" charset="0"/>
                <a:cs typeface="Arial" panose="020B0604020202020204" pitchFamily="34" charset="0"/>
              </a:rPr>
              <a:t>People management is a process of setting various policies for hiring the new candidates, trying to train the candidates with proper training, and manage the employees to maintain a proper work culture. The human resource professionals have to look after the environment of the company, which helps to preserve a fruitful and healthy work culture such that the employees can bring out the best services for the business </a:t>
            </a:r>
            <a:endParaRPr lang="en-IN"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3">
            <a:clrChange>
              <a:clrFrom>
                <a:srgbClr val="9DD1FF"/>
              </a:clrFrom>
              <a:clrTo>
                <a:srgbClr val="9DD1FF">
                  <a:alpha val="0"/>
                </a:srgbClr>
              </a:clrTo>
            </a:clrChange>
            <a:extLst>
              <a:ext uri="{28A0092B-C50C-407E-A947-70E740481C1C}">
                <a14:useLocalDpi xmlns:a14="http://schemas.microsoft.com/office/drawing/2010/main" val="0"/>
              </a:ext>
            </a:extLst>
          </a:blip>
          <a:stretch>
            <a:fillRect/>
          </a:stretch>
        </p:blipFill>
        <p:spPr>
          <a:xfrm>
            <a:off x="2105980" y="906842"/>
            <a:ext cx="4932040" cy="295922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3768" y="67952"/>
            <a:ext cx="5256584" cy="668224"/>
          </a:xfrm>
        </p:spPr>
        <p:txBody>
          <a:bodyPr>
            <a:normAutofit fontScale="90000"/>
          </a:bodyPr>
          <a:lstStyle/>
          <a:p>
            <a:r>
              <a:rPr lang="en-IN" sz="2800" b="1" dirty="0">
                <a:latin typeface="Arial" panose="020B0604020202020204" pitchFamily="34" charset="0"/>
                <a:cs typeface="Arial" panose="020B0604020202020204" pitchFamily="34" charset="0"/>
              </a:rPr>
              <a:t>Overview of the business</a:t>
            </a:r>
          </a:p>
        </p:txBody>
      </p:sp>
      <p:sp>
        <p:nvSpPr>
          <p:cNvPr id="3" name="Content Placeholder 2"/>
          <p:cNvSpPr>
            <a:spLocks noGrp="1"/>
          </p:cNvSpPr>
          <p:nvPr>
            <p:ph idx="1"/>
          </p:nvPr>
        </p:nvSpPr>
        <p:spPr>
          <a:xfrm>
            <a:off x="26669" y="3243432"/>
            <a:ext cx="4392488" cy="2951834"/>
          </a:xfrm>
        </p:spPr>
        <p:txBody>
          <a:bodyPr>
            <a:normAutofit fontScale="92500" lnSpcReduction="10000"/>
          </a:bodyPr>
          <a:lstStyle/>
          <a:p>
            <a:pPr algn="ctr">
              <a:lnSpc>
                <a:spcPct val="150000"/>
              </a:lnSpc>
            </a:pPr>
            <a:r>
              <a:rPr lang="en-IN" sz="2000" dirty="0">
                <a:latin typeface="Arial" panose="020B0604020202020204" pitchFamily="34" charset="0"/>
                <a:cs typeface="Arial" panose="020B0604020202020204" pitchFamily="34" charset="0"/>
              </a:rPr>
              <a:t>The chosen business for the present project is Zara which belongs to the retail industry and manufactures different products related to fashions, makeup, and different accessories. Zara was established in 1975 having its headquarters in Spain </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2080" y="973189"/>
            <a:ext cx="2592288" cy="1092001"/>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9512" y="908720"/>
            <a:ext cx="3315786" cy="2316314"/>
          </a:xfrm>
          <a:prstGeom prst="rect">
            <a:avLst/>
          </a:prstGeom>
        </p:spPr>
      </p:pic>
      <p:sp>
        <p:nvSpPr>
          <p:cNvPr id="6" name="Rectangle 5">
            <a:extLst>
              <a:ext uri="{FF2B5EF4-FFF2-40B4-BE49-F238E27FC236}">
                <a16:creationId xmlns:a16="http://schemas.microsoft.com/office/drawing/2014/main" id="{4EA77BEE-25E1-52AF-A236-DF4C6254EF8B}"/>
              </a:ext>
            </a:extLst>
          </p:cNvPr>
          <p:cNvSpPr/>
          <p:nvPr/>
        </p:nvSpPr>
        <p:spPr>
          <a:xfrm>
            <a:off x="4572000" y="3273887"/>
            <a:ext cx="4366711" cy="1477328"/>
          </a:xfrm>
          <a:prstGeom prst="rect">
            <a:avLst/>
          </a:prstGeom>
        </p:spPr>
        <p:txBody>
          <a:bodyPr wrap="square">
            <a:spAutoFit/>
          </a:bodyPr>
          <a:lstStyle/>
          <a:p>
            <a:pPr marL="342900" indent="-342900">
              <a:buFont typeface="Arial" panose="020B0604020202020204" pitchFamily="34" charset="0"/>
              <a:buChar char="•"/>
            </a:pPr>
            <a:r>
              <a:rPr lang="en-GB" dirty="0">
                <a:latin typeface="Arial" panose="020B0604020202020204" pitchFamily="34" charset="0"/>
                <a:ea typeface="Times New Roman" panose="02020603050405020304" pitchFamily="18" charset="0"/>
                <a:cs typeface="Arial" panose="020B0604020202020204" pitchFamily="34" charset="0"/>
              </a:rPr>
              <a:t>The founders of the Zara clothing company were </a:t>
            </a:r>
            <a:r>
              <a:rPr lang="en-GB" dirty="0" err="1">
                <a:latin typeface="Arial" panose="020B0604020202020204" pitchFamily="34" charset="0"/>
                <a:ea typeface="Times New Roman" panose="02020603050405020304" pitchFamily="18" charset="0"/>
                <a:cs typeface="Arial" panose="020B0604020202020204" pitchFamily="34" charset="0"/>
              </a:rPr>
              <a:t>Amancio</a:t>
            </a:r>
            <a:r>
              <a:rPr lang="en-GB" dirty="0">
                <a:latin typeface="Arial" panose="020B0604020202020204" pitchFamily="34" charset="0"/>
                <a:ea typeface="Times New Roman" panose="02020603050405020304" pitchFamily="18" charset="0"/>
                <a:cs typeface="Arial" panose="020B0604020202020204" pitchFamily="34" charset="0"/>
              </a:rPr>
              <a:t> Ortega and Rosalia </a:t>
            </a:r>
            <a:r>
              <a:rPr lang="en-GB" dirty="0" err="1">
                <a:latin typeface="Arial" panose="020B0604020202020204" pitchFamily="34" charset="0"/>
                <a:ea typeface="Times New Roman" panose="02020603050405020304" pitchFamily="18" charset="0"/>
                <a:cs typeface="Arial" panose="020B0604020202020204" pitchFamily="34" charset="0"/>
              </a:rPr>
              <a:t>Mera</a:t>
            </a:r>
            <a:r>
              <a:rPr lang="en-GB" dirty="0">
                <a:latin typeface="Arial" panose="020B0604020202020204" pitchFamily="34" charset="0"/>
                <a:ea typeface="Times New Roman" panose="02020603050405020304" pitchFamily="18" charset="0"/>
                <a:cs typeface="Arial" panose="020B0604020202020204" pitchFamily="34" charset="0"/>
              </a:rPr>
              <a:t> and the current revenues of the company are 19,586 million Euros.</a:t>
            </a:r>
            <a:r>
              <a:rPr lang="en-GB"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1628" y="129667"/>
            <a:ext cx="8500743" cy="1034436"/>
          </a:xfrm>
        </p:spPr>
        <p:txBody>
          <a:bodyPr>
            <a:noAutofit/>
          </a:bodyPr>
          <a:lstStyle/>
          <a:p>
            <a:pPr algn="ctr">
              <a:lnSpc>
                <a:spcPct val="150000"/>
              </a:lnSpc>
            </a:pPr>
            <a:r>
              <a:rPr lang="en-IN" sz="2000" b="1" dirty="0">
                <a:latin typeface="Arial" panose="020B0604020202020204" pitchFamily="34" charset="0"/>
                <a:cs typeface="Arial" panose="020B0604020202020204" pitchFamily="34" charset="0"/>
              </a:rPr>
              <a:t>The Role of an H.R professional to the current CIPD Profession Map </a:t>
            </a:r>
          </a:p>
        </p:txBody>
      </p:sp>
      <p:sp>
        <p:nvSpPr>
          <p:cNvPr id="3" name="Content Placeholder 2"/>
          <p:cNvSpPr>
            <a:spLocks noGrp="1"/>
          </p:cNvSpPr>
          <p:nvPr>
            <p:ph idx="1"/>
          </p:nvPr>
        </p:nvSpPr>
        <p:spPr>
          <a:xfrm>
            <a:off x="-168220" y="4181561"/>
            <a:ext cx="4418325" cy="2184948"/>
          </a:xfrm>
        </p:spPr>
        <p:txBody>
          <a:bodyPr>
            <a:noAutofit/>
          </a:bodyPr>
          <a:lstStyle/>
          <a:p>
            <a:pPr algn="ctr">
              <a:lnSpc>
                <a:spcPct val="170000"/>
              </a:lnSpc>
            </a:pPr>
            <a:r>
              <a:rPr lang="en-GB" sz="1800" dirty="0">
                <a:latin typeface="Arial" panose="020B0604020202020204" pitchFamily="34" charset="0"/>
                <a:cs typeface="Arial" panose="020B0604020202020204" pitchFamily="34" charset="0"/>
              </a:rPr>
              <a:t>The role of the human resource professionals is to manage the lifestyle of the employees through proper </a:t>
            </a:r>
            <a:r>
              <a:rPr lang="en-GB" sz="1800" dirty="0" err="1">
                <a:latin typeface="Arial" panose="020B0604020202020204" pitchFamily="34" charset="0"/>
                <a:cs typeface="Arial" panose="020B0604020202020204" pitchFamily="34" charset="0"/>
              </a:rPr>
              <a:t>recruitmen</a:t>
            </a:r>
            <a:r>
              <a:rPr lang="en-GB" sz="1800" dirty="0">
                <a:latin typeface="Arial" panose="020B0604020202020204" pitchFamily="34" charset="0"/>
                <a:cs typeface="Arial" panose="020B0604020202020204" pitchFamily="34" charset="0"/>
              </a:rPr>
              <a:t> and hiring.</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b="5561"/>
          <a:stretch/>
        </p:blipFill>
        <p:spPr>
          <a:xfrm>
            <a:off x="160127" y="1041445"/>
            <a:ext cx="4104456" cy="2998012"/>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68938" y="1164103"/>
            <a:ext cx="4752445" cy="2733584"/>
          </a:xfrm>
          <a:prstGeom prst="rect">
            <a:avLst/>
          </a:prstGeom>
        </p:spPr>
      </p:pic>
      <p:sp>
        <p:nvSpPr>
          <p:cNvPr id="4" name="Rectangle 3">
            <a:extLst>
              <a:ext uri="{FF2B5EF4-FFF2-40B4-BE49-F238E27FC236}">
                <a16:creationId xmlns:a16="http://schemas.microsoft.com/office/drawing/2014/main" id="{8ECD557B-D4E0-44F6-FC6D-45F1F318D5D4}"/>
              </a:ext>
            </a:extLst>
          </p:cNvPr>
          <p:cNvSpPr/>
          <p:nvPr/>
        </p:nvSpPr>
        <p:spPr>
          <a:xfrm>
            <a:off x="4449383" y="4039457"/>
            <a:ext cx="4572000" cy="923330"/>
          </a:xfrm>
          <a:prstGeom prst="rect">
            <a:avLst/>
          </a:prstGeom>
        </p:spPr>
        <p:txBody>
          <a:bodyPr>
            <a:spAutoFit/>
          </a:bodyPr>
          <a:lstStyle/>
          <a:p>
            <a:pPr marL="285750" indent="-285750">
              <a:buFont typeface="Arial" panose="020B0604020202020204" pitchFamily="34" charset="0"/>
              <a:buChar char="•"/>
            </a:pPr>
            <a:r>
              <a:rPr lang="en-GB" dirty="0">
                <a:latin typeface="Arial" panose="020B0604020202020204" pitchFamily="34" charset="0"/>
                <a:ea typeface="Times New Roman" panose="02020603050405020304" pitchFamily="18" charset="0"/>
                <a:cs typeface="Arial" panose="020B0604020202020204" pitchFamily="34" charset="0"/>
              </a:rPr>
              <a:t>The HR professionals try to administer the benefits to the employees and try to provide proper training </a:t>
            </a:r>
            <a:endParaRPr lang="en-US"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1168A33C-4F95-3172-9A9D-515C47B4A415}"/>
              </a:ext>
            </a:extLst>
          </p:cNvPr>
          <p:cNvSpPr/>
          <p:nvPr/>
        </p:nvSpPr>
        <p:spPr>
          <a:xfrm>
            <a:off x="4434905" y="4962787"/>
            <a:ext cx="4572000" cy="1200329"/>
          </a:xfrm>
          <a:prstGeom prst="rect">
            <a:avLst/>
          </a:prstGeom>
        </p:spPr>
        <p:txBody>
          <a:bodyPr>
            <a:spAutoFit/>
          </a:bodyPr>
          <a:lstStyle/>
          <a:p>
            <a:pPr marL="285750" indent="-285750">
              <a:buFont typeface="Arial" panose="020B0604020202020204" pitchFamily="34" charset="0"/>
              <a:buChar char="•"/>
            </a:pPr>
            <a:r>
              <a:rPr lang="en-GB" dirty="0">
                <a:latin typeface="Arial" panose="020B0604020202020204" pitchFamily="34" charset="0"/>
                <a:ea typeface="Times New Roman" panose="02020603050405020304" pitchFamily="18" charset="0"/>
                <a:cs typeface="Arial" panose="020B0604020202020204" pitchFamily="34" charset="0"/>
              </a:rPr>
              <a:t>The management department has to maintain certain policies within the work culture such that a fruitful and wealthy work culture </a:t>
            </a:r>
            <a:endParaRPr lang="en-US" dirty="0">
              <a:latin typeface="Arial" panose="020B060402020202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2DE8EA-B932-13D8-3AE2-125C24331521}"/>
              </a:ext>
            </a:extLst>
          </p:cNvPr>
          <p:cNvSpPr>
            <a:spLocks noGrp="1"/>
          </p:cNvSpPr>
          <p:nvPr>
            <p:ph type="title"/>
          </p:nvPr>
        </p:nvSpPr>
        <p:spPr>
          <a:xfrm>
            <a:off x="539552" y="188640"/>
            <a:ext cx="7691508" cy="1008112"/>
          </a:xfrm>
        </p:spPr>
        <p:txBody>
          <a:bodyPr/>
          <a:lstStyle/>
          <a:p>
            <a:r>
              <a:rPr lang="en-GB" dirty="0"/>
              <a:t>Evolution of HR and recruitment</a:t>
            </a:r>
            <a:endParaRPr lang="en-US" dirty="0"/>
          </a:p>
        </p:txBody>
      </p:sp>
      <p:sp>
        <p:nvSpPr>
          <p:cNvPr id="3" name="Content Placeholder 2">
            <a:extLst>
              <a:ext uri="{FF2B5EF4-FFF2-40B4-BE49-F238E27FC236}">
                <a16:creationId xmlns:a16="http://schemas.microsoft.com/office/drawing/2014/main" id="{3054D97E-E8DE-EC6F-BFF5-6C0EB1428CAC}"/>
              </a:ext>
            </a:extLst>
          </p:cNvPr>
          <p:cNvSpPr>
            <a:spLocks noGrp="1"/>
          </p:cNvSpPr>
          <p:nvPr>
            <p:ph idx="1"/>
          </p:nvPr>
        </p:nvSpPr>
        <p:spPr>
          <a:xfrm>
            <a:off x="179512" y="1916832"/>
            <a:ext cx="4032448" cy="4032448"/>
          </a:xfrm>
        </p:spPr>
        <p:txBody>
          <a:bodyPr>
            <a:normAutofit fontScale="92500" lnSpcReduction="20000"/>
          </a:bodyPr>
          <a:lstStyle/>
          <a:p>
            <a:r>
              <a:rPr lang="en-GB" dirty="0">
                <a:latin typeface="Arial" panose="020B0604020202020204" pitchFamily="34" charset="0"/>
                <a:cs typeface="Arial" panose="020B0604020202020204" pitchFamily="34" charset="0"/>
              </a:rPr>
              <a:t>Evolution of HR and recruitment</a:t>
            </a:r>
          </a:p>
          <a:p>
            <a:pPr marL="0" indent="0">
              <a:buNone/>
            </a:pPr>
            <a:r>
              <a:rPr lang="en-GB" dirty="0">
                <a:latin typeface="Arial" panose="020B0604020202020204" pitchFamily="34" charset="0"/>
                <a:cs typeface="Arial" panose="020B0604020202020204" pitchFamily="34" charset="0"/>
              </a:rPr>
              <a:t>The concept of HR professionals evolved with the various stages of the industrial revolution,</a:t>
            </a:r>
          </a:p>
          <a:p>
            <a:pPr marL="0" indent="0">
              <a:buNone/>
            </a:pPr>
            <a:r>
              <a:rPr lang="en-GB" dirty="0">
                <a:latin typeface="Arial" panose="020B0604020202020204" pitchFamily="34" charset="0"/>
                <a:cs typeface="Arial" panose="020B0604020202020204" pitchFamily="34" charset="0"/>
              </a:rPr>
              <a:t>scientific management, and human relations. The Human Resources professionals mainly</a:t>
            </a:r>
          </a:p>
          <a:p>
            <a:pPr marL="0" indent="0">
              <a:buNone/>
            </a:pPr>
            <a:r>
              <a:rPr lang="en-GB" dirty="0">
                <a:latin typeface="Arial" panose="020B0604020202020204" pitchFamily="34" charset="0"/>
                <a:cs typeface="Arial" panose="020B0604020202020204" pitchFamily="34" charset="0"/>
              </a:rPr>
              <a:t>focus on the recruitment process of the company and overview the financial sector of the</a:t>
            </a:r>
          </a:p>
          <a:p>
            <a:pPr marL="0" indent="0">
              <a:buNone/>
            </a:pPr>
            <a:r>
              <a:rPr lang="en-GB" dirty="0">
                <a:latin typeface="Arial" panose="020B0604020202020204" pitchFamily="34" charset="0"/>
                <a:cs typeface="Arial" panose="020B0604020202020204" pitchFamily="34" charset="0"/>
              </a:rPr>
              <a:t>company</a:t>
            </a:r>
          </a:p>
          <a:p>
            <a:pPr marL="0" indent="0">
              <a:buNone/>
            </a:pPr>
            <a:endParaRPr lang="en-US" dirty="0">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3FC77F71-74D5-7EA3-5E10-9804E1D79163}"/>
              </a:ext>
            </a:extLst>
          </p:cNvPr>
          <p:cNvSpPr/>
          <p:nvPr/>
        </p:nvSpPr>
        <p:spPr>
          <a:xfrm>
            <a:off x="4332400" y="1922193"/>
            <a:ext cx="4572000" cy="1477328"/>
          </a:xfrm>
          <a:prstGeom prst="rect">
            <a:avLst/>
          </a:prstGeom>
        </p:spPr>
        <p:txBody>
          <a:bodyPr>
            <a:spAutoFit/>
          </a:bodyPr>
          <a:lstStyle/>
          <a:p>
            <a:pPr marL="285750" indent="-285750">
              <a:buFont typeface="Arial" panose="020B0604020202020204" pitchFamily="34" charset="0"/>
              <a:buChar char="•"/>
            </a:pPr>
            <a:r>
              <a:rPr lang="en-GB" dirty="0">
                <a:solidFill>
                  <a:srgbClr val="000000"/>
                </a:solidFill>
                <a:latin typeface="Arial" panose="020B0604020202020204" pitchFamily="34" charset="0"/>
                <a:cs typeface="Arial" panose="020B0604020202020204" pitchFamily="34" charset="0"/>
              </a:rPr>
              <a:t>The skills</a:t>
            </a:r>
          </a:p>
          <a:p>
            <a:r>
              <a:rPr lang="en-GB" dirty="0">
                <a:solidFill>
                  <a:srgbClr val="000000"/>
                </a:solidFill>
                <a:latin typeface="Arial" panose="020B0604020202020204" pitchFamily="34" charset="0"/>
                <a:cs typeface="Arial" panose="020B0604020202020204" pitchFamily="34" charset="0"/>
              </a:rPr>
              <a:t>and techniques of the company are upgraded by involving the various new and advanced</a:t>
            </a:r>
          </a:p>
          <a:p>
            <a:r>
              <a:rPr lang="en-GB" dirty="0">
                <a:solidFill>
                  <a:srgbClr val="000000"/>
                </a:solidFill>
                <a:latin typeface="Arial" panose="020B0604020202020204" pitchFamily="34" charset="0"/>
                <a:cs typeface="Arial" panose="020B0604020202020204" pitchFamily="34" charset="0"/>
              </a:rPr>
              <a:t>software in the company. </a:t>
            </a:r>
            <a:endParaRPr lang="en-GB" b="0" i="0" dirty="0">
              <a:solidFill>
                <a:srgbClr val="0000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02638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16632"/>
            <a:ext cx="8820472" cy="686085"/>
          </a:xfrm>
        </p:spPr>
        <p:txBody>
          <a:bodyPr>
            <a:noAutofit/>
          </a:bodyPr>
          <a:lstStyle/>
          <a:p>
            <a:pPr algn="ctr">
              <a:lnSpc>
                <a:spcPct val="150000"/>
              </a:lnSpc>
            </a:pPr>
            <a:r>
              <a:rPr lang="en-IN" sz="2000" b="1" dirty="0">
                <a:latin typeface="Arial" panose="020B0604020202020204" pitchFamily="34" charset="0"/>
                <a:cs typeface="Arial" panose="020B0604020202020204" pitchFamily="34" charset="0"/>
              </a:rPr>
              <a:t>How the firm executes its Recruitment and Selection process</a:t>
            </a:r>
          </a:p>
        </p:txBody>
      </p:sp>
      <p:sp>
        <p:nvSpPr>
          <p:cNvPr id="3" name="Content Placeholder 2"/>
          <p:cNvSpPr>
            <a:spLocks noGrp="1"/>
          </p:cNvSpPr>
          <p:nvPr>
            <p:ph idx="1"/>
          </p:nvPr>
        </p:nvSpPr>
        <p:spPr>
          <a:xfrm>
            <a:off x="-252536" y="3695772"/>
            <a:ext cx="4518228" cy="2423023"/>
          </a:xfrm>
        </p:spPr>
        <p:txBody>
          <a:bodyPr>
            <a:normAutofit fontScale="92500" lnSpcReduction="20000"/>
          </a:bodyPr>
          <a:lstStyle/>
          <a:p>
            <a:pPr algn="ctr">
              <a:lnSpc>
                <a:spcPct val="150000"/>
              </a:lnSpc>
            </a:pPr>
            <a:r>
              <a:rPr lang="en-GB" dirty="0">
                <a:latin typeface="Arial" panose="020B0604020202020204" pitchFamily="34" charset="0"/>
                <a:cs typeface="Arial" panose="020B0604020202020204" pitchFamily="34" charset="0"/>
              </a:rPr>
              <a:t>The main aim of the Human Resources department is to recruit the best employees for the business such that they can be able to accomplish the targeted goals and objectives in the global market.</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80112" y="970626"/>
            <a:ext cx="2857500" cy="2530382"/>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814152"/>
            <a:ext cx="3774496" cy="2830872"/>
          </a:xfrm>
          <a:prstGeom prst="rect">
            <a:avLst/>
          </a:prstGeom>
        </p:spPr>
      </p:pic>
      <p:sp>
        <p:nvSpPr>
          <p:cNvPr id="4" name="Rectangle 3">
            <a:extLst>
              <a:ext uri="{FF2B5EF4-FFF2-40B4-BE49-F238E27FC236}">
                <a16:creationId xmlns:a16="http://schemas.microsoft.com/office/drawing/2014/main" id="{133A1CAA-9583-4080-5D9A-C31518B8EC7B}"/>
              </a:ext>
            </a:extLst>
          </p:cNvPr>
          <p:cNvSpPr/>
          <p:nvPr/>
        </p:nvSpPr>
        <p:spPr>
          <a:xfrm>
            <a:off x="4355529" y="3706954"/>
            <a:ext cx="4572000" cy="1200329"/>
          </a:xfrm>
          <a:prstGeom prst="rect">
            <a:avLst/>
          </a:prstGeom>
        </p:spPr>
        <p:txBody>
          <a:bodyPr>
            <a:spAutoFit/>
          </a:bodyPr>
          <a:lstStyle/>
          <a:p>
            <a:pPr marL="285750" indent="-285750">
              <a:buFont typeface="Arial" panose="020B0604020202020204" pitchFamily="34" charset="0"/>
              <a:buChar char="•"/>
            </a:pPr>
            <a:r>
              <a:rPr lang="en-GB" dirty="0">
                <a:latin typeface="Arial" panose="020B0604020202020204" pitchFamily="34" charset="0"/>
                <a:ea typeface="Times New Roman" panose="02020603050405020304" pitchFamily="18" charset="0"/>
                <a:cs typeface="Arial" panose="020B0604020202020204" pitchFamily="34" charset="0"/>
              </a:rPr>
              <a:t>The HR professionals have to bring out the potentiality of the candidates such that they can be able to provide the finest performances </a:t>
            </a:r>
            <a:endParaRPr lang="en-US"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DF6B62AF-12BD-CBAF-C5B4-DC6BD62D4154}"/>
              </a:ext>
            </a:extLst>
          </p:cNvPr>
          <p:cNvSpPr/>
          <p:nvPr/>
        </p:nvSpPr>
        <p:spPr>
          <a:xfrm>
            <a:off x="4355529" y="5113229"/>
            <a:ext cx="4572000" cy="923330"/>
          </a:xfrm>
          <a:prstGeom prst="rect">
            <a:avLst/>
          </a:prstGeom>
        </p:spPr>
        <p:txBody>
          <a:bodyPr>
            <a:spAutoFit/>
          </a:bodyPr>
          <a:lstStyle/>
          <a:p>
            <a:pPr marL="285750" indent="-285750">
              <a:buFont typeface="Arial" panose="020B0604020202020204" pitchFamily="34" charset="0"/>
              <a:buChar char="•"/>
            </a:pPr>
            <a:r>
              <a:rPr lang="en-GB" dirty="0">
                <a:latin typeface="Arial" panose="020B0604020202020204" pitchFamily="34" charset="0"/>
                <a:ea typeface="Times New Roman" panose="02020603050405020304" pitchFamily="18" charset="0"/>
                <a:cs typeface="Arial" panose="020B0604020202020204" pitchFamily="34" charset="0"/>
              </a:rPr>
              <a:t>The HR professionals try to develop proper behaviours of the employees to impress the customers </a:t>
            </a:r>
            <a:endParaRPr lang="en-US" dirty="0">
              <a:latin typeface="Arial" panose="020B0604020202020204" pitchFamily="34" charset="0"/>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964488" cy="1143000"/>
          </a:xfrm>
        </p:spPr>
        <p:txBody>
          <a:bodyPr>
            <a:noAutofit/>
          </a:bodyPr>
          <a:lstStyle/>
          <a:p>
            <a:pPr algn="ctr">
              <a:lnSpc>
                <a:spcPct val="150000"/>
              </a:lnSpc>
            </a:pPr>
            <a:r>
              <a:rPr lang="en-IN" sz="2000" b="1" dirty="0">
                <a:latin typeface="Arial" panose="020B0604020202020204" pitchFamily="34" charset="0"/>
                <a:cs typeface="Arial" panose="020B0604020202020204" pitchFamily="34" charset="0"/>
              </a:rPr>
              <a:t>How the strategies used in process beginning OF HRM</a:t>
            </a:r>
          </a:p>
        </p:txBody>
      </p:sp>
      <p:sp>
        <p:nvSpPr>
          <p:cNvPr id="3" name="Content Placeholder 2"/>
          <p:cNvSpPr>
            <a:spLocks noGrp="1"/>
          </p:cNvSpPr>
          <p:nvPr>
            <p:ph idx="1"/>
          </p:nvPr>
        </p:nvSpPr>
        <p:spPr>
          <a:xfrm>
            <a:off x="-245694" y="2664175"/>
            <a:ext cx="3995936" cy="2751843"/>
          </a:xfrm>
        </p:spPr>
        <p:txBody>
          <a:bodyPr>
            <a:noAutofit/>
          </a:bodyPr>
          <a:lstStyle/>
          <a:p>
            <a:pPr algn="ctr">
              <a:lnSpc>
                <a:spcPct val="150000"/>
              </a:lnSpc>
            </a:pPr>
            <a:r>
              <a:rPr lang="en-GB" sz="1800" dirty="0">
                <a:latin typeface="Arial" panose="020B0604020202020204" pitchFamily="34" charset="0"/>
                <a:cs typeface="Arial" panose="020B0604020202020204" pitchFamily="34" charset="0"/>
              </a:rPr>
              <a:t>The concept of HR professionals evolved with the various stages of the industrial revolution, scientific management, and human relations. HR Professionals of ZARA mainly focus on advanced software of the company </a:t>
            </a:r>
          </a:p>
        </p:txBody>
      </p:sp>
      <p:sp>
        <p:nvSpPr>
          <p:cNvPr id="4" name="Rectangle 3">
            <a:extLst>
              <a:ext uri="{FF2B5EF4-FFF2-40B4-BE49-F238E27FC236}">
                <a16:creationId xmlns:a16="http://schemas.microsoft.com/office/drawing/2014/main" id="{74A1D52D-C005-8935-19FF-23B0E0766A22}"/>
              </a:ext>
            </a:extLst>
          </p:cNvPr>
          <p:cNvSpPr/>
          <p:nvPr/>
        </p:nvSpPr>
        <p:spPr>
          <a:xfrm>
            <a:off x="4242816" y="3284984"/>
            <a:ext cx="4572000" cy="1200329"/>
          </a:xfrm>
          <a:prstGeom prst="rect">
            <a:avLst/>
          </a:prstGeom>
        </p:spPr>
        <p:txBody>
          <a:bodyPr>
            <a:spAutoFit/>
          </a:bodyPr>
          <a:lstStyle/>
          <a:p>
            <a:pPr marL="285750" indent="-285750">
              <a:buFont typeface="Arial" panose="020B0604020202020204" pitchFamily="34" charset="0"/>
              <a:buChar char="•"/>
            </a:pPr>
            <a:r>
              <a:rPr lang="en-GB" dirty="0">
                <a:latin typeface="Arial" panose="020B0604020202020204" pitchFamily="34" charset="0"/>
                <a:ea typeface="Times New Roman" panose="02020603050405020304" pitchFamily="18" charset="0"/>
                <a:cs typeface="Arial" panose="020B0604020202020204" pitchFamily="34" charset="0"/>
              </a:rPr>
              <a:t>The HR department of the Zara Company introduced various rules and regulations to maintain a disciplined environment in the company.</a:t>
            </a:r>
            <a:r>
              <a:rPr lang="en-GB"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0A5D70C5-D3C8-95ED-05BD-EBB4EB59DB2A}"/>
              </a:ext>
            </a:extLst>
          </p:cNvPr>
          <p:cNvSpPr/>
          <p:nvPr/>
        </p:nvSpPr>
        <p:spPr>
          <a:xfrm>
            <a:off x="4211960" y="4815536"/>
            <a:ext cx="4752528" cy="923330"/>
          </a:xfrm>
          <a:prstGeom prst="rect">
            <a:avLst/>
          </a:prstGeom>
        </p:spPr>
        <p:txBody>
          <a:bodyPr wrap="square">
            <a:spAutoFit/>
          </a:bodyPr>
          <a:lstStyle/>
          <a:p>
            <a:pPr marL="285750" indent="-285750">
              <a:buFont typeface="Arial" panose="020B0604020202020204" pitchFamily="34" charset="0"/>
              <a:buChar char="•"/>
            </a:pPr>
            <a:r>
              <a:rPr lang="en-GB" dirty="0">
                <a:latin typeface="Arial" panose="020B0604020202020204" pitchFamily="34" charset="0"/>
                <a:ea typeface="Times New Roman" panose="02020603050405020304" pitchFamily="18" charset="0"/>
                <a:cs typeface="Arial" panose="020B0604020202020204" pitchFamily="34" charset="0"/>
              </a:rPr>
              <a:t>The aim of the HR department is to find the potential of the candidates who are hard working and flexible </a:t>
            </a:r>
            <a:endParaRPr lang="en-US"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3CE78EC-4E3B-C068-D800-ED5FB4D564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04548" y="651092"/>
            <a:ext cx="2134903" cy="248412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763" y="116632"/>
            <a:ext cx="8712968" cy="903633"/>
          </a:xfrm>
        </p:spPr>
        <p:txBody>
          <a:bodyPr>
            <a:normAutofit/>
          </a:bodyPr>
          <a:lstStyle/>
          <a:p>
            <a:pPr algn="ctr"/>
            <a:r>
              <a:rPr lang="en-IN" sz="2000" b="1" dirty="0">
                <a:latin typeface="Arial" panose="020B0604020202020204" pitchFamily="34" charset="0"/>
                <a:cs typeface="Arial" panose="020B0604020202020204" pitchFamily="34" charset="0"/>
              </a:rPr>
              <a:t>How the strategies used in the firm’s recruitment and selection beginning OF HRM</a:t>
            </a:r>
          </a:p>
        </p:txBody>
      </p:sp>
      <p:sp>
        <p:nvSpPr>
          <p:cNvPr id="3" name="Content Placeholder 2"/>
          <p:cNvSpPr>
            <a:spLocks noGrp="1"/>
          </p:cNvSpPr>
          <p:nvPr>
            <p:ph idx="1"/>
          </p:nvPr>
        </p:nvSpPr>
        <p:spPr>
          <a:xfrm>
            <a:off x="-12912" y="4341068"/>
            <a:ext cx="4504483" cy="1080120"/>
          </a:xfrm>
        </p:spPr>
        <p:txBody>
          <a:bodyPr>
            <a:normAutofit lnSpcReduction="10000"/>
          </a:bodyPr>
          <a:lstStyle/>
          <a:p>
            <a:pPr algn="ctr" defTabSz="914400">
              <a:lnSpc>
                <a:spcPct val="100000"/>
              </a:lnSpc>
              <a:spcBef>
                <a:spcPts val="0"/>
              </a:spcBef>
              <a:defRPr/>
            </a:pPr>
            <a:r>
              <a:rPr lang="en-GB" sz="1800" dirty="0">
                <a:latin typeface="Arial" panose="020B0604020202020204" pitchFamily="34" charset="0"/>
                <a:cs typeface="Arial" panose="020B0604020202020204" pitchFamily="34" charset="0"/>
              </a:rPr>
              <a:t>The concept of HR professionals evolved with the various stages of the industrial revolution, scientific management, and human relations. </a:t>
            </a:r>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5113" t="6601" r="5113" b="10800"/>
          <a:stretch/>
        </p:blipFill>
        <p:spPr>
          <a:xfrm>
            <a:off x="1493911" y="837227"/>
            <a:ext cx="6048672" cy="2940036"/>
          </a:xfrm>
          <a:prstGeom prst="rect">
            <a:avLst/>
          </a:prstGeom>
        </p:spPr>
      </p:pic>
      <p:sp>
        <p:nvSpPr>
          <p:cNvPr id="4" name="Rectangle 3">
            <a:extLst>
              <a:ext uri="{FF2B5EF4-FFF2-40B4-BE49-F238E27FC236}">
                <a16:creationId xmlns:a16="http://schemas.microsoft.com/office/drawing/2014/main" id="{916377BD-C763-6281-A5A9-E662C3E705B9}"/>
              </a:ext>
            </a:extLst>
          </p:cNvPr>
          <p:cNvSpPr/>
          <p:nvPr/>
        </p:nvSpPr>
        <p:spPr>
          <a:xfrm>
            <a:off x="4544923" y="4357032"/>
            <a:ext cx="4572000" cy="1200329"/>
          </a:xfrm>
          <a:prstGeom prst="rect">
            <a:avLst/>
          </a:prstGeom>
        </p:spPr>
        <p:txBody>
          <a:bodyPr>
            <a:spAutoFit/>
          </a:bodyPr>
          <a:lstStyle/>
          <a:p>
            <a:pPr marL="285750" indent="-285750">
              <a:buFont typeface="Arial" panose="020B0604020202020204" pitchFamily="34" charset="0"/>
              <a:buChar char="•"/>
            </a:pPr>
            <a:r>
              <a:rPr lang="en-GB" dirty="0">
                <a:latin typeface="Arial" panose="020B0604020202020204" pitchFamily="34" charset="0"/>
                <a:ea typeface="Times New Roman" panose="02020603050405020304" pitchFamily="18" charset="0"/>
                <a:cs typeface="Arial" panose="020B0604020202020204" pitchFamily="34" charset="0"/>
              </a:rPr>
              <a:t>The Human Resources professionals mainly focus on the recruitment process of the company and overview the financial sector </a:t>
            </a:r>
            <a:endParaRPr lang="en-US" dirty="0">
              <a:latin typeface="Arial" panose="020B0604020202020204" pitchFamily="34" charset="0"/>
              <a:cs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5" name="Straight Connector 34">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90422" y="1847088"/>
            <a:ext cx="3133029"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96BD68E3-C79A-9D19-C438-B2222BFE53CB}"/>
              </a:ext>
            </a:extLst>
          </p:cNvPr>
          <p:cNvSpPr>
            <a:spLocks noGrp="1"/>
          </p:cNvSpPr>
          <p:nvPr>
            <p:ph type="title"/>
          </p:nvPr>
        </p:nvSpPr>
        <p:spPr>
          <a:xfrm>
            <a:off x="539552" y="344575"/>
            <a:ext cx="3888432" cy="945316"/>
          </a:xfrm>
        </p:spPr>
        <p:txBody>
          <a:bodyPr>
            <a:normAutofit fontScale="90000"/>
          </a:bodyPr>
          <a:lstStyle/>
          <a:p>
            <a:r>
              <a:rPr lang="en-GB" dirty="0"/>
              <a:t>HRM has been affected</a:t>
            </a:r>
            <a:endParaRPr lang="en-US" dirty="0"/>
          </a:p>
        </p:txBody>
      </p:sp>
      <p:sp>
        <p:nvSpPr>
          <p:cNvPr id="37" name="Rectangle 36">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Content Placeholder 2">
            <a:extLst>
              <a:ext uri="{FF2B5EF4-FFF2-40B4-BE49-F238E27FC236}">
                <a16:creationId xmlns:a16="http://schemas.microsoft.com/office/drawing/2014/main" id="{EFD3335A-FC35-0291-7006-6C979FBDA10F}"/>
              </a:ext>
            </a:extLst>
          </p:cNvPr>
          <p:cNvSpPr>
            <a:spLocks noGrp="1"/>
          </p:cNvSpPr>
          <p:nvPr>
            <p:ph idx="1"/>
          </p:nvPr>
        </p:nvSpPr>
        <p:spPr>
          <a:xfrm>
            <a:off x="251520" y="1964889"/>
            <a:ext cx="3971931" cy="3912373"/>
          </a:xfrm>
        </p:spPr>
        <p:txBody>
          <a:bodyPr>
            <a:normAutofit fontScale="92500" lnSpcReduction="20000"/>
          </a:bodyPr>
          <a:lstStyle/>
          <a:p>
            <a:pPr>
              <a:lnSpc>
                <a:spcPct val="110000"/>
              </a:lnSpc>
            </a:pPr>
            <a:r>
              <a:rPr lang="en-GB" sz="1800" dirty="0">
                <a:latin typeface="Arial" panose="020B0604020202020204" pitchFamily="34" charset="0"/>
                <a:cs typeface="Arial" panose="020B0604020202020204" pitchFamily="34" charset="0"/>
              </a:rPr>
              <a:t>HRM ZARA it has been affected of COVID-19,as it was hard to hire new people and they lost income and staff.</a:t>
            </a:r>
          </a:p>
          <a:p>
            <a:pPr>
              <a:lnSpc>
                <a:spcPct val="110000"/>
              </a:lnSpc>
            </a:pPr>
            <a:r>
              <a:rPr lang="en-GB" sz="1800" dirty="0">
                <a:latin typeface="Arial" panose="020B0604020202020204" pitchFamily="34" charset="0"/>
                <a:cs typeface="Arial" panose="020B0604020202020204" pitchFamily="34" charset="0"/>
              </a:rPr>
              <a:t> ZARA has been affected also of Brexit from UK as they will need more papers and rules when they hire new staff as new law of UK GOV</a:t>
            </a:r>
          </a:p>
          <a:p>
            <a:pPr>
              <a:lnSpc>
                <a:spcPct val="110000"/>
              </a:lnSpc>
            </a:pPr>
            <a:r>
              <a:rPr lang="en-GB" sz="1800" dirty="0">
                <a:latin typeface="Arial" panose="020B0604020202020204" pitchFamily="34" charset="0"/>
                <a:cs typeface="Arial" panose="020B0604020202020204" pitchFamily="34" charset="0"/>
              </a:rPr>
              <a:t> ZARA it was affected like almost every company with the world inflation as prices goes up very much and they need to make sure they can keep the track with new regulation.</a:t>
            </a:r>
          </a:p>
          <a:p>
            <a:pPr>
              <a:lnSpc>
                <a:spcPct val="110000"/>
              </a:lnSpc>
            </a:pPr>
            <a:endParaRPr lang="en-US" sz="1400" dirty="0"/>
          </a:p>
        </p:txBody>
      </p:sp>
      <p:pic>
        <p:nvPicPr>
          <p:cNvPr id="5" name="Picture 4" descr="Diagram&#10;&#10;Description automatically generated">
            <a:extLst>
              <a:ext uri="{FF2B5EF4-FFF2-40B4-BE49-F238E27FC236}">
                <a16:creationId xmlns:a16="http://schemas.microsoft.com/office/drawing/2014/main" id="{4A6ADF92-15D1-BFFB-CA28-5483D761E5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0808" y="1740840"/>
            <a:ext cx="3720331" cy="2790248"/>
          </a:xfrm>
          <a:prstGeom prst="rect">
            <a:avLst/>
          </a:prstGeom>
        </p:spPr>
      </p:pic>
      <p:pic>
        <p:nvPicPr>
          <p:cNvPr id="39" name="Picture 38">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41" name="Straight Connector 40">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8619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10136" y="188640"/>
            <a:ext cx="2862064" cy="792088"/>
          </a:xfrm>
        </p:spPr>
        <p:txBody>
          <a:bodyPr>
            <a:normAutofit fontScale="90000"/>
          </a:bodyPr>
          <a:lstStyle/>
          <a:p>
            <a:pPr algn="ctr">
              <a:lnSpc>
                <a:spcPct val="150000"/>
              </a:lnSpc>
            </a:pPr>
            <a:r>
              <a:rPr lang="en-IN" b="1" dirty="0">
                <a:latin typeface="Arial" panose="020B0604020202020204" pitchFamily="34" charset="0"/>
                <a:cs typeface="Arial" panose="020B0604020202020204" pitchFamily="34" charset="0"/>
              </a:rPr>
              <a:t>Conclusion </a:t>
            </a:r>
          </a:p>
        </p:txBody>
      </p:sp>
      <p:sp>
        <p:nvSpPr>
          <p:cNvPr id="3" name="Content Placeholder 2"/>
          <p:cNvSpPr>
            <a:spLocks noGrp="1"/>
          </p:cNvSpPr>
          <p:nvPr>
            <p:ph idx="1"/>
          </p:nvPr>
        </p:nvSpPr>
        <p:spPr>
          <a:xfrm>
            <a:off x="451815" y="5075492"/>
            <a:ext cx="8240369" cy="883480"/>
          </a:xfrm>
        </p:spPr>
        <p:txBody>
          <a:bodyPr>
            <a:normAutofit fontScale="92500" lnSpcReduction="20000"/>
          </a:bodyPr>
          <a:lstStyle/>
          <a:p>
            <a:pPr marL="0" indent="0" algn="ctr">
              <a:buNone/>
            </a:pPr>
            <a:r>
              <a:rPr lang="en-GB" sz="1800" dirty="0">
                <a:latin typeface="Arial" panose="020B0604020202020204" pitchFamily="34" charset="0"/>
                <a:cs typeface="Arial" panose="020B0604020202020204" pitchFamily="34" charset="0"/>
              </a:rPr>
              <a:t>Lastly, it can be concluded that HR professionals are responsible for recruiting the best candidates for the company such that the business can bring out the best services and products in the global market. </a:t>
            </a:r>
            <a:endParaRPr lang="en-IN" sz="18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20280" y="1340768"/>
            <a:ext cx="6503440" cy="3383089"/>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419088"/>
            <a:ext cx="1865376" cy="438912"/>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9570" y="6419088"/>
            <a:ext cx="1865376" cy="438912"/>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34946" y="6419088"/>
            <a:ext cx="1865376" cy="438912"/>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00322" y="6437376"/>
            <a:ext cx="1865376" cy="438912"/>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65698" y="6429958"/>
            <a:ext cx="1865376" cy="438912"/>
          </a:xfrm>
          <a:prstGeom prst="rect">
            <a:avLst/>
          </a:prstGeom>
        </p:spPr>
      </p:pic>
      <p:pic>
        <p:nvPicPr>
          <p:cNvPr id="12" name="Picture 11"/>
          <p:cNvPicPr>
            <a:picLocks noChangeAspect="1"/>
          </p:cNvPicPr>
          <p:nvPr/>
        </p:nvPicPr>
        <p:blipFill rotWithShape="1">
          <a:blip r:embed="rId4">
            <a:extLst>
              <a:ext uri="{28A0092B-C50C-407E-A947-70E740481C1C}">
                <a14:useLocalDpi xmlns:a14="http://schemas.microsoft.com/office/drawing/2010/main" val="0"/>
              </a:ext>
            </a:extLst>
          </a:blip>
          <a:srcRect l="2750" r="2750"/>
          <a:stretch/>
        </p:blipFill>
        <p:spPr>
          <a:xfrm>
            <a:off x="35622" y="1556792"/>
            <a:ext cx="9072882" cy="4536504"/>
          </a:xfrm>
          <a:prstGeom prst="rect">
            <a:avLst/>
          </a:prstGeom>
        </p:spPr>
      </p:pic>
    </p:spTree>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{A90C3C06-6E5E-1B4C-992F-61F5CDDF0315}tf10001119_mac</Template>
  <TotalTime>1000</TotalTime>
  <Words>2142</Words>
  <Application>Microsoft Macintosh PowerPoint</Application>
  <PresentationFormat>On-screen Show (4:3)</PresentationFormat>
  <Paragraphs>64</Paragraphs>
  <Slides>11</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Gill Sans MT</vt:lpstr>
      <vt:lpstr>Gallery</vt:lpstr>
      <vt:lpstr>PRESENTATION</vt:lpstr>
      <vt:lpstr>Introduction</vt:lpstr>
      <vt:lpstr>Overview of the business</vt:lpstr>
      <vt:lpstr>The Role of an H.R professional to the current CIPD Profession Map </vt:lpstr>
      <vt:lpstr>Evolution of HR and recruitment</vt:lpstr>
      <vt:lpstr>How the firm executes its Recruitment and Selection process</vt:lpstr>
      <vt:lpstr>How the strategies used in process beginning OF HRM</vt:lpstr>
      <vt:lpstr>How the strategies used in the firm’s recruitment and selection beginning OF HRM</vt:lpstr>
      <vt:lpstr>HRM has been affected</vt:lpstr>
      <vt:lpstr>Conclusion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Victor Zlate (2022008)</cp:lastModifiedBy>
  <cp:revision>27</cp:revision>
  <dcterms:created xsi:type="dcterms:W3CDTF">2022-06-09T09:35:11Z</dcterms:created>
  <dcterms:modified xsi:type="dcterms:W3CDTF">2022-07-02T08:16:45Z</dcterms:modified>
</cp:coreProperties>
</file>