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22"/>
  </p:notesMasterIdLst>
  <p:sldIdLst>
    <p:sldId id="256" r:id="rId2"/>
    <p:sldId id="257" r:id="rId3"/>
    <p:sldId id="279" r:id="rId4"/>
    <p:sldId id="280" r:id="rId5"/>
    <p:sldId id="264" r:id="rId6"/>
    <p:sldId id="265" r:id="rId7"/>
    <p:sldId id="266" r:id="rId8"/>
    <p:sldId id="281" r:id="rId9"/>
    <p:sldId id="267" r:id="rId10"/>
    <p:sldId id="263" r:id="rId11"/>
    <p:sldId id="268" r:id="rId12"/>
    <p:sldId id="269" r:id="rId13"/>
    <p:sldId id="274" r:id="rId14"/>
    <p:sldId id="282" r:id="rId15"/>
    <p:sldId id="275" r:id="rId16"/>
    <p:sldId id="276" r:id="rId17"/>
    <p:sldId id="270" r:id="rId18"/>
    <p:sldId id="271" r:id="rId19"/>
    <p:sldId id="277" r:id="rId20"/>
    <p:sldId id="278" r:id="rId21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906"/>
    <p:restoredTop sz="81503" autoAdjust="0"/>
  </p:normalViewPr>
  <p:slideViewPr>
    <p:cSldViewPr snapToGrid="0" snapToObjects="1">
      <p:cViewPr varScale="1">
        <p:scale>
          <a:sx n="73" d="100"/>
          <a:sy n="73" d="100"/>
        </p:scale>
        <p:origin x="834" y="20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2876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 smtClean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1374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75329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6758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56754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710407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34159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579763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30583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03185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2599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907704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45336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447417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50590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3944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219853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12284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1828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10/7/2017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6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DZFcDGpL4U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tiff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3998976" cy="5667299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07332" y="776224"/>
            <a:ext cx="4470826" cy="4356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094356" cy="5657088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19016" y="656844"/>
            <a:ext cx="472440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85091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864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94044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7180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234746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6050" y="313795"/>
            <a:ext cx="4924119" cy="503849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232" y="686667"/>
            <a:ext cx="4316117" cy="43242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972739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9026" y="2852928"/>
            <a:ext cx="7468110" cy="2791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0946" y="236728"/>
            <a:ext cx="7346190" cy="261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3196607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1732" y="169672"/>
            <a:ext cx="8854056" cy="49387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65723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30556"/>
            <a:ext cx="9144000" cy="5184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984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45280" y="2694690"/>
            <a:ext cx="4596384" cy="261087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2552" y="312928"/>
            <a:ext cx="4902200" cy="25015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811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66621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4816" y="0"/>
            <a:ext cx="6839712" cy="56877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2558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536" y="0"/>
            <a:ext cx="3730752" cy="564479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093285" y="2969920"/>
            <a:ext cx="394805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Progressive vs episodic progress</a:t>
            </a:r>
          </a:p>
          <a:p>
            <a:endParaRPr lang="en-US" dirty="0" smtClean="0"/>
          </a:p>
          <a:p>
            <a:r>
              <a:rPr lang="en-US" dirty="0" smtClean="0"/>
              <a:t>Revolutionary science</a:t>
            </a:r>
          </a:p>
          <a:p>
            <a:endParaRPr lang="en-US" dirty="0" smtClean="0"/>
          </a:p>
          <a:p>
            <a:r>
              <a:rPr lang="en-US" dirty="0" smtClean="0"/>
              <a:t>Core concepts </a:t>
            </a:r>
            <a:r>
              <a:rPr lang="mr-IN" dirty="0" smtClean="0"/>
              <a:t>=</a:t>
            </a:r>
            <a:r>
              <a:rPr lang="en-US" dirty="0" smtClean="0"/>
              <a:t> paradigm</a:t>
            </a:r>
          </a:p>
          <a:p>
            <a:endParaRPr lang="en-US" dirty="0" smtClean="0"/>
          </a:p>
          <a:p>
            <a:r>
              <a:rPr lang="en-US" dirty="0" smtClean="0"/>
              <a:t>Paradigm shifts work beyond science</a:t>
            </a:r>
          </a:p>
          <a:p>
            <a:r>
              <a:rPr lang="en-US" dirty="0" smtClean="0"/>
              <a:t> 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4093285" y="370734"/>
            <a:ext cx="4572000" cy="230832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Cynnydd</a:t>
            </a:r>
            <a:r>
              <a:rPr lang="en-GB" dirty="0"/>
              <a:t> </a:t>
            </a:r>
            <a:r>
              <a:rPr lang="en-GB" dirty="0" err="1"/>
              <a:t>episodig</a:t>
            </a:r>
            <a:r>
              <a:rPr lang="en-GB" dirty="0"/>
              <a:t> </a:t>
            </a:r>
            <a:r>
              <a:rPr lang="en-GB" dirty="0" smtClean="0"/>
              <a:t>v </a:t>
            </a:r>
            <a:r>
              <a:rPr lang="en-GB" dirty="0" err="1"/>
              <a:t>blaengar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Gwyddoniaeth</a:t>
            </a:r>
            <a:r>
              <a:rPr lang="en-GB" dirty="0"/>
              <a:t> </a:t>
            </a:r>
            <a:r>
              <a:rPr lang="en-GB" dirty="0" err="1"/>
              <a:t>chwyldroadol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C</a:t>
            </a:r>
            <a:r>
              <a:rPr lang="en-GB" dirty="0" err="1" smtClean="0"/>
              <a:t>ysyniadau</a:t>
            </a:r>
            <a:r>
              <a:rPr lang="en-GB" dirty="0" smtClean="0"/>
              <a:t> </a:t>
            </a:r>
            <a:r>
              <a:rPr lang="en-GB" dirty="0" err="1" smtClean="0"/>
              <a:t>craidd</a:t>
            </a:r>
            <a:r>
              <a:rPr lang="en-GB" dirty="0" smtClean="0"/>
              <a:t> = </a:t>
            </a:r>
            <a:r>
              <a:rPr lang="en-GB" dirty="0" err="1"/>
              <a:t>patrwm</a:t>
            </a:r>
            <a:endParaRPr lang="en-GB" dirty="0"/>
          </a:p>
          <a:p>
            <a:endParaRPr lang="en-GB" dirty="0"/>
          </a:p>
          <a:p>
            <a:r>
              <a:rPr lang="en-GB" dirty="0" err="1" smtClean="0"/>
              <a:t>Newidiadau</a:t>
            </a:r>
            <a:r>
              <a:rPr lang="en-GB" dirty="0" smtClean="0"/>
              <a:t> </a:t>
            </a:r>
            <a:r>
              <a:rPr lang="en-GB" dirty="0" err="1" smtClean="0"/>
              <a:t>ym</a:t>
            </a:r>
            <a:r>
              <a:rPr lang="en-GB" dirty="0" smtClean="0"/>
              <a:t> </a:t>
            </a:r>
            <a:r>
              <a:rPr lang="en-GB" dirty="0" err="1" smtClean="0"/>
              <a:t>mhatrymau</a:t>
            </a:r>
            <a:r>
              <a:rPr lang="en-GB" dirty="0" smtClean="0"/>
              <a:t> </a:t>
            </a:r>
            <a:r>
              <a:rPr lang="en-GB" dirty="0" err="1" smtClean="0"/>
              <a:t>tu</a:t>
            </a:r>
            <a:r>
              <a:rPr lang="en-GB" dirty="0" smtClean="0"/>
              <a:t> </a:t>
            </a:r>
            <a:r>
              <a:rPr lang="en-GB" dirty="0" err="1" smtClean="0"/>
              <a:t>hwnt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Wyddoniaeth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7512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4786040" y="367386"/>
            <a:ext cx="4572000" cy="424731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err="1"/>
              <a:t>Meddylwyr</a:t>
            </a:r>
            <a:r>
              <a:rPr lang="en-GB" dirty="0"/>
              <a:t>, </a:t>
            </a:r>
            <a:r>
              <a:rPr lang="en-GB" dirty="0" err="1"/>
              <a:t>damcaniaethwyr</a:t>
            </a:r>
            <a:r>
              <a:rPr lang="en-GB" dirty="0"/>
              <a:t> ac </a:t>
            </a:r>
            <a:r>
              <a:rPr lang="en-GB" dirty="0" err="1"/>
              <a:t>ymchwilwyr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positifydd</a:t>
            </a:r>
            <a:r>
              <a:rPr lang="en-GB" dirty="0"/>
              <a:t> a </a:t>
            </a:r>
            <a:r>
              <a:rPr lang="en-GB" dirty="0" err="1"/>
              <a:t>natruriolaidd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Patrymau</a:t>
            </a:r>
            <a:r>
              <a:rPr lang="en-GB" dirty="0"/>
              <a:t> </a:t>
            </a:r>
            <a:r>
              <a:rPr lang="en-GB" dirty="0" err="1"/>
              <a:t>normadol</a:t>
            </a:r>
            <a:r>
              <a:rPr lang="en-GB" dirty="0"/>
              <a:t> a </a:t>
            </a:r>
            <a:r>
              <a:rPr lang="en-GB" dirty="0" err="1"/>
              <a:t>dehongliadol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Effeithiolrwydd</a:t>
            </a:r>
            <a:r>
              <a:rPr lang="en-GB" dirty="0"/>
              <a:t> a </a:t>
            </a:r>
            <a:r>
              <a:rPr lang="en-GB" dirty="0" err="1"/>
              <a:t>gwelliant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cymhlethdod</a:t>
            </a:r>
            <a:r>
              <a:rPr lang="en-GB" dirty="0"/>
              <a:t> – </a:t>
            </a:r>
            <a:r>
              <a:rPr lang="en-GB" dirty="0" err="1"/>
              <a:t>cyfannol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gwerthuso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Gwerthuso</a:t>
            </a:r>
            <a:r>
              <a:rPr lang="en-GB" dirty="0"/>
              <a:t>, </a:t>
            </a:r>
            <a:r>
              <a:rPr lang="en-GB" dirty="0" err="1"/>
              <a:t>gwleidyddiaeth</a:t>
            </a:r>
            <a:r>
              <a:rPr lang="en-GB" dirty="0"/>
              <a:t> a </a:t>
            </a:r>
            <a:r>
              <a:rPr lang="en-GB" dirty="0" err="1"/>
              <a:t>chreu</a:t>
            </a:r>
            <a:r>
              <a:rPr lang="en-GB" dirty="0"/>
              <a:t> </a:t>
            </a:r>
            <a:r>
              <a:rPr lang="en-GB" dirty="0" err="1"/>
              <a:t>polisi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– </a:t>
            </a:r>
            <a:r>
              <a:rPr lang="en-GB" dirty="0" err="1"/>
              <a:t>chwyldro</a:t>
            </a:r>
            <a:r>
              <a:rPr lang="en-GB" dirty="0"/>
              <a:t>?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2319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4387386" cy="5716506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-3461094" y="751601"/>
            <a:ext cx="376891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Thinkers, theorists and researchers</a:t>
            </a:r>
          </a:p>
          <a:p>
            <a:endParaRPr lang="en-US" dirty="0"/>
          </a:p>
          <a:p>
            <a:r>
              <a:rPr lang="en-US" dirty="0" smtClean="0"/>
              <a:t>Positivist and naturalist approaches</a:t>
            </a:r>
          </a:p>
          <a:p>
            <a:endParaRPr lang="en-US" dirty="0"/>
          </a:p>
          <a:p>
            <a:r>
              <a:rPr lang="en-US" dirty="0" smtClean="0"/>
              <a:t>Normative and interpretive paradigms</a:t>
            </a:r>
          </a:p>
          <a:p>
            <a:endParaRPr lang="en-US" dirty="0"/>
          </a:p>
          <a:p>
            <a:r>
              <a:rPr lang="en-US" dirty="0" smtClean="0"/>
              <a:t>Effectiveness </a:t>
            </a:r>
            <a:r>
              <a:rPr lang="en-US" b="1" dirty="0" smtClean="0"/>
              <a:t>and</a:t>
            </a:r>
            <a:r>
              <a:rPr lang="en-US" dirty="0" smtClean="0"/>
              <a:t> improvement</a:t>
            </a:r>
          </a:p>
          <a:p>
            <a:endParaRPr lang="en-US" dirty="0"/>
          </a:p>
          <a:p>
            <a:r>
              <a:rPr lang="en-US" dirty="0" smtClean="0"/>
              <a:t>Complexity theory </a:t>
            </a:r>
            <a:r>
              <a:rPr lang="mr-IN" dirty="0" smtClean="0"/>
              <a:t>–</a:t>
            </a:r>
            <a:r>
              <a:rPr lang="en-US" dirty="0" smtClean="0"/>
              <a:t> holistic</a:t>
            </a:r>
          </a:p>
          <a:p>
            <a:endParaRPr lang="en-US" dirty="0"/>
          </a:p>
          <a:p>
            <a:r>
              <a:rPr lang="en-US" dirty="0" smtClean="0"/>
              <a:t>Research and Evaluation</a:t>
            </a:r>
          </a:p>
          <a:p>
            <a:endParaRPr lang="en-US" dirty="0"/>
          </a:p>
          <a:p>
            <a:r>
              <a:rPr lang="en-US" dirty="0" smtClean="0"/>
              <a:t>Evaluation, politics and policy making</a:t>
            </a:r>
          </a:p>
          <a:p>
            <a:endParaRPr lang="en-US" dirty="0"/>
          </a:p>
          <a:p>
            <a:r>
              <a:rPr lang="en-US" dirty="0" smtClean="0"/>
              <a:t>Successful Futures </a:t>
            </a:r>
            <a:r>
              <a:rPr lang="mr-IN" dirty="0" smtClean="0"/>
              <a:t>–</a:t>
            </a:r>
            <a:r>
              <a:rPr lang="en-US" dirty="0" smtClean="0"/>
              <a:t> a revolution?</a:t>
            </a:r>
          </a:p>
          <a:p>
            <a:endParaRPr lang="en-US" dirty="0"/>
          </a:p>
        </p:txBody>
      </p:sp>
      <p:sp>
        <p:nvSpPr>
          <p:cNvPr id="2" name="Rectangle 1"/>
          <p:cNvSpPr/>
          <p:nvPr/>
        </p:nvSpPr>
        <p:spPr>
          <a:xfrm>
            <a:off x="4574868" y="401700"/>
            <a:ext cx="4332463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/>
              <a:t>Meddylwyr</a:t>
            </a:r>
            <a:r>
              <a:rPr lang="en-GB" dirty="0"/>
              <a:t>, </a:t>
            </a:r>
            <a:r>
              <a:rPr lang="en-GB" dirty="0" err="1"/>
              <a:t>damcaniaethwyr</a:t>
            </a:r>
            <a:r>
              <a:rPr lang="en-GB" dirty="0"/>
              <a:t> ac </a:t>
            </a:r>
            <a:r>
              <a:rPr lang="en-GB" dirty="0" err="1"/>
              <a:t>ymchwilwyr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 smtClean="0"/>
              <a:t>positifydd</a:t>
            </a:r>
            <a:r>
              <a:rPr lang="en-GB" dirty="0" smtClean="0"/>
              <a:t> a </a:t>
            </a:r>
            <a:r>
              <a:rPr lang="en-GB" dirty="0" err="1" smtClean="0"/>
              <a:t>natruriolaidd</a:t>
            </a:r>
            <a:endParaRPr lang="en-GB" dirty="0"/>
          </a:p>
          <a:p>
            <a:endParaRPr lang="en-GB" dirty="0"/>
          </a:p>
          <a:p>
            <a:r>
              <a:rPr lang="en-GB" dirty="0" err="1" smtClean="0"/>
              <a:t>Patrymau</a:t>
            </a:r>
            <a:r>
              <a:rPr lang="en-GB" dirty="0" smtClean="0"/>
              <a:t> </a:t>
            </a:r>
            <a:r>
              <a:rPr lang="en-GB" dirty="0" err="1" smtClean="0"/>
              <a:t>normadol</a:t>
            </a:r>
            <a:r>
              <a:rPr lang="en-GB" dirty="0" smtClean="0"/>
              <a:t> </a:t>
            </a:r>
            <a:r>
              <a:rPr lang="en-GB" dirty="0"/>
              <a:t>a </a:t>
            </a:r>
            <a:r>
              <a:rPr lang="en-GB" dirty="0" err="1" smtClean="0"/>
              <a:t>dehongliadol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Effeithiolrwydd</a:t>
            </a:r>
            <a:r>
              <a:rPr lang="en-GB" dirty="0"/>
              <a:t> a </a:t>
            </a:r>
            <a:r>
              <a:rPr lang="en-GB" dirty="0" err="1"/>
              <a:t>gwelliant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Theori</a:t>
            </a:r>
            <a:r>
              <a:rPr lang="en-GB" dirty="0"/>
              <a:t> </a:t>
            </a:r>
            <a:r>
              <a:rPr lang="en-GB" dirty="0" err="1"/>
              <a:t>cymhlethdod</a:t>
            </a:r>
            <a:r>
              <a:rPr lang="en-GB" dirty="0"/>
              <a:t> – </a:t>
            </a:r>
            <a:r>
              <a:rPr lang="en-GB" dirty="0" err="1"/>
              <a:t>cyfannol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Ymchwil</a:t>
            </a:r>
            <a:r>
              <a:rPr lang="en-GB" dirty="0"/>
              <a:t> a </a:t>
            </a:r>
            <a:r>
              <a:rPr lang="en-GB" dirty="0" err="1"/>
              <a:t>gwerthuso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Gwerthuso</a:t>
            </a:r>
            <a:r>
              <a:rPr lang="en-GB" dirty="0"/>
              <a:t>, </a:t>
            </a:r>
            <a:r>
              <a:rPr lang="en-GB" dirty="0" err="1"/>
              <a:t>gwleidyddiaeth</a:t>
            </a:r>
            <a:r>
              <a:rPr lang="en-GB" dirty="0"/>
              <a:t> a </a:t>
            </a:r>
            <a:r>
              <a:rPr lang="en-GB" dirty="0" err="1" smtClean="0"/>
              <a:t>chreu</a:t>
            </a:r>
            <a:r>
              <a:rPr lang="en-GB" dirty="0" smtClean="0"/>
              <a:t> </a:t>
            </a:r>
            <a:r>
              <a:rPr lang="en-GB" dirty="0" err="1"/>
              <a:t>polisi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 smtClean="0"/>
              <a:t>Llwyddiannus</a:t>
            </a:r>
            <a:r>
              <a:rPr lang="en-GB" dirty="0" smtClean="0"/>
              <a:t> </a:t>
            </a:r>
            <a:r>
              <a:rPr lang="en-GB" dirty="0"/>
              <a:t>– </a:t>
            </a:r>
            <a:r>
              <a:rPr lang="en-GB" dirty="0" err="1"/>
              <a:t>chwyldro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89402389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846984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596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2212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96896" y="1987296"/>
            <a:ext cx="128868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/>
              <a:t>Assessment</a:t>
            </a:r>
          </a:p>
          <a:p>
            <a:endParaRPr lang="en-US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81000"/>
            <a:ext cx="9144000" cy="53492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787387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722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32" y="876808"/>
            <a:ext cx="8255000" cy="3251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926144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684</TotalTime>
  <Words>156</Words>
  <Application>Microsoft Office PowerPoint</Application>
  <PresentationFormat>On-screen Show (4:3)</PresentationFormat>
  <Paragraphs>80</Paragraphs>
  <Slides>20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5" baseType="lpstr">
      <vt:lpstr>Arial</vt:lpstr>
      <vt:lpstr>Calibri</vt:lpstr>
      <vt:lpstr>Calibri Light</vt:lpstr>
      <vt:lpstr>Mangal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uow</cp:lastModifiedBy>
  <cp:revision>31</cp:revision>
  <cp:lastPrinted>2017-10-05T14:53:52Z</cp:lastPrinted>
  <dcterms:created xsi:type="dcterms:W3CDTF">2017-02-08T11:33:06Z</dcterms:created>
  <dcterms:modified xsi:type="dcterms:W3CDTF">2017-10-07T11:31:38Z</dcterms:modified>
</cp:coreProperties>
</file>