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handoutMasterIdLst>
    <p:handoutMasterId r:id="rId20"/>
  </p:handoutMasterIdLst>
  <p:sldIdLst>
    <p:sldId id="272" r:id="rId2"/>
    <p:sldId id="366" r:id="rId3"/>
    <p:sldId id="348" r:id="rId4"/>
    <p:sldId id="349" r:id="rId5"/>
    <p:sldId id="351" r:id="rId6"/>
    <p:sldId id="368" r:id="rId7"/>
    <p:sldId id="347" r:id="rId8"/>
    <p:sldId id="353" r:id="rId9"/>
    <p:sldId id="352" r:id="rId10"/>
    <p:sldId id="358" r:id="rId11"/>
    <p:sldId id="355" r:id="rId12"/>
    <p:sldId id="354" r:id="rId13"/>
    <p:sldId id="359" r:id="rId14"/>
    <p:sldId id="364" r:id="rId15"/>
    <p:sldId id="356" r:id="rId16"/>
    <p:sldId id="357" r:id="rId17"/>
    <p:sldId id="362" r:id="rId18"/>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685" autoAdjust="0"/>
    <p:restoredTop sz="75574" autoAdjust="0"/>
  </p:normalViewPr>
  <p:slideViewPr>
    <p:cSldViewPr snapToGrid="0" snapToObjects="1">
      <p:cViewPr>
        <p:scale>
          <a:sx n="58" d="100"/>
          <a:sy n="58" d="100"/>
        </p:scale>
        <p:origin x="847" y="-39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1/16/2022</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1/16/2022</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commonsensemedia.org/children-teens-body-image-media-infographic"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actionman.com/the-range.php"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err="1"/>
              <a:t>Diffinio</a:t>
            </a:r>
            <a:r>
              <a:rPr lang="en-GB" dirty="0"/>
              <a:t> I&amp;LL</a:t>
            </a:r>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Define </a:t>
            </a:r>
            <a:r>
              <a:rPr lang="en-GB" dirty="0" err="1"/>
              <a:t>H&amp;Wb</a:t>
            </a:r>
            <a:endParaRPr lang="en-GB"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1542808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Beth </a:t>
            </a:r>
            <a:r>
              <a:rPr lang="en-GB" dirty="0" err="1"/>
              <a:t>yw’r</a:t>
            </a:r>
            <a:r>
              <a:rPr lang="en-GB" dirty="0"/>
              <a:t> </a:t>
            </a:r>
            <a:r>
              <a:rPr lang="en-GB" dirty="0" err="1"/>
              <a:t>prif</a:t>
            </a:r>
            <a:r>
              <a:rPr lang="en-GB" dirty="0"/>
              <a:t> </a:t>
            </a:r>
            <a:r>
              <a:rPr lang="en-GB" dirty="0" err="1"/>
              <a:t>negeseuon</a:t>
            </a:r>
            <a:r>
              <a:rPr lang="en-GB" dirty="0"/>
              <a:t> </a:t>
            </a:r>
            <a:r>
              <a:rPr lang="en-GB" dirty="0" err="1"/>
              <a:t>yn</a:t>
            </a:r>
            <a:r>
              <a:rPr lang="en-GB" dirty="0"/>
              <a:t> y </a:t>
            </a:r>
            <a:r>
              <a:rPr lang="en-GB" dirty="0" err="1"/>
              <a:t>diffiniad</a:t>
            </a:r>
            <a:r>
              <a:rPr lang="en-GB" dirty="0"/>
              <a:t> </a:t>
            </a:r>
            <a:r>
              <a:rPr lang="en-GB" dirty="0" err="1"/>
              <a:t>hwn</a:t>
            </a:r>
            <a:r>
              <a:rPr lang="en-GB" dirty="0"/>
              <a:t>?</a:t>
            </a:r>
          </a:p>
          <a:p>
            <a:r>
              <a:rPr lang="en-GB" dirty="0"/>
              <a:t>What are the key message in this definition?</a:t>
            </a:r>
          </a:p>
        </p:txBody>
      </p:sp>
      <p:sp>
        <p:nvSpPr>
          <p:cNvPr id="4" name="Slide Number Placeholder 3"/>
          <p:cNvSpPr>
            <a:spLocks noGrp="1"/>
          </p:cNvSpPr>
          <p:nvPr>
            <p:ph type="sldNum" sz="quarter" idx="10"/>
          </p:nvPr>
        </p:nvSpPr>
        <p:spPr/>
        <p:txBody>
          <a:bodyPr/>
          <a:lstStyle/>
          <a:p>
            <a:fld id="{866552D6-76DF-0547-BBAF-EACD65B06FFA}" type="slidenum">
              <a:rPr lang="en-US" smtClean="0"/>
              <a:pPr/>
              <a:t>3</a:t>
            </a:fld>
            <a:endParaRPr lang="en-US"/>
          </a:p>
        </p:txBody>
      </p:sp>
    </p:spTree>
    <p:extLst>
      <p:ext uri="{BB962C8B-B14F-4D97-AF65-F5344CB8AC3E}">
        <p14:creationId xmlns:p14="http://schemas.microsoft.com/office/powerpoint/2010/main" val="30995436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Darllen</a:t>
            </a:r>
            <a:r>
              <a:rPr lang="en-GB" dirty="0"/>
              <a:t> </a:t>
            </a:r>
            <a:r>
              <a:rPr lang="en-GB" dirty="0" err="1"/>
              <a:t>erthygl</a:t>
            </a:r>
            <a:r>
              <a:rPr lang="en-GB" dirty="0"/>
              <a:t> Huber (2011) a nodi 1 </a:t>
            </a:r>
            <a:r>
              <a:rPr lang="en-GB" dirty="0" err="1"/>
              <a:t>o’i</a:t>
            </a:r>
            <a:r>
              <a:rPr lang="en-GB" dirty="0"/>
              <a:t> </a:t>
            </a:r>
            <a:r>
              <a:rPr lang="en-GB" dirty="0" err="1"/>
              <a:t>resymau</a:t>
            </a:r>
            <a:r>
              <a:rPr lang="en-GB" dirty="0"/>
              <a:t> </a:t>
            </a:r>
            <a:r>
              <a:rPr lang="en-GB" dirty="0" err="1"/>
              <a:t>dros</a:t>
            </a:r>
            <a:r>
              <a:rPr lang="en-GB" dirty="0"/>
              <a:t> </a:t>
            </a:r>
            <a:r>
              <a:rPr lang="en-GB" dirty="0" err="1"/>
              <a:t>herio</a:t>
            </a:r>
            <a:r>
              <a:rPr lang="en-GB" dirty="0"/>
              <a:t> bod y </a:t>
            </a:r>
            <a:r>
              <a:rPr lang="en-GB" dirty="0" err="1"/>
              <a:t>diffiniad</a:t>
            </a:r>
            <a:r>
              <a:rPr lang="en-GB" dirty="0"/>
              <a:t> </a:t>
            </a:r>
            <a:r>
              <a:rPr lang="en-GB" dirty="0" err="1"/>
              <a:t>wedi</a:t>
            </a:r>
            <a:r>
              <a:rPr lang="en-GB" dirty="0"/>
              <a:t> </a:t>
            </a:r>
            <a:r>
              <a:rPr lang="en-GB" dirty="0" err="1"/>
              <a:t>dyddio</a:t>
            </a:r>
            <a:r>
              <a:rPr lang="en-GB" dirty="0"/>
              <a:t>.</a:t>
            </a:r>
          </a:p>
          <a:p>
            <a:r>
              <a:rPr lang="en-GB" dirty="0"/>
              <a:t>Read the Huber (2011) article and identify 1 of his reasons for claiming why the definition is outdated.</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4</a:t>
            </a:fld>
            <a:endParaRPr lang="en-US"/>
          </a:p>
        </p:txBody>
      </p:sp>
    </p:spTree>
    <p:extLst>
      <p:ext uri="{BB962C8B-B14F-4D97-AF65-F5344CB8AC3E}">
        <p14:creationId xmlns:p14="http://schemas.microsoft.com/office/powerpoint/2010/main" val="11272630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Write down 3 adjectives to describe yourself</a:t>
            </a:r>
          </a:p>
          <a:p>
            <a:r>
              <a:rPr lang="en-GB" dirty="0"/>
              <a:t>Ask a partner to write down 3 adjectives to describe you. Compare responses. </a:t>
            </a:r>
          </a:p>
          <a:p>
            <a:endParaRPr lang="en-GB" dirty="0"/>
          </a:p>
          <a:p>
            <a:r>
              <a:rPr lang="en-GB" dirty="0"/>
              <a:t>For Lawrence D (2006 p.3) </a:t>
            </a:r>
            <a:r>
              <a:rPr lang="en-GB" b="1" dirty="0"/>
              <a:t>Self esteem</a:t>
            </a:r>
            <a:r>
              <a:rPr lang="en-GB" b="1" baseline="0" dirty="0"/>
              <a:t> </a:t>
            </a:r>
            <a:r>
              <a:rPr lang="en-GB" baseline="0" dirty="0"/>
              <a:t>(the sum total of a persons characteristics – and their evaluation of them)  is made up of self image along with self-concept and thought on their ideal self.</a:t>
            </a:r>
          </a:p>
          <a:p>
            <a:endParaRPr lang="en-GB" baseline="0" dirty="0"/>
          </a:p>
          <a:p>
            <a:r>
              <a:rPr lang="en-GB" b="1" baseline="0" dirty="0"/>
              <a:t>Self image (</a:t>
            </a:r>
            <a:r>
              <a:rPr lang="en-GB" b="1" baseline="0" dirty="0" err="1"/>
              <a:t>hunan</a:t>
            </a:r>
            <a:r>
              <a:rPr lang="en-GB" b="1" baseline="0" dirty="0"/>
              <a:t> </a:t>
            </a:r>
            <a:r>
              <a:rPr lang="en-GB" b="1" baseline="0" dirty="0" err="1"/>
              <a:t>ddelwedd</a:t>
            </a:r>
            <a:r>
              <a:rPr lang="en-GB" b="1" baseline="0" dirty="0"/>
              <a:t>) </a:t>
            </a:r>
            <a:r>
              <a:rPr lang="en-GB" baseline="0" dirty="0"/>
              <a:t>=  we get feedback from family on this and make judgements on how others react to us in various ways. This widens on contact with others and continues throughout school and societal life.  Our idea of ourselves is influenced by others.</a:t>
            </a:r>
          </a:p>
          <a:p>
            <a:endParaRPr lang="en-GB" baseline="0" dirty="0"/>
          </a:p>
          <a:p>
            <a:r>
              <a:rPr lang="en-GB" b="1" baseline="0" dirty="0"/>
              <a:t>Ideal self (</a:t>
            </a:r>
            <a:r>
              <a:rPr lang="en-GB" b="1" baseline="0" dirty="0" err="1"/>
              <a:t>hunan</a:t>
            </a:r>
            <a:r>
              <a:rPr lang="en-GB" b="1" baseline="0" dirty="0"/>
              <a:t> </a:t>
            </a:r>
            <a:r>
              <a:rPr lang="en-GB" b="1" baseline="0" dirty="0" err="1"/>
              <a:t>ddelfryd</a:t>
            </a:r>
            <a:r>
              <a:rPr lang="en-GB" b="1" baseline="0" dirty="0"/>
              <a:t>) </a:t>
            </a:r>
            <a:r>
              <a:rPr lang="en-GB" baseline="0" dirty="0"/>
              <a:t>-  alongside the above we are learning what is valued by others – adults signal the value of a variety of things (</a:t>
            </a:r>
            <a:r>
              <a:rPr lang="en-GB" baseline="0" dirty="0" err="1"/>
              <a:t>e.g</a:t>
            </a:r>
            <a:r>
              <a:rPr lang="en-GB" baseline="0" dirty="0"/>
              <a:t> being tidy or clever – looking a certain way – behaviours </a:t>
            </a:r>
            <a:r>
              <a:rPr lang="en-GB" baseline="0" dirty="0" err="1"/>
              <a:t>etc</a:t>
            </a:r>
            <a:r>
              <a:rPr lang="en-GB" baseline="0" dirty="0"/>
              <a:t>) -  we do this a lot in schools don’t we.</a:t>
            </a:r>
            <a:endParaRPr lang="en-GB" dirty="0"/>
          </a:p>
          <a:p>
            <a:endParaRPr lang="en-GB"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5 minute Group task </a:t>
            </a:r>
            <a:r>
              <a:rPr lang="en-GB" dirty="0"/>
              <a:t>- What are your thoughts on self Image</a:t>
            </a:r>
            <a:r>
              <a:rPr lang="en-GB" baseline="0" dirty="0"/>
              <a:t> - </a:t>
            </a:r>
            <a:r>
              <a:rPr lang="en-GB" dirty="0"/>
              <a:t>  </a:t>
            </a:r>
            <a:r>
              <a:rPr lang="en-GB" b="1" dirty="0"/>
              <a:t>In your talking</a:t>
            </a:r>
            <a:r>
              <a:rPr lang="en-GB" b="1" baseline="0" dirty="0"/>
              <a:t> groups discuss  What is beauty?  Return in 5 </a:t>
            </a:r>
            <a:r>
              <a:rPr lang="en-GB" b="1" baseline="0" dirty="0" err="1"/>
              <a:t>mins</a:t>
            </a:r>
            <a:r>
              <a:rPr lang="en-GB" b="1" baseline="0" dirty="0"/>
              <a:t> ready to share some thoughts. </a:t>
            </a:r>
          </a:p>
          <a:p>
            <a:endParaRPr lang="en-GB" dirty="0"/>
          </a:p>
          <a:p>
            <a:r>
              <a:rPr lang="en-GB" dirty="0"/>
              <a:t>Points to consider</a:t>
            </a:r>
            <a:r>
              <a:rPr lang="en-GB" baseline="0" dirty="0"/>
              <a:t> -  changes with maturation / changes in society and fashion / conformity to social norms -  body shape? Straightening hair or changing its colour?  Inner beauty?</a:t>
            </a:r>
            <a:endParaRPr lang="en-GB" dirty="0"/>
          </a:p>
          <a:p>
            <a:endParaRPr lang="en-GB" dirty="0"/>
          </a:p>
          <a:p>
            <a:r>
              <a:rPr lang="en-GB" baseline="0" dirty="0"/>
              <a:t>A further question if useful (or ask what they think of the question) </a:t>
            </a:r>
            <a:r>
              <a:rPr lang="en-GB" b="1" baseline="0" dirty="0"/>
              <a:t>-  If you had plastic surgery, what would you change?</a:t>
            </a:r>
            <a:endParaRPr lang="en-GB" b="1"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8004899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Children, Teens, Media, and Body Image Infographic | Common Sense Media</a:t>
            </a:r>
            <a:r>
              <a:rPr lang="en-GB" dirty="0"/>
              <a:t> </a:t>
            </a:r>
            <a:endParaRPr lang="en-GB" b="0" dirty="0"/>
          </a:p>
          <a:p>
            <a:r>
              <a:rPr lang="en-GB" b="0" dirty="0" err="1"/>
              <a:t>Darllen</a:t>
            </a:r>
            <a:r>
              <a:rPr lang="en-GB" b="0" dirty="0"/>
              <a:t> a </a:t>
            </a:r>
            <a:r>
              <a:rPr lang="en-GB" b="0" dirty="0" err="1"/>
              <a:t>chlustnodi</a:t>
            </a:r>
            <a:r>
              <a:rPr lang="en-GB" b="0" dirty="0"/>
              <a:t> </a:t>
            </a:r>
            <a:r>
              <a:rPr lang="en-GB" b="0" dirty="0" err="1"/>
              <a:t>pwyntiau</a:t>
            </a:r>
            <a:r>
              <a:rPr lang="en-GB" b="0" dirty="0"/>
              <a:t> </a:t>
            </a:r>
            <a:r>
              <a:rPr lang="en-GB" b="0" dirty="0" err="1"/>
              <a:t>allweddol</a:t>
            </a:r>
            <a:r>
              <a:rPr lang="en-GB" b="0" dirty="0"/>
              <a:t>.</a:t>
            </a:r>
          </a:p>
          <a:p>
            <a:r>
              <a:rPr lang="en-GB" b="0" dirty="0"/>
              <a:t>Sut </a:t>
            </a:r>
            <a:r>
              <a:rPr lang="en-GB" b="0" dirty="0" err="1"/>
              <a:t>allwn</a:t>
            </a:r>
            <a:r>
              <a:rPr lang="en-GB" b="0" dirty="0"/>
              <a:t> </a:t>
            </a:r>
            <a:r>
              <a:rPr lang="en-GB" b="0" dirty="0" err="1"/>
              <a:t>ni</a:t>
            </a:r>
            <a:r>
              <a:rPr lang="en-GB" b="0" dirty="0"/>
              <a:t> </a:t>
            </a:r>
            <a:r>
              <a:rPr lang="en-GB" b="0" dirty="0" err="1"/>
              <a:t>fel</a:t>
            </a:r>
            <a:r>
              <a:rPr lang="en-GB" b="0" dirty="0"/>
              <a:t> </a:t>
            </a:r>
            <a:r>
              <a:rPr lang="en-GB" b="0" dirty="0" err="1"/>
              <a:t>athrawon</a:t>
            </a:r>
            <a:r>
              <a:rPr lang="en-GB" b="0" dirty="0"/>
              <a:t> </a:t>
            </a:r>
            <a:r>
              <a:rPr lang="en-GB" b="0" dirty="0" err="1"/>
              <a:t>gefnogi</a:t>
            </a:r>
            <a:r>
              <a:rPr lang="en-GB" b="0" dirty="0"/>
              <a:t> </a:t>
            </a:r>
            <a:r>
              <a:rPr lang="en-GB" b="0" dirty="0" err="1"/>
              <a:t>dysgwyr</a:t>
            </a:r>
            <a:r>
              <a:rPr lang="en-GB" b="0" dirty="0"/>
              <a:t> </a:t>
            </a:r>
            <a:r>
              <a:rPr lang="en-GB" b="0" dirty="0" err="1"/>
              <a:t>gyda’r</a:t>
            </a:r>
            <a:r>
              <a:rPr lang="en-GB" b="0" dirty="0"/>
              <a:t> </a:t>
            </a:r>
            <a:r>
              <a:rPr lang="en-GB" b="0" dirty="0" err="1"/>
              <a:t>agweddau</a:t>
            </a:r>
            <a:r>
              <a:rPr lang="en-GB" b="0" dirty="0"/>
              <a:t> </a:t>
            </a:r>
            <a:r>
              <a:rPr lang="en-GB" b="0" dirty="0" err="1"/>
              <a:t>hyn</a:t>
            </a:r>
            <a:r>
              <a:rPr lang="en-GB" b="0" dirty="0"/>
              <a:t>?</a:t>
            </a:r>
          </a:p>
          <a:p>
            <a:r>
              <a:rPr lang="en-GB" b="0" dirty="0" err="1"/>
              <a:t>Ydy</a:t>
            </a:r>
            <a:r>
              <a:rPr lang="en-GB" b="0" dirty="0"/>
              <a:t> </a:t>
            </a:r>
            <a:r>
              <a:rPr lang="en-GB" b="0" dirty="0" err="1"/>
              <a:t>e’n</a:t>
            </a:r>
            <a:r>
              <a:rPr lang="en-GB" b="0" dirty="0"/>
              <a:t> </a:t>
            </a:r>
            <a:r>
              <a:rPr lang="en-GB" b="0" dirty="0" err="1"/>
              <a:t>fwy</a:t>
            </a:r>
            <a:r>
              <a:rPr lang="en-GB" b="0" dirty="0"/>
              <a:t> </a:t>
            </a:r>
            <a:r>
              <a:rPr lang="en-GB" b="0" dirty="0" err="1"/>
              <a:t>na</a:t>
            </a:r>
            <a:r>
              <a:rPr lang="en-GB" b="0" dirty="0"/>
              <a:t> </a:t>
            </a:r>
            <a:r>
              <a:rPr lang="en-GB" b="0" dirty="0" err="1"/>
              <a:t>chwricwlwm</a:t>
            </a:r>
            <a:r>
              <a:rPr lang="en-GB" b="0" dirty="0"/>
              <a:t> </a:t>
            </a:r>
            <a:r>
              <a:rPr lang="en-GB" b="0" dirty="0" err="1"/>
              <a:t>yn</a:t>
            </a:r>
            <a:r>
              <a:rPr lang="en-GB" b="0" dirty="0"/>
              <a:t> </a:t>
            </a:r>
            <a:r>
              <a:rPr lang="en-GB" b="0" dirty="0" err="1"/>
              <a:t>unig</a:t>
            </a:r>
            <a:r>
              <a:rPr lang="en-GB" b="0" dirty="0"/>
              <a:t>?</a:t>
            </a:r>
          </a:p>
          <a:p>
            <a:endParaRPr lang="en-GB" b="0" dirty="0"/>
          </a:p>
          <a:p>
            <a:r>
              <a:rPr lang="en-GB" b="0" dirty="0"/>
              <a:t>Read and identify key points</a:t>
            </a:r>
          </a:p>
          <a:p>
            <a:r>
              <a:rPr lang="en-GB" b="0" dirty="0"/>
              <a:t>How can we as teachers support learners with these aspects? </a:t>
            </a:r>
          </a:p>
          <a:p>
            <a:r>
              <a:rPr lang="en-GB" b="0" dirty="0"/>
              <a:t>Is it more than just the curriculum?</a:t>
            </a:r>
          </a:p>
        </p:txBody>
      </p:sp>
      <p:sp>
        <p:nvSpPr>
          <p:cNvPr id="4" name="Slide Number Placeholder 3"/>
          <p:cNvSpPr>
            <a:spLocks noGrp="1"/>
          </p:cNvSpPr>
          <p:nvPr>
            <p:ph type="sldNum" sz="quarter" idx="10"/>
          </p:nvPr>
        </p:nvSpPr>
        <p:spPr/>
        <p:txBody>
          <a:bodyPr/>
          <a:lstStyle/>
          <a:p>
            <a:fld id="{866552D6-76DF-0547-BBAF-EACD65B06FFA}" type="slidenum">
              <a:rPr lang="en-US" smtClean="0"/>
              <a:pPr/>
              <a:t>7</a:t>
            </a:fld>
            <a:endParaRPr lang="en-US"/>
          </a:p>
        </p:txBody>
      </p:sp>
    </p:spTree>
    <p:extLst>
      <p:ext uri="{BB962C8B-B14F-4D97-AF65-F5344CB8AC3E}">
        <p14:creationId xmlns:p14="http://schemas.microsoft.com/office/powerpoint/2010/main" val="2406923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hlinkClick r:id="rId3"/>
              </a:rPr>
              <a:t>http://www.actionman.com/the-range.php</a:t>
            </a:r>
            <a:endParaRPr lang="en-GB" dirty="0"/>
          </a:p>
          <a:p>
            <a:endParaRPr lang="en-GB" dirty="0"/>
          </a:p>
          <a:p>
            <a:r>
              <a:rPr lang="en-GB" dirty="0"/>
              <a:t>Image and identity</a:t>
            </a:r>
          </a:p>
          <a:p>
            <a:r>
              <a:rPr lang="en-GB" dirty="0"/>
              <a:t>What’s missing here?</a:t>
            </a:r>
          </a:p>
        </p:txBody>
      </p:sp>
      <p:sp>
        <p:nvSpPr>
          <p:cNvPr id="4" name="Slide Number Placeholder 3"/>
          <p:cNvSpPr>
            <a:spLocks noGrp="1"/>
          </p:cNvSpPr>
          <p:nvPr>
            <p:ph type="sldNum" sz="quarter" idx="10"/>
          </p:nvPr>
        </p:nvSpPr>
        <p:spPr/>
        <p:txBody>
          <a:bodyPr/>
          <a:lstStyle/>
          <a:p>
            <a:fld id="{866552D6-76DF-0547-BBAF-EACD65B06FFA}" type="slidenum">
              <a:rPr lang="en-US" smtClean="0"/>
              <a:pPr/>
              <a:t>8</a:t>
            </a:fld>
            <a:endParaRPr lang="en-US"/>
          </a:p>
        </p:txBody>
      </p:sp>
    </p:spTree>
    <p:extLst>
      <p:ext uri="{BB962C8B-B14F-4D97-AF65-F5344CB8AC3E}">
        <p14:creationId xmlns:p14="http://schemas.microsoft.com/office/powerpoint/2010/main" val="3300305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Self-identity.</a:t>
            </a:r>
          </a:p>
        </p:txBody>
      </p:sp>
      <p:sp>
        <p:nvSpPr>
          <p:cNvPr id="4" name="Slide Number Placeholder 3"/>
          <p:cNvSpPr>
            <a:spLocks noGrp="1"/>
          </p:cNvSpPr>
          <p:nvPr>
            <p:ph type="sldNum" sz="quarter" idx="10"/>
          </p:nvPr>
        </p:nvSpPr>
        <p:spPr/>
        <p:txBody>
          <a:bodyPr/>
          <a:lstStyle/>
          <a:p>
            <a:fld id="{866552D6-76DF-0547-BBAF-EACD65B06FFA}" type="slidenum">
              <a:rPr lang="en-US" smtClean="0"/>
              <a:pPr/>
              <a:t>9</a:t>
            </a:fld>
            <a:endParaRPr lang="en-US"/>
          </a:p>
        </p:txBody>
      </p:sp>
    </p:spTree>
    <p:extLst>
      <p:ext uri="{BB962C8B-B14F-4D97-AF65-F5344CB8AC3E}">
        <p14:creationId xmlns:p14="http://schemas.microsoft.com/office/powerpoint/2010/main" val="3075850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10</a:t>
            </a:fld>
            <a:endParaRPr lang="en-US"/>
          </a:p>
        </p:txBody>
      </p:sp>
    </p:spTree>
    <p:extLst>
      <p:ext uri="{BB962C8B-B14F-4D97-AF65-F5344CB8AC3E}">
        <p14:creationId xmlns:p14="http://schemas.microsoft.com/office/powerpoint/2010/main" val="4983316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Ble</a:t>
            </a:r>
            <a:r>
              <a:rPr lang="en-GB" dirty="0"/>
              <a:t> </a:t>
            </a:r>
            <a:r>
              <a:rPr lang="en-GB" dirty="0" err="1"/>
              <a:t>allwch</a:t>
            </a:r>
            <a:r>
              <a:rPr lang="en-GB" dirty="0"/>
              <a:t> chi </a:t>
            </a:r>
            <a:r>
              <a:rPr lang="en-GB" dirty="0" err="1"/>
              <a:t>gael</a:t>
            </a:r>
            <a:r>
              <a:rPr lang="en-GB" dirty="0"/>
              <a:t> </a:t>
            </a:r>
            <a:r>
              <a:rPr lang="en-GB" dirty="0" err="1"/>
              <a:t>gafael</a:t>
            </a:r>
            <a:r>
              <a:rPr lang="en-GB" dirty="0"/>
              <a:t> </a:t>
            </a:r>
            <a:r>
              <a:rPr lang="en-GB" dirty="0" err="1"/>
              <a:t>ar</a:t>
            </a:r>
            <a:r>
              <a:rPr lang="en-GB" dirty="0"/>
              <a:t> </a:t>
            </a:r>
            <a:r>
              <a:rPr lang="en-GB" dirty="0" err="1"/>
              <a:t>hunan-ddelwedd</a:t>
            </a:r>
            <a:r>
              <a:rPr lang="en-GB" dirty="0"/>
              <a:t>, </a:t>
            </a:r>
            <a:r>
              <a:rPr lang="en-GB" dirty="0" err="1"/>
              <a:t>hunaniaeth</a:t>
            </a:r>
            <a:r>
              <a:rPr lang="en-GB" dirty="0"/>
              <a:t> </a:t>
            </a:r>
            <a:r>
              <a:rPr lang="en-GB" dirty="0" err="1"/>
              <a:t>ayyb</a:t>
            </a:r>
            <a:r>
              <a:rPr lang="en-GB" dirty="0"/>
              <a:t> fan </a:t>
            </a:r>
            <a:r>
              <a:rPr lang="en-GB" dirty="0" err="1"/>
              <a:t>hyn</a:t>
            </a:r>
            <a:r>
              <a:rPr lang="en-GB" dirty="0"/>
              <a:t>?</a:t>
            </a:r>
          </a:p>
          <a:p>
            <a:endParaRPr lang="en-GB" dirty="0"/>
          </a:p>
          <a:p>
            <a:endParaRPr lang="en-GB" dirty="0"/>
          </a:p>
          <a:p>
            <a:r>
              <a:rPr lang="en-GB" dirty="0"/>
              <a:t>Lightning interrogation.</a:t>
            </a:r>
          </a:p>
          <a:p>
            <a:r>
              <a:rPr lang="en-GB" dirty="0"/>
              <a:t>Where can you find self-image, identity etc here?</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11</a:t>
            </a:fld>
            <a:endParaRPr lang="en-US"/>
          </a:p>
        </p:txBody>
      </p:sp>
    </p:spTree>
    <p:extLst>
      <p:ext uri="{BB962C8B-B14F-4D97-AF65-F5344CB8AC3E}">
        <p14:creationId xmlns:p14="http://schemas.microsoft.com/office/powerpoint/2010/main" val="3291029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Tasg</a:t>
            </a:r>
            <a:endParaRPr lang="en-GB" dirty="0"/>
          </a:p>
          <a:p>
            <a:r>
              <a:rPr lang="en-GB" dirty="0" err="1"/>
              <a:t>Ble</a:t>
            </a:r>
            <a:r>
              <a:rPr lang="en-GB" dirty="0"/>
              <a:t> </a:t>
            </a:r>
            <a:r>
              <a:rPr lang="en-GB" dirty="0" err="1"/>
              <a:t>mae</a:t>
            </a:r>
            <a:r>
              <a:rPr lang="en-GB" dirty="0"/>
              <a:t> </a:t>
            </a:r>
            <a:r>
              <a:rPr lang="en-GB" dirty="0" err="1"/>
              <a:t>hunan-barch</a:t>
            </a:r>
            <a:r>
              <a:rPr lang="en-GB" dirty="0"/>
              <a:t>, </a:t>
            </a:r>
            <a:r>
              <a:rPr lang="en-GB" dirty="0" err="1"/>
              <a:t>hunaniaeth</a:t>
            </a:r>
            <a:r>
              <a:rPr lang="en-GB" dirty="0"/>
              <a:t> ac </a:t>
            </a:r>
            <a:r>
              <a:rPr lang="en-GB" dirty="0" err="1"/>
              <a:t>ati</a:t>
            </a:r>
            <a:r>
              <a:rPr lang="en-GB" dirty="0"/>
              <a:t> </a:t>
            </a:r>
            <a:r>
              <a:rPr lang="en-GB" dirty="0" err="1"/>
              <a:t>yn</a:t>
            </a:r>
            <a:r>
              <a:rPr lang="en-GB" dirty="0"/>
              <a:t> y </a:t>
            </a:r>
            <a:r>
              <a:rPr lang="en-GB" dirty="0" err="1"/>
              <a:t>cwricwlwm</a:t>
            </a:r>
            <a:r>
              <a:rPr lang="en-GB" dirty="0"/>
              <a:t>?</a:t>
            </a:r>
          </a:p>
          <a:p>
            <a:endParaRPr lang="en-GB" dirty="0"/>
          </a:p>
          <a:p>
            <a:r>
              <a:rPr lang="en-GB" dirty="0"/>
              <a:t>Task</a:t>
            </a:r>
          </a:p>
          <a:p>
            <a:r>
              <a:rPr lang="en-GB" dirty="0"/>
              <a:t>Where is self-esteem, identity etc. in the curriculum?</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12</a:t>
            </a:fld>
            <a:endParaRPr lang="en-US"/>
          </a:p>
        </p:txBody>
      </p:sp>
    </p:spTree>
    <p:extLst>
      <p:ext uri="{BB962C8B-B14F-4D97-AF65-F5344CB8AC3E}">
        <p14:creationId xmlns:p14="http://schemas.microsoft.com/office/powerpoint/2010/main" val="828474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r>
              <a:rPr lang="en-GB" b="0" dirty="0" err="1"/>
              <a:t>Edrychwch</a:t>
            </a:r>
            <a:r>
              <a:rPr lang="en-GB" b="0" dirty="0"/>
              <a:t> </a:t>
            </a:r>
            <a:r>
              <a:rPr lang="en-GB" b="0" dirty="0" err="1"/>
              <a:t>ar</a:t>
            </a:r>
            <a:r>
              <a:rPr lang="en-GB" b="0" dirty="0"/>
              <a:t> y </a:t>
            </a:r>
            <a:r>
              <a:rPr lang="en-GB" b="0" dirty="0" err="1"/>
              <a:t>wefan</a:t>
            </a:r>
            <a:r>
              <a:rPr lang="en-GB" b="0" dirty="0"/>
              <a:t> ac </a:t>
            </a:r>
            <a:r>
              <a:rPr lang="en-GB" b="0" dirty="0" err="1"/>
              <a:t>yna</a:t>
            </a:r>
            <a:r>
              <a:rPr lang="en-GB" b="0" dirty="0"/>
              <a:t> </a:t>
            </a:r>
            <a:r>
              <a:rPr lang="en-GB" b="0" dirty="0" err="1"/>
              <a:t>crynhowch</a:t>
            </a:r>
            <a:r>
              <a:rPr lang="en-GB" b="0" dirty="0"/>
              <a:t>/</a:t>
            </a:r>
            <a:r>
              <a:rPr lang="en-GB" b="0" dirty="0" err="1"/>
              <a:t>trafodwch</a:t>
            </a:r>
            <a:r>
              <a:rPr lang="en-GB" b="0" dirty="0"/>
              <a:t>.</a:t>
            </a:r>
          </a:p>
          <a:p>
            <a:r>
              <a:rPr lang="en-GB" b="0" dirty="0"/>
              <a:t>PAR:</a:t>
            </a:r>
          </a:p>
          <a:p>
            <a:r>
              <a:rPr lang="en-GB" b="0" dirty="0"/>
              <a:t>Pa </a:t>
            </a:r>
            <a:r>
              <a:rPr lang="en-GB" b="0" dirty="0" err="1"/>
              <a:t>fath</a:t>
            </a:r>
            <a:r>
              <a:rPr lang="en-GB" b="0" dirty="0"/>
              <a:t> o </a:t>
            </a:r>
            <a:r>
              <a:rPr lang="en-GB" b="0" dirty="0" err="1"/>
              <a:t>weithgareddau</a:t>
            </a:r>
            <a:r>
              <a:rPr lang="en-GB" b="0" dirty="0"/>
              <a:t>/</a:t>
            </a:r>
            <a:r>
              <a:rPr lang="en-GB" b="0" dirty="0" err="1"/>
              <a:t>profiaudau</a:t>
            </a:r>
            <a:r>
              <a:rPr lang="en-GB" b="0" dirty="0"/>
              <a:t> </a:t>
            </a:r>
            <a:r>
              <a:rPr lang="en-GB" b="0" dirty="0" err="1"/>
              <a:t>allech</a:t>
            </a:r>
            <a:r>
              <a:rPr lang="en-GB" b="0" dirty="0"/>
              <a:t> chi </a:t>
            </a:r>
            <a:r>
              <a:rPr lang="en-GB" b="0" dirty="0" err="1"/>
              <a:t>eu</a:t>
            </a:r>
            <a:r>
              <a:rPr lang="en-GB" b="0" dirty="0"/>
              <a:t> </a:t>
            </a:r>
            <a:r>
              <a:rPr lang="en-GB" b="0" dirty="0" err="1"/>
              <a:t>cyflwyno</a:t>
            </a:r>
            <a:r>
              <a:rPr lang="en-GB" b="0" dirty="0"/>
              <a:t> er </a:t>
            </a:r>
            <a:r>
              <a:rPr lang="en-GB" b="0" dirty="0" err="1"/>
              <a:t>mwyn</a:t>
            </a:r>
            <a:r>
              <a:rPr lang="en-GB" b="0" dirty="0"/>
              <a:t> </a:t>
            </a:r>
            <a:r>
              <a:rPr lang="en-GB" b="0" dirty="0" err="1"/>
              <a:t>cysylltu</a:t>
            </a:r>
            <a:r>
              <a:rPr lang="en-GB" b="0" dirty="0"/>
              <a:t> a bod </a:t>
            </a:r>
            <a:r>
              <a:rPr lang="en-GB" b="0" dirty="0" err="1"/>
              <a:t>yn</a:t>
            </a:r>
            <a:r>
              <a:rPr lang="en-GB" b="0" dirty="0"/>
              <a:t> </a:t>
            </a:r>
            <a:r>
              <a:rPr lang="en-GB" b="0" dirty="0" err="1"/>
              <a:t>greadigol</a:t>
            </a:r>
            <a:r>
              <a:rPr lang="en-GB" b="0" dirty="0"/>
              <a:t> a </a:t>
            </a:r>
            <a:r>
              <a:rPr lang="en-GB" b="0" dirty="0" err="1"/>
              <a:t>rhoi</a:t>
            </a:r>
            <a:r>
              <a:rPr lang="en-GB" b="0" dirty="0"/>
              <a:t>?</a:t>
            </a:r>
          </a:p>
          <a:p>
            <a:r>
              <a:rPr lang="en-GB" b="0" dirty="0"/>
              <a:t>Pa </a:t>
            </a:r>
            <a:r>
              <a:rPr lang="en-GB" b="0" dirty="0" err="1"/>
              <a:t>strategaethau</a:t>
            </a:r>
            <a:r>
              <a:rPr lang="en-GB" b="0" dirty="0"/>
              <a:t> </a:t>
            </a:r>
            <a:r>
              <a:rPr lang="en-GB" b="0" dirty="0" err="1"/>
              <a:t>dosbarth</a:t>
            </a:r>
            <a:r>
              <a:rPr lang="en-GB" b="0" dirty="0"/>
              <a:t> </a:t>
            </a:r>
            <a:r>
              <a:rPr lang="en-GB" b="0" dirty="0" err="1"/>
              <a:t>allech</a:t>
            </a:r>
            <a:r>
              <a:rPr lang="en-GB" b="0" dirty="0"/>
              <a:t> chi </a:t>
            </a:r>
            <a:r>
              <a:rPr lang="en-GB" b="0" dirty="0" err="1"/>
              <a:t>eu</a:t>
            </a:r>
            <a:r>
              <a:rPr lang="en-GB" b="0" dirty="0"/>
              <a:t> </a:t>
            </a:r>
            <a:r>
              <a:rPr lang="en-GB" b="0" dirty="0" err="1"/>
              <a:t>cyflwyno</a:t>
            </a:r>
            <a:r>
              <a:rPr lang="en-GB" b="0" dirty="0"/>
              <a:t> </a:t>
            </a:r>
            <a:r>
              <a:rPr lang="en-GB" b="0" dirty="0" err="1"/>
              <a:t>yn</a:t>
            </a:r>
            <a:r>
              <a:rPr lang="en-GB" b="0" dirty="0"/>
              <a:t> </a:t>
            </a:r>
            <a:r>
              <a:rPr lang="en-GB" b="0" dirty="0" err="1"/>
              <a:t>ddyddiol</a:t>
            </a:r>
            <a:r>
              <a:rPr lang="en-GB" b="0" dirty="0"/>
              <a:t>?</a:t>
            </a:r>
          </a:p>
          <a:p>
            <a:endParaRPr lang="en-GB" b="0" dirty="0"/>
          </a:p>
          <a:p>
            <a:r>
              <a:rPr lang="en-GB" b="0" dirty="0"/>
              <a:t>Look at website and summarise/discuss.</a:t>
            </a:r>
          </a:p>
          <a:p>
            <a:r>
              <a:rPr lang="en-GB" b="0" dirty="0"/>
              <a:t>PAIR:</a:t>
            </a:r>
          </a:p>
          <a:p>
            <a:r>
              <a:rPr lang="en-GB" b="0" dirty="0"/>
              <a:t>What sort of activities/experiences might you do to connect and be creative and give in school?</a:t>
            </a:r>
          </a:p>
          <a:p>
            <a:r>
              <a:rPr lang="en-GB" b="0" dirty="0"/>
              <a:t>What classroom strategies could you do on a daily basis?</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13</a:t>
            </a:fld>
            <a:endParaRPr lang="en-US"/>
          </a:p>
        </p:txBody>
      </p:sp>
    </p:spTree>
    <p:extLst>
      <p:ext uri="{BB962C8B-B14F-4D97-AF65-F5344CB8AC3E}">
        <p14:creationId xmlns:p14="http://schemas.microsoft.com/office/powerpoint/2010/main" val="23281700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baseline="0" dirty="0" err="1"/>
              <a:t>Darllenwch</a:t>
            </a:r>
            <a:r>
              <a:rPr lang="en-GB" b="0" baseline="0" dirty="0"/>
              <a:t> </a:t>
            </a:r>
            <a:r>
              <a:rPr lang="en-GB" b="0" baseline="0" dirty="0" err="1"/>
              <a:t>yr</a:t>
            </a:r>
            <a:r>
              <a:rPr lang="en-GB" b="0" baseline="0" dirty="0"/>
              <a:t> </a:t>
            </a:r>
            <a:r>
              <a:rPr lang="en-GB" b="0" baseline="0" dirty="0" err="1"/>
              <a:t>erthygl</a:t>
            </a:r>
            <a:r>
              <a:rPr lang="en-GB" b="0" baseline="0" dirty="0"/>
              <a:t> hon.</a:t>
            </a:r>
          </a:p>
          <a:p>
            <a:r>
              <a:rPr lang="en-GB" b="0" baseline="0" dirty="0"/>
              <a:t>Data </a:t>
            </a:r>
            <a:r>
              <a:rPr lang="en-GB" b="0" baseline="0" dirty="0" err="1"/>
              <a:t>ayyb</a:t>
            </a:r>
            <a:r>
              <a:rPr lang="en-GB" b="0" baseline="0" dirty="0"/>
              <a:t>.</a:t>
            </a:r>
          </a:p>
          <a:p>
            <a:r>
              <a:rPr lang="en-GB" b="0" baseline="0" dirty="0" err="1"/>
              <a:t>Nid</a:t>
            </a:r>
            <a:r>
              <a:rPr lang="en-GB" b="0" baseline="0" dirty="0"/>
              <a:t> </a:t>
            </a:r>
            <a:r>
              <a:rPr lang="en-GB" b="0" baseline="0" dirty="0" err="1"/>
              <a:t>yw</a:t>
            </a:r>
            <a:r>
              <a:rPr lang="en-GB" b="0" baseline="0" dirty="0"/>
              <a:t> plant Cymru </a:t>
            </a:r>
            <a:r>
              <a:rPr lang="en-GB" b="0" baseline="0" dirty="0" err="1"/>
              <a:t>yn</a:t>
            </a:r>
            <a:r>
              <a:rPr lang="en-GB" b="0" baseline="0" dirty="0"/>
              <a:t> </a:t>
            </a:r>
            <a:r>
              <a:rPr lang="en-GB" b="0" baseline="0" dirty="0" err="1"/>
              <a:t>symud</a:t>
            </a:r>
            <a:r>
              <a:rPr lang="en-GB" b="0" baseline="0" dirty="0"/>
              <a:t> </a:t>
            </a:r>
            <a:r>
              <a:rPr lang="en-GB" b="0" baseline="0" dirty="0" err="1"/>
              <a:t>digon</a:t>
            </a:r>
            <a:r>
              <a:rPr lang="en-GB" b="0" baseline="0" dirty="0"/>
              <a:t>.</a:t>
            </a:r>
          </a:p>
          <a:p>
            <a:r>
              <a:rPr lang="en-GB" b="0" baseline="0" dirty="0" err="1"/>
              <a:t>Cynlluniwch</a:t>
            </a:r>
            <a:r>
              <a:rPr lang="en-GB" b="0" baseline="0" dirty="0"/>
              <a:t> </a:t>
            </a:r>
            <a:r>
              <a:rPr lang="en-GB" b="0" baseline="0" dirty="0" err="1"/>
              <a:t>weithgareddau</a:t>
            </a:r>
            <a:r>
              <a:rPr lang="en-GB" b="0" baseline="0" dirty="0"/>
              <a:t> </a:t>
            </a:r>
            <a:r>
              <a:rPr lang="en-GB" b="0" baseline="0" dirty="0" err="1"/>
              <a:t>dysgu</a:t>
            </a:r>
            <a:r>
              <a:rPr lang="en-GB" b="0" baseline="0" dirty="0"/>
              <a:t> o </a:t>
            </a:r>
            <a:r>
              <a:rPr lang="en-GB" b="0" baseline="0" dirty="0" err="1"/>
              <a:t>ansawdd</a:t>
            </a:r>
            <a:r>
              <a:rPr lang="en-GB" b="0" baseline="0" dirty="0"/>
              <a:t> </a:t>
            </a:r>
            <a:r>
              <a:rPr lang="en-GB" b="0" baseline="0" dirty="0" err="1"/>
              <a:t>uchel</a:t>
            </a:r>
            <a:r>
              <a:rPr lang="en-GB" b="0" baseline="0" dirty="0"/>
              <a:t> </a:t>
            </a:r>
            <a:r>
              <a:rPr lang="en-GB" b="0" baseline="0" dirty="0" err="1"/>
              <a:t>fel</a:t>
            </a:r>
            <a:r>
              <a:rPr lang="en-GB" b="0" baseline="0" dirty="0"/>
              <a:t> bod </a:t>
            </a:r>
            <a:r>
              <a:rPr lang="en-GB" b="0" baseline="0" dirty="0" err="1"/>
              <a:t>dysgwyr</a:t>
            </a:r>
            <a:r>
              <a:rPr lang="en-GB" b="0" baseline="0" dirty="0"/>
              <a:t> </a:t>
            </a:r>
            <a:r>
              <a:rPr lang="en-GB" b="0" baseline="0" dirty="0" err="1"/>
              <a:t>yn</a:t>
            </a:r>
            <a:r>
              <a:rPr lang="en-GB" b="0" baseline="0" dirty="0"/>
              <a:t> </a:t>
            </a:r>
            <a:r>
              <a:rPr lang="en-GB" b="0" baseline="0" dirty="0" err="1"/>
              <a:t>medru</a:t>
            </a:r>
            <a:r>
              <a:rPr lang="en-GB" b="0" baseline="0" dirty="0"/>
              <a:t> </a:t>
            </a:r>
            <a:r>
              <a:rPr lang="en-GB" b="0" baseline="0" dirty="0" err="1"/>
              <a:t>gwneud</a:t>
            </a:r>
            <a:r>
              <a:rPr lang="en-GB" b="0" baseline="0" dirty="0"/>
              <a:t> </a:t>
            </a:r>
            <a:r>
              <a:rPr lang="en-GB" b="0" baseline="0" dirty="0" err="1"/>
              <a:t>cynnydd</a:t>
            </a:r>
            <a:r>
              <a:rPr lang="en-GB" b="0" baseline="0" dirty="0"/>
              <a:t>. </a:t>
            </a:r>
          </a:p>
          <a:p>
            <a:endParaRPr lang="en-GB" b="0" baseline="0" dirty="0"/>
          </a:p>
          <a:p>
            <a:r>
              <a:rPr lang="en-GB" b="0" baseline="0" dirty="0"/>
              <a:t>Read this article.</a:t>
            </a:r>
          </a:p>
          <a:p>
            <a:r>
              <a:rPr lang="en-GB" b="0" baseline="0" dirty="0"/>
              <a:t>Data etc. </a:t>
            </a:r>
          </a:p>
          <a:p>
            <a:r>
              <a:rPr lang="en-GB" b="0" baseline="0" dirty="0"/>
              <a:t>Welsh children aren’t moving enough.</a:t>
            </a:r>
          </a:p>
          <a:p>
            <a:r>
              <a:rPr lang="en-GB" b="0" baseline="0" dirty="0"/>
              <a:t>Plan some high quality learning activities so that learners can make progress.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14</a:t>
            </a:fld>
            <a:endParaRPr lang="en-US"/>
          </a:p>
        </p:txBody>
      </p:sp>
    </p:spTree>
    <p:extLst>
      <p:ext uri="{BB962C8B-B14F-4D97-AF65-F5344CB8AC3E}">
        <p14:creationId xmlns:p14="http://schemas.microsoft.com/office/powerpoint/2010/main" val="35404450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Tasg</a:t>
            </a:r>
            <a:r>
              <a:rPr lang="en-GB" dirty="0"/>
              <a:t> – Pa </a:t>
            </a:r>
            <a:r>
              <a:rPr lang="en-GB" dirty="0" err="1"/>
              <a:t>weithgareddau</a:t>
            </a:r>
            <a:r>
              <a:rPr lang="en-GB" dirty="0"/>
              <a:t>/</a:t>
            </a:r>
            <a:r>
              <a:rPr lang="en-GB" dirty="0" err="1"/>
              <a:t>profiadau</a:t>
            </a:r>
            <a:r>
              <a:rPr lang="en-GB" dirty="0"/>
              <a:t> </a:t>
            </a:r>
            <a:r>
              <a:rPr lang="en-GB" dirty="0" err="1"/>
              <a:t>allech</a:t>
            </a:r>
            <a:r>
              <a:rPr lang="en-GB" dirty="0"/>
              <a:t> chi </a:t>
            </a:r>
            <a:r>
              <a:rPr lang="en-GB" dirty="0" err="1"/>
              <a:t>eu</a:t>
            </a:r>
            <a:r>
              <a:rPr lang="en-GB" dirty="0"/>
              <a:t> </a:t>
            </a:r>
            <a:r>
              <a:rPr lang="en-GB" dirty="0" err="1"/>
              <a:t>cyflwyno</a:t>
            </a:r>
            <a:r>
              <a:rPr lang="en-GB" dirty="0"/>
              <a:t> I </a:t>
            </a:r>
            <a:r>
              <a:rPr lang="en-GB" dirty="0" err="1"/>
              <a:t>ddysgwyr</a:t>
            </a:r>
            <a:r>
              <a:rPr lang="en-GB" dirty="0"/>
              <a:t> </a:t>
            </a:r>
            <a:r>
              <a:rPr lang="en-GB" dirty="0" err="1"/>
              <a:t>yn</a:t>
            </a:r>
            <a:r>
              <a:rPr lang="en-GB" dirty="0"/>
              <a:t> CA2 er </a:t>
            </a:r>
            <a:r>
              <a:rPr lang="en-GB" dirty="0" err="1"/>
              <a:t>mwyn</a:t>
            </a:r>
            <a:r>
              <a:rPr lang="en-GB" dirty="0"/>
              <a:t> </a:t>
            </a:r>
            <a:r>
              <a:rPr lang="en-GB" dirty="0" err="1"/>
              <a:t>iddynt</a:t>
            </a:r>
            <a:r>
              <a:rPr lang="en-GB" dirty="0"/>
              <a:t> </a:t>
            </a:r>
            <a:r>
              <a:rPr lang="en-GB" dirty="0" err="1"/>
              <a:t>wneud</a:t>
            </a:r>
            <a:r>
              <a:rPr lang="en-GB" dirty="0"/>
              <a:t> </a:t>
            </a:r>
            <a:r>
              <a:rPr lang="en-GB" dirty="0" err="1"/>
              <a:t>cynnydd</a:t>
            </a:r>
            <a:r>
              <a:rPr lang="en-GB" dirty="0"/>
              <a:t> </a:t>
            </a:r>
            <a:r>
              <a:rPr lang="en-GB" dirty="0" err="1"/>
              <a:t>ar</a:t>
            </a:r>
            <a:r>
              <a:rPr lang="en-GB" dirty="0"/>
              <a:t> draws y </a:t>
            </a:r>
            <a:r>
              <a:rPr lang="en-GB" dirty="0" err="1"/>
              <a:t>camau</a:t>
            </a:r>
            <a:r>
              <a:rPr lang="en-GB" dirty="0"/>
              <a:t> </a:t>
            </a:r>
            <a:r>
              <a:rPr lang="en-GB" dirty="0" err="1"/>
              <a:t>hyn</a:t>
            </a:r>
            <a:r>
              <a:rPr lang="en-GB" dirty="0"/>
              <a:t>? </a:t>
            </a:r>
          </a:p>
        </p:txBody>
      </p:sp>
      <p:sp>
        <p:nvSpPr>
          <p:cNvPr id="4" name="Slide Number Placeholder 3"/>
          <p:cNvSpPr>
            <a:spLocks noGrp="1"/>
          </p:cNvSpPr>
          <p:nvPr>
            <p:ph type="sldNum" sz="quarter" idx="10"/>
          </p:nvPr>
        </p:nvSpPr>
        <p:spPr/>
        <p:txBody>
          <a:bodyPr/>
          <a:lstStyle/>
          <a:p>
            <a:fld id="{866552D6-76DF-0547-BBAF-EACD65B06FFA}" type="slidenum">
              <a:rPr lang="en-US" smtClean="0"/>
              <a:pPr/>
              <a:t>15</a:t>
            </a:fld>
            <a:endParaRPr lang="en-US"/>
          </a:p>
        </p:txBody>
      </p:sp>
    </p:spTree>
    <p:extLst>
      <p:ext uri="{BB962C8B-B14F-4D97-AF65-F5344CB8AC3E}">
        <p14:creationId xmlns:p14="http://schemas.microsoft.com/office/powerpoint/2010/main" val="25514557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Do in more detail. </a:t>
            </a:r>
          </a:p>
          <a:p>
            <a:r>
              <a:rPr lang="en-GB" b="1" dirty="0"/>
              <a:t>Paired</a:t>
            </a:r>
            <a:r>
              <a:rPr lang="en-GB" b="1" baseline="0" dirty="0"/>
              <a:t> (or small group)</a:t>
            </a:r>
            <a:r>
              <a:rPr lang="en-GB" b="1" dirty="0"/>
              <a:t> task -  20 mins</a:t>
            </a:r>
            <a:r>
              <a:rPr lang="en-GB" b="1" baseline="0" dirty="0"/>
              <a:t> </a:t>
            </a:r>
            <a:endParaRPr lang="en-GB" b="1" dirty="0"/>
          </a:p>
          <a:p>
            <a:endParaRPr lang="en-GB" dirty="0"/>
          </a:p>
          <a:p>
            <a:r>
              <a:rPr lang="en-GB" dirty="0"/>
              <a:t>What learning</a:t>
            </a:r>
            <a:r>
              <a:rPr lang="en-GB" baseline="0" dirty="0"/>
              <a:t> activities can you think of for school that would help take learners  towards these steps?</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16</a:t>
            </a:fld>
            <a:endParaRPr lang="en-US"/>
          </a:p>
        </p:txBody>
      </p:sp>
    </p:spTree>
    <p:extLst>
      <p:ext uri="{BB962C8B-B14F-4D97-AF65-F5344CB8AC3E}">
        <p14:creationId xmlns:p14="http://schemas.microsoft.com/office/powerpoint/2010/main" val="10851773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16/01/2022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n.ryder@uwtsd.ac.uk" TargetMode="External"/><Relationship Id="rId2" Type="http://schemas.openxmlformats.org/officeDocument/2006/relationships/notesSlide" Target="../notesSlides/notesSlide1.xml"/><Relationship Id="rId1" Type="http://schemas.openxmlformats.org/officeDocument/2006/relationships/slideLayout" Target="../slideLayouts/slideLayout13.xml"/><Relationship Id="rId4" Type="http://schemas.openxmlformats.org/officeDocument/2006/relationships/hyperlink" Target="mailto:t.cox@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4.xml"/><Relationship Id="rId1" Type="http://schemas.openxmlformats.org/officeDocument/2006/relationships/video" Target="https://www.youtube.com/embed/TZJhfPxzdm0?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10" Type="http://schemas.openxmlformats.org/officeDocument/2006/relationships/image" Target="../media/image15.png"/><Relationship Id="rId4" Type="http://schemas.openxmlformats.org/officeDocument/2006/relationships/image" Target="../media/image9.png"/><Relationship Id="rId9" Type="http://schemas.openxmlformats.org/officeDocument/2006/relationships/image" Target="../media/image14.png"/></Relationships>
</file>

<file path=ppt/slides/_rels/slide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hyperlink" Target="https://hwb.gov.wales/api/storage/afca43eb-5c50-4846-9c2d-0d56fbffba09/curriculum-for-wales-guidance-120320.pdf" TargetMode="External"/><Relationship Id="rId5" Type="http://schemas.openxmlformats.org/officeDocument/2006/relationships/hyperlink" Target="https://hwb.gov.wales/api/storage/b0e91f7c-0050-47b6-9b23-0273d39df9f3/canllawiau-cwricwlwm-i-gymru-070220.pdf" TargetMode="Externa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hyperlink" Target="https://hwb.gov.wales/curriculum-for-wales/health-and-well-being/descriptions-of-learning/" TargetMode="External"/><Relationship Id="rId5" Type="http://schemas.openxmlformats.org/officeDocument/2006/relationships/image" Target="../media/image20.png"/><Relationship Id="rId4" Type="http://schemas.openxmlformats.org/officeDocument/2006/relationships/hyperlink" Target="https://hwb.gov.wales/cwricwlwm-i-gymru/iechyd-a-lles/disgrifiadau-dysgu/"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2.xml"/><Relationship Id="rId1" Type="http://schemas.openxmlformats.org/officeDocument/2006/relationships/slideLayout" Target="../slideLayouts/slideLayout4.xml"/><Relationship Id="rId5" Type="http://schemas.openxmlformats.org/officeDocument/2006/relationships/hyperlink" Target="http://www.wales.nhs.uk/sitesplus/888/tudalen/61362" TargetMode="External"/><Relationship Id="rId4" Type="http://schemas.openxmlformats.org/officeDocument/2006/relationships/hyperlink" Target="https://www.mind.org.uk/workplace/mental-health-at-work/taking-care-of-yourself/five-ways-to-wellbein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ymchwil.senedd.cymru/erthyglau-ymchwil/anweithgarwch-corfforol-a-yw-n-amser-i-gael-plant-cymru-i-symud/"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research.senedd.wales/research-articles/physical-in-activity-is-it-time-to-get-welsh-children-moving/"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hyperlink" Target="https://www.who.i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A233E6-94A8-4AAF-9DB8-28E2A90D762C}"/>
              </a:ext>
            </a:extLst>
          </p:cNvPr>
          <p:cNvSpPr txBox="1"/>
          <p:nvPr/>
        </p:nvSpPr>
        <p:spPr>
          <a:xfrm>
            <a:off x="664308" y="203199"/>
            <a:ext cx="8026399" cy="2215991"/>
          </a:xfrm>
          <a:prstGeom prst="rect">
            <a:avLst/>
          </a:prstGeom>
          <a:solidFill>
            <a:schemeClr val="tx2">
              <a:lumMod val="20000"/>
              <a:lumOff val="80000"/>
            </a:schemeClr>
          </a:solidFill>
        </p:spPr>
        <p:txBody>
          <a:bodyPr wrap="square" rtlCol="0">
            <a:spAutoFit/>
          </a:bodyPr>
          <a:lstStyle/>
          <a:p>
            <a:pPr algn="ctr"/>
            <a:r>
              <a:rPr lang="en-GB" sz="4000" dirty="0" err="1"/>
              <a:t>Materion</a:t>
            </a:r>
            <a:r>
              <a:rPr lang="en-GB" sz="4000" dirty="0"/>
              <a:t> </a:t>
            </a:r>
            <a:r>
              <a:rPr lang="en-GB" sz="4000" dirty="0" err="1"/>
              <a:t>cyfoes</a:t>
            </a:r>
            <a:r>
              <a:rPr lang="en-GB" sz="4000" dirty="0"/>
              <a:t> </a:t>
            </a:r>
            <a:r>
              <a:rPr lang="en-GB" sz="4000" dirty="0" err="1"/>
              <a:t>mewn</a:t>
            </a:r>
            <a:r>
              <a:rPr lang="en-GB" sz="4000" dirty="0"/>
              <a:t> Iechyd a </a:t>
            </a:r>
            <a:r>
              <a:rPr lang="en-GB" sz="4000" dirty="0" err="1"/>
              <a:t>Lles</a:t>
            </a:r>
            <a:endParaRPr lang="en-GB" sz="4000" dirty="0"/>
          </a:p>
          <a:p>
            <a:pPr algn="ctr"/>
            <a:r>
              <a:rPr lang="en-GB" sz="4000" dirty="0"/>
              <a:t>Contemporary Issues in Health and Well-Being</a:t>
            </a:r>
          </a:p>
          <a:p>
            <a:endParaRPr lang="en-GB" dirty="0"/>
          </a:p>
        </p:txBody>
      </p:sp>
      <p:sp>
        <p:nvSpPr>
          <p:cNvPr id="3" name="TextBox 2">
            <a:extLst>
              <a:ext uri="{FF2B5EF4-FFF2-40B4-BE49-F238E27FC236}">
                <a16:creationId xmlns:a16="http://schemas.microsoft.com/office/drawing/2014/main" id="{3E861DD0-0E1E-45A0-934A-FEE36DE3CAB5}"/>
              </a:ext>
            </a:extLst>
          </p:cNvPr>
          <p:cNvSpPr txBox="1"/>
          <p:nvPr/>
        </p:nvSpPr>
        <p:spPr>
          <a:xfrm>
            <a:off x="2141414" y="4255477"/>
            <a:ext cx="4962769" cy="1200329"/>
          </a:xfrm>
          <a:prstGeom prst="rect">
            <a:avLst/>
          </a:prstGeom>
          <a:solidFill>
            <a:schemeClr val="tx2">
              <a:lumMod val="20000"/>
              <a:lumOff val="80000"/>
            </a:schemeClr>
          </a:solidFill>
        </p:spPr>
        <p:txBody>
          <a:bodyPr wrap="square" rtlCol="0">
            <a:spAutoFit/>
          </a:bodyPr>
          <a:lstStyle/>
          <a:p>
            <a:pPr algn="ctr"/>
            <a:r>
              <a:rPr lang="en-GB" sz="3200" dirty="0"/>
              <a:t>ECAD5007/C</a:t>
            </a:r>
          </a:p>
          <a:p>
            <a:pPr algn="ctr"/>
            <a:r>
              <a:rPr lang="en-GB" sz="2000" dirty="0">
                <a:hlinkClick r:id="rId3"/>
              </a:rPr>
              <a:t>n.ryder@uwtsd.ac.uk</a:t>
            </a:r>
            <a:endParaRPr lang="en-GB" sz="2000" dirty="0"/>
          </a:p>
          <a:p>
            <a:pPr algn="ctr"/>
            <a:r>
              <a:rPr lang="en-GB" sz="2000" dirty="0">
                <a:hlinkClick r:id="rId4"/>
              </a:rPr>
              <a:t>t.cox@uwtsd.ac.uk</a:t>
            </a:r>
            <a:r>
              <a:rPr lang="en-GB" sz="2000" dirty="0"/>
              <a:t> </a:t>
            </a: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620742"/>
            <a:ext cx="7886700" cy="1325563"/>
          </a:xfrm>
        </p:spPr>
        <p:txBody>
          <a:bodyPr>
            <a:normAutofit/>
          </a:bodyPr>
          <a:lstStyle/>
          <a:p>
            <a:pPr>
              <a:lnSpc>
                <a:spcPct val="90000"/>
              </a:lnSpc>
            </a:pPr>
            <a:r>
              <a:rPr lang="en-GB">
                <a:solidFill>
                  <a:srgbClr val="FFFFFF"/>
                </a:solidFill>
              </a:rPr>
              <a:t>Deilliannau </a:t>
            </a:r>
            <a:br>
              <a:rPr lang="en-GB">
                <a:solidFill>
                  <a:srgbClr val="FFFFFF"/>
                </a:solidFill>
              </a:rPr>
            </a:br>
            <a:r>
              <a:rPr lang="en-GB" i="1">
                <a:solidFill>
                  <a:srgbClr val="FFFFFF"/>
                </a:solidFill>
              </a:rPr>
              <a:t>Outcomes</a:t>
            </a:r>
          </a:p>
        </p:txBody>
      </p:sp>
      <p:cxnSp>
        <p:nvCxnSpPr>
          <p:cNvPr id="11" name="Straight Connector 10">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715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sz="half" idx="1"/>
          </p:nvPr>
        </p:nvSpPr>
        <p:spPr>
          <a:xfrm>
            <a:off x="628650" y="2266345"/>
            <a:ext cx="3823335" cy="3910617"/>
          </a:xfrm>
        </p:spPr>
        <p:txBody>
          <a:bodyPr>
            <a:normAutofit/>
          </a:bodyPr>
          <a:lstStyle/>
          <a:p>
            <a:r>
              <a:rPr lang="en-GB" sz="2400" dirty="0">
                <a:solidFill>
                  <a:srgbClr val="FFFFFF"/>
                </a:solidFill>
              </a:rPr>
              <a:t>I </a:t>
            </a:r>
            <a:r>
              <a:rPr lang="en-GB" sz="2400" dirty="0" err="1">
                <a:solidFill>
                  <a:srgbClr val="FFFFFF"/>
                </a:solidFill>
              </a:rPr>
              <a:t>ystyried</a:t>
            </a:r>
            <a:r>
              <a:rPr lang="en-GB" sz="2400" dirty="0">
                <a:solidFill>
                  <a:srgbClr val="FFFFFF"/>
                </a:solidFill>
              </a:rPr>
              <a:t> </a:t>
            </a:r>
            <a:r>
              <a:rPr lang="en-GB" sz="2400" dirty="0" err="1">
                <a:solidFill>
                  <a:srgbClr val="FFFFFF"/>
                </a:solidFill>
              </a:rPr>
              <a:t>ystod</a:t>
            </a:r>
            <a:r>
              <a:rPr lang="en-GB" sz="2400" dirty="0">
                <a:solidFill>
                  <a:srgbClr val="FFFFFF"/>
                </a:solidFill>
              </a:rPr>
              <a:t> o </a:t>
            </a:r>
            <a:r>
              <a:rPr lang="en-GB" sz="2400" dirty="0" err="1">
                <a:solidFill>
                  <a:srgbClr val="FFFFFF"/>
                </a:solidFill>
              </a:rPr>
              <a:t>faterion</a:t>
            </a:r>
            <a:r>
              <a:rPr lang="en-GB" sz="2400" dirty="0">
                <a:solidFill>
                  <a:srgbClr val="FFFFFF"/>
                </a:solidFill>
              </a:rPr>
              <a:t> </a:t>
            </a:r>
            <a:r>
              <a:rPr lang="en-GB" sz="2400" dirty="0" err="1">
                <a:solidFill>
                  <a:srgbClr val="FFFFFF"/>
                </a:solidFill>
              </a:rPr>
              <a:t>sy’n</a:t>
            </a:r>
            <a:r>
              <a:rPr lang="en-GB" sz="2400" dirty="0">
                <a:solidFill>
                  <a:srgbClr val="FFFFFF"/>
                </a:solidFill>
              </a:rPr>
              <a:t> </a:t>
            </a:r>
            <a:r>
              <a:rPr lang="en-GB" sz="2400" dirty="0" err="1">
                <a:solidFill>
                  <a:srgbClr val="FFFFFF"/>
                </a:solidFill>
              </a:rPr>
              <a:t>dylanwadu</a:t>
            </a:r>
            <a:r>
              <a:rPr lang="en-GB" sz="2400" dirty="0">
                <a:solidFill>
                  <a:srgbClr val="FFFFFF"/>
                </a:solidFill>
              </a:rPr>
              <a:t> </a:t>
            </a:r>
            <a:r>
              <a:rPr lang="en-GB" sz="2400" dirty="0" err="1">
                <a:solidFill>
                  <a:srgbClr val="FFFFFF"/>
                </a:solidFill>
              </a:rPr>
              <a:t>ar</a:t>
            </a:r>
            <a:r>
              <a:rPr lang="en-GB" sz="2400" dirty="0">
                <a:solidFill>
                  <a:srgbClr val="FFFFFF"/>
                </a:solidFill>
              </a:rPr>
              <a:t> </a:t>
            </a:r>
            <a:r>
              <a:rPr lang="en-GB" sz="2400" dirty="0" err="1">
                <a:solidFill>
                  <a:srgbClr val="FFFFFF"/>
                </a:solidFill>
              </a:rPr>
              <a:t>ddatblygiad</a:t>
            </a:r>
            <a:r>
              <a:rPr lang="en-GB" sz="2400" dirty="0">
                <a:solidFill>
                  <a:srgbClr val="FFFFFF"/>
                </a:solidFill>
              </a:rPr>
              <a:t>, iechyd a </a:t>
            </a:r>
            <a:r>
              <a:rPr lang="en-GB" sz="2400" dirty="0" err="1">
                <a:solidFill>
                  <a:srgbClr val="FFFFFF"/>
                </a:solidFill>
              </a:rPr>
              <a:t>lles</a:t>
            </a:r>
            <a:r>
              <a:rPr lang="en-GB" sz="2400" dirty="0">
                <a:solidFill>
                  <a:srgbClr val="FFFFFF"/>
                </a:solidFill>
              </a:rPr>
              <a:t>. </a:t>
            </a:r>
          </a:p>
          <a:p>
            <a:endParaRPr lang="en-GB" sz="2400" dirty="0">
              <a:solidFill>
                <a:srgbClr val="FFFFFF"/>
              </a:solidFill>
            </a:endParaRPr>
          </a:p>
          <a:p>
            <a:r>
              <a:rPr lang="en-GB" sz="2400" dirty="0">
                <a:solidFill>
                  <a:srgbClr val="FFFFFF"/>
                </a:solidFill>
              </a:rPr>
              <a:t>I </a:t>
            </a:r>
            <a:r>
              <a:rPr lang="en-GB" sz="2400" dirty="0" err="1">
                <a:solidFill>
                  <a:srgbClr val="FFFFFF"/>
                </a:solidFill>
              </a:rPr>
              <a:t>ystyried</a:t>
            </a:r>
            <a:r>
              <a:rPr lang="en-GB" sz="2400" dirty="0">
                <a:solidFill>
                  <a:srgbClr val="FFFFFF"/>
                </a:solidFill>
              </a:rPr>
              <a:t> </a:t>
            </a:r>
            <a:r>
              <a:rPr lang="en-GB" sz="2400" dirty="0" err="1">
                <a:solidFill>
                  <a:srgbClr val="FFFFFF"/>
                </a:solidFill>
              </a:rPr>
              <a:t>dulliau</a:t>
            </a:r>
            <a:r>
              <a:rPr lang="en-GB" sz="2400" dirty="0">
                <a:solidFill>
                  <a:srgbClr val="FFFFFF"/>
                </a:solidFill>
              </a:rPr>
              <a:t> a </a:t>
            </a:r>
            <a:r>
              <a:rPr lang="en-GB" sz="2400" dirty="0" err="1">
                <a:solidFill>
                  <a:srgbClr val="FFFFFF"/>
                </a:solidFill>
              </a:rPr>
              <a:t>materion</a:t>
            </a:r>
            <a:r>
              <a:rPr lang="en-GB" sz="2400" dirty="0">
                <a:solidFill>
                  <a:srgbClr val="FFFFFF"/>
                </a:solidFill>
              </a:rPr>
              <a:t> </a:t>
            </a:r>
            <a:r>
              <a:rPr lang="en-GB" sz="2400" dirty="0" err="1">
                <a:solidFill>
                  <a:srgbClr val="FFFFFF"/>
                </a:solidFill>
              </a:rPr>
              <a:t>pedagogaidd</a:t>
            </a:r>
            <a:r>
              <a:rPr lang="en-GB" sz="2400" dirty="0">
                <a:solidFill>
                  <a:srgbClr val="FFFFFF"/>
                </a:solidFill>
              </a:rPr>
              <a:t> </a:t>
            </a:r>
            <a:r>
              <a:rPr lang="en-GB" sz="2400" dirty="0" err="1">
                <a:solidFill>
                  <a:srgbClr val="FFFFFF"/>
                </a:solidFill>
              </a:rPr>
              <a:t>mewn</a:t>
            </a:r>
            <a:r>
              <a:rPr lang="en-GB" sz="2400" dirty="0">
                <a:solidFill>
                  <a:srgbClr val="FFFFFF"/>
                </a:solidFill>
              </a:rPr>
              <a:t> </a:t>
            </a:r>
            <a:r>
              <a:rPr lang="en-GB" sz="2400" dirty="0" err="1">
                <a:solidFill>
                  <a:srgbClr val="FFFFFF"/>
                </a:solidFill>
              </a:rPr>
              <a:t>perthynas</a:t>
            </a:r>
            <a:r>
              <a:rPr lang="en-GB" sz="2400" dirty="0">
                <a:solidFill>
                  <a:srgbClr val="FFFFFF"/>
                </a:solidFill>
              </a:rPr>
              <a:t> </a:t>
            </a:r>
            <a:r>
              <a:rPr lang="en-GB" sz="2400" dirty="0" err="1">
                <a:solidFill>
                  <a:srgbClr val="FFFFFF"/>
                </a:solidFill>
              </a:rPr>
              <a:t>a’r</a:t>
            </a:r>
            <a:r>
              <a:rPr lang="en-GB" sz="2400" dirty="0">
                <a:solidFill>
                  <a:srgbClr val="FFFFFF"/>
                </a:solidFill>
              </a:rPr>
              <a:t> </a:t>
            </a:r>
            <a:r>
              <a:rPr lang="en-GB" sz="2400" dirty="0" err="1">
                <a:solidFill>
                  <a:srgbClr val="FFFFFF"/>
                </a:solidFill>
              </a:rPr>
              <a:t>materion</a:t>
            </a:r>
            <a:r>
              <a:rPr lang="en-GB" sz="2400" dirty="0">
                <a:solidFill>
                  <a:srgbClr val="FFFFFF"/>
                </a:solidFill>
              </a:rPr>
              <a:t> </a:t>
            </a:r>
            <a:r>
              <a:rPr lang="en-GB" sz="2400" dirty="0" err="1">
                <a:solidFill>
                  <a:srgbClr val="FFFFFF"/>
                </a:solidFill>
              </a:rPr>
              <a:t>hyn</a:t>
            </a:r>
            <a:r>
              <a:rPr lang="en-GB" sz="2400" dirty="0">
                <a:solidFill>
                  <a:srgbClr val="FFFFFF"/>
                </a:solidFill>
              </a:rPr>
              <a:t>.</a:t>
            </a:r>
          </a:p>
          <a:p>
            <a:endParaRPr lang="en-GB" sz="2100" dirty="0">
              <a:solidFill>
                <a:srgbClr val="FFFFFF"/>
              </a:solidFill>
            </a:endParaRPr>
          </a:p>
          <a:p>
            <a:endParaRPr lang="en-GB" sz="2100" dirty="0">
              <a:solidFill>
                <a:srgbClr val="FFFFFF"/>
              </a:solidFill>
            </a:endParaRPr>
          </a:p>
          <a:p>
            <a:pPr marL="0" indent="0">
              <a:buNone/>
            </a:pPr>
            <a:endParaRPr lang="en-GB" sz="2100" dirty="0">
              <a:solidFill>
                <a:srgbClr val="FFFFFF"/>
              </a:solidFill>
            </a:endParaRPr>
          </a:p>
        </p:txBody>
      </p:sp>
      <p:sp>
        <p:nvSpPr>
          <p:cNvPr id="4" name="Content Placeholder 3"/>
          <p:cNvSpPr>
            <a:spLocks noGrp="1"/>
          </p:cNvSpPr>
          <p:nvPr>
            <p:ph sz="half" idx="2"/>
          </p:nvPr>
        </p:nvSpPr>
        <p:spPr>
          <a:xfrm>
            <a:off x="4692015" y="2266345"/>
            <a:ext cx="3823335" cy="3910618"/>
          </a:xfrm>
        </p:spPr>
        <p:txBody>
          <a:bodyPr>
            <a:normAutofit/>
          </a:bodyPr>
          <a:lstStyle/>
          <a:p>
            <a:r>
              <a:rPr lang="en-GB" sz="2400" i="1" dirty="0">
                <a:solidFill>
                  <a:srgbClr val="FFFFFF"/>
                </a:solidFill>
              </a:rPr>
              <a:t>To consider a range of issues affecting development, health and well-being.</a:t>
            </a:r>
          </a:p>
          <a:p>
            <a:pPr marL="0" indent="0">
              <a:buNone/>
            </a:pPr>
            <a:endParaRPr lang="en-GB" sz="2400" i="1" dirty="0">
              <a:solidFill>
                <a:srgbClr val="FFFFFF"/>
              </a:solidFill>
            </a:endParaRPr>
          </a:p>
          <a:p>
            <a:r>
              <a:rPr lang="en-GB" sz="2400" i="1" dirty="0">
                <a:solidFill>
                  <a:srgbClr val="FFFFFF"/>
                </a:solidFill>
              </a:rPr>
              <a:t>To consider associated pedagogical issues and approaches.</a:t>
            </a:r>
          </a:p>
        </p:txBody>
      </p:sp>
    </p:spTree>
    <p:extLst>
      <p:ext uri="{BB962C8B-B14F-4D97-AF65-F5344CB8AC3E}">
        <p14:creationId xmlns:p14="http://schemas.microsoft.com/office/powerpoint/2010/main" val="40903333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l"/>
            <a:r>
              <a:rPr lang="en-GB" sz="3600" dirty="0" err="1"/>
              <a:t>Sefydliad</a:t>
            </a:r>
            <a:r>
              <a:rPr lang="en-GB" sz="3600" dirty="0"/>
              <a:t> Iechyd y </a:t>
            </a:r>
            <a:r>
              <a:rPr lang="en-GB" sz="3600" dirty="0" err="1"/>
              <a:t>Byd</a:t>
            </a:r>
            <a:r>
              <a:rPr lang="en-GB" sz="3600" dirty="0"/>
              <a:t> </a:t>
            </a:r>
            <a:br>
              <a:rPr lang="en-GB" sz="3600" dirty="0"/>
            </a:br>
            <a:r>
              <a:rPr lang="en-GB" sz="3600" dirty="0"/>
              <a:t> </a:t>
            </a:r>
            <a:r>
              <a:rPr lang="en-GB" sz="3600" i="1" dirty="0"/>
              <a:t>World Health Organisation</a:t>
            </a:r>
          </a:p>
        </p:txBody>
      </p:sp>
      <p:sp>
        <p:nvSpPr>
          <p:cNvPr id="6" name="Content Placeholder 5"/>
          <p:cNvSpPr>
            <a:spLocks noGrp="1"/>
          </p:cNvSpPr>
          <p:nvPr>
            <p:ph sz="half" idx="2"/>
          </p:nvPr>
        </p:nvSpPr>
        <p:spPr/>
        <p:txBody>
          <a:bodyPr>
            <a:normAutofit fontScale="92500" lnSpcReduction="10000"/>
          </a:bodyPr>
          <a:lstStyle/>
          <a:p>
            <a:pPr marL="0" indent="0">
              <a:buNone/>
            </a:pPr>
            <a:r>
              <a:rPr lang="en-GB" dirty="0"/>
              <a:t>‘…not merely the absence of disease or infirmity, but a state of complete physical, mental, and social well-being’.</a:t>
            </a:r>
          </a:p>
          <a:p>
            <a:pPr marL="0" indent="0">
              <a:buNone/>
            </a:pPr>
            <a:r>
              <a:rPr lang="en-GB" dirty="0">
                <a:hlinkClick r:id="rId3"/>
              </a:rPr>
              <a:t>https://www.who.int/</a:t>
            </a:r>
            <a:endParaRPr lang="en-GB" dirty="0"/>
          </a:p>
          <a:p>
            <a:pPr marL="0" indent="0">
              <a:buNone/>
            </a:pPr>
            <a:endParaRPr lang="en-GB" dirty="0"/>
          </a:p>
          <a:p>
            <a:pPr marL="0" indent="0">
              <a:buNone/>
            </a:pPr>
            <a:r>
              <a:rPr lang="en-GB" dirty="0"/>
              <a:t>Wellness has been defined more as the action an individual takes to meet the above definition of health</a:t>
            </a:r>
          </a:p>
          <a:p>
            <a:pPr marL="0" indent="0">
              <a:buNone/>
            </a:pPr>
            <a:endParaRPr lang="en-GB" dirty="0"/>
          </a:p>
        </p:txBody>
      </p:sp>
      <p:pic>
        <p:nvPicPr>
          <p:cNvPr id="7" name="Content Placeholder 6"/>
          <p:cNvPicPr>
            <a:picLocks noGrp="1" noChangeAspect="1"/>
          </p:cNvPicPr>
          <p:nvPr>
            <p:ph sz="half" idx="1"/>
          </p:nvPr>
        </p:nvPicPr>
        <p:blipFill>
          <a:blip r:embed="rId4">
            <a:extLst>
              <a:ext uri="{28A0092B-C50C-407E-A947-70E740481C1C}">
                <a14:useLocalDpi xmlns:a14="http://schemas.microsoft.com/office/drawing/2010/main" val="0"/>
              </a:ext>
            </a:extLst>
          </a:blip>
          <a:stretch>
            <a:fillRect/>
          </a:stretch>
        </p:blipFill>
        <p:spPr>
          <a:xfrm>
            <a:off x="457200" y="1843881"/>
            <a:ext cx="4038600" cy="4038600"/>
          </a:xfrm>
          <a:prstGeom prst="rect">
            <a:avLst/>
          </a:prstGeom>
        </p:spPr>
      </p:pic>
    </p:spTree>
    <p:extLst>
      <p:ext uri="{BB962C8B-B14F-4D97-AF65-F5344CB8AC3E}">
        <p14:creationId xmlns:p14="http://schemas.microsoft.com/office/powerpoint/2010/main" val="1977169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3"/>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3500" y="0"/>
            <a:ext cx="9124950" cy="8618837"/>
          </a:xfrm>
        </p:spPr>
      </p:pic>
    </p:spTree>
    <p:extLst>
      <p:ext uri="{BB962C8B-B14F-4D97-AF65-F5344CB8AC3E}">
        <p14:creationId xmlns:p14="http://schemas.microsoft.com/office/powerpoint/2010/main" val="1921277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p:cNvPicPr>
            <a:picLocks noGrp="1" noChangeAspect="1" noChangeArrowheads="1"/>
          </p:cNvPicPr>
          <p:nvPr>
            <p:ph sz="half" idx="1"/>
          </p:nvPr>
        </p:nvPicPr>
        <p:blipFill rotWithShape="1">
          <a:blip r:embed="rId3">
            <a:extLst>
              <a:ext uri="{28A0092B-C50C-407E-A947-70E740481C1C}">
                <a14:useLocalDpi xmlns:a14="http://schemas.microsoft.com/office/drawing/2010/main" val="0"/>
              </a:ext>
            </a:extLst>
          </a:blip>
          <a:srcRect l="6375" r="13625"/>
          <a:stretch/>
        </p:blipFill>
        <p:spPr bwMode="auto">
          <a:xfrm>
            <a:off x="20" y="10"/>
            <a:ext cx="9143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92906" y="5317240"/>
            <a:ext cx="8408194" cy="744836"/>
          </a:xfrm>
        </p:spPr>
        <p:txBody>
          <a:bodyPr vert="horz" lIns="91440" tIns="45720" rIns="91440" bIns="45720" rtlCol="0" anchor="ctr">
            <a:normAutofit/>
          </a:bodyPr>
          <a:lstStyle/>
          <a:p>
            <a:pPr defTabSz="914400">
              <a:lnSpc>
                <a:spcPct val="90000"/>
              </a:lnSpc>
            </a:pPr>
            <a:r>
              <a:rPr lang="en-US" sz="3100">
                <a:solidFill>
                  <a:schemeClr val="tx1">
                    <a:lumMod val="85000"/>
                    <a:lumOff val="15000"/>
                  </a:schemeClr>
                </a:solidFill>
              </a:rPr>
              <a:t>Hunan ddelwedd /Self Image</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7256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76AE9-4C8D-40D2-A32A-1B9C18576DBC}"/>
              </a:ext>
            </a:extLst>
          </p:cNvPr>
          <p:cNvSpPr>
            <a:spLocks noGrp="1"/>
          </p:cNvSpPr>
          <p:nvPr>
            <p:ph type="title"/>
          </p:nvPr>
        </p:nvSpPr>
        <p:spPr>
          <a:xfrm>
            <a:off x="457200" y="71438"/>
            <a:ext cx="8229600" cy="1143000"/>
          </a:xfrm>
        </p:spPr>
        <p:txBody>
          <a:bodyPr/>
          <a:lstStyle/>
          <a:p>
            <a:r>
              <a:rPr lang="en-GB" dirty="0"/>
              <a:t>Carl Rogers (1959)</a:t>
            </a:r>
          </a:p>
        </p:txBody>
      </p:sp>
      <p:sp>
        <p:nvSpPr>
          <p:cNvPr id="7" name="Content Placeholder 6">
            <a:extLst>
              <a:ext uri="{FF2B5EF4-FFF2-40B4-BE49-F238E27FC236}">
                <a16:creationId xmlns:a16="http://schemas.microsoft.com/office/drawing/2014/main" id="{18170485-4A84-4A82-BAAB-D480B485601D}"/>
              </a:ext>
            </a:extLst>
          </p:cNvPr>
          <p:cNvSpPr>
            <a:spLocks noGrp="1"/>
          </p:cNvSpPr>
          <p:nvPr>
            <p:ph sz="half" idx="1"/>
          </p:nvPr>
        </p:nvSpPr>
        <p:spPr>
          <a:xfrm>
            <a:off x="368300" y="1279769"/>
            <a:ext cx="4038600" cy="4525963"/>
          </a:xfrm>
        </p:spPr>
        <p:txBody>
          <a:bodyPr/>
          <a:lstStyle/>
          <a:p>
            <a:r>
              <a:rPr lang="en-GB" dirty="0" err="1"/>
              <a:t>Athroniaeth</a:t>
            </a:r>
            <a:r>
              <a:rPr lang="en-GB" dirty="0"/>
              <a:t> </a:t>
            </a:r>
            <a:r>
              <a:rPr lang="en-GB" dirty="0" err="1"/>
              <a:t>dyneiddiol</a:t>
            </a:r>
            <a:endParaRPr lang="en-GB" dirty="0"/>
          </a:p>
          <a:p>
            <a:r>
              <a:rPr lang="en-GB" dirty="0"/>
              <a:t>3 </a:t>
            </a:r>
            <a:r>
              <a:rPr lang="en-GB" dirty="0" err="1"/>
              <a:t>cysyniad</a:t>
            </a:r>
            <a:r>
              <a:rPr lang="en-GB" dirty="0"/>
              <a:t> o </a:t>
            </a:r>
            <a:r>
              <a:rPr lang="en-GB" dirty="0" err="1"/>
              <a:t>hunan-ddelwedd</a:t>
            </a:r>
            <a:endParaRPr lang="en-GB" dirty="0"/>
          </a:p>
          <a:p>
            <a:pPr marL="914400" lvl="1" indent="-457200">
              <a:buFont typeface="+mj-lt"/>
              <a:buAutoNum type="arabicPeriod"/>
            </a:pPr>
            <a:r>
              <a:rPr lang="en-GB" dirty="0"/>
              <a:t>Hunan-</a:t>
            </a:r>
            <a:r>
              <a:rPr lang="en-GB" dirty="0" err="1"/>
              <a:t>ddelwedd</a:t>
            </a:r>
            <a:endParaRPr lang="en-GB" dirty="0"/>
          </a:p>
          <a:p>
            <a:pPr marL="914400" lvl="1" indent="-457200">
              <a:buFont typeface="+mj-lt"/>
              <a:buAutoNum type="arabicPeriod"/>
            </a:pPr>
            <a:r>
              <a:rPr lang="en-GB" dirty="0"/>
              <a:t>Hunan-</a:t>
            </a:r>
            <a:r>
              <a:rPr lang="en-GB" dirty="0" err="1"/>
              <a:t>barch</a:t>
            </a:r>
            <a:endParaRPr lang="en-GB" dirty="0"/>
          </a:p>
          <a:p>
            <a:pPr marL="914400" lvl="1" indent="-457200">
              <a:buFont typeface="+mj-lt"/>
              <a:buAutoNum type="arabicPeriod"/>
            </a:pPr>
            <a:r>
              <a:rPr lang="en-GB" dirty="0"/>
              <a:t>Hunan-</a:t>
            </a:r>
            <a:r>
              <a:rPr lang="en-GB" dirty="0" err="1"/>
              <a:t>ddelfryd</a:t>
            </a:r>
            <a:endParaRPr lang="en-GB" dirty="0"/>
          </a:p>
          <a:p>
            <a:pPr marL="914400" lvl="1" indent="-457200">
              <a:buFont typeface="+mj-lt"/>
              <a:buAutoNum type="arabicPeriod"/>
            </a:pPr>
            <a:endParaRPr lang="en-GB" dirty="0"/>
          </a:p>
          <a:p>
            <a:pPr marL="914400" lvl="1" indent="-457200">
              <a:buFont typeface="+mj-lt"/>
              <a:buAutoNum type="arabicPeriod"/>
            </a:pPr>
            <a:endParaRPr lang="en-GB" dirty="0"/>
          </a:p>
        </p:txBody>
      </p:sp>
      <p:sp>
        <p:nvSpPr>
          <p:cNvPr id="8" name="Content Placeholder 7">
            <a:extLst>
              <a:ext uri="{FF2B5EF4-FFF2-40B4-BE49-F238E27FC236}">
                <a16:creationId xmlns:a16="http://schemas.microsoft.com/office/drawing/2014/main" id="{B47431F4-314A-4691-9E70-7F5B46CA0691}"/>
              </a:ext>
            </a:extLst>
          </p:cNvPr>
          <p:cNvSpPr>
            <a:spLocks noGrp="1"/>
          </p:cNvSpPr>
          <p:nvPr>
            <p:ph sz="half" idx="2"/>
          </p:nvPr>
        </p:nvSpPr>
        <p:spPr>
          <a:xfrm>
            <a:off x="4648200" y="1373554"/>
            <a:ext cx="4038600" cy="4525963"/>
          </a:xfrm>
        </p:spPr>
        <p:txBody>
          <a:bodyPr/>
          <a:lstStyle/>
          <a:p>
            <a:r>
              <a:rPr lang="en-GB" i="1" dirty="0"/>
              <a:t>Humanistic theory</a:t>
            </a:r>
          </a:p>
          <a:p>
            <a:r>
              <a:rPr lang="en-GB" i="1" dirty="0"/>
              <a:t>3 concepts of self-image</a:t>
            </a:r>
          </a:p>
          <a:p>
            <a:pPr marL="914400" lvl="1" indent="-457200">
              <a:buFont typeface="+mj-lt"/>
              <a:buAutoNum type="arabicPeriod"/>
            </a:pPr>
            <a:r>
              <a:rPr lang="en-GB" i="1" dirty="0"/>
              <a:t>Self-image</a:t>
            </a:r>
          </a:p>
          <a:p>
            <a:pPr marL="914400" lvl="1" indent="-457200">
              <a:buFont typeface="+mj-lt"/>
              <a:buAutoNum type="arabicPeriod"/>
            </a:pPr>
            <a:r>
              <a:rPr lang="en-GB" i="1" dirty="0"/>
              <a:t>Self-esteem</a:t>
            </a:r>
          </a:p>
          <a:p>
            <a:pPr marL="914400" lvl="1" indent="-457200">
              <a:buFont typeface="+mj-lt"/>
              <a:buAutoNum type="arabicPeriod"/>
            </a:pPr>
            <a:r>
              <a:rPr lang="en-GB" i="1" dirty="0"/>
              <a:t>Ideal self</a:t>
            </a:r>
          </a:p>
        </p:txBody>
      </p:sp>
      <p:pic>
        <p:nvPicPr>
          <p:cNvPr id="5" name="Online Media 4" title="Self Concept Carl Rogers">
            <a:hlinkClick r:id="" action="ppaction://media"/>
            <a:extLst>
              <a:ext uri="{FF2B5EF4-FFF2-40B4-BE49-F238E27FC236}">
                <a16:creationId xmlns:a16="http://schemas.microsoft.com/office/drawing/2014/main" id="{8AE47E28-BAF4-4841-B941-318FCDC2276D}"/>
              </a:ext>
            </a:extLst>
          </p:cNvPr>
          <p:cNvPicPr>
            <a:picLocks noRot="1" noChangeAspect="1"/>
          </p:cNvPicPr>
          <p:nvPr>
            <a:videoFile r:link="rId1"/>
          </p:nvPr>
        </p:nvPicPr>
        <p:blipFill>
          <a:blip r:embed="rId3"/>
          <a:stretch>
            <a:fillRect/>
          </a:stretch>
        </p:blipFill>
        <p:spPr>
          <a:xfrm>
            <a:off x="2578101" y="4143691"/>
            <a:ext cx="4318001" cy="2439671"/>
          </a:xfrm>
          <a:prstGeom prst="rect">
            <a:avLst/>
          </a:prstGeom>
        </p:spPr>
      </p:pic>
    </p:spTree>
    <p:extLst>
      <p:ext uri="{BB962C8B-B14F-4D97-AF65-F5344CB8AC3E}">
        <p14:creationId xmlns:p14="http://schemas.microsoft.com/office/powerpoint/2010/main" val="267583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dirty="0"/>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8900" y="0"/>
            <a:ext cx="9055100" cy="6953250"/>
          </a:xfrm>
        </p:spPr>
      </p:pic>
    </p:spTree>
    <p:extLst>
      <p:ext uri="{BB962C8B-B14F-4D97-AF65-F5344CB8AC3E}">
        <p14:creationId xmlns:p14="http://schemas.microsoft.com/office/powerpoint/2010/main" val="2965895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F7F2705-E036-4F02-8207-482C23C2CF7E}"/>
              </a:ext>
            </a:extLst>
          </p:cNvPr>
          <p:cNvPicPr>
            <a:picLocks noChangeAspect="1"/>
          </p:cNvPicPr>
          <p:nvPr/>
        </p:nvPicPr>
        <p:blipFill>
          <a:blip r:embed="rId3"/>
          <a:stretch>
            <a:fillRect/>
          </a:stretch>
        </p:blipFill>
        <p:spPr>
          <a:xfrm>
            <a:off x="6452897" y="97109"/>
            <a:ext cx="1822740" cy="2942737"/>
          </a:xfrm>
          <a:prstGeom prst="rect">
            <a:avLst/>
          </a:prstGeom>
        </p:spPr>
      </p:pic>
      <p:pic>
        <p:nvPicPr>
          <p:cNvPr id="12" name="Picture 11">
            <a:extLst>
              <a:ext uri="{FF2B5EF4-FFF2-40B4-BE49-F238E27FC236}">
                <a16:creationId xmlns:a16="http://schemas.microsoft.com/office/drawing/2014/main" id="{0DCA6212-6950-42DC-A9ED-8199B6A65992}"/>
              </a:ext>
            </a:extLst>
          </p:cNvPr>
          <p:cNvPicPr>
            <a:picLocks noChangeAspect="1"/>
          </p:cNvPicPr>
          <p:nvPr/>
        </p:nvPicPr>
        <p:blipFill>
          <a:blip r:embed="rId4"/>
          <a:stretch>
            <a:fillRect/>
          </a:stretch>
        </p:blipFill>
        <p:spPr>
          <a:xfrm>
            <a:off x="2004872" y="35046"/>
            <a:ext cx="2341805" cy="3066864"/>
          </a:xfrm>
          <a:prstGeom prst="rect">
            <a:avLst/>
          </a:prstGeom>
        </p:spPr>
      </p:pic>
      <p:pic>
        <p:nvPicPr>
          <p:cNvPr id="14" name="Picture 13">
            <a:extLst>
              <a:ext uri="{FF2B5EF4-FFF2-40B4-BE49-F238E27FC236}">
                <a16:creationId xmlns:a16="http://schemas.microsoft.com/office/drawing/2014/main" id="{F5F2084C-E616-463F-AFAA-13815CA70339}"/>
              </a:ext>
            </a:extLst>
          </p:cNvPr>
          <p:cNvPicPr>
            <a:picLocks noChangeAspect="1"/>
          </p:cNvPicPr>
          <p:nvPr/>
        </p:nvPicPr>
        <p:blipFill>
          <a:blip r:embed="rId5"/>
          <a:stretch>
            <a:fillRect/>
          </a:stretch>
        </p:blipFill>
        <p:spPr>
          <a:xfrm>
            <a:off x="4674580" y="80903"/>
            <a:ext cx="1919288" cy="3176588"/>
          </a:xfrm>
          <a:prstGeom prst="rect">
            <a:avLst/>
          </a:prstGeom>
        </p:spPr>
      </p:pic>
      <p:pic>
        <p:nvPicPr>
          <p:cNvPr id="16" name="Picture 15">
            <a:extLst>
              <a:ext uri="{FF2B5EF4-FFF2-40B4-BE49-F238E27FC236}">
                <a16:creationId xmlns:a16="http://schemas.microsoft.com/office/drawing/2014/main" id="{DE74DE89-F1F7-40B3-A6A1-F331022FDCE4}"/>
              </a:ext>
            </a:extLst>
          </p:cNvPr>
          <p:cNvPicPr>
            <a:picLocks noChangeAspect="1"/>
          </p:cNvPicPr>
          <p:nvPr/>
        </p:nvPicPr>
        <p:blipFill>
          <a:blip r:embed="rId6"/>
          <a:stretch>
            <a:fillRect/>
          </a:stretch>
        </p:blipFill>
        <p:spPr>
          <a:xfrm>
            <a:off x="351550" y="3541771"/>
            <a:ext cx="1956294" cy="3202906"/>
          </a:xfrm>
          <a:prstGeom prst="rect">
            <a:avLst/>
          </a:prstGeom>
        </p:spPr>
      </p:pic>
      <p:pic>
        <p:nvPicPr>
          <p:cNvPr id="18" name="Picture 17">
            <a:extLst>
              <a:ext uri="{FF2B5EF4-FFF2-40B4-BE49-F238E27FC236}">
                <a16:creationId xmlns:a16="http://schemas.microsoft.com/office/drawing/2014/main" id="{4B5E1290-D7CC-43E2-94F8-5F45366229A3}"/>
              </a:ext>
            </a:extLst>
          </p:cNvPr>
          <p:cNvPicPr>
            <a:picLocks noChangeAspect="1"/>
          </p:cNvPicPr>
          <p:nvPr/>
        </p:nvPicPr>
        <p:blipFill>
          <a:blip r:embed="rId7"/>
          <a:stretch>
            <a:fillRect/>
          </a:stretch>
        </p:blipFill>
        <p:spPr>
          <a:xfrm>
            <a:off x="2198085" y="3238075"/>
            <a:ext cx="2618520" cy="3433959"/>
          </a:xfrm>
          <a:prstGeom prst="rect">
            <a:avLst/>
          </a:prstGeom>
        </p:spPr>
      </p:pic>
      <p:pic>
        <p:nvPicPr>
          <p:cNvPr id="20" name="Picture 19">
            <a:extLst>
              <a:ext uri="{FF2B5EF4-FFF2-40B4-BE49-F238E27FC236}">
                <a16:creationId xmlns:a16="http://schemas.microsoft.com/office/drawing/2014/main" id="{BB3D21E9-AE99-49D3-A69C-126BA580223A}"/>
              </a:ext>
            </a:extLst>
          </p:cNvPr>
          <p:cNvPicPr>
            <a:picLocks noChangeAspect="1"/>
          </p:cNvPicPr>
          <p:nvPr/>
        </p:nvPicPr>
        <p:blipFill>
          <a:blip r:embed="rId8"/>
          <a:stretch>
            <a:fillRect/>
          </a:stretch>
        </p:blipFill>
        <p:spPr>
          <a:xfrm>
            <a:off x="4508518" y="3130263"/>
            <a:ext cx="2251411" cy="3541771"/>
          </a:xfrm>
          <a:prstGeom prst="rect">
            <a:avLst/>
          </a:prstGeom>
        </p:spPr>
      </p:pic>
      <p:pic>
        <p:nvPicPr>
          <p:cNvPr id="22" name="Picture 21">
            <a:extLst>
              <a:ext uri="{FF2B5EF4-FFF2-40B4-BE49-F238E27FC236}">
                <a16:creationId xmlns:a16="http://schemas.microsoft.com/office/drawing/2014/main" id="{ECCC9E25-D8D4-463B-9433-70FD34564014}"/>
              </a:ext>
            </a:extLst>
          </p:cNvPr>
          <p:cNvPicPr>
            <a:picLocks noChangeAspect="1"/>
          </p:cNvPicPr>
          <p:nvPr/>
        </p:nvPicPr>
        <p:blipFill>
          <a:blip r:embed="rId9"/>
          <a:stretch>
            <a:fillRect/>
          </a:stretch>
        </p:blipFill>
        <p:spPr>
          <a:xfrm>
            <a:off x="456059" y="80903"/>
            <a:ext cx="1570224" cy="3235326"/>
          </a:xfrm>
          <a:prstGeom prst="rect">
            <a:avLst/>
          </a:prstGeom>
        </p:spPr>
      </p:pic>
      <p:pic>
        <p:nvPicPr>
          <p:cNvPr id="24" name="Picture 23">
            <a:extLst>
              <a:ext uri="{FF2B5EF4-FFF2-40B4-BE49-F238E27FC236}">
                <a16:creationId xmlns:a16="http://schemas.microsoft.com/office/drawing/2014/main" id="{4589EAEA-0724-4558-AA3F-BA0BC8145FF5}"/>
              </a:ext>
            </a:extLst>
          </p:cNvPr>
          <p:cNvPicPr>
            <a:picLocks noChangeAspect="1"/>
          </p:cNvPicPr>
          <p:nvPr/>
        </p:nvPicPr>
        <p:blipFill>
          <a:blip r:embed="rId10"/>
          <a:stretch>
            <a:fillRect/>
          </a:stretch>
        </p:blipFill>
        <p:spPr>
          <a:xfrm>
            <a:off x="6945915" y="3316229"/>
            <a:ext cx="1984227" cy="2942993"/>
          </a:xfrm>
          <a:prstGeom prst="rect">
            <a:avLst/>
          </a:prstGeom>
        </p:spPr>
      </p:pic>
    </p:spTree>
    <p:extLst>
      <p:ext uri="{BB962C8B-B14F-4D97-AF65-F5344CB8AC3E}">
        <p14:creationId xmlns:p14="http://schemas.microsoft.com/office/powerpoint/2010/main" val="9980183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barbie new range"/>
          <p:cNvPicPr>
            <a:picLocks noGrp="1" noChangeAspect="1" noChangeArrowheads="1"/>
          </p:cNvPicPr>
          <p:nvPr>
            <p:ph sz="half" idx="4294967295"/>
          </p:nvPr>
        </p:nvPicPr>
        <p:blipFill>
          <a:blip r:embed="rId3">
            <a:extLst>
              <a:ext uri="{28A0092B-C50C-407E-A947-70E740481C1C}">
                <a14:useLocalDpi xmlns:a14="http://schemas.microsoft.com/office/drawing/2010/main" val="0"/>
              </a:ext>
            </a:extLst>
          </a:blip>
          <a:srcRect/>
          <a:stretch>
            <a:fillRect/>
          </a:stretch>
        </p:blipFill>
        <p:spPr bwMode="auto">
          <a:xfrm>
            <a:off x="0" y="0"/>
            <a:ext cx="8824913" cy="678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41908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274637"/>
            <a:ext cx="4508500" cy="5550147"/>
          </a:xfrm>
        </p:spPr>
      </p:pic>
      <p:pic>
        <p:nvPicPr>
          <p:cNvPr id="5" name="Content Placeholder 4"/>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572000" y="382588"/>
            <a:ext cx="4222750" cy="5523182"/>
          </a:xfrm>
        </p:spPr>
      </p:pic>
      <p:sp>
        <p:nvSpPr>
          <p:cNvPr id="3" name="TextBox 2">
            <a:extLst>
              <a:ext uri="{FF2B5EF4-FFF2-40B4-BE49-F238E27FC236}">
                <a16:creationId xmlns:a16="http://schemas.microsoft.com/office/drawing/2014/main" id="{E127343A-06DF-4FCB-8C1A-690568832FE8}"/>
              </a:ext>
            </a:extLst>
          </p:cNvPr>
          <p:cNvSpPr txBox="1"/>
          <p:nvPr/>
        </p:nvSpPr>
        <p:spPr>
          <a:xfrm>
            <a:off x="238539" y="6035040"/>
            <a:ext cx="4508500" cy="646331"/>
          </a:xfrm>
          <a:prstGeom prst="rect">
            <a:avLst/>
          </a:prstGeom>
          <a:noFill/>
        </p:spPr>
        <p:txBody>
          <a:bodyPr wrap="square" rtlCol="0">
            <a:spAutoFit/>
          </a:bodyPr>
          <a:lstStyle/>
          <a:p>
            <a:r>
              <a:rPr lang="en-GB" dirty="0">
                <a:hlinkClick r:id="rId5"/>
              </a:rPr>
              <a:t>canllawiau-cwricwlwm-i-gymru-070220.pdf (</a:t>
            </a:r>
            <a:r>
              <a:rPr lang="en-GB" dirty="0" err="1">
                <a:hlinkClick r:id="rId5"/>
              </a:rPr>
              <a:t>gov.wales</a:t>
            </a:r>
            <a:r>
              <a:rPr lang="en-GB" dirty="0">
                <a:hlinkClick r:id="rId5"/>
              </a:rPr>
              <a:t>)</a:t>
            </a:r>
            <a:endParaRPr lang="en-GB" dirty="0"/>
          </a:p>
        </p:txBody>
      </p:sp>
      <p:sp>
        <p:nvSpPr>
          <p:cNvPr id="4" name="TextBox 3">
            <a:extLst>
              <a:ext uri="{FF2B5EF4-FFF2-40B4-BE49-F238E27FC236}">
                <a16:creationId xmlns:a16="http://schemas.microsoft.com/office/drawing/2014/main" id="{FA25DE41-B5B6-46A3-9646-11687527BFFA}"/>
              </a:ext>
            </a:extLst>
          </p:cNvPr>
          <p:cNvSpPr txBox="1"/>
          <p:nvPr/>
        </p:nvSpPr>
        <p:spPr>
          <a:xfrm>
            <a:off x="5231958" y="5979381"/>
            <a:ext cx="3673503" cy="646331"/>
          </a:xfrm>
          <a:prstGeom prst="rect">
            <a:avLst/>
          </a:prstGeom>
          <a:noFill/>
        </p:spPr>
        <p:txBody>
          <a:bodyPr wrap="square" rtlCol="0">
            <a:spAutoFit/>
          </a:bodyPr>
          <a:lstStyle/>
          <a:p>
            <a:r>
              <a:rPr lang="en-GB">
                <a:hlinkClick r:id="rId6"/>
              </a:rPr>
              <a:t>curriculum-for-wales-guidance-120320.pdf (</a:t>
            </a:r>
            <a:r>
              <a:rPr lang="en-GB" dirty="0" err="1">
                <a:hlinkClick r:id="rId6"/>
              </a:rPr>
              <a:t>gov.wales</a:t>
            </a:r>
            <a:r>
              <a:rPr lang="en-GB" dirty="0">
                <a:hlinkClick r:id="rId6"/>
              </a:rPr>
              <a:t>)</a:t>
            </a:r>
            <a:endParaRPr lang="en-GB" dirty="0"/>
          </a:p>
        </p:txBody>
      </p:sp>
    </p:spTree>
    <p:extLst>
      <p:ext uri="{BB962C8B-B14F-4D97-AF65-F5344CB8AC3E}">
        <p14:creationId xmlns:p14="http://schemas.microsoft.com/office/powerpoint/2010/main" val="458948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9144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058" y="640080"/>
            <a:ext cx="8190312"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018" y="960109"/>
            <a:ext cx="7708392"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89492" y="1444741"/>
            <a:ext cx="7018398" cy="1041901"/>
          </a:xfrm>
        </p:spPr>
        <p:txBody>
          <a:bodyPr>
            <a:normAutofit/>
          </a:bodyPr>
          <a:lstStyle/>
          <a:p>
            <a:pPr>
              <a:lnSpc>
                <a:spcPct val="90000"/>
              </a:lnSpc>
            </a:pPr>
            <a:r>
              <a:rPr lang="en-GB" sz="3200"/>
              <a:t>Yr</a:t>
            </a:r>
            <a:r>
              <a:rPr lang="en-GB" sz="3200" dirty="0"/>
              <a:t> </a:t>
            </a:r>
            <a:r>
              <a:rPr lang="en-GB" sz="3200"/>
              <a:t>Hyn</a:t>
            </a:r>
            <a:r>
              <a:rPr lang="en-GB" sz="3200" dirty="0"/>
              <a:t> </a:t>
            </a:r>
            <a:r>
              <a:rPr lang="en-GB" sz="3200"/>
              <a:t>sy’n</a:t>
            </a:r>
            <a:r>
              <a:rPr lang="en-GB" sz="3200" dirty="0"/>
              <a:t> </a:t>
            </a:r>
            <a:r>
              <a:rPr lang="en-GB" sz="3200"/>
              <a:t>Bwysig</a:t>
            </a:r>
            <a:r>
              <a:rPr lang="en-GB" sz="3200" dirty="0"/>
              <a:t> </a:t>
            </a:r>
            <a:br>
              <a:rPr lang="en-GB" sz="3200" dirty="0"/>
            </a:br>
            <a:r>
              <a:rPr lang="en-GB" sz="3200" dirty="0"/>
              <a:t> </a:t>
            </a:r>
            <a:r>
              <a:rPr lang="en-GB" sz="3200" i="1" dirty="0"/>
              <a:t>What Matters</a:t>
            </a:r>
            <a:endParaRPr lang="en-GB" sz="3200" i="1"/>
          </a:p>
        </p:txBody>
      </p:sp>
      <p:sp>
        <p:nvSpPr>
          <p:cNvPr id="3" name="Content Placeholder 2"/>
          <p:cNvSpPr>
            <a:spLocks noGrp="1"/>
          </p:cNvSpPr>
          <p:nvPr>
            <p:ph sz="half" idx="1"/>
          </p:nvPr>
        </p:nvSpPr>
        <p:spPr>
          <a:xfrm>
            <a:off x="1003002" y="2508478"/>
            <a:ext cx="3362493" cy="3134830"/>
          </a:xfrm>
        </p:spPr>
        <p:txBody>
          <a:bodyPr>
            <a:normAutofit lnSpcReduction="10000"/>
          </a:bodyPr>
          <a:lstStyle/>
          <a:p>
            <a:pPr fontAlgn="base">
              <a:lnSpc>
                <a:spcPct val="90000"/>
              </a:lnSpc>
              <a:buFont typeface="Wingdings" panose="05000000000000000000" pitchFamily="2" charset="2"/>
              <a:buChar char="q"/>
            </a:pPr>
            <a:r>
              <a:rPr lang="en-GB" sz="1400" i="0" dirty="0">
                <a:effectLst/>
                <a:latin typeface="Arial" panose="020B0604020202020204" pitchFamily="34" charset="0"/>
                <a:cs typeface="Arial" panose="020B0604020202020204" pitchFamily="34" charset="0"/>
              </a:rPr>
              <a:t>Mae </a:t>
            </a:r>
            <a:r>
              <a:rPr lang="en-GB" sz="1400" i="0" dirty="0" err="1">
                <a:effectLst/>
                <a:latin typeface="Arial" panose="020B0604020202020204" pitchFamily="34" charset="0"/>
                <a:cs typeface="Arial" panose="020B0604020202020204" pitchFamily="34" charset="0"/>
              </a:rPr>
              <a:t>datblygu</a:t>
            </a:r>
            <a:r>
              <a:rPr lang="en-GB" sz="1400" i="0" dirty="0">
                <a:effectLst/>
                <a:latin typeface="Arial" panose="020B0604020202020204" pitchFamily="34" charset="0"/>
                <a:cs typeface="Arial" panose="020B0604020202020204" pitchFamily="34" charset="0"/>
              </a:rPr>
              <a:t> iechyd a </a:t>
            </a:r>
            <a:r>
              <a:rPr lang="en-GB" sz="1400" i="0" dirty="0" err="1">
                <a:effectLst/>
                <a:latin typeface="Arial" panose="020B0604020202020204" pitchFamily="34" charset="0"/>
                <a:cs typeface="Arial" panose="020B0604020202020204" pitchFamily="34" charset="0"/>
              </a:rPr>
              <a:t>lles</a:t>
            </a:r>
            <a:r>
              <a:rPr lang="en-GB" sz="1400" i="0" dirty="0">
                <a:effectLst/>
                <a:latin typeface="Arial" panose="020B0604020202020204" pitchFamily="34" charset="0"/>
                <a:cs typeface="Arial" panose="020B0604020202020204" pitchFamily="34" charset="0"/>
              </a:rPr>
              <a:t> y </a:t>
            </a:r>
            <a:r>
              <a:rPr lang="en-GB" sz="1400" i="0" dirty="0" err="1">
                <a:effectLst/>
                <a:latin typeface="Arial" panose="020B0604020202020204" pitchFamily="34" charset="0"/>
                <a:cs typeface="Arial" panose="020B0604020202020204" pitchFamily="34" charset="0"/>
              </a:rPr>
              <a:t>corff</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arwain</a:t>
            </a:r>
            <a:r>
              <a:rPr lang="en-GB" sz="1400" i="0" dirty="0">
                <a:effectLst/>
                <a:latin typeface="Arial" panose="020B0604020202020204" pitchFamily="34" charset="0"/>
                <a:cs typeface="Arial" panose="020B0604020202020204" pitchFamily="34" charset="0"/>
              </a:rPr>
              <a:t> at </a:t>
            </a:r>
            <a:r>
              <a:rPr lang="en-GB" sz="1400" i="0" dirty="0" err="1">
                <a:effectLst/>
                <a:latin typeface="Arial" panose="020B0604020202020204" pitchFamily="34" charset="0"/>
                <a:cs typeface="Arial" panose="020B0604020202020204" pitchFamily="34" charset="0"/>
              </a:rPr>
              <a:t>fuddiannau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gydol</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oes</a:t>
            </a:r>
            <a:r>
              <a:rPr lang="en-GB" sz="1400" i="0" dirty="0">
                <a:effectLst/>
                <a:latin typeface="Arial" panose="020B0604020202020204" pitchFamily="34" charset="0"/>
                <a:cs typeface="Arial" panose="020B0604020202020204" pitchFamily="34" charset="0"/>
              </a:rPr>
              <a:t>.</a:t>
            </a:r>
          </a:p>
          <a:p>
            <a:pPr fontAlgn="base">
              <a:lnSpc>
                <a:spcPct val="90000"/>
              </a:lnSpc>
              <a:buFont typeface="Wingdings" panose="05000000000000000000" pitchFamily="2" charset="2"/>
              <a:buChar char="q"/>
            </a:pPr>
            <a:r>
              <a:rPr lang="en-GB" sz="1400" i="0" dirty="0" err="1">
                <a:effectLst/>
                <a:latin typeface="Arial" panose="020B0604020202020204" pitchFamily="34" charset="0"/>
                <a:cs typeface="Arial" panose="020B0604020202020204" pitchFamily="34" charset="0"/>
              </a:rPr>
              <a:t>Mae’r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ffordd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rydym</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prosesu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ein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profiadau</a:t>
            </a:r>
            <a:r>
              <a:rPr lang="en-GB" sz="1400" i="0" dirty="0">
                <a:effectLst/>
                <a:latin typeface="Arial" panose="020B0604020202020204" pitchFamily="34" charset="0"/>
                <a:cs typeface="Arial" panose="020B0604020202020204" pitchFamily="34" charset="0"/>
              </a:rPr>
              <a:t> ac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ymateb</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iddyn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nhw</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effeithio</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ein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hiechyd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meddwl</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lles</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emosiynol</a:t>
            </a:r>
            <a:r>
              <a:rPr lang="en-GB" sz="1400" i="0" dirty="0">
                <a:effectLst/>
                <a:latin typeface="Arial" panose="020B0604020202020204" pitchFamily="34" charset="0"/>
                <a:cs typeface="Arial" panose="020B0604020202020204" pitchFamily="34" charset="0"/>
              </a:rPr>
              <a:t>.</a:t>
            </a:r>
          </a:p>
          <a:p>
            <a:pPr fontAlgn="base">
              <a:lnSpc>
                <a:spcPct val="90000"/>
              </a:lnSpc>
              <a:buFont typeface="Wingdings" panose="05000000000000000000" pitchFamily="2" charset="2"/>
              <a:buChar char="q"/>
            </a:pPr>
            <a:r>
              <a:rPr lang="en-GB" sz="1400" i="0" dirty="0" err="1">
                <a:effectLst/>
                <a:latin typeface="Arial" panose="020B0604020202020204" pitchFamily="34" charset="0"/>
                <a:cs typeface="Arial" panose="020B0604020202020204" pitchFamily="34" charset="0"/>
              </a:rPr>
              <a:t>Mae’r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ffordd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rydym</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gwneud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penderfyniadau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effeithio</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ansawdd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ein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bywydau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ni</a:t>
            </a:r>
            <a:r>
              <a:rPr lang="en-GB" sz="1400" i="0" dirty="0">
                <a:effectLst/>
                <a:latin typeface="Arial" panose="020B0604020202020204" pitchFamily="34" charset="0"/>
                <a:cs typeface="Arial" panose="020B0604020202020204" pitchFamily="34" charset="0"/>
              </a:rPr>
              <a:t> a </a:t>
            </a:r>
            <a:r>
              <a:rPr lang="en-GB" sz="1400" i="0" dirty="0" err="1">
                <a:effectLst/>
                <a:latin typeface="Arial" panose="020B0604020202020204" pitchFamily="34" charset="0"/>
                <a:cs typeface="Arial" panose="020B0604020202020204" pitchFamily="34" charset="0"/>
              </a:rPr>
              <a:t>bywydau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eraill</a:t>
            </a:r>
            <a:r>
              <a:rPr lang="en-GB" sz="1400" i="0" dirty="0">
                <a:effectLst/>
                <a:latin typeface="Arial" panose="020B0604020202020204" pitchFamily="34" charset="0"/>
                <a:cs typeface="Arial" panose="020B0604020202020204" pitchFamily="34" charset="0"/>
              </a:rPr>
              <a:t>.</a:t>
            </a:r>
          </a:p>
          <a:p>
            <a:pPr fontAlgn="base">
              <a:lnSpc>
                <a:spcPct val="90000"/>
              </a:lnSpc>
              <a:buFont typeface="Wingdings" panose="05000000000000000000" pitchFamily="2" charset="2"/>
              <a:buChar char="q"/>
            </a:pPr>
            <a:r>
              <a:rPr lang="en-GB" sz="1400" i="0" dirty="0" err="1">
                <a:effectLst/>
                <a:latin typeface="Arial" panose="020B0604020202020204" pitchFamily="34" charset="0"/>
                <a:cs typeface="Arial" panose="020B0604020202020204" pitchFamily="34" charset="0"/>
              </a:rPr>
              <a:t>Mae’r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ffordd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rydym</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ymwneud</a:t>
            </a:r>
            <a:r>
              <a:rPr lang="en-GB" sz="1400" i="0" dirty="0">
                <a:effectLst/>
                <a:latin typeface="Arial" panose="020B0604020202020204" pitchFamily="34" charset="0"/>
                <a:cs typeface="Arial" panose="020B0604020202020204" pitchFamily="34" charset="0"/>
              </a:rPr>
              <a:t> â </a:t>
            </a:r>
            <a:r>
              <a:rPr lang="en-GB" sz="1400" i="0" dirty="0" err="1">
                <a:effectLst/>
                <a:latin typeface="Arial" panose="020B0604020202020204" pitchFamily="34" charset="0"/>
                <a:cs typeface="Arial" panose="020B0604020202020204" pitchFamily="34" charset="0"/>
              </a:rPr>
              <a:t>dylanwadau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cymdeithasol</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siapio</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pwy</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ydyn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ni</a:t>
            </a:r>
            <a:r>
              <a:rPr lang="en-GB" sz="1400" i="0" dirty="0">
                <a:effectLst/>
                <a:latin typeface="Arial" panose="020B0604020202020204" pitchFamily="34" charset="0"/>
                <a:cs typeface="Arial" panose="020B0604020202020204" pitchFamily="34" charset="0"/>
              </a:rPr>
              <a:t>, ac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effeithio</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ein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hiechyd</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lles</a:t>
            </a:r>
            <a:r>
              <a:rPr lang="en-GB" sz="1400" i="0" dirty="0">
                <a:effectLst/>
                <a:latin typeface="Arial" panose="020B0604020202020204" pitchFamily="34" charset="0"/>
                <a:cs typeface="Arial" panose="020B0604020202020204" pitchFamily="34" charset="0"/>
              </a:rPr>
              <a:t>.</a:t>
            </a:r>
          </a:p>
          <a:p>
            <a:pPr fontAlgn="base">
              <a:lnSpc>
                <a:spcPct val="90000"/>
              </a:lnSpc>
              <a:buFont typeface="Wingdings" panose="05000000000000000000" pitchFamily="2" charset="2"/>
              <a:buChar char="q"/>
            </a:pPr>
            <a:r>
              <a:rPr lang="en-GB" sz="1400" i="0" dirty="0">
                <a:effectLst/>
                <a:latin typeface="Arial" panose="020B0604020202020204" pitchFamily="34" charset="0"/>
                <a:cs typeface="Arial" panose="020B0604020202020204" pitchFamily="34" charset="0"/>
              </a:rPr>
              <a:t>Mae </a:t>
            </a:r>
            <a:r>
              <a:rPr lang="en-GB" sz="1400" i="0" dirty="0" err="1">
                <a:effectLst/>
                <a:latin typeface="Arial" panose="020B0604020202020204" pitchFamily="34" charset="0"/>
                <a:cs typeface="Arial" panose="020B0604020202020204" pitchFamily="34" charset="0"/>
              </a:rPr>
              <a:t>cydberthnasau</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iach</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yn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hanfodol</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ar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gyfer</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ein</a:t>
            </a:r>
            <a:r>
              <a:rPr lang="en-GB" sz="1400" i="0" dirty="0">
                <a:effectLst/>
                <a:latin typeface="Arial" panose="020B0604020202020204" pitchFamily="34" charset="0"/>
                <a:cs typeface="Arial" panose="020B0604020202020204" pitchFamily="34" charset="0"/>
              </a:rPr>
              <a:t> </a:t>
            </a:r>
            <a:r>
              <a:rPr lang="en-GB" sz="1400" i="0" dirty="0" err="1">
                <a:effectLst/>
                <a:latin typeface="Arial" panose="020B0604020202020204" pitchFamily="34" charset="0"/>
                <a:cs typeface="Arial" panose="020B0604020202020204" pitchFamily="34" charset="0"/>
              </a:rPr>
              <a:t>lles</a:t>
            </a:r>
            <a:r>
              <a:rPr lang="en-GB" sz="1400" i="0" dirty="0">
                <a:effectLst/>
                <a:latin typeface="Arial" panose="020B0604020202020204" pitchFamily="34" charset="0"/>
                <a:cs typeface="Arial" panose="020B0604020202020204" pitchFamily="34" charset="0"/>
              </a:rPr>
              <a:t>.</a:t>
            </a:r>
          </a:p>
          <a:p>
            <a:pPr fontAlgn="base">
              <a:lnSpc>
                <a:spcPct val="90000"/>
              </a:lnSpc>
            </a:pPr>
            <a:endParaRPr lang="en-GB" sz="1100" b="1" i="0" dirty="0">
              <a:effectLst/>
              <a:latin typeface="Arial" panose="020B0604020202020204" pitchFamily="34" charset="0"/>
            </a:endParaRPr>
          </a:p>
        </p:txBody>
      </p:sp>
      <p:sp>
        <p:nvSpPr>
          <p:cNvPr id="4" name="Content Placeholder 3"/>
          <p:cNvSpPr>
            <a:spLocks noGrp="1"/>
          </p:cNvSpPr>
          <p:nvPr>
            <p:ph sz="half" idx="2"/>
          </p:nvPr>
        </p:nvSpPr>
        <p:spPr>
          <a:xfrm>
            <a:off x="4642479" y="2624841"/>
            <a:ext cx="3415875" cy="3134829"/>
          </a:xfrm>
        </p:spPr>
        <p:txBody>
          <a:bodyPr>
            <a:normAutofit lnSpcReduction="10000"/>
          </a:bodyPr>
          <a:lstStyle/>
          <a:p>
            <a:pPr fontAlgn="base">
              <a:lnSpc>
                <a:spcPct val="90000"/>
              </a:lnSpc>
              <a:buFont typeface="Wingdings" panose="05000000000000000000" pitchFamily="2" charset="2"/>
              <a:buChar char="q"/>
            </a:pPr>
            <a:r>
              <a:rPr lang="en-GB" sz="1400" i="1" dirty="0">
                <a:latin typeface="Arial" panose="020B0604020202020204" pitchFamily="34" charset="0"/>
                <a:cs typeface="Arial" panose="020B0604020202020204" pitchFamily="34" charset="0"/>
              </a:rPr>
              <a:t>Developing physical health and well-being has lifelong benefits</a:t>
            </a:r>
            <a:endParaRPr lang="en-GB" sz="1400" i="1" dirty="0">
              <a:effectLst/>
              <a:latin typeface="Arial" panose="020B0604020202020204" pitchFamily="34" charset="0"/>
              <a:cs typeface="Arial" panose="020B0604020202020204" pitchFamily="34" charset="0"/>
            </a:endParaRPr>
          </a:p>
          <a:p>
            <a:pPr fontAlgn="base">
              <a:lnSpc>
                <a:spcPct val="90000"/>
              </a:lnSpc>
              <a:buFont typeface="Wingdings" panose="05000000000000000000" pitchFamily="2" charset="2"/>
              <a:buChar char="q"/>
            </a:pPr>
            <a:r>
              <a:rPr lang="en-GB" sz="1400" i="1" dirty="0">
                <a:effectLst/>
                <a:latin typeface="Arial" panose="020B0604020202020204" pitchFamily="34" charset="0"/>
                <a:cs typeface="Arial" panose="020B0604020202020204" pitchFamily="34" charset="0"/>
              </a:rPr>
              <a:t>How we process and respond to our experiences affects our mental health and emotional well-being.</a:t>
            </a:r>
          </a:p>
          <a:p>
            <a:pPr fontAlgn="base">
              <a:lnSpc>
                <a:spcPct val="90000"/>
              </a:lnSpc>
              <a:buFont typeface="Wingdings" panose="05000000000000000000" pitchFamily="2" charset="2"/>
              <a:buChar char="q"/>
            </a:pPr>
            <a:r>
              <a:rPr lang="en-GB" sz="1400" i="1" dirty="0">
                <a:effectLst/>
                <a:latin typeface="Arial" panose="020B0604020202020204" pitchFamily="34" charset="0"/>
                <a:cs typeface="Arial" panose="020B0604020202020204" pitchFamily="34" charset="0"/>
              </a:rPr>
              <a:t>Our decision-making impacts on the quality of our lives and the lives of others.</a:t>
            </a:r>
          </a:p>
          <a:p>
            <a:pPr fontAlgn="base">
              <a:lnSpc>
                <a:spcPct val="90000"/>
              </a:lnSpc>
              <a:buFont typeface="Wingdings" panose="05000000000000000000" pitchFamily="2" charset="2"/>
              <a:buChar char="q"/>
            </a:pPr>
            <a:r>
              <a:rPr lang="en-GB" sz="1400" i="1" dirty="0">
                <a:effectLst/>
                <a:latin typeface="Arial" panose="020B0604020202020204" pitchFamily="34" charset="0"/>
                <a:cs typeface="Arial" panose="020B0604020202020204" pitchFamily="34" charset="0"/>
              </a:rPr>
              <a:t>How we engage with social influences shapes who we are and affects our health and well-being.</a:t>
            </a:r>
          </a:p>
          <a:p>
            <a:pPr fontAlgn="base">
              <a:lnSpc>
                <a:spcPct val="90000"/>
              </a:lnSpc>
              <a:buFont typeface="Wingdings" panose="05000000000000000000" pitchFamily="2" charset="2"/>
              <a:buChar char="q"/>
            </a:pPr>
            <a:r>
              <a:rPr lang="en-GB" sz="1400" i="1" dirty="0">
                <a:effectLst/>
                <a:latin typeface="Arial" panose="020B0604020202020204" pitchFamily="34" charset="0"/>
                <a:cs typeface="Arial" panose="020B0604020202020204" pitchFamily="34" charset="0"/>
              </a:rPr>
              <a:t>Healthy relationships are fundamental to our well-being</a:t>
            </a:r>
            <a:r>
              <a:rPr lang="en-GB" sz="1400" i="0" dirty="0">
                <a:effectLst/>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2927382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9D666E3B-C76A-4CFA-9DDD-7910F401A753}"/>
              </a:ext>
            </a:extLst>
          </p:cNvPr>
          <p:cNvPicPr>
            <a:picLocks noChangeAspect="1"/>
          </p:cNvPicPr>
          <p:nvPr/>
        </p:nvPicPr>
        <p:blipFill>
          <a:blip r:embed="rId3"/>
          <a:stretch>
            <a:fillRect/>
          </a:stretch>
        </p:blipFill>
        <p:spPr>
          <a:xfrm>
            <a:off x="628650" y="2254250"/>
            <a:ext cx="3887788" cy="3284538"/>
          </a:xfrm>
          <a:prstGeom prst="rect">
            <a:avLst/>
          </a:prstGeom>
        </p:spPr>
      </p:pic>
      <p:sp>
        <p:nvSpPr>
          <p:cNvPr id="10" name="TextBox 9">
            <a:extLst>
              <a:ext uri="{FF2B5EF4-FFF2-40B4-BE49-F238E27FC236}">
                <a16:creationId xmlns:a16="http://schemas.microsoft.com/office/drawing/2014/main" id="{C61885DC-273D-4F34-BFA1-EA50A9CCC000}"/>
              </a:ext>
            </a:extLst>
          </p:cNvPr>
          <p:cNvSpPr txBox="1"/>
          <p:nvPr/>
        </p:nvSpPr>
        <p:spPr>
          <a:xfrm>
            <a:off x="549137" y="5614670"/>
            <a:ext cx="3887788" cy="655638"/>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err="1">
                <a:solidFill>
                  <a:srgbClr val="FFFFFF"/>
                </a:solidFill>
                <a:hlinkClick r:id="rId4">
                  <a:extLst>
                    <a:ext uri="{A12FA001-AC4F-418D-AE19-62706E023703}">
                      <ahyp:hlinkClr xmlns:ahyp="http://schemas.microsoft.com/office/drawing/2018/hyperlinkcolor" val="tx"/>
                    </a:ext>
                  </a:extLst>
                </a:hlinkClick>
              </a:rPr>
              <a:t>Disgrifiadau</a:t>
            </a:r>
            <a:r>
              <a:rPr lang="en-GB" sz="1300">
                <a:solidFill>
                  <a:srgbClr val="FFFFFF"/>
                </a:solidFill>
                <a:hlinkClick r:id="rId4">
                  <a:extLst>
                    <a:ext uri="{A12FA001-AC4F-418D-AE19-62706E023703}">
                      <ahyp:hlinkClr xmlns:ahyp="http://schemas.microsoft.com/office/drawing/2018/hyperlinkcolor" val="tx"/>
                    </a:ext>
                  </a:extLst>
                </a:hlinkClick>
              </a:rPr>
              <a:t> </a:t>
            </a:r>
            <a:r>
              <a:rPr lang="en-GB" sz="1300" err="1">
                <a:solidFill>
                  <a:srgbClr val="FFFFFF"/>
                </a:solidFill>
                <a:hlinkClick r:id="rId4">
                  <a:extLst>
                    <a:ext uri="{A12FA001-AC4F-418D-AE19-62706E023703}">
                      <ahyp:hlinkClr xmlns:ahyp="http://schemas.microsoft.com/office/drawing/2018/hyperlinkcolor" val="tx"/>
                    </a:ext>
                  </a:extLst>
                </a:hlinkClick>
              </a:rPr>
              <a:t>dysgu</a:t>
            </a:r>
            <a:r>
              <a:rPr lang="en-GB" sz="1300">
                <a:solidFill>
                  <a:srgbClr val="FFFFFF"/>
                </a:solidFill>
                <a:hlinkClick r:id="rId4">
                  <a:extLst>
                    <a:ext uri="{A12FA001-AC4F-418D-AE19-62706E023703}">
                      <ahyp:hlinkClr xmlns:ahyp="http://schemas.microsoft.com/office/drawing/2018/hyperlinkcolor" val="tx"/>
                    </a:ext>
                  </a:extLst>
                </a:hlinkClick>
              </a:rPr>
              <a:t> - Hwb (</a:t>
            </a:r>
            <a:r>
              <a:rPr lang="en-GB" sz="1300" err="1">
                <a:solidFill>
                  <a:srgbClr val="FFFFFF"/>
                </a:solidFill>
                <a:hlinkClick r:id="rId4">
                  <a:extLst>
                    <a:ext uri="{A12FA001-AC4F-418D-AE19-62706E023703}">
                      <ahyp:hlinkClr xmlns:ahyp="http://schemas.microsoft.com/office/drawing/2018/hyperlinkcolor" val="tx"/>
                    </a:ext>
                  </a:extLst>
                </a:hlinkClick>
              </a:rPr>
              <a:t>gov.wales</a:t>
            </a:r>
            <a:r>
              <a:rPr lang="en-GB" sz="1300">
                <a:solidFill>
                  <a:srgbClr val="FFFFFF"/>
                </a:solidFill>
                <a:hlinkClick r:id="rId4">
                  <a:extLst>
                    <a:ext uri="{A12FA001-AC4F-418D-AE19-62706E023703}">
                      <ahyp:hlinkClr xmlns:ahyp="http://schemas.microsoft.com/office/drawing/2018/hyperlinkcolor" val="tx"/>
                    </a:ext>
                  </a:extLst>
                </a:hlinkClick>
              </a:rPr>
              <a:t>)</a:t>
            </a:r>
            <a:endParaRPr lang="en-GB" sz="1300">
              <a:solidFill>
                <a:srgbClr val="FFFFFF"/>
              </a:solidFill>
            </a:endParaRPr>
          </a:p>
        </p:txBody>
      </p:sp>
      <p:pic>
        <p:nvPicPr>
          <p:cNvPr id="12" name="Picture 11">
            <a:extLst>
              <a:ext uri="{FF2B5EF4-FFF2-40B4-BE49-F238E27FC236}">
                <a16:creationId xmlns:a16="http://schemas.microsoft.com/office/drawing/2014/main" id="{F6ED2572-206B-4455-838C-DD608F8B8C49}"/>
              </a:ext>
            </a:extLst>
          </p:cNvPr>
          <p:cNvPicPr>
            <a:picLocks noChangeAspect="1"/>
          </p:cNvPicPr>
          <p:nvPr/>
        </p:nvPicPr>
        <p:blipFill>
          <a:blip r:embed="rId5"/>
          <a:stretch>
            <a:fillRect/>
          </a:stretch>
        </p:blipFill>
        <p:spPr>
          <a:xfrm>
            <a:off x="4587875" y="2254250"/>
            <a:ext cx="3927475" cy="3284538"/>
          </a:xfrm>
          <a:prstGeom prst="rect">
            <a:avLst/>
          </a:prstGeom>
        </p:spPr>
      </p:pic>
      <p:sp>
        <p:nvSpPr>
          <p:cNvPr id="13" name="TextBox 12">
            <a:extLst>
              <a:ext uri="{FF2B5EF4-FFF2-40B4-BE49-F238E27FC236}">
                <a16:creationId xmlns:a16="http://schemas.microsoft.com/office/drawing/2014/main" id="{C590EFC7-1785-4969-98AA-9BF576F3538A}"/>
              </a:ext>
            </a:extLst>
          </p:cNvPr>
          <p:cNvSpPr txBox="1"/>
          <p:nvPr/>
        </p:nvSpPr>
        <p:spPr>
          <a:xfrm>
            <a:off x="4667388" y="5614670"/>
            <a:ext cx="3927475" cy="655638"/>
          </a:xfrm>
          <a:prstGeom prst="rect">
            <a:avLst/>
          </a:prstGeom>
          <a:solidFill>
            <a:srgbClr val="000000">
              <a:alpha val="50000"/>
            </a:srgbClr>
          </a:solidFill>
          <a:ln>
            <a:noFill/>
          </a:ln>
        </p:spPr>
        <p:txBody>
          <a:bodyPr wrap="square" rtlCol="0" anchor="ctr">
            <a:noAutofit/>
          </a:bodyPr>
          <a:lstStyle/>
          <a:p>
            <a:pPr algn="ctr">
              <a:spcAft>
                <a:spcPts val="600"/>
              </a:spcAft>
            </a:pPr>
            <a:r>
              <a:rPr lang="en-GB" sz="1300" dirty="0">
                <a:solidFill>
                  <a:srgbClr val="FFFFFF"/>
                </a:solidFill>
                <a:hlinkClick r:id="rId6">
                  <a:extLst>
                    <a:ext uri="{A12FA001-AC4F-418D-AE19-62706E023703}">
                      <ahyp:hlinkClr xmlns:ahyp="http://schemas.microsoft.com/office/drawing/2018/hyperlinkcolor" val="tx"/>
                    </a:ext>
                  </a:extLst>
                </a:hlinkClick>
              </a:rPr>
              <a:t>Descriptions of learning - Hwb (</a:t>
            </a:r>
            <a:r>
              <a:rPr lang="en-GB" sz="1300" dirty="0" err="1">
                <a:solidFill>
                  <a:srgbClr val="FFFFFF"/>
                </a:solidFill>
                <a:hlinkClick r:id="rId6">
                  <a:extLst>
                    <a:ext uri="{A12FA001-AC4F-418D-AE19-62706E023703}">
                      <ahyp:hlinkClr xmlns:ahyp="http://schemas.microsoft.com/office/drawing/2018/hyperlinkcolor" val="tx"/>
                    </a:ext>
                  </a:extLst>
                </a:hlinkClick>
              </a:rPr>
              <a:t>gov.wales</a:t>
            </a:r>
            <a:r>
              <a:rPr lang="en-GB" sz="1300" dirty="0">
                <a:solidFill>
                  <a:srgbClr val="FFFFFF"/>
                </a:solidFill>
                <a:hlinkClick r:id="rId6">
                  <a:extLst>
                    <a:ext uri="{A12FA001-AC4F-418D-AE19-62706E023703}">
                      <ahyp:hlinkClr xmlns:ahyp="http://schemas.microsoft.com/office/drawing/2018/hyperlinkcolor" val="tx"/>
                    </a:ext>
                  </a:extLst>
                </a:hlinkClick>
              </a:rPr>
              <a:t>)</a:t>
            </a:r>
            <a:endParaRPr lang="en-GB" sz="1300" dirty="0">
              <a:solidFill>
                <a:srgbClr val="FFFFFF"/>
              </a:solidFill>
            </a:endParaRPr>
          </a:p>
        </p:txBody>
      </p:sp>
      <p:sp>
        <p:nvSpPr>
          <p:cNvPr id="2" name="Title 1"/>
          <p:cNvSpPr>
            <a:spLocks noGrp="1"/>
          </p:cNvSpPr>
          <p:nvPr>
            <p:ph type="title"/>
          </p:nvPr>
        </p:nvSpPr>
        <p:spPr>
          <a:xfrm>
            <a:off x="628650" y="672747"/>
            <a:ext cx="7886700" cy="715556"/>
          </a:xfrm>
        </p:spPr>
        <p:txBody>
          <a:bodyPr vert="horz" lIns="91440" tIns="45720" rIns="91440" bIns="45720" rtlCol="0" anchor="ctr">
            <a:normAutofit/>
          </a:bodyPr>
          <a:lstStyle/>
          <a:p>
            <a:pPr defTabSz="914400">
              <a:lnSpc>
                <a:spcPct val="90000"/>
              </a:lnSpc>
            </a:pPr>
            <a:r>
              <a:rPr lang="en-US" sz="2200" kern="1200">
                <a:solidFill>
                  <a:schemeClr val="bg1"/>
                </a:solidFill>
                <a:latin typeface="+mj-lt"/>
                <a:ea typeface="+mj-ea"/>
                <a:cs typeface="+mj-cs"/>
              </a:rPr>
              <a:t>Y Cwricwlwm </a:t>
            </a:r>
            <a:br>
              <a:rPr lang="en-US" sz="2200" kern="1200">
                <a:solidFill>
                  <a:schemeClr val="bg1"/>
                </a:solidFill>
                <a:latin typeface="+mj-lt"/>
                <a:ea typeface="+mj-ea"/>
                <a:cs typeface="+mj-cs"/>
              </a:rPr>
            </a:br>
            <a:r>
              <a:rPr lang="en-US" sz="2200" i="1" kern="1200">
                <a:solidFill>
                  <a:schemeClr val="bg1"/>
                </a:solidFill>
                <a:latin typeface="+mj-lt"/>
                <a:ea typeface="+mj-ea"/>
                <a:cs typeface="+mj-cs"/>
              </a:rPr>
              <a:t>The Curriculum</a:t>
            </a:r>
          </a:p>
        </p:txBody>
      </p:sp>
    </p:spTree>
    <p:extLst>
      <p:ext uri="{BB962C8B-B14F-4D97-AF65-F5344CB8AC3E}">
        <p14:creationId xmlns:p14="http://schemas.microsoft.com/office/powerpoint/2010/main" val="1328193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0" y="3060700"/>
            <a:ext cx="9029700" cy="3314700"/>
          </a:xfrm>
        </p:spPr>
      </p:pic>
      <p:sp>
        <p:nvSpPr>
          <p:cNvPr id="4" name="Content Placeholder 3"/>
          <p:cNvSpPr>
            <a:spLocks noGrp="1"/>
          </p:cNvSpPr>
          <p:nvPr>
            <p:ph sz="half" idx="2"/>
          </p:nvPr>
        </p:nvSpPr>
        <p:spPr>
          <a:xfrm>
            <a:off x="4781550" y="603250"/>
            <a:ext cx="4038600" cy="4525963"/>
          </a:xfrm>
        </p:spPr>
        <p:txBody>
          <a:bodyPr/>
          <a:lstStyle/>
          <a:p>
            <a:r>
              <a:rPr lang="en-GB" dirty="0">
                <a:hlinkClick r:id="rId4"/>
              </a:rPr>
              <a:t>https://www.mind.org.uk/workplace/mental-health-at-work/taking-care-of-yourself/five-ways-to-wellbeing/</a:t>
            </a:r>
            <a:endParaRPr lang="en-GB" dirty="0"/>
          </a:p>
        </p:txBody>
      </p:sp>
      <p:sp>
        <p:nvSpPr>
          <p:cNvPr id="6" name="TextBox 5"/>
          <p:cNvSpPr txBox="1"/>
          <p:nvPr/>
        </p:nvSpPr>
        <p:spPr>
          <a:xfrm>
            <a:off x="584200" y="882650"/>
            <a:ext cx="3994150" cy="646331"/>
          </a:xfrm>
          <a:prstGeom prst="rect">
            <a:avLst/>
          </a:prstGeom>
          <a:noFill/>
        </p:spPr>
        <p:txBody>
          <a:bodyPr wrap="square" rtlCol="0">
            <a:spAutoFit/>
          </a:bodyPr>
          <a:lstStyle/>
          <a:p>
            <a:r>
              <a:rPr lang="en-GB" dirty="0">
                <a:hlinkClick r:id="rId5"/>
              </a:rPr>
              <a:t>http://www.wales.nhs.uk/sitesplus/888/tudalen/61362</a:t>
            </a:r>
            <a:endParaRPr lang="en-GB" dirty="0"/>
          </a:p>
        </p:txBody>
      </p:sp>
    </p:spTree>
    <p:extLst>
      <p:ext uri="{BB962C8B-B14F-4D97-AF65-F5344CB8AC3E}">
        <p14:creationId xmlns:p14="http://schemas.microsoft.com/office/powerpoint/2010/main" val="895193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F7D788E-2C1B-4EF4-8719-12613771F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7452"/>
          </a:xfrm>
          <a:prstGeom prst="rect">
            <a:avLst/>
          </a:prstGeom>
          <a:solidFill>
            <a:srgbClr val="40404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711" y="3499076"/>
            <a:ext cx="4540169" cy="2424774"/>
          </a:xfrm>
        </p:spPr>
        <p:txBody>
          <a:bodyPr>
            <a:normAutofit/>
          </a:bodyPr>
          <a:lstStyle/>
          <a:p>
            <a:pPr>
              <a:lnSpc>
                <a:spcPct val="90000"/>
              </a:lnSpc>
            </a:pPr>
            <a:r>
              <a:rPr lang="en-GB" sz="4100">
                <a:solidFill>
                  <a:srgbClr val="FFFFFF"/>
                </a:solidFill>
              </a:rPr>
              <a:t>Ymglymiad at fod yn gorfforol / Involvement in physical activity</a:t>
            </a:r>
          </a:p>
        </p:txBody>
      </p:sp>
      <p:sp>
        <p:nvSpPr>
          <p:cNvPr id="13" name="Freeform: Shape 12">
            <a:extLst>
              <a:ext uri="{FF2B5EF4-FFF2-40B4-BE49-F238E27FC236}">
                <a16:creationId xmlns:a16="http://schemas.microsoft.com/office/drawing/2014/main" id="{7C54E824-C0F4-480B-BC88-689F50C45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7149" y="548"/>
            <a:ext cx="3262314"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58DEA6A1-FC5C-4E6E-BBBF-7E472949B3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0319" y="1421356"/>
            <a:ext cx="340368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6AAAC3B-1954-46B7-BBAC-27DFF5B52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9546" y="0"/>
            <a:ext cx="301752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sz="half" idx="1"/>
          </p:nvPr>
        </p:nvSpPr>
        <p:spPr>
          <a:xfrm>
            <a:off x="3161370" y="356187"/>
            <a:ext cx="2158807" cy="1792281"/>
          </a:xfrm>
        </p:spPr>
        <p:txBody>
          <a:bodyPr anchor="ctr">
            <a:normAutofit/>
          </a:bodyPr>
          <a:lstStyle/>
          <a:p>
            <a:pPr>
              <a:lnSpc>
                <a:spcPct val="90000"/>
              </a:lnSpc>
            </a:pPr>
            <a:r>
              <a:rPr lang="en-GB" sz="1400">
                <a:hlinkClick r:id="rId3"/>
              </a:rPr>
              <a:t>https://ymchwil.senedd.cymru/erthyglau-ymchwil/anweithgarwch-corfforol-a-yw-n-amser-i-gael-plant-cymru-i-symud/</a:t>
            </a:r>
            <a:endParaRPr lang="en-GB" sz="1400"/>
          </a:p>
        </p:txBody>
      </p:sp>
      <p:sp>
        <p:nvSpPr>
          <p:cNvPr id="19" name="Freeform: Shape 18">
            <a:extLst>
              <a:ext uri="{FF2B5EF4-FFF2-40B4-BE49-F238E27FC236}">
                <a16:creationId xmlns:a16="http://schemas.microsoft.com/office/drawing/2014/main" id="{A5AD6500-BB62-4AAC-9D2F-C10DDC90C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2672" y="1584494"/>
            <a:ext cx="3281329"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Content Placeholder 5"/>
          <p:cNvSpPr>
            <a:spLocks noGrp="1"/>
          </p:cNvSpPr>
          <p:nvPr>
            <p:ph sz="half" idx="2"/>
          </p:nvPr>
        </p:nvSpPr>
        <p:spPr>
          <a:xfrm>
            <a:off x="6289604" y="3143438"/>
            <a:ext cx="2605966" cy="2780412"/>
          </a:xfrm>
        </p:spPr>
        <p:txBody>
          <a:bodyPr anchor="ctr">
            <a:normAutofit/>
          </a:bodyPr>
          <a:lstStyle/>
          <a:p>
            <a:r>
              <a:rPr lang="en-GB" sz="1700">
                <a:hlinkClick r:id="rId4"/>
              </a:rPr>
              <a:t>https://research.senedd.wales/research-articles/physical-in-activity-is-it-time-to-get-welsh-children-moving/</a:t>
            </a:r>
            <a:endParaRPr lang="en-GB" sz="1700"/>
          </a:p>
        </p:txBody>
      </p:sp>
    </p:spTree>
    <p:extLst>
      <p:ext uri="{BB962C8B-B14F-4D97-AF65-F5344CB8AC3E}">
        <p14:creationId xmlns:p14="http://schemas.microsoft.com/office/powerpoint/2010/main" val="24669794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77800" y="82550"/>
            <a:ext cx="8394700" cy="6775450"/>
          </a:xfrm>
        </p:spPr>
      </p:pic>
    </p:spTree>
    <p:extLst>
      <p:ext uri="{BB962C8B-B14F-4D97-AF65-F5344CB8AC3E}">
        <p14:creationId xmlns:p14="http://schemas.microsoft.com/office/powerpoint/2010/main" val="1797791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0" y="0"/>
            <a:ext cx="8940800" cy="6730319"/>
          </a:xfrm>
        </p:spPr>
      </p:pic>
    </p:spTree>
    <p:extLst>
      <p:ext uri="{BB962C8B-B14F-4D97-AF65-F5344CB8AC3E}">
        <p14:creationId xmlns:p14="http://schemas.microsoft.com/office/powerpoint/2010/main" val="19590168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300" y="76200"/>
            <a:ext cx="8229600" cy="630238"/>
          </a:xfrm>
        </p:spPr>
        <p:txBody>
          <a:bodyPr>
            <a:normAutofit/>
          </a:bodyPr>
          <a:lstStyle/>
          <a:p>
            <a:r>
              <a:rPr lang="en-GB" sz="2800" dirty="0" err="1"/>
              <a:t>Cyfeirnodau</a:t>
            </a:r>
            <a:r>
              <a:rPr lang="en-GB" sz="2800" dirty="0"/>
              <a:t>/ References</a:t>
            </a:r>
          </a:p>
        </p:txBody>
      </p:sp>
      <p:sp>
        <p:nvSpPr>
          <p:cNvPr id="5" name="Content Placeholder 4"/>
          <p:cNvSpPr>
            <a:spLocks noGrp="1"/>
          </p:cNvSpPr>
          <p:nvPr>
            <p:ph idx="1"/>
          </p:nvPr>
        </p:nvSpPr>
        <p:spPr>
          <a:xfrm>
            <a:off x="403225" y="776765"/>
            <a:ext cx="8337550" cy="6090362"/>
          </a:xfrm>
        </p:spPr>
        <p:txBody>
          <a:bodyPr>
            <a:normAutofit fontScale="92500" lnSpcReduction="10000"/>
          </a:bodyPr>
          <a:lstStyle/>
          <a:p>
            <a:pPr marL="0" indent="0">
              <a:buNone/>
            </a:pPr>
            <a:r>
              <a:rPr lang="en-GB" sz="2100" dirty="0" err="1"/>
              <a:t>Guillamin</a:t>
            </a:r>
            <a:r>
              <a:rPr lang="en-GB" sz="2100" dirty="0"/>
              <a:t> M. (2017) Physical (in)activity – Is it time to get Welsh children moving? National Assembly for Wales Research Service.</a:t>
            </a:r>
          </a:p>
          <a:p>
            <a:pPr marL="0" indent="0">
              <a:buNone/>
            </a:pPr>
            <a:r>
              <a:rPr lang="en-GB" sz="2100" dirty="0"/>
              <a:t>Hewitt G., Anthony R., Moore G., Melendez-Torres G. and Murphy M. (2019) Student Health and Well-Being in Wales: report of the 2017/18 Health behaviour in School-aged Children Survey and School health Research Network Student health and Well-Being Survey. SHRN-HBSC</a:t>
            </a:r>
          </a:p>
          <a:p>
            <a:pPr marL="0" indent="0">
              <a:buNone/>
            </a:pPr>
            <a:r>
              <a:rPr lang="en-GB" sz="2100" dirty="0"/>
              <a:t>Hewitt G., Anthony R., Moore G., Melendez-Torres G. and Murphy M. (2019) Iechyd a </a:t>
            </a:r>
            <a:r>
              <a:rPr lang="en-GB" sz="2100" dirty="0" err="1"/>
              <a:t>Lles</a:t>
            </a:r>
            <a:r>
              <a:rPr lang="en-GB" sz="2100" dirty="0"/>
              <a:t> </a:t>
            </a:r>
            <a:r>
              <a:rPr lang="en-GB" sz="2100" dirty="0" err="1"/>
              <a:t>Myfyrwyr</a:t>
            </a:r>
            <a:r>
              <a:rPr lang="en-GB" sz="2100" dirty="0"/>
              <a:t> </a:t>
            </a:r>
            <a:r>
              <a:rPr lang="en-GB" sz="2100" dirty="0" err="1"/>
              <a:t>yng</a:t>
            </a:r>
            <a:r>
              <a:rPr lang="en-GB" sz="2100" dirty="0"/>
              <a:t> </a:t>
            </a:r>
            <a:r>
              <a:rPr lang="en-GB" sz="2100" dirty="0" err="1"/>
              <a:t>Nghymru</a:t>
            </a:r>
            <a:r>
              <a:rPr lang="en-GB" sz="2100" dirty="0"/>
              <a:t>: </a:t>
            </a:r>
            <a:r>
              <a:rPr lang="en-GB" sz="2100" dirty="0" err="1"/>
              <a:t>Adroddiad</a:t>
            </a:r>
            <a:r>
              <a:rPr lang="en-GB" sz="2100" dirty="0"/>
              <a:t> </a:t>
            </a:r>
            <a:r>
              <a:rPr lang="en-GB" sz="2100" dirty="0" err="1"/>
              <a:t>Arolwg</a:t>
            </a:r>
            <a:r>
              <a:rPr lang="en-GB" sz="2100" dirty="0"/>
              <a:t> o </a:t>
            </a:r>
            <a:r>
              <a:rPr lang="en-GB" sz="2100" dirty="0" err="1"/>
              <a:t>Ymddygiad</a:t>
            </a:r>
            <a:r>
              <a:rPr lang="en-GB" sz="2100" dirty="0"/>
              <a:t> Iechyd </a:t>
            </a:r>
            <a:r>
              <a:rPr lang="en-GB" sz="2100" dirty="0" err="1"/>
              <a:t>mewn</a:t>
            </a:r>
            <a:r>
              <a:rPr lang="en-GB" sz="2100" dirty="0"/>
              <a:t> Plant </a:t>
            </a:r>
            <a:r>
              <a:rPr lang="en-GB" sz="2100" dirty="0" err="1"/>
              <a:t>Oedran</a:t>
            </a:r>
            <a:r>
              <a:rPr lang="en-GB" sz="2100" dirty="0"/>
              <a:t> Ysgol 2017/18 ac </a:t>
            </a:r>
            <a:r>
              <a:rPr lang="en-GB" sz="2100" dirty="0" err="1"/>
              <a:t>Arolwg</a:t>
            </a:r>
            <a:r>
              <a:rPr lang="en-GB" sz="2100" dirty="0"/>
              <a:t> Iechyd a </a:t>
            </a:r>
            <a:r>
              <a:rPr lang="en-GB" sz="2100" dirty="0" err="1"/>
              <a:t>Lles</a:t>
            </a:r>
            <a:r>
              <a:rPr lang="en-GB" sz="2100" dirty="0"/>
              <a:t> </a:t>
            </a:r>
            <a:r>
              <a:rPr lang="en-GB" sz="2100" dirty="0" err="1"/>
              <a:t>Myfyrwyr</a:t>
            </a:r>
            <a:r>
              <a:rPr lang="en-GB" sz="2100" dirty="0"/>
              <a:t> y </a:t>
            </a:r>
            <a:r>
              <a:rPr lang="en-GB" sz="2100" dirty="0" err="1"/>
              <a:t>Rhwydwaith</a:t>
            </a:r>
            <a:r>
              <a:rPr lang="en-GB" sz="2100" dirty="0"/>
              <a:t> </a:t>
            </a:r>
            <a:r>
              <a:rPr lang="en-GB" sz="2100" dirty="0" err="1"/>
              <a:t>Ymchwil</a:t>
            </a:r>
            <a:r>
              <a:rPr lang="en-GB" sz="2100" dirty="0"/>
              <a:t> Iechyd </a:t>
            </a:r>
            <a:r>
              <a:rPr lang="en-GB" sz="2100" dirty="0" err="1"/>
              <a:t>mewn</a:t>
            </a:r>
            <a:r>
              <a:rPr lang="en-GB" sz="2100" dirty="0"/>
              <a:t> </a:t>
            </a:r>
            <a:r>
              <a:rPr lang="en-GB" sz="2100" dirty="0" err="1"/>
              <a:t>Ysgolion.SHRN</a:t>
            </a:r>
            <a:r>
              <a:rPr lang="en-GB" sz="2100" dirty="0"/>
              <a:t>-HBSC</a:t>
            </a:r>
          </a:p>
          <a:p>
            <a:pPr marL="0" indent="0">
              <a:buNone/>
            </a:pPr>
            <a:r>
              <a:rPr lang="en-GB" sz="2100" dirty="0"/>
              <a:t>Huber M (2011) ‘How should we define health?’ British Medical journal. </a:t>
            </a:r>
            <a:r>
              <a:rPr lang="en-GB" sz="2100" i="1" dirty="0"/>
              <a:t>BMJ </a:t>
            </a:r>
            <a:r>
              <a:rPr lang="en-GB" sz="2100" dirty="0"/>
              <a:t>2011;343:d4163.UWTSD Library. </a:t>
            </a:r>
          </a:p>
          <a:p>
            <a:pPr marL="0" indent="0">
              <a:buNone/>
            </a:pPr>
            <a:r>
              <a:rPr lang="en-GB" sz="2100" dirty="0"/>
              <a:t>Lawrence D. (2006) Enhancing Self-Esteem in the Classroom. (3</a:t>
            </a:r>
            <a:r>
              <a:rPr lang="en-GB" sz="2100" baseline="30000" dirty="0"/>
              <a:t>rd</a:t>
            </a:r>
            <a:r>
              <a:rPr lang="en-GB" sz="2100" dirty="0"/>
              <a:t> ed.) London. SAGE</a:t>
            </a:r>
          </a:p>
          <a:p>
            <a:pPr marL="0" indent="0">
              <a:buNone/>
            </a:pPr>
            <a:r>
              <a:rPr lang="en-GB" sz="2100" dirty="0" err="1"/>
              <a:t>Llywodraeth</a:t>
            </a:r>
            <a:r>
              <a:rPr lang="en-GB" sz="2100" dirty="0"/>
              <a:t> Cymru (2020)  </a:t>
            </a:r>
            <a:r>
              <a:rPr lang="en-GB" sz="2100" dirty="0" err="1"/>
              <a:t>Canllawiau</a:t>
            </a:r>
            <a:r>
              <a:rPr lang="en-GB" sz="2100" dirty="0"/>
              <a:t> </a:t>
            </a:r>
            <a:r>
              <a:rPr lang="en-GB" sz="2100" dirty="0" err="1"/>
              <a:t>Cwricwlwm</a:t>
            </a:r>
            <a:r>
              <a:rPr lang="en-GB" sz="2100" dirty="0"/>
              <a:t> </a:t>
            </a:r>
            <a:r>
              <a:rPr lang="en-GB" sz="2100" dirty="0" err="1"/>
              <a:t>i</a:t>
            </a:r>
            <a:r>
              <a:rPr lang="en-GB" sz="2100" dirty="0"/>
              <a:t> </a:t>
            </a:r>
            <a:r>
              <a:rPr lang="en-GB" sz="2100" dirty="0" err="1"/>
              <a:t>Gymru</a:t>
            </a:r>
            <a:r>
              <a:rPr lang="en-GB" sz="2100" dirty="0"/>
              <a:t>. </a:t>
            </a:r>
            <a:r>
              <a:rPr lang="en-GB" sz="2100" dirty="0" err="1"/>
              <a:t>Hawlfrain</a:t>
            </a:r>
            <a:r>
              <a:rPr lang="en-GB" sz="2100" dirty="0"/>
              <a:t> y </a:t>
            </a:r>
            <a:r>
              <a:rPr lang="en-GB" sz="2100" dirty="0" err="1"/>
              <a:t>Goron</a:t>
            </a:r>
            <a:r>
              <a:rPr lang="en-GB" sz="2100" dirty="0"/>
              <a:t>.</a:t>
            </a:r>
          </a:p>
          <a:p>
            <a:pPr marL="0" indent="0">
              <a:buNone/>
            </a:pPr>
            <a:r>
              <a:rPr lang="en-GB" sz="2100" dirty="0"/>
              <a:t>Public Health Wales (2016) Adverse Childhood Experiences: and their association with Mental Well-Being in the Welsh adult population. Public Health Wales NHS Trust</a:t>
            </a:r>
          </a:p>
          <a:p>
            <a:pPr marL="0" indent="0">
              <a:buNone/>
            </a:pPr>
            <a:r>
              <a:rPr lang="en-GB" sz="2100" dirty="0"/>
              <a:t>Welsh Government (2020) Curriculum for Wales Guidance. Crown Copyright</a:t>
            </a:r>
          </a:p>
          <a:p>
            <a:pPr marL="0" indent="0">
              <a:buNone/>
            </a:pPr>
            <a:r>
              <a:rPr lang="en-GB" sz="2100" dirty="0"/>
              <a:t>WHO (2020) World Health Organisation.[Website]. Available </a:t>
            </a:r>
            <a:r>
              <a:rPr lang="en-GB" sz="2100" dirty="0" err="1"/>
              <a:t>at:</a:t>
            </a:r>
            <a:r>
              <a:rPr lang="en-GB" sz="2100" dirty="0" err="1">
                <a:hlinkClick r:id="rId2"/>
              </a:rPr>
              <a:t>https</a:t>
            </a:r>
            <a:r>
              <a:rPr lang="en-GB" sz="2100" dirty="0">
                <a:hlinkClick r:id="rId2"/>
              </a:rPr>
              <a:t>://www.who.int/</a:t>
            </a:r>
            <a:endParaRPr lang="en-GB" sz="2100" dirty="0"/>
          </a:p>
          <a:p>
            <a:pPr marL="0" indent="0">
              <a:buNone/>
            </a:pPr>
            <a:endParaRPr lang="en-GB" sz="2400" dirty="0"/>
          </a:p>
          <a:p>
            <a:pPr marL="0" indent="0">
              <a:buNone/>
            </a:pPr>
            <a:endParaRPr lang="en-GB" sz="2400" dirty="0"/>
          </a:p>
          <a:p>
            <a:pPr marL="0" indent="0">
              <a:buNone/>
            </a:pPr>
            <a:endParaRPr lang="en-GB" sz="2200" dirty="0"/>
          </a:p>
        </p:txBody>
      </p:sp>
    </p:spTree>
    <p:extLst>
      <p:ext uri="{BB962C8B-B14F-4D97-AF65-F5344CB8AC3E}">
        <p14:creationId xmlns:p14="http://schemas.microsoft.com/office/powerpoint/2010/main" val="36467117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4647</TotalTime>
  <Words>1354</Words>
  <Application>Microsoft Office PowerPoint</Application>
  <PresentationFormat>On-screen Show (4:3)</PresentationFormat>
  <Paragraphs>144</Paragraphs>
  <Slides>17</Slides>
  <Notes>15</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Wingdings</vt:lpstr>
      <vt:lpstr>Office Theme</vt:lpstr>
      <vt:lpstr>PowerPoint Presentation</vt:lpstr>
      <vt:lpstr>Deilliannau  Outcomes</vt:lpstr>
      <vt:lpstr>Sefydliad Iechyd y Byd   World Health Organisation</vt:lpstr>
      <vt:lpstr>PowerPoint Presentation</vt:lpstr>
      <vt:lpstr>Hunan ddelwedd /Self Image</vt:lpstr>
      <vt:lpstr>Carl Rogers (1959)</vt:lpstr>
      <vt:lpstr>PowerPoint Presentation</vt:lpstr>
      <vt:lpstr>PowerPoint Presentation</vt:lpstr>
      <vt:lpstr>PowerPoint Presentation</vt:lpstr>
      <vt:lpstr>PowerPoint Presentation</vt:lpstr>
      <vt:lpstr>Yr Hyn sy’n Bwysig   What Matters</vt:lpstr>
      <vt:lpstr>Y Cwricwlwm  The Curriculum</vt:lpstr>
      <vt:lpstr>PowerPoint Presentation</vt:lpstr>
      <vt:lpstr>Ymglymiad at fod yn gorfforol / Involvement in physical activity</vt:lpstr>
      <vt:lpstr>PowerPoint Presentation</vt:lpstr>
      <vt:lpstr>PowerPoint Presentation</vt:lpstr>
      <vt:lpstr>Cyfeirnodau/ References</vt:lpstr>
    </vt:vector>
  </TitlesOfParts>
  <Company>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Nanna Ryder</cp:lastModifiedBy>
  <cp:revision>282</cp:revision>
  <cp:lastPrinted>2017-08-03T13:56:24Z</cp:lastPrinted>
  <dcterms:created xsi:type="dcterms:W3CDTF">2018-05-24T13:58:06Z</dcterms:created>
  <dcterms:modified xsi:type="dcterms:W3CDTF">2022-01-16T17:49:01Z</dcterms:modified>
</cp:coreProperties>
</file>