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3" autoAdjust="0"/>
    <p:restoredTop sz="94660"/>
  </p:normalViewPr>
  <p:slideViewPr>
    <p:cSldViewPr snapToGrid="0">
      <p:cViewPr varScale="1">
        <p:scale>
          <a:sx n="101" d="100"/>
          <a:sy n="101" d="100"/>
        </p:scale>
        <p:origin x="252"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D1F4478-99DD-41C0-A3F5-924175E09EB8}"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07B873-8A5F-4FC5-9539-7D80C233029F}" type="slidenum">
              <a:rPr lang="en-GB" smtClean="0"/>
              <a:t>‹#›</a:t>
            </a:fld>
            <a:endParaRPr lang="en-GB"/>
          </a:p>
        </p:txBody>
      </p:sp>
    </p:spTree>
    <p:extLst>
      <p:ext uri="{BB962C8B-B14F-4D97-AF65-F5344CB8AC3E}">
        <p14:creationId xmlns:p14="http://schemas.microsoft.com/office/powerpoint/2010/main" val="2322943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1F4478-99DD-41C0-A3F5-924175E09EB8}"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07B873-8A5F-4FC5-9539-7D80C233029F}" type="slidenum">
              <a:rPr lang="en-GB" smtClean="0"/>
              <a:t>‹#›</a:t>
            </a:fld>
            <a:endParaRPr lang="en-GB"/>
          </a:p>
        </p:txBody>
      </p:sp>
    </p:spTree>
    <p:extLst>
      <p:ext uri="{BB962C8B-B14F-4D97-AF65-F5344CB8AC3E}">
        <p14:creationId xmlns:p14="http://schemas.microsoft.com/office/powerpoint/2010/main" val="214690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D1F4478-99DD-41C0-A3F5-924175E09EB8}"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07B873-8A5F-4FC5-9539-7D80C233029F}" type="slidenum">
              <a:rPr lang="en-GB" smtClean="0"/>
              <a:t>‹#›</a:t>
            </a:fld>
            <a:endParaRPr lang="en-GB"/>
          </a:p>
        </p:txBody>
      </p:sp>
    </p:spTree>
    <p:extLst>
      <p:ext uri="{BB962C8B-B14F-4D97-AF65-F5344CB8AC3E}">
        <p14:creationId xmlns:p14="http://schemas.microsoft.com/office/powerpoint/2010/main" val="1276458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D1F4478-99DD-41C0-A3F5-924175E09EB8}" type="datetimeFigureOut">
              <a:rPr lang="en-GB" smtClean="0"/>
              <a:t>01/12/2025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07B873-8A5F-4FC5-9539-7D80C233029F}" type="slidenum">
              <a:rPr lang="en-GB" smtClean="0"/>
              <a:t>‹#›</a:t>
            </a:fld>
            <a:endParaRPr lang="en-GB"/>
          </a:p>
        </p:txBody>
      </p:sp>
    </p:spTree>
    <p:extLst>
      <p:ext uri="{BB962C8B-B14F-4D97-AF65-F5344CB8AC3E}">
        <p14:creationId xmlns:p14="http://schemas.microsoft.com/office/powerpoint/2010/main" val="3587971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D1F4478-99DD-41C0-A3F5-924175E09EB8}" type="datetimeFigureOut">
              <a:rPr lang="en-GB" smtClean="0"/>
              <a:t>01/12/2025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607B873-8A5F-4FC5-9539-7D80C233029F}" type="slidenum">
              <a:rPr lang="en-GB" smtClean="0"/>
              <a:t>‹#›</a:t>
            </a:fld>
            <a:endParaRPr lang="en-GB"/>
          </a:p>
        </p:txBody>
      </p:sp>
    </p:spTree>
    <p:extLst>
      <p:ext uri="{BB962C8B-B14F-4D97-AF65-F5344CB8AC3E}">
        <p14:creationId xmlns:p14="http://schemas.microsoft.com/office/powerpoint/2010/main" val="2726793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D1F4478-99DD-41C0-A3F5-924175E09EB8}" type="datetimeFigureOut">
              <a:rPr lang="en-GB" smtClean="0"/>
              <a:t>01/12/2025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607B873-8A5F-4FC5-9539-7D80C233029F}" type="slidenum">
              <a:rPr lang="en-GB" smtClean="0"/>
              <a:t>‹#›</a:t>
            </a:fld>
            <a:endParaRPr lang="en-GB"/>
          </a:p>
        </p:txBody>
      </p:sp>
    </p:spTree>
    <p:extLst>
      <p:ext uri="{BB962C8B-B14F-4D97-AF65-F5344CB8AC3E}">
        <p14:creationId xmlns:p14="http://schemas.microsoft.com/office/powerpoint/2010/main" val="1298915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1F4478-99DD-41C0-A3F5-924175E09EB8}" type="datetimeFigureOut">
              <a:rPr lang="en-GB" smtClean="0"/>
              <a:t>01/12/2025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607B873-8A5F-4FC5-9539-7D80C233029F}" type="slidenum">
              <a:rPr lang="en-GB" smtClean="0"/>
              <a:t>‹#›</a:t>
            </a:fld>
            <a:endParaRPr lang="en-GB"/>
          </a:p>
        </p:txBody>
      </p:sp>
    </p:spTree>
    <p:extLst>
      <p:ext uri="{BB962C8B-B14F-4D97-AF65-F5344CB8AC3E}">
        <p14:creationId xmlns:p14="http://schemas.microsoft.com/office/powerpoint/2010/main" val="4245233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D1F4478-99DD-41C0-A3F5-924175E09EB8}" type="datetimeFigureOut">
              <a:rPr lang="en-GB" smtClean="0"/>
              <a:t>01/12/2025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07B873-8A5F-4FC5-9539-7D80C233029F}" type="slidenum">
              <a:rPr lang="en-GB" smtClean="0"/>
              <a:t>‹#›</a:t>
            </a:fld>
            <a:endParaRPr lang="en-GB"/>
          </a:p>
        </p:txBody>
      </p:sp>
    </p:spTree>
    <p:extLst>
      <p:ext uri="{BB962C8B-B14F-4D97-AF65-F5344CB8AC3E}">
        <p14:creationId xmlns:p14="http://schemas.microsoft.com/office/powerpoint/2010/main" val="1068288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D1F4478-99DD-41C0-A3F5-924175E09EB8}" type="datetimeFigureOut">
              <a:rPr lang="en-GB" smtClean="0"/>
              <a:t>01/12/2025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07B873-8A5F-4FC5-9539-7D80C233029F}" type="slidenum">
              <a:rPr lang="en-GB" smtClean="0"/>
              <a:t>‹#›</a:t>
            </a:fld>
            <a:endParaRPr lang="en-GB"/>
          </a:p>
        </p:txBody>
      </p:sp>
    </p:spTree>
    <p:extLst>
      <p:ext uri="{BB962C8B-B14F-4D97-AF65-F5344CB8AC3E}">
        <p14:creationId xmlns:p14="http://schemas.microsoft.com/office/powerpoint/2010/main" val="3551578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D1F4478-99DD-41C0-A3F5-924175E09EB8}"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07B873-8A5F-4FC5-9539-7D80C233029F}" type="slidenum">
              <a:rPr lang="en-GB" smtClean="0"/>
              <a:t>‹#›</a:t>
            </a:fld>
            <a:endParaRPr lang="en-GB"/>
          </a:p>
        </p:txBody>
      </p:sp>
    </p:spTree>
    <p:extLst>
      <p:ext uri="{BB962C8B-B14F-4D97-AF65-F5344CB8AC3E}">
        <p14:creationId xmlns:p14="http://schemas.microsoft.com/office/powerpoint/2010/main" val="3975713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D1F4478-99DD-41C0-A3F5-924175E09EB8}"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07B873-8A5F-4FC5-9539-7D80C233029F}"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3700478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D1F4478-99DD-41C0-A3F5-924175E09EB8}"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07B873-8A5F-4FC5-9539-7D80C233029F}" type="slidenum">
              <a:rPr lang="en-GB" smtClean="0"/>
              <a:t>‹#›</a:t>
            </a:fld>
            <a:endParaRPr lang="en-GB"/>
          </a:p>
        </p:txBody>
      </p:sp>
    </p:spTree>
    <p:extLst>
      <p:ext uri="{BB962C8B-B14F-4D97-AF65-F5344CB8AC3E}">
        <p14:creationId xmlns:p14="http://schemas.microsoft.com/office/powerpoint/2010/main" val="30763245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D1F4478-99DD-41C0-A3F5-924175E09EB8}"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07B873-8A5F-4FC5-9539-7D80C233029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979981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D1F4478-99DD-41C0-A3F5-924175E09EB8}"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07B873-8A5F-4FC5-9539-7D80C233029F}" type="slidenum">
              <a:rPr lang="en-GB" smtClean="0"/>
              <a:t>‹#›</a:t>
            </a:fld>
            <a:endParaRPr lang="en-GB"/>
          </a:p>
        </p:txBody>
      </p:sp>
    </p:spTree>
    <p:extLst>
      <p:ext uri="{BB962C8B-B14F-4D97-AF65-F5344CB8AC3E}">
        <p14:creationId xmlns:p14="http://schemas.microsoft.com/office/powerpoint/2010/main" val="13525638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1F4478-99DD-41C0-A3F5-924175E09EB8}"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07B873-8A5F-4FC5-9539-7D80C233029F}" type="slidenum">
              <a:rPr lang="en-GB" smtClean="0"/>
              <a:t>‹#›</a:t>
            </a:fld>
            <a:endParaRPr lang="en-GB"/>
          </a:p>
        </p:txBody>
      </p:sp>
    </p:spTree>
    <p:extLst>
      <p:ext uri="{BB962C8B-B14F-4D97-AF65-F5344CB8AC3E}">
        <p14:creationId xmlns:p14="http://schemas.microsoft.com/office/powerpoint/2010/main" val="35586987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1F4478-99DD-41C0-A3F5-924175E09EB8}"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07B873-8A5F-4FC5-9539-7D80C233029F}" type="slidenum">
              <a:rPr lang="en-GB" smtClean="0"/>
              <a:t>‹#›</a:t>
            </a:fld>
            <a:endParaRPr lang="en-GB"/>
          </a:p>
        </p:txBody>
      </p:sp>
    </p:spTree>
    <p:extLst>
      <p:ext uri="{BB962C8B-B14F-4D97-AF65-F5344CB8AC3E}">
        <p14:creationId xmlns:p14="http://schemas.microsoft.com/office/powerpoint/2010/main" val="28799154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D1F4478-99DD-41C0-A3F5-924175E09EB8}" type="datetimeFigureOut">
              <a:rPr lang="en-GB" smtClean="0"/>
              <a:t>01/12/2025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607B873-8A5F-4FC5-9539-7D80C233029F}" type="slidenum">
              <a:rPr lang="en-GB" smtClean="0"/>
              <a:t>‹#›</a:t>
            </a:fld>
            <a:endParaRPr lang="en-GB"/>
          </a:p>
        </p:txBody>
      </p:sp>
    </p:spTree>
    <p:extLst>
      <p:ext uri="{BB962C8B-B14F-4D97-AF65-F5344CB8AC3E}">
        <p14:creationId xmlns:p14="http://schemas.microsoft.com/office/powerpoint/2010/main" val="18086163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23BB04E-1FED-765C-CD86-6398CEEDF916}"/>
              </a:ext>
            </a:extLst>
          </p:cNvPr>
          <p:cNvPicPr>
            <a:picLocks noChangeAspect="1"/>
          </p:cNvPicPr>
          <p:nvPr/>
        </p:nvPicPr>
        <p:blipFill>
          <a:blip r:embed="rId2"/>
          <a:srcRect l="9091" t="28662" b="14677"/>
          <a:stretch>
            <a:fillRect/>
          </a:stretch>
        </p:blipFill>
        <p:spPr>
          <a:xfrm>
            <a:off x="1" y="10"/>
            <a:ext cx="12191999" cy="6857990"/>
          </a:xfrm>
          <a:prstGeom prst="rect">
            <a:avLst/>
          </a:prstGeom>
        </p:spPr>
      </p:pic>
      <p:sp>
        <p:nvSpPr>
          <p:cNvPr id="28" name="Isosceles Triangle 27">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Parallelogram 29">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1" name="Straight Connector 30">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3"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Isosceles Triangle 34">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FC147275-C560-6847-4171-72039AA79844}"/>
              </a:ext>
            </a:extLst>
          </p:cNvPr>
          <p:cNvSpPr>
            <a:spLocks noGrp="1"/>
          </p:cNvSpPr>
          <p:nvPr>
            <p:ph type="ctrTitle"/>
          </p:nvPr>
        </p:nvSpPr>
        <p:spPr>
          <a:xfrm>
            <a:off x="4704200" y="1678665"/>
            <a:ext cx="5045716" cy="2369131"/>
          </a:xfrm>
        </p:spPr>
        <p:txBody>
          <a:bodyPr>
            <a:normAutofit/>
          </a:bodyPr>
          <a:lstStyle/>
          <a:p>
            <a:pPr algn="ctr">
              <a:lnSpc>
                <a:spcPct val="90000"/>
              </a:lnSpc>
            </a:pPr>
            <a:r>
              <a:rPr lang="en-US" sz="2600" b="1" dirty="0">
                <a:ln w="22225">
                  <a:solidFill>
                    <a:schemeClr val="accent2"/>
                  </a:solidFill>
                  <a:prstDash val="solid"/>
                </a:ln>
                <a:solidFill>
                  <a:schemeClr val="accent2">
                    <a:lumMod val="40000"/>
                    <a:lumOff val="60000"/>
                  </a:schemeClr>
                </a:solidFill>
                <a:latin typeface="Arial Black" panose="020B0A04020102020204" pitchFamily="34" charset="0"/>
              </a:rPr>
              <a:t>Collaborative Learning - The Advantages, Disadvantages and the Role of Collaboration in International Business Contexts</a:t>
            </a:r>
            <a:endParaRPr lang="en-GB" sz="2600" b="1" dirty="0">
              <a:ln w="22225">
                <a:solidFill>
                  <a:schemeClr val="accent2"/>
                </a:solidFill>
                <a:prstDash val="solid"/>
              </a:ln>
              <a:solidFill>
                <a:schemeClr val="accent2">
                  <a:lumMod val="40000"/>
                  <a:lumOff val="60000"/>
                </a:schemeClr>
              </a:solidFill>
              <a:latin typeface="Arial Black" panose="020B0A04020102020204" pitchFamily="34" charset="0"/>
            </a:endParaRPr>
          </a:p>
        </p:txBody>
      </p:sp>
      <p:sp>
        <p:nvSpPr>
          <p:cNvPr id="3" name="Subtitle 2">
            <a:extLst>
              <a:ext uri="{FF2B5EF4-FFF2-40B4-BE49-F238E27FC236}">
                <a16:creationId xmlns:a16="http://schemas.microsoft.com/office/drawing/2014/main" id="{955306C0-144F-DE02-3373-E2A631B66035}"/>
              </a:ext>
            </a:extLst>
          </p:cNvPr>
          <p:cNvSpPr>
            <a:spLocks noGrp="1"/>
          </p:cNvSpPr>
          <p:nvPr>
            <p:ph type="subTitle" idx="1"/>
          </p:nvPr>
        </p:nvSpPr>
        <p:spPr>
          <a:xfrm>
            <a:off x="4229519" y="6180499"/>
            <a:ext cx="2286724" cy="510388"/>
          </a:xfrm>
        </p:spPr>
        <p:txBody>
          <a:bodyPr>
            <a:normAutofit/>
          </a:bodyPr>
          <a:lstStyle/>
          <a:p>
            <a:r>
              <a:rPr lang="en-GB"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rial Black" panose="020B0A04020102020204" pitchFamily="34" charset="0"/>
              </a:rPr>
              <a:t>By Cezar Stelica </a:t>
            </a:r>
          </a:p>
        </p:txBody>
      </p:sp>
      <p:sp>
        <p:nvSpPr>
          <p:cNvPr id="36"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7"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3686490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3EA691A-EE50-A35E-51CF-5B2D84F4C830}"/>
              </a:ext>
            </a:extLst>
          </p:cNvPr>
          <p:cNvPicPr>
            <a:picLocks noChangeAspect="1"/>
          </p:cNvPicPr>
          <p:nvPr/>
        </p:nvPicPr>
        <p:blipFill>
          <a:blip r:embed="rId2"/>
          <a:srcRect l="13196" r="9695" b="-2"/>
          <a:stretch>
            <a:fillRect/>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CB460009-4AB8-8368-B9AB-BF5C8C61B62B}"/>
              </a:ext>
            </a:extLst>
          </p:cNvPr>
          <p:cNvSpPr>
            <a:spLocks noGrp="1"/>
          </p:cNvSpPr>
          <p:nvPr>
            <p:ph type="title"/>
          </p:nvPr>
        </p:nvSpPr>
        <p:spPr>
          <a:xfrm>
            <a:off x="677333" y="609600"/>
            <a:ext cx="3851123" cy="632723"/>
          </a:xfrm>
        </p:spPr>
        <p:txBody>
          <a:bodyPr>
            <a:noAutofit/>
          </a:bodyPr>
          <a:lstStyle/>
          <a:p>
            <a:r>
              <a:rPr lang="en-GB" dirty="0">
                <a:latin typeface="Arial Black" panose="020B0A04020102020204" pitchFamily="34" charset="0"/>
              </a:rPr>
              <a:t>Introduction </a:t>
            </a:r>
          </a:p>
        </p:txBody>
      </p:sp>
      <p:sp>
        <p:nvSpPr>
          <p:cNvPr id="3" name="Content Placeholder 2">
            <a:extLst>
              <a:ext uri="{FF2B5EF4-FFF2-40B4-BE49-F238E27FC236}">
                <a16:creationId xmlns:a16="http://schemas.microsoft.com/office/drawing/2014/main" id="{9A6D5AB2-1662-034C-FD6F-623875DFBCD7}"/>
              </a:ext>
            </a:extLst>
          </p:cNvPr>
          <p:cNvSpPr>
            <a:spLocks noGrp="1"/>
          </p:cNvSpPr>
          <p:nvPr>
            <p:ph idx="1"/>
          </p:nvPr>
        </p:nvSpPr>
        <p:spPr>
          <a:xfrm>
            <a:off x="677334" y="2747067"/>
            <a:ext cx="3851122" cy="2928520"/>
          </a:xfrm>
        </p:spPr>
        <p:txBody>
          <a:bodyPr>
            <a:normAutofit/>
          </a:bodyPr>
          <a:lstStyle/>
          <a:p>
            <a:pPr>
              <a:lnSpc>
                <a:spcPct val="90000"/>
              </a:lnSpc>
            </a:pPr>
            <a:r>
              <a:rPr lang="en-US" sz="1400" dirty="0">
                <a:latin typeface="Arial" panose="020B0604020202020204" pitchFamily="34" charset="0"/>
                <a:cs typeface="Arial" panose="020B0604020202020204" pitchFamily="34" charset="0"/>
              </a:rPr>
              <a:t>Collaborative Learning consists of learners working collaboratively in a group to identify and resolve issues, develop knowledge, and reflect together. </a:t>
            </a:r>
          </a:p>
          <a:p>
            <a:pPr>
              <a:lnSpc>
                <a:spcPct val="90000"/>
              </a:lnSpc>
            </a:pPr>
            <a:r>
              <a:rPr lang="en-US" sz="1400" dirty="0">
                <a:latin typeface="Arial" panose="020B0604020202020204" pitchFamily="34" charset="0"/>
                <a:cs typeface="Arial" panose="020B0604020202020204" pitchFamily="34" charset="0"/>
              </a:rPr>
              <a:t>It is becoming increasingly important as businesses have continued to grow  because of globalisation (O’Donnell &amp; </a:t>
            </a:r>
            <a:r>
              <a:rPr lang="en-US" sz="1400" dirty="0" err="1">
                <a:latin typeface="Arial" panose="020B0604020202020204" pitchFamily="34" charset="0"/>
                <a:cs typeface="Arial" panose="020B0604020202020204" pitchFamily="34" charset="0"/>
              </a:rPr>
              <a:t>Hmelo</a:t>
            </a:r>
            <a:r>
              <a:rPr lang="en-US" sz="1400" dirty="0">
                <a:latin typeface="Arial" panose="020B0604020202020204" pitchFamily="34" charset="0"/>
                <a:cs typeface="Arial" panose="020B0604020202020204" pitchFamily="34" charset="0"/>
              </a:rPr>
              <a:t>-Silver, 2013).</a:t>
            </a:r>
          </a:p>
          <a:p>
            <a:pPr>
              <a:lnSpc>
                <a:spcPct val="90000"/>
              </a:lnSpc>
            </a:pPr>
            <a:r>
              <a:rPr lang="en-US" sz="1400" dirty="0">
                <a:latin typeface="Arial" panose="020B0604020202020204" pitchFamily="34" charset="0"/>
                <a:cs typeface="Arial" panose="020B0604020202020204" pitchFamily="34" charset="0"/>
              </a:rPr>
              <a:t>In this presentation I will discuss the advantages, disadvantages and implications of Collaborative Learning in a Professional International Business context.</a:t>
            </a:r>
          </a:p>
          <a:p>
            <a:pPr>
              <a:lnSpc>
                <a:spcPct val="90000"/>
              </a:lnSpc>
            </a:pPr>
            <a:endParaRPr lang="en-GB" sz="1700" dirty="0"/>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7994483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Rectangle 10">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7"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Isosceles Triangle 20">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4">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Freeform: Shape 26">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C6CDC41-4CE2-56AD-CAB0-CF559190AA04}"/>
              </a:ext>
            </a:extLst>
          </p:cNvPr>
          <p:cNvSpPr>
            <a:spLocks noGrp="1"/>
          </p:cNvSpPr>
          <p:nvPr>
            <p:ph type="title"/>
          </p:nvPr>
        </p:nvSpPr>
        <p:spPr>
          <a:xfrm>
            <a:off x="7181723" y="609600"/>
            <a:ext cx="4512989" cy="2227730"/>
          </a:xfrm>
        </p:spPr>
        <p:txBody>
          <a:bodyPr anchor="ctr">
            <a:normAutofit/>
          </a:bodyPr>
          <a:lstStyle/>
          <a:p>
            <a:r>
              <a:rPr lang="en-GB" dirty="0">
                <a:solidFill>
                  <a:srgbClr val="FFFFFF"/>
                </a:solidFill>
                <a:latin typeface="Arial Black" panose="020B0A04020102020204" pitchFamily="34" charset="0"/>
              </a:rPr>
              <a:t>Benefits of Collaborative Learning </a:t>
            </a:r>
          </a:p>
        </p:txBody>
      </p:sp>
      <p:pic>
        <p:nvPicPr>
          <p:cNvPr id="4" name="Picture 3">
            <a:extLst>
              <a:ext uri="{FF2B5EF4-FFF2-40B4-BE49-F238E27FC236}">
                <a16:creationId xmlns:a16="http://schemas.microsoft.com/office/drawing/2014/main" id="{C7D49635-0EE5-FBF6-2609-3FB9A523C056}"/>
              </a:ext>
            </a:extLst>
          </p:cNvPr>
          <p:cNvPicPr>
            <a:picLocks noChangeAspect="1"/>
          </p:cNvPicPr>
          <p:nvPr/>
        </p:nvPicPr>
        <p:blipFill>
          <a:blip r:embed="rId2"/>
          <a:stretch>
            <a:fillRect/>
          </a:stretch>
        </p:blipFill>
        <p:spPr>
          <a:xfrm>
            <a:off x="-176336" y="801842"/>
            <a:ext cx="7233488" cy="5876431"/>
          </a:xfrm>
          <a:prstGeom prst="rect">
            <a:avLst/>
          </a:prstGeom>
          <a:effectLst>
            <a:softEdge rad="635000"/>
          </a:effectLst>
        </p:spPr>
      </p:pic>
      <p:sp>
        <p:nvSpPr>
          <p:cNvPr id="3" name="Content Placeholder 2">
            <a:extLst>
              <a:ext uri="{FF2B5EF4-FFF2-40B4-BE49-F238E27FC236}">
                <a16:creationId xmlns:a16="http://schemas.microsoft.com/office/drawing/2014/main" id="{D3477906-939C-88B3-DF96-55E044B04576}"/>
              </a:ext>
            </a:extLst>
          </p:cNvPr>
          <p:cNvSpPr>
            <a:spLocks noGrp="1"/>
          </p:cNvSpPr>
          <p:nvPr>
            <p:ph idx="1"/>
          </p:nvPr>
        </p:nvSpPr>
        <p:spPr>
          <a:xfrm>
            <a:off x="7181725" y="2837329"/>
            <a:ext cx="4512988" cy="3317938"/>
          </a:xfrm>
        </p:spPr>
        <p:txBody>
          <a:bodyPr anchor="t">
            <a:normAutofit lnSpcReduction="10000"/>
          </a:bodyPr>
          <a:lstStyle/>
          <a:p>
            <a:pPr>
              <a:lnSpc>
                <a:spcPct val="90000"/>
              </a:lnSpc>
            </a:pPr>
            <a:endParaRPr lang="en-US" sz="1100" dirty="0">
              <a:solidFill>
                <a:srgbClr val="FFFFFF"/>
              </a:solidFill>
            </a:endParaRPr>
          </a:p>
          <a:p>
            <a:pPr>
              <a:lnSpc>
                <a:spcPct val="90000"/>
              </a:lnSpc>
            </a:pPr>
            <a:r>
              <a:rPr lang="en-US" sz="1400" dirty="0">
                <a:solidFill>
                  <a:srgbClr val="FFFFFF"/>
                </a:solidFill>
                <a:latin typeface="Arial" panose="020B0604020202020204" pitchFamily="34" charset="0"/>
                <a:cs typeface="Arial" panose="020B0604020202020204" pitchFamily="34" charset="0"/>
              </a:rPr>
              <a:t>A primary benefit of Collaborative Learning is that groups develop deeper learning and critical thinking through collaborative problem solving. In addition, groups inherently foster motivation and positive engagement with learning.</a:t>
            </a:r>
          </a:p>
          <a:p>
            <a:pPr>
              <a:lnSpc>
                <a:spcPct val="90000"/>
              </a:lnSpc>
            </a:pPr>
            <a:r>
              <a:rPr lang="en-US" sz="1400" dirty="0">
                <a:solidFill>
                  <a:srgbClr val="FFFFFF"/>
                </a:solidFill>
                <a:latin typeface="Arial" panose="020B0604020202020204" pitchFamily="34" charset="0"/>
                <a:cs typeface="Arial" panose="020B0604020202020204" pitchFamily="34" charset="0"/>
              </a:rPr>
              <a:t>Collaborative Learning also promotes both the development of communication skills and the development of language skills. It is an incredibly beneficial platform for scaffolding by peers and providing support to other learners, particularly in environments that are culturally and linguistically diverse in nature (Cheng &amp; Dörnyei, 2007).</a:t>
            </a:r>
          </a:p>
          <a:p>
            <a:pPr>
              <a:lnSpc>
                <a:spcPct val="90000"/>
              </a:lnSpc>
            </a:pPr>
            <a:r>
              <a:rPr lang="en-US" sz="1400" dirty="0">
                <a:solidFill>
                  <a:srgbClr val="FFFFFF"/>
                </a:solidFill>
                <a:latin typeface="Arial" panose="020B0604020202020204" pitchFamily="34" charset="0"/>
                <a:cs typeface="Arial" panose="020B0604020202020204" pitchFamily="34" charset="0"/>
              </a:rPr>
              <a:t>Participating in Collaborative Learning enables learners to actively engage and learn rather than simply passively receive knowledge.</a:t>
            </a:r>
            <a:endParaRPr lang="en-GB" sz="1400"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49911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5942B-5BFD-5EDD-1B47-2D582245B660}"/>
              </a:ext>
            </a:extLst>
          </p:cNvPr>
          <p:cNvSpPr>
            <a:spLocks noGrp="1"/>
          </p:cNvSpPr>
          <p:nvPr>
            <p:ph type="title"/>
          </p:nvPr>
        </p:nvSpPr>
        <p:spPr>
          <a:xfrm>
            <a:off x="5536734" y="609600"/>
            <a:ext cx="4064440" cy="1257037"/>
          </a:xfrm>
        </p:spPr>
        <p:txBody>
          <a:bodyPr>
            <a:noAutofit/>
          </a:bodyPr>
          <a:lstStyle/>
          <a:p>
            <a:pPr>
              <a:lnSpc>
                <a:spcPct val="90000"/>
              </a:lnSpc>
            </a:pPr>
            <a:r>
              <a:rPr lang="en-GB" sz="2400" dirty="0">
                <a:latin typeface="Arial Black" panose="020B0A04020102020204" pitchFamily="34" charset="0"/>
              </a:rPr>
              <a:t>Collaborative Learning in a Professional Environment</a:t>
            </a:r>
          </a:p>
        </p:txBody>
      </p:sp>
      <p:sp>
        <p:nvSpPr>
          <p:cNvPr id="3" name="Content Placeholder 2">
            <a:extLst>
              <a:ext uri="{FF2B5EF4-FFF2-40B4-BE49-F238E27FC236}">
                <a16:creationId xmlns:a16="http://schemas.microsoft.com/office/drawing/2014/main" id="{A20DF105-C3D5-3C97-2486-226F08478839}"/>
              </a:ext>
            </a:extLst>
          </p:cNvPr>
          <p:cNvSpPr>
            <a:spLocks noGrp="1"/>
          </p:cNvSpPr>
          <p:nvPr>
            <p:ph idx="1"/>
          </p:nvPr>
        </p:nvSpPr>
        <p:spPr>
          <a:xfrm>
            <a:off x="5209563" y="2160589"/>
            <a:ext cx="4064439" cy="3880773"/>
          </a:xfrm>
        </p:spPr>
        <p:txBody>
          <a:bodyPr>
            <a:noAutofit/>
          </a:bodyPr>
          <a:lstStyle/>
          <a:p>
            <a:pPr>
              <a:lnSpc>
                <a:spcPct val="90000"/>
              </a:lnSpc>
            </a:pPr>
            <a:r>
              <a:rPr lang="en-US" sz="1400" dirty="0">
                <a:latin typeface="Arial" panose="020B0604020202020204" pitchFamily="34" charset="0"/>
                <a:cs typeface="Arial" panose="020B0604020202020204" pitchFamily="34" charset="0"/>
              </a:rPr>
              <a:t>Participating in Collaborative Learning helps develop many of the skills that employers expect in Global Professional Industries. Teamwork, negotiation and communication are all vital skills that employers are looking for today.</a:t>
            </a:r>
          </a:p>
          <a:p>
            <a:pPr>
              <a:lnSpc>
                <a:spcPct val="90000"/>
              </a:lnSpc>
            </a:pPr>
            <a:r>
              <a:rPr lang="en-US" sz="1400" dirty="0">
                <a:latin typeface="Arial" panose="020B0604020202020204" pitchFamily="34" charset="0"/>
                <a:cs typeface="Arial" panose="020B0604020202020204" pitchFamily="34" charset="0"/>
              </a:rPr>
              <a:t>Participating in Collaborative Learning also promotes the development of Cross-Cultural Competency, which is a key asset for multinational corporations (Clark et al., 2007).</a:t>
            </a:r>
          </a:p>
          <a:p>
            <a:pPr>
              <a:lnSpc>
                <a:spcPct val="90000"/>
              </a:lnSpc>
            </a:pPr>
            <a:r>
              <a:rPr lang="en-US" sz="1400" dirty="0">
                <a:latin typeface="Arial" panose="020B0604020202020204" pitchFamily="34" charset="0"/>
                <a:cs typeface="Arial" panose="020B0604020202020204" pitchFamily="34" charset="0"/>
              </a:rPr>
              <a:t>In addition, Collaborative Learning promotes collaborative ownership of both the learning process and the solution. As such, Collaborative Learning mimics the way that individuals work together to achieve organisational goals in the workplace.</a:t>
            </a:r>
            <a:endParaRPr lang="en-GB" sz="14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097F6771-2A2C-ADE4-C150-6AE9F72D5E25}"/>
              </a:ext>
            </a:extLst>
          </p:cNvPr>
          <p:cNvPicPr>
            <a:picLocks noChangeAspect="1"/>
          </p:cNvPicPr>
          <p:nvPr/>
        </p:nvPicPr>
        <p:blipFill>
          <a:blip r:embed="rId2"/>
          <a:srcRect l="23012" r="20151"/>
          <a:stretch>
            <a:fillRect/>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9" name="Isosceles Triangle 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6487019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30209-8B14-8B29-23A5-42C73FB7A4C6}"/>
              </a:ext>
            </a:extLst>
          </p:cNvPr>
          <p:cNvSpPr>
            <a:spLocks noGrp="1"/>
          </p:cNvSpPr>
          <p:nvPr>
            <p:ph type="title"/>
          </p:nvPr>
        </p:nvSpPr>
        <p:spPr>
          <a:xfrm>
            <a:off x="677334" y="609600"/>
            <a:ext cx="8596668" cy="1320800"/>
          </a:xfrm>
        </p:spPr>
        <p:txBody>
          <a:bodyPr anchor="t">
            <a:normAutofit/>
          </a:bodyPr>
          <a:lstStyle/>
          <a:p>
            <a:r>
              <a:rPr lang="en-US" sz="2800" dirty="0">
                <a:latin typeface="Arial Black" panose="020B0A04020102020204" pitchFamily="34" charset="0"/>
              </a:rPr>
              <a:t>Challenges and Limitations of Collaborative Learning</a:t>
            </a:r>
            <a:endParaRPr lang="en-GB" sz="2800" dirty="0">
              <a:latin typeface="Arial Black" panose="020B0A04020102020204" pitchFamily="34" charset="0"/>
            </a:endParaRPr>
          </a:p>
        </p:txBody>
      </p:sp>
      <p:sp>
        <p:nvSpPr>
          <p:cNvPr id="3" name="Content Placeholder 2">
            <a:extLst>
              <a:ext uri="{FF2B5EF4-FFF2-40B4-BE49-F238E27FC236}">
                <a16:creationId xmlns:a16="http://schemas.microsoft.com/office/drawing/2014/main" id="{1B73DD60-F44F-736A-31AC-AB402240682F}"/>
              </a:ext>
            </a:extLst>
          </p:cNvPr>
          <p:cNvSpPr>
            <a:spLocks noGrp="1"/>
          </p:cNvSpPr>
          <p:nvPr>
            <p:ph idx="1"/>
          </p:nvPr>
        </p:nvSpPr>
        <p:spPr>
          <a:xfrm>
            <a:off x="6096000" y="2160590"/>
            <a:ext cx="4731757" cy="2767012"/>
          </a:xfrm>
        </p:spPr>
        <p:txBody>
          <a:bodyPr>
            <a:noAutofit/>
          </a:bodyPr>
          <a:lstStyle/>
          <a:p>
            <a:pPr>
              <a:lnSpc>
                <a:spcPct val="90000"/>
              </a:lnSpc>
            </a:pPr>
            <a:r>
              <a:rPr lang="en-US" sz="1400" dirty="0">
                <a:latin typeface="Arial" panose="020B0604020202020204" pitchFamily="34" charset="0"/>
                <a:cs typeface="Arial" panose="020B0604020202020204" pitchFamily="34" charset="0"/>
              </a:rPr>
              <a:t>As many team's experience issues with unequal contributions, this can create a lack of equity within the team, which decreases team cohesion and can ultimately impact a team's ability to achieve its goals (Cantwell &amp; Andrews, 2002).</a:t>
            </a:r>
          </a:p>
          <a:p>
            <a:pPr>
              <a:lnSpc>
                <a:spcPct val="90000"/>
              </a:lnSpc>
            </a:pPr>
            <a:r>
              <a:rPr lang="en-US" sz="1400" dirty="0">
                <a:latin typeface="Arial" panose="020B0604020202020204" pitchFamily="34" charset="0"/>
                <a:cs typeface="Arial" panose="020B0604020202020204" pitchFamily="34" charset="0"/>
              </a:rPr>
              <a:t>There are barriers to participation created by cultural and linguistic differences. These barriers may also negatively influence the confidence and ability of group members to fully participate in the group.</a:t>
            </a:r>
          </a:p>
          <a:p>
            <a:pPr>
              <a:lnSpc>
                <a:spcPct val="90000"/>
              </a:lnSpc>
            </a:pPr>
            <a:r>
              <a:rPr lang="en-US" sz="1400" dirty="0">
                <a:latin typeface="Arial" panose="020B0604020202020204" pitchFamily="34" charset="0"/>
                <a:cs typeface="Arial" panose="020B0604020202020204" pitchFamily="34" charset="0"/>
              </a:rPr>
              <a:t>Many group dynamic barriers may cause anxiety and conflict because of collaboration.</a:t>
            </a:r>
          </a:p>
          <a:p>
            <a:pPr>
              <a:lnSpc>
                <a:spcPct val="90000"/>
              </a:lnSpc>
            </a:pPr>
            <a:r>
              <a:rPr lang="en-US" sz="1400" dirty="0">
                <a:latin typeface="Arial" panose="020B0604020202020204" pitchFamily="34" charset="0"/>
                <a:cs typeface="Arial" panose="020B0604020202020204" pitchFamily="34" charset="0"/>
              </a:rPr>
              <a:t>In addition, group members often require a structure to work together, and instructors must provide clear roles for group members and monitor group members regularly to ensure everyone is progressing (Brown, 1994).</a:t>
            </a:r>
            <a:endParaRPr lang="en-GB" sz="14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B041777D-D2D8-7B72-1593-DC691F444F13}"/>
              </a:ext>
            </a:extLst>
          </p:cNvPr>
          <p:cNvPicPr>
            <a:picLocks noChangeAspect="1"/>
          </p:cNvPicPr>
          <p:nvPr/>
        </p:nvPicPr>
        <p:blipFill>
          <a:blip r:embed="rId2"/>
          <a:srcRect l="6754" r="2" b="2"/>
          <a:stretch>
            <a:fillRect/>
          </a:stretch>
        </p:blipFill>
        <p:spPr>
          <a:xfrm>
            <a:off x="677334" y="2159331"/>
            <a:ext cx="5423429" cy="3882362"/>
          </a:xfrm>
          <a:prstGeom prst="rect">
            <a:avLst/>
          </a:prstGeom>
        </p:spPr>
      </p:pic>
    </p:spTree>
    <p:extLst>
      <p:ext uri="{BB962C8B-B14F-4D97-AF65-F5344CB8AC3E}">
        <p14:creationId xmlns:p14="http://schemas.microsoft.com/office/powerpoint/2010/main" val="41510038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230E866-F70C-C068-382C-CA777BE41A5D}"/>
              </a:ext>
            </a:extLst>
          </p:cNvPr>
          <p:cNvPicPr>
            <a:picLocks noChangeAspect="1"/>
          </p:cNvPicPr>
          <p:nvPr/>
        </p:nvPicPr>
        <p:blipFill>
          <a:blip r:embed="rId2"/>
          <a:srcRect l="20562" r="19080" b="-1"/>
          <a:stretch>
            <a:fillRect/>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a:effectLst>
            <a:softEdge rad="635000"/>
          </a:effectLst>
        </p:spPr>
      </p:pic>
      <p:sp>
        <p:nvSpPr>
          <p:cNvPr id="2" name="Title 1">
            <a:extLst>
              <a:ext uri="{FF2B5EF4-FFF2-40B4-BE49-F238E27FC236}">
                <a16:creationId xmlns:a16="http://schemas.microsoft.com/office/drawing/2014/main" id="{FB425E35-1F9B-02C2-C8B6-2F093B6B6011}"/>
              </a:ext>
            </a:extLst>
          </p:cNvPr>
          <p:cNvSpPr>
            <a:spLocks noGrp="1"/>
          </p:cNvSpPr>
          <p:nvPr>
            <p:ph type="title"/>
          </p:nvPr>
        </p:nvSpPr>
        <p:spPr>
          <a:xfrm>
            <a:off x="677333" y="609600"/>
            <a:ext cx="3851123" cy="1320800"/>
          </a:xfrm>
        </p:spPr>
        <p:txBody>
          <a:bodyPr>
            <a:normAutofit/>
          </a:bodyPr>
          <a:lstStyle/>
          <a:p>
            <a:r>
              <a:rPr lang="en-GB" sz="2800" dirty="0">
                <a:latin typeface="Arial Black" panose="020B0A04020102020204" pitchFamily="34" charset="0"/>
              </a:rPr>
              <a:t>Insights from Recent Research</a:t>
            </a:r>
          </a:p>
        </p:txBody>
      </p:sp>
      <p:sp>
        <p:nvSpPr>
          <p:cNvPr id="3" name="Content Placeholder 2">
            <a:extLst>
              <a:ext uri="{FF2B5EF4-FFF2-40B4-BE49-F238E27FC236}">
                <a16:creationId xmlns:a16="http://schemas.microsoft.com/office/drawing/2014/main" id="{9DFA9F0B-3695-5370-0B7A-CBD763F6228F}"/>
              </a:ext>
            </a:extLst>
          </p:cNvPr>
          <p:cNvSpPr>
            <a:spLocks noGrp="1"/>
          </p:cNvSpPr>
          <p:nvPr>
            <p:ph idx="1"/>
          </p:nvPr>
        </p:nvSpPr>
        <p:spPr>
          <a:xfrm>
            <a:off x="677334" y="2160589"/>
            <a:ext cx="4821678" cy="3880773"/>
          </a:xfrm>
        </p:spPr>
        <p:txBody>
          <a:bodyPr>
            <a:normAutofit/>
          </a:bodyPr>
          <a:lstStyle/>
          <a:p>
            <a:pPr>
              <a:lnSpc>
                <a:spcPct val="90000"/>
              </a:lnSpc>
            </a:pPr>
            <a:r>
              <a:rPr lang="en-US" sz="1400" dirty="0">
                <a:latin typeface="Arial" panose="020B0604020202020204" pitchFamily="34" charset="0"/>
                <a:cs typeface="Arial" panose="020B0604020202020204" pitchFamily="34" charset="0"/>
              </a:rPr>
              <a:t>As evidenced in recent studies, Collaborative Learning helps students increase performance, as well as enhance the level of student engagement and interaction (Qureshi et al., 2023).</a:t>
            </a:r>
          </a:p>
          <a:p>
            <a:pPr>
              <a:lnSpc>
                <a:spcPct val="90000"/>
              </a:lnSpc>
            </a:pPr>
            <a:r>
              <a:rPr lang="en-US" sz="1400" dirty="0">
                <a:latin typeface="Arial" panose="020B0604020202020204" pitchFamily="34" charset="0"/>
                <a:cs typeface="Arial" panose="020B0604020202020204" pitchFamily="34" charset="0"/>
              </a:rPr>
              <a:t>Studies have shown that Collaborative Learning has been successful in a variety of areas, including Technical Fields (programming) (Sekhar &amp; Goud, 2024).</a:t>
            </a:r>
          </a:p>
          <a:p>
            <a:pPr>
              <a:lnSpc>
                <a:spcPct val="90000"/>
              </a:lnSpc>
            </a:pPr>
            <a:r>
              <a:rPr lang="en-US" sz="1400" dirty="0">
                <a:latin typeface="Arial" panose="020B0604020202020204" pitchFamily="34" charset="0"/>
                <a:cs typeface="Arial" panose="020B0604020202020204" pitchFamily="34" charset="0"/>
              </a:rPr>
              <a:t>Today's studies have continued to emphasise the importance of having well-defined goals, accountability, and providing a supportive group structure when using Collaborative Learning (O’Donnell &amp; </a:t>
            </a:r>
            <a:r>
              <a:rPr lang="en-US" sz="1400" dirty="0" err="1">
                <a:latin typeface="Arial" panose="020B0604020202020204" pitchFamily="34" charset="0"/>
                <a:cs typeface="Arial" panose="020B0604020202020204" pitchFamily="34" charset="0"/>
              </a:rPr>
              <a:t>Hmelo</a:t>
            </a:r>
            <a:r>
              <a:rPr lang="en-US" sz="1400" dirty="0">
                <a:latin typeface="Arial" panose="020B0604020202020204" pitchFamily="34" charset="0"/>
                <a:cs typeface="Arial" panose="020B0604020202020204" pitchFamily="34" charset="0"/>
              </a:rPr>
              <a:t>-Silver, 2013).</a:t>
            </a:r>
            <a:endParaRPr lang="en-GB" sz="1400" dirty="0">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5445749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CF2FC-06A2-047C-46A5-D43A84DBC17B}"/>
              </a:ext>
            </a:extLst>
          </p:cNvPr>
          <p:cNvSpPr>
            <a:spLocks noGrp="1"/>
          </p:cNvSpPr>
          <p:nvPr>
            <p:ph type="title"/>
          </p:nvPr>
        </p:nvSpPr>
        <p:spPr>
          <a:xfrm>
            <a:off x="803458" y="1095178"/>
            <a:ext cx="8596668" cy="544436"/>
          </a:xfrm>
        </p:spPr>
        <p:txBody>
          <a:bodyPr>
            <a:normAutofit/>
          </a:bodyPr>
          <a:lstStyle/>
          <a:p>
            <a:r>
              <a:rPr lang="en-GB" sz="2800" dirty="0">
                <a:latin typeface="Arial Black" panose="020B0A04020102020204" pitchFamily="34" charset="0"/>
              </a:rPr>
              <a:t>References </a:t>
            </a:r>
          </a:p>
        </p:txBody>
      </p:sp>
      <p:sp>
        <p:nvSpPr>
          <p:cNvPr id="3" name="Content Placeholder 2">
            <a:extLst>
              <a:ext uri="{FF2B5EF4-FFF2-40B4-BE49-F238E27FC236}">
                <a16:creationId xmlns:a16="http://schemas.microsoft.com/office/drawing/2014/main" id="{B0A29F39-6E63-6E31-EB0F-229E293EDA0F}"/>
              </a:ext>
            </a:extLst>
          </p:cNvPr>
          <p:cNvSpPr>
            <a:spLocks noGrp="1"/>
          </p:cNvSpPr>
          <p:nvPr>
            <p:ph idx="1"/>
          </p:nvPr>
        </p:nvSpPr>
        <p:spPr>
          <a:xfrm>
            <a:off x="652108" y="1945466"/>
            <a:ext cx="10314385" cy="4899922"/>
          </a:xfrm>
        </p:spPr>
        <p:txBody>
          <a:bodyPr>
            <a:noAutofit/>
          </a:bodyPr>
          <a:lstStyle/>
          <a:p>
            <a:r>
              <a:rPr lang="en-US" sz="1200" dirty="0">
                <a:latin typeface="Arial" panose="020B0604020202020204" pitchFamily="34" charset="0"/>
                <a:cs typeface="Arial" panose="020B0604020202020204" pitchFamily="34" charset="0"/>
              </a:rPr>
              <a:t>Boud, D., Cohen, R., &amp; Sampson, J. (1999). </a:t>
            </a:r>
            <a:r>
              <a:rPr lang="en-US" sz="1200" i="1" dirty="0">
                <a:latin typeface="Arial" panose="020B0604020202020204" pitchFamily="34" charset="0"/>
                <a:cs typeface="Arial" panose="020B0604020202020204" pitchFamily="34" charset="0"/>
              </a:rPr>
              <a:t>Peer learning and assessment</a:t>
            </a:r>
            <a:r>
              <a:rPr lang="en-US" sz="1200" dirty="0">
                <a:latin typeface="Arial" panose="020B0604020202020204" pitchFamily="34" charset="0"/>
                <a:cs typeface="Arial" panose="020B0604020202020204" pitchFamily="34" charset="0"/>
              </a:rPr>
              <a:t>. Assessment &amp; Evaluation in Higher Education, 24(4), 413–426.</a:t>
            </a:r>
          </a:p>
          <a:p>
            <a:r>
              <a:rPr lang="en-US" sz="1200" dirty="0">
                <a:latin typeface="Arial" panose="020B0604020202020204" pitchFamily="34" charset="0"/>
                <a:cs typeface="Arial" panose="020B0604020202020204" pitchFamily="34" charset="0"/>
              </a:rPr>
              <a:t>Brown, H. D. (1994). </a:t>
            </a:r>
            <a:r>
              <a:rPr lang="en-US" sz="1200" i="1" dirty="0">
                <a:latin typeface="Arial" panose="020B0604020202020204" pitchFamily="34" charset="0"/>
                <a:cs typeface="Arial" panose="020B0604020202020204" pitchFamily="34" charset="0"/>
              </a:rPr>
              <a:t>Teaching by principles: An interactive approach to language pedagogy</a:t>
            </a:r>
            <a:r>
              <a:rPr lang="en-US" sz="1200" dirty="0">
                <a:latin typeface="Arial" panose="020B0604020202020204" pitchFamily="34" charset="0"/>
                <a:cs typeface="Arial" panose="020B0604020202020204" pitchFamily="34" charset="0"/>
              </a:rPr>
              <a:t>. Prentice Hall.</a:t>
            </a:r>
          </a:p>
          <a:p>
            <a:r>
              <a:rPr lang="en-US" sz="1200" dirty="0">
                <a:latin typeface="Arial" panose="020B0604020202020204" pitchFamily="34" charset="0"/>
                <a:cs typeface="Arial" panose="020B0604020202020204" pitchFamily="34" charset="0"/>
              </a:rPr>
              <a:t>Cantwell, R. H., &amp; Andrews, B. (2002). Cognitive and psychological factors underlying secondary students’ feelings towards group work. </a:t>
            </a:r>
            <a:r>
              <a:rPr lang="en-US" sz="1200" i="1" dirty="0">
                <a:latin typeface="Arial" panose="020B0604020202020204" pitchFamily="34" charset="0"/>
                <a:cs typeface="Arial" panose="020B0604020202020204" pitchFamily="34" charset="0"/>
              </a:rPr>
              <a:t>Educational Psychology, 22</a:t>
            </a:r>
            <a:r>
              <a:rPr lang="en-US" sz="1200" dirty="0">
                <a:latin typeface="Arial" panose="020B0604020202020204" pitchFamily="34" charset="0"/>
                <a:cs typeface="Arial" panose="020B0604020202020204" pitchFamily="34" charset="0"/>
              </a:rPr>
              <a:t>(1), 75–91.</a:t>
            </a:r>
          </a:p>
          <a:p>
            <a:r>
              <a:rPr lang="en-US" sz="1200" dirty="0">
                <a:latin typeface="Arial" panose="020B0604020202020204" pitchFamily="34" charset="0"/>
                <a:cs typeface="Arial" panose="020B0604020202020204" pitchFamily="34" charset="0"/>
              </a:rPr>
              <a:t>Chen, H.-C. (2008</a:t>
            </a:r>
            <a:r>
              <a:rPr lang="en-US" sz="1200" i="1" dirty="0">
                <a:latin typeface="Arial" panose="020B0604020202020204" pitchFamily="34" charset="0"/>
                <a:cs typeface="Arial" panose="020B0604020202020204" pitchFamily="34" charset="0"/>
              </a:rPr>
              <a:t>). Cooperative learning on second/foreign language education: Theory and practice</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Acad</a:t>
            </a:r>
            <a:r>
              <a:rPr lang="en-US" sz="1200" dirty="0">
                <a:latin typeface="Arial" panose="020B0604020202020204" pitchFamily="34" charset="0"/>
                <a:cs typeface="Arial" panose="020B0604020202020204" pitchFamily="34" charset="0"/>
              </a:rPr>
              <a:t> J Kang Ning, 10, 197–216.</a:t>
            </a:r>
          </a:p>
          <a:p>
            <a:r>
              <a:rPr lang="en-US" sz="1200" dirty="0">
                <a:latin typeface="Arial" panose="020B0604020202020204" pitchFamily="34" charset="0"/>
                <a:cs typeface="Arial" panose="020B0604020202020204" pitchFamily="34" charset="0"/>
              </a:rPr>
              <a:t>Chen, R. Y., &amp; Hird, B. (2006). Group work in the EFL classroom in China: A closer look. </a:t>
            </a:r>
            <a:r>
              <a:rPr lang="en-US" sz="1200" i="1" dirty="0">
                <a:latin typeface="Arial" panose="020B0604020202020204" pitchFamily="34" charset="0"/>
                <a:cs typeface="Arial" panose="020B0604020202020204" pitchFamily="34" charset="0"/>
              </a:rPr>
              <a:t>RELC Journal, 37</a:t>
            </a:r>
            <a:r>
              <a:rPr lang="en-US" sz="1200" dirty="0">
                <a:latin typeface="Arial" panose="020B0604020202020204" pitchFamily="34" charset="0"/>
                <a:cs typeface="Arial" panose="020B0604020202020204" pitchFamily="34" charset="0"/>
              </a:rPr>
              <a:t>(1), 91–103.</a:t>
            </a:r>
          </a:p>
          <a:p>
            <a:r>
              <a:rPr lang="en-US" sz="1200" dirty="0">
                <a:latin typeface="Arial" panose="020B0604020202020204" pitchFamily="34" charset="0"/>
                <a:cs typeface="Arial" panose="020B0604020202020204" pitchFamily="34" charset="0"/>
              </a:rPr>
              <a:t>Cheng, H. F., &amp; Dörnyei, Z. (2007). The use of motivational strategies in language instruction. </a:t>
            </a:r>
            <a:r>
              <a:rPr lang="en-US" sz="1200" i="1" dirty="0">
                <a:latin typeface="Arial" panose="020B0604020202020204" pitchFamily="34" charset="0"/>
                <a:cs typeface="Arial" panose="020B0604020202020204" pitchFamily="34" charset="0"/>
              </a:rPr>
              <a:t>Innovation in Language Learning and Teaching, 1</a:t>
            </a:r>
            <a:r>
              <a:rPr lang="en-US" sz="1200" dirty="0">
                <a:latin typeface="Arial" panose="020B0604020202020204" pitchFamily="34" charset="0"/>
                <a:cs typeface="Arial" panose="020B0604020202020204" pitchFamily="34" charset="0"/>
              </a:rPr>
              <a:t>(1), 153–174.</a:t>
            </a:r>
          </a:p>
          <a:p>
            <a:r>
              <a:rPr lang="en-US" sz="1200" dirty="0">
                <a:latin typeface="Arial" panose="020B0604020202020204" pitchFamily="34" charset="0"/>
                <a:cs typeface="Arial" panose="020B0604020202020204" pitchFamily="34" charset="0"/>
              </a:rPr>
              <a:t>Clark, J., Baker, T., &amp; Li, M. S. (2007). </a:t>
            </a:r>
            <a:r>
              <a:rPr lang="en-US" sz="1200" i="1" dirty="0">
                <a:latin typeface="Arial" panose="020B0604020202020204" pitchFamily="34" charset="0"/>
                <a:cs typeface="Arial" panose="020B0604020202020204" pitchFamily="34" charset="0"/>
              </a:rPr>
              <a:t>Student success: Bridging the gap for Chinese students in collaborative learning</a:t>
            </a:r>
            <a:r>
              <a:rPr lang="en-US" sz="1200" dirty="0">
                <a:latin typeface="Arial" panose="020B0604020202020204" pitchFamily="34" charset="0"/>
                <a:cs typeface="Arial" panose="020B0604020202020204" pitchFamily="34" charset="0"/>
              </a:rPr>
              <a:t>. ISANA International Conference.</a:t>
            </a:r>
          </a:p>
          <a:p>
            <a:r>
              <a:rPr lang="en-US" sz="1200" dirty="0">
                <a:latin typeface="Arial" panose="020B0604020202020204" pitchFamily="34" charset="0"/>
                <a:cs typeface="Arial" panose="020B0604020202020204" pitchFamily="34" charset="0"/>
              </a:rPr>
              <a:t>O’Donnell, A. M., &amp; </a:t>
            </a:r>
            <a:r>
              <a:rPr lang="en-US" sz="1200" dirty="0" err="1">
                <a:latin typeface="Arial" panose="020B0604020202020204" pitchFamily="34" charset="0"/>
                <a:cs typeface="Arial" panose="020B0604020202020204" pitchFamily="34" charset="0"/>
              </a:rPr>
              <a:t>Hmelo</a:t>
            </a:r>
            <a:r>
              <a:rPr lang="en-US" sz="1200" dirty="0">
                <a:latin typeface="Arial" panose="020B0604020202020204" pitchFamily="34" charset="0"/>
                <a:cs typeface="Arial" panose="020B0604020202020204" pitchFamily="34" charset="0"/>
              </a:rPr>
              <a:t>-Silver, C. E. (2013). Introduction: What is collaborative learning? In </a:t>
            </a:r>
            <a:r>
              <a:rPr lang="en-US" sz="1200" i="1" dirty="0">
                <a:latin typeface="Arial" panose="020B0604020202020204" pitchFamily="34" charset="0"/>
                <a:cs typeface="Arial" panose="020B0604020202020204" pitchFamily="34" charset="0"/>
              </a:rPr>
              <a:t>International Handbook of Collaborative Learning </a:t>
            </a:r>
            <a:r>
              <a:rPr lang="en-US" sz="1200" dirty="0">
                <a:latin typeface="Arial" panose="020B0604020202020204" pitchFamily="34" charset="0"/>
                <a:cs typeface="Arial" panose="020B0604020202020204" pitchFamily="34" charset="0"/>
              </a:rPr>
              <a:t>(p. 15). Routledge.</a:t>
            </a:r>
          </a:p>
          <a:p>
            <a:r>
              <a:rPr lang="en-US" sz="1200" dirty="0">
                <a:latin typeface="Arial" panose="020B0604020202020204" pitchFamily="34" charset="0"/>
                <a:cs typeface="Arial" panose="020B0604020202020204" pitchFamily="34" charset="0"/>
              </a:rPr>
              <a:t>Qureshi, M. A., Khaskheli, A., Qureshi, J. A., Raza, S. A., &amp; </a:t>
            </a:r>
            <a:r>
              <a:rPr lang="en-US" sz="1200" dirty="0" err="1">
                <a:latin typeface="Arial" panose="020B0604020202020204" pitchFamily="34" charset="0"/>
                <a:cs typeface="Arial" panose="020B0604020202020204" pitchFamily="34" charset="0"/>
              </a:rPr>
              <a:t>Yousufi</a:t>
            </a:r>
            <a:r>
              <a:rPr lang="en-US" sz="1200" dirty="0">
                <a:latin typeface="Arial" panose="020B0604020202020204" pitchFamily="34" charset="0"/>
                <a:cs typeface="Arial" panose="020B0604020202020204" pitchFamily="34" charset="0"/>
              </a:rPr>
              <a:t>, S. Q. (2023). Factors affecting students’ learning... </a:t>
            </a:r>
            <a:r>
              <a:rPr lang="en-US" sz="1200" i="1" dirty="0">
                <a:latin typeface="Arial" panose="020B0604020202020204" pitchFamily="34" charset="0"/>
                <a:cs typeface="Arial" panose="020B0604020202020204" pitchFamily="34" charset="0"/>
              </a:rPr>
              <a:t>Interactive Learning Environments, 31</a:t>
            </a:r>
            <a:r>
              <a:rPr lang="en-US" sz="1200" dirty="0">
                <a:latin typeface="Arial" panose="020B0604020202020204" pitchFamily="34" charset="0"/>
                <a:cs typeface="Arial" panose="020B0604020202020204" pitchFamily="34" charset="0"/>
              </a:rPr>
              <a:t>(4), 2371–2391.</a:t>
            </a:r>
          </a:p>
          <a:p>
            <a:r>
              <a:rPr lang="en-US" sz="1200" dirty="0">
                <a:latin typeface="Arial" panose="020B0604020202020204" pitchFamily="34" charset="0"/>
                <a:cs typeface="Arial" panose="020B0604020202020204" pitchFamily="34" charset="0"/>
              </a:rPr>
              <a:t>Sekhar, P. R., &amp; Goud, S. (2024). Collaborative learning techniques in Python programming. </a:t>
            </a:r>
            <a:r>
              <a:rPr lang="en-US" sz="1200" i="1" dirty="0">
                <a:latin typeface="Arial" panose="020B0604020202020204" pitchFamily="34" charset="0"/>
                <a:cs typeface="Arial" panose="020B0604020202020204" pitchFamily="34" charset="0"/>
              </a:rPr>
              <a:t>Journal of Engineering Education Transformations,</a:t>
            </a:r>
            <a:r>
              <a:rPr lang="en-US" sz="1200" dirty="0">
                <a:latin typeface="Arial" panose="020B0604020202020204" pitchFamily="34" charset="0"/>
                <a:cs typeface="Arial" panose="020B0604020202020204" pitchFamily="34" charset="0"/>
              </a:rPr>
              <a:t> 243–249.</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0920997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35</TotalTime>
  <Words>857</Words>
  <PresentationFormat>Widescreen</PresentationFormat>
  <Paragraphs>35</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Arial Black</vt:lpstr>
      <vt:lpstr>Trebuchet MS</vt:lpstr>
      <vt:lpstr>Wingdings 3</vt:lpstr>
      <vt:lpstr>Facet</vt:lpstr>
      <vt:lpstr>Collaborative Learning - The Advantages, Disadvantages and the Role of Collaboration in International Business Contexts</vt:lpstr>
      <vt:lpstr>Introduction </vt:lpstr>
      <vt:lpstr>Benefits of Collaborative Learning </vt:lpstr>
      <vt:lpstr>Collaborative Learning in a Professional Environment</vt:lpstr>
      <vt:lpstr>Challenges and Limitations of Collaborative Learning</vt:lpstr>
      <vt:lpstr>Insights from Recent Research</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2025-12-01T19:53:37Z</dcterms:created>
  <dcterms:modified xsi:type="dcterms:W3CDTF">2025-12-01T20:29:11Z</dcterms:modified>
</cp:coreProperties>
</file>