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161" d="100"/>
          <a:sy n="161" d="100"/>
        </p:scale>
        <p:origin x="308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EDE54-1B78-79A0-7B2D-F100031AF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DE23FF-A852-E30C-C9E9-20E44112BE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CEFAE-D421-5CB9-D72B-F3797CD3F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888E5-663E-E84F-71D2-2C61C1C25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071E8-9FAE-CB2A-510A-ABB7C47E8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099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9BE0A-0E0F-9B89-474B-F1B09A9BB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2EA59-D66E-A093-E043-68E74B786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B6278-74B0-2CA2-8D00-C1343E67F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6EACC-8B42-CBEE-9EAE-A22E842D2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3B494-8DE1-B5A4-03BB-EBDBF4751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925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08349-CCF4-693C-4DBC-4E6EC25D1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787F8-A3BB-2598-13F8-EB13FC28D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6AB2D-4FF6-394E-4CB4-D2F33D8946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A6322-16AC-E3D4-3319-804E5B862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DAB819-C20B-6CF1-14A3-21249E649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254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1AFA8-D265-BEC8-A0E0-094FCB4EB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C235F-BBF8-1681-A3A7-F65C47BBC4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68B7A-31EE-DA55-87B6-63B350823B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D61198-EA12-1395-876F-0B50B4B59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C4C61-2133-7531-FFD1-2843AB913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FB56A0-BA27-345C-1EC6-C7AB313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45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0C4F-1CDE-5A77-E1B3-AC914F9A5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6E262-6C4E-FE31-8645-D22C5BC9F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F805D7-EBDC-A2AA-B048-09A3F367EE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CDFA0D-4F1F-F3A7-1AEE-E33E76A697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6C42C-AB81-F2FB-DBBB-03798F26F7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AC0A4F-CABA-6E03-AD3C-D69B17ACE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44D66C-ABF2-71CA-6DD5-FE4B48F79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02510D-FF31-050A-23E9-FFBA7568D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01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16F0D-8AE3-9DC4-ABDD-C4C09B2B3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CE8D4C-053F-DB36-438C-7BD3E96A0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11A10C-9B61-C500-6B14-8058C0805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DB653B-32ED-6957-2637-8DD94487B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916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CFEB61-0E62-B959-698E-8177EB2F5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C302C2-815D-FB89-87EE-061AA9A6B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6802B-2AE2-BFC5-7A87-97DE8A582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06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D9BCF-1341-7B54-0AC9-F3A534FEB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E626C-81C2-2C1E-25B7-739F38E24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A9DED2-9B32-1068-B100-0AB310CFA8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337ACD-0BB3-C29E-6E7D-605807EFA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58A30-B177-00F1-4FA8-E094BCA9A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A2C2E-5E9A-5C23-4DEE-1D39489E3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82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4D2C6-8B56-EC89-2D5B-7F0F92E2B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F9F23C-5821-31B5-680B-DA5B73DEC0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4F2FD0-BD78-1D5F-E502-C45186A8AE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900CA-83C8-C1A1-380C-C830ED9EB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42A4F3-CFCF-6DC2-049A-E7B20FD4F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01053C-A3BB-7971-D64D-0F5D66BC2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468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EAFD5-A683-644C-C33B-F16466877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8B4FC2-79B0-3895-45F7-060F27A8C8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942FE-9BA6-C861-50BC-EB37A7C7A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ED1B04-92CC-BA54-28F0-E6B438609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5A53C-7827-0997-BF29-1750FC753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886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4CB701-D768-EE9C-0C27-3CAC3804FEA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638C12-958F-EDCA-A7A4-3A1DDE87B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B5B99-AAD0-5B06-54B8-A1601B485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7B70AA-F0EC-C104-0305-CDE623695B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F07CE-69EC-3DF0-26CC-EBE30E62B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139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E4755A-4936-DBB0-6EE7-B57B61976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0F316-35A4-5A3C-1BD4-A14B65E5A0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37A44-6CD1-7300-AA81-D89B8C252C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C707A-2D83-4DC9-9707-EF0F086DAA6D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1E9CF-2B69-D895-E559-95188748BB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74978-442D-8346-93CF-F559B0B43E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8C8C5-EA54-4E1A-B273-DDC6A071FC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4058C-8157-B029-BB1D-03AA54954F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Food &amp; Beverage Operations</a:t>
            </a:r>
            <a:br>
              <a:rPr lang="en-GB" dirty="0"/>
            </a:br>
            <a:r>
              <a:rPr lang="en-GB" dirty="0"/>
              <a:t>--Menu--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4987B6-E4B0-5B8D-4603-F428292B376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Laura Lupoae</a:t>
            </a:r>
          </a:p>
          <a:p>
            <a:r>
              <a:rPr lang="en-GB" dirty="0"/>
              <a:t>Student ID: 2128001</a:t>
            </a:r>
          </a:p>
          <a:p>
            <a:r>
              <a:rPr lang="en-GB" dirty="0"/>
              <a:t>Lecturer’s name: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1718493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23C4D-871B-E62B-EE1C-E4A96CE08A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0818" y="-25148"/>
            <a:ext cx="3266661" cy="1112623"/>
          </a:xfrm>
        </p:spPr>
        <p:txBody>
          <a:bodyPr>
            <a:normAutofit/>
          </a:bodyPr>
          <a:lstStyle/>
          <a:p>
            <a:r>
              <a:rPr lang="en-US" sz="3200" b="1" i="0" dirty="0">
                <a:effectLst/>
                <a:latin typeface="Arial" panose="020B0604020202020204" pitchFamily="34" charset="0"/>
              </a:rPr>
              <a:t>Hotel Trinity</a:t>
            </a:r>
            <a:br>
              <a:rPr lang="en-US" sz="3200" b="1" dirty="0">
                <a:solidFill>
                  <a:srgbClr val="FFFFFF"/>
                </a:solidFill>
                <a:latin typeface="Avenir Book"/>
                <a:ea typeface="ＭＳ Ｐゴシック" charset="0"/>
                <a:cs typeface="Avenir Book"/>
              </a:rPr>
            </a:br>
            <a:endParaRPr lang="en-US" sz="32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F09851-D434-01EA-9D30-5380A7F7CC5E}"/>
              </a:ext>
            </a:extLst>
          </p:cNvPr>
          <p:cNvSpPr txBox="1"/>
          <p:nvPr/>
        </p:nvSpPr>
        <p:spPr>
          <a:xfrm>
            <a:off x="4220818" y="551756"/>
            <a:ext cx="36287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i="1" dirty="0">
                <a:solidFill>
                  <a:schemeClr val="bg1">
                    <a:lumMod val="95000"/>
                  </a:schemeClr>
                </a:solidFill>
                <a:latin typeface="Blackadder ITC" panose="04020505051007020D02" pitchFamily="82" charset="0"/>
              </a:rPr>
              <a:t>Merry Christmas</a:t>
            </a:r>
          </a:p>
          <a:p>
            <a:endParaRPr lang="en-US" sz="400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E6A7B63-F3E3-FC12-BA19-253C3CDC8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5468"/>
            <a:ext cx="3955279" cy="206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33676CDC-F07F-D678-9137-850C46CDD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7984" y="-25148"/>
            <a:ext cx="4185984" cy="206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ierre Koffmann’s scallops with squid ink sauce">
            <a:extLst>
              <a:ext uri="{FF2B5EF4-FFF2-40B4-BE49-F238E27FC236}">
                <a16:creationId xmlns:a16="http://schemas.microsoft.com/office/drawing/2014/main" id="{66B19180-F34B-8561-5AF9-22D2A2F32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13" y="2136805"/>
            <a:ext cx="2596909" cy="132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rnish gouda with sourdough and rocket">
            <a:extLst>
              <a:ext uri="{FF2B5EF4-FFF2-40B4-BE49-F238E27FC236}">
                <a16:creationId xmlns:a16="http://schemas.microsoft.com/office/drawing/2014/main" id="{A62C32A6-DC7E-75E8-0B40-F72CEE4FC8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98" y="3530419"/>
            <a:ext cx="2596910" cy="1335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82D452-798F-26C8-730E-34B417AAB0AE}"/>
              </a:ext>
            </a:extLst>
          </p:cNvPr>
          <p:cNvSpPr txBox="1"/>
          <p:nvPr/>
        </p:nvSpPr>
        <p:spPr>
          <a:xfrm>
            <a:off x="4046340" y="1613585"/>
            <a:ext cx="2520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Weekday Menu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E2C0A1-C100-4578-7CDA-BF3D46784EB6}"/>
              </a:ext>
            </a:extLst>
          </p:cNvPr>
          <p:cNvSpPr txBox="1"/>
          <p:nvPr/>
        </p:nvSpPr>
        <p:spPr>
          <a:xfrm>
            <a:off x="3452189" y="2179176"/>
            <a:ext cx="4214191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                  starters</a:t>
            </a:r>
          </a:p>
          <a:p>
            <a:r>
              <a:rPr lang="en-US" sz="1400" b="0" i="0" strike="noStrike" dirty="0">
                <a:effectLst/>
                <a:cs typeface="Times New Roman" panose="02020603050405020304" pitchFamily="18" charset="0"/>
              </a:rPr>
              <a:t>Pierre </a:t>
            </a:r>
            <a:r>
              <a:rPr lang="en-US" sz="1400" b="0" i="0" strike="noStrike" dirty="0" err="1">
                <a:effectLst/>
                <a:cs typeface="Times New Roman" panose="02020603050405020304" pitchFamily="18" charset="0"/>
              </a:rPr>
              <a:t>Koffmann’s</a:t>
            </a:r>
            <a:r>
              <a:rPr lang="en-US" sz="1400" b="0" i="0" strike="noStrike" dirty="0">
                <a:effectLst/>
                <a:cs typeface="Times New Roman" panose="02020603050405020304" pitchFamily="18" charset="0"/>
              </a:rPr>
              <a:t> scallops with squid ink sauce </a:t>
            </a:r>
            <a:r>
              <a:rPr lang="en-US" sz="1400" b="0" i="0" dirty="0">
                <a:effectLst/>
                <a:cs typeface="Times New Roman" panose="02020603050405020304" pitchFamily="18" charset="0"/>
              </a:rPr>
              <a:t>|7</a:t>
            </a:r>
            <a:endParaRPr lang="en-US" sz="1400" b="0" i="0" strike="noStrike" dirty="0">
              <a:effectLst/>
              <a:cs typeface="Times New Roman" panose="02020603050405020304" pitchFamily="18" charset="0"/>
            </a:endParaRPr>
          </a:p>
          <a:p>
            <a:endParaRPr lang="en-US" sz="1400" b="0" i="0" strike="noStrike" dirty="0">
              <a:effectLst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cs typeface="Times New Roman" panose="02020603050405020304" pitchFamily="18" charset="0"/>
              </a:rPr>
              <a:t>Cornish gouda with sourdough and rocket |10</a:t>
            </a:r>
          </a:p>
          <a:p>
            <a:endParaRPr lang="en-US" sz="1400" b="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cs typeface="Times New Roman" panose="02020603050405020304" pitchFamily="18" charset="0"/>
              </a:rPr>
              <a:t>Gravadlax with soda bread and horseradish cream |8.25</a:t>
            </a:r>
          </a:p>
          <a:p>
            <a:endParaRPr lang="en-US" sz="1400" b="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cs typeface="Times New Roman" panose="02020603050405020304" pitchFamily="18" charset="0"/>
              </a:rPr>
              <a:t>Salmon blini stack |12</a:t>
            </a:r>
            <a:endParaRPr lang="en-US" sz="1400" dirty="0">
              <a:cs typeface="Times New Roman" panose="02020603050405020304" pitchFamily="18" charset="0"/>
            </a:endParaRPr>
          </a:p>
          <a:p>
            <a:r>
              <a:rPr lang="en-US" sz="2400" b="1" i="0" dirty="0">
                <a:effectLst/>
                <a:cs typeface="Times New Roman" panose="02020603050405020304" pitchFamily="18" charset="0"/>
              </a:rPr>
              <a:t>              Platters</a:t>
            </a: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Roast Beef with all the Trimmings|</a:t>
            </a:r>
            <a:r>
              <a:rPr lang="en-US" sz="1400" dirty="0">
                <a:cs typeface="Times New Roman" panose="02020603050405020304" pitchFamily="18" charset="0"/>
              </a:rPr>
              <a:t>13</a:t>
            </a:r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Turkey with all the Trimmings |</a:t>
            </a:r>
            <a:r>
              <a:rPr lang="en-US" sz="1400" dirty="0">
                <a:cs typeface="Times New Roman" panose="02020603050405020304" pitchFamily="18" charset="0"/>
              </a:rPr>
              <a:t>11</a:t>
            </a:r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endParaRPr lang="en-US" sz="1400" dirty="0"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Plant Based Festive Roast |12</a:t>
            </a:r>
          </a:p>
          <a:p>
            <a:endParaRPr lang="en-US" sz="1400" b="0" i="1" dirty="0">
              <a:solidFill>
                <a:schemeClr val="bg1">
                  <a:lumMod val="9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</a:p>
          <a:p>
            <a:pPr algn="ctr"/>
            <a:r>
              <a:rPr lang="en-US" sz="1400" i="1" dirty="0">
                <a:solidFill>
                  <a:schemeClr val="bg1">
                    <a:lumMod val="9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400" b="1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05BC92-D7DE-7A64-5CC7-49CDF401412C}"/>
              </a:ext>
            </a:extLst>
          </p:cNvPr>
          <p:cNvSpPr txBox="1"/>
          <p:nvPr/>
        </p:nvSpPr>
        <p:spPr>
          <a:xfrm>
            <a:off x="8061278" y="2179176"/>
            <a:ext cx="389639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cs typeface="Times New Roman" panose="02020603050405020304" pitchFamily="18" charset="0"/>
              </a:rPr>
              <a:t>     </a:t>
            </a:r>
            <a:r>
              <a:rPr lang="en-US" sz="2400" b="1" dirty="0">
                <a:cs typeface="Times New Roman" panose="02020603050405020304" pitchFamily="18" charset="0"/>
              </a:rPr>
              <a:t>starters</a:t>
            </a: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Breaded Mushrooms</a:t>
            </a:r>
            <a:r>
              <a:rPr lang="en-US" sz="1400" i="0" strike="noStrike" dirty="0">
                <a:effectLst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|12  </a:t>
            </a:r>
          </a:p>
          <a:p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Classic Burger </a:t>
            </a:r>
            <a:r>
              <a:rPr lang="en-US" sz="1400" i="0" strike="noStrike" dirty="0">
                <a:effectLst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|13</a:t>
            </a:r>
          </a:p>
          <a:p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Warm Chocolate Brownie </a:t>
            </a:r>
            <a:r>
              <a:rPr lang="en-US" sz="1400" i="0" strike="noStrike" dirty="0">
                <a:effectLst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|9</a:t>
            </a:r>
          </a:p>
          <a:p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dirty="0"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Gravadlax with soda bread and horseradish cream </a:t>
            </a:r>
            <a:r>
              <a:rPr lang="en-US" sz="1400" dirty="0">
                <a:cs typeface="Times New Roman" panose="02020603050405020304" pitchFamily="18" charset="0"/>
              </a:rPr>
              <a:t>   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|12</a:t>
            </a:r>
          </a:p>
          <a:p>
            <a:endParaRPr lang="en-US" sz="1400" i="0" dirty="0">
              <a:effectLst/>
              <a:cs typeface="Times New Roman" panose="02020603050405020304" pitchFamily="18" charset="0"/>
            </a:endParaRPr>
          </a:p>
          <a:p>
            <a:r>
              <a:rPr lang="en-US" sz="2400" i="0" dirty="0">
                <a:effectLst/>
                <a:cs typeface="Times New Roman" panose="02020603050405020304" pitchFamily="18" charset="0"/>
              </a:rPr>
              <a:t>    </a:t>
            </a:r>
            <a:r>
              <a:rPr lang="en-US" sz="2400" b="1" i="0" dirty="0">
                <a:effectLst/>
                <a:cs typeface="Times New Roman" panose="02020603050405020304" pitchFamily="18" charset="0"/>
              </a:rPr>
              <a:t>Platters</a:t>
            </a:r>
          </a:p>
          <a:p>
            <a:r>
              <a:rPr lang="en-US" sz="1400" i="0" dirty="0">
                <a:effectLst/>
                <a:cs typeface="Times New Roman" panose="02020603050405020304" pitchFamily="18" charset="0"/>
              </a:rPr>
              <a:t>Chicken Wings </a:t>
            </a:r>
            <a:r>
              <a:rPr lang="en-US" sz="1400" i="0" strike="noStrike" dirty="0">
                <a:effectLst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|12</a:t>
            </a:r>
          </a:p>
          <a:p>
            <a:pPr algn="l"/>
            <a:br>
              <a:rPr lang="en-US" sz="1400" i="0" dirty="0">
                <a:effectLst/>
                <a:cs typeface="Times New Roman" panose="02020603050405020304" pitchFamily="18" charset="0"/>
              </a:rPr>
            </a:br>
            <a:r>
              <a:rPr lang="en-US" sz="1400" i="0" dirty="0">
                <a:effectLst/>
                <a:cs typeface="Times New Roman" panose="02020603050405020304" pitchFamily="18" charset="0"/>
              </a:rPr>
              <a:t>Beer-Battered Fish and Chips </a:t>
            </a:r>
            <a:r>
              <a:rPr lang="en-US" sz="1400" i="0" strike="noStrike" dirty="0">
                <a:effectLst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|14</a:t>
            </a:r>
          </a:p>
          <a:p>
            <a:pPr algn="l"/>
            <a:endParaRPr lang="en-US" sz="1400" dirty="0">
              <a:cs typeface="Times New Roman" panose="02020603050405020304" pitchFamily="18" charset="0"/>
            </a:endParaRPr>
          </a:p>
          <a:p>
            <a:pPr algn="l"/>
            <a:r>
              <a:rPr lang="en-US" sz="1400" dirty="0">
                <a:cs typeface="Times New Roman" panose="02020603050405020304" pitchFamily="18" charset="0"/>
              </a:rPr>
              <a:t>Spinach &amp; Ricotta Cannelloni </a:t>
            </a:r>
            <a:r>
              <a:rPr lang="en-US" sz="1400" i="0" strike="noStrike" dirty="0">
                <a:effectLst/>
                <a:cs typeface="Times New Roman" panose="02020603050405020304" pitchFamily="18" charset="0"/>
              </a:rPr>
              <a:t> </a:t>
            </a:r>
            <a:r>
              <a:rPr lang="en-US" sz="1400" i="0" dirty="0">
                <a:effectLst/>
                <a:cs typeface="Times New Roman" panose="02020603050405020304" pitchFamily="18" charset="0"/>
              </a:rPr>
              <a:t>|13</a:t>
            </a:r>
          </a:p>
          <a:p>
            <a:endParaRPr lang="en-US" sz="1400" dirty="0"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597AD17-E054-E863-0370-0A7F15A0C068}"/>
              </a:ext>
            </a:extLst>
          </p:cNvPr>
          <p:cNvSpPr txBox="1"/>
          <p:nvPr/>
        </p:nvSpPr>
        <p:spPr>
          <a:xfrm>
            <a:off x="8061278" y="1591948"/>
            <a:ext cx="2653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Weekend</a:t>
            </a:r>
            <a:r>
              <a:rPr lang="en-US" sz="2400" b="1" dirty="0"/>
              <a:t> menu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4DC330-D743-F822-127B-A2203D9BA5E4}"/>
              </a:ext>
            </a:extLst>
          </p:cNvPr>
          <p:cNvSpPr txBox="1"/>
          <p:nvPr/>
        </p:nvSpPr>
        <p:spPr>
          <a:xfrm>
            <a:off x="3477870" y="6259312"/>
            <a:ext cx="6003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0" i="1" dirty="0">
                <a:solidFill>
                  <a:schemeClr val="accent6">
                    <a:lumMod val="75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Dishes may contain allergens, if you have any dietary requirements please speak with a member of staff or call the restaurant.</a:t>
            </a:r>
            <a:endParaRPr lang="en-US" sz="1400" b="1" i="1" dirty="0">
              <a:solidFill>
                <a:schemeClr val="accent6">
                  <a:lumMod val="75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4" descr="Image result for christmass MENU Platters  UK">
            <a:extLst>
              <a:ext uri="{FF2B5EF4-FFF2-40B4-BE49-F238E27FC236}">
                <a16:creationId xmlns:a16="http://schemas.microsoft.com/office/drawing/2014/main" id="{D1FACB33-E442-315C-0FE1-CD6C05D4B8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71" y="5009806"/>
            <a:ext cx="2648273" cy="124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AFAFC7-8D84-0D72-BFDE-07759FEA5109}"/>
              </a:ext>
            </a:extLst>
          </p:cNvPr>
          <p:cNvSpPr txBox="1"/>
          <p:nvPr/>
        </p:nvSpPr>
        <p:spPr>
          <a:xfrm>
            <a:off x="112299" y="6332204"/>
            <a:ext cx="259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Source; </a:t>
            </a:r>
            <a:r>
              <a:rPr lang="en-US" sz="1800" b="0" i="0" dirty="0">
                <a:effectLst/>
                <a:latin typeface="Roboto" panose="02000000000000000000" pitchFamily="2" charset="0"/>
              </a:rPr>
              <a:t>(BBC Food, n.d.)</a:t>
            </a:r>
            <a:endParaRPr lang="en-US" sz="18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551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02704-8A0A-CF7C-E144-CBEB29F709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</a:t>
            </a:r>
            <a:r>
              <a:rPr lang="en-US" b="0" i="0" dirty="0">
                <a:effectLst/>
                <a:latin typeface="+mn-lt"/>
                <a:cs typeface="Times New Roman" panose="02020603050405020304" pitchFamily="18" charset="0"/>
              </a:rPr>
              <a:t>Hotel Trinity</a:t>
            </a:r>
            <a:endParaRPr lang="en-US" dirty="0">
              <a:latin typeface="+mn-lt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0441E-35CE-6C3A-55AD-0CB6650A6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886" y="1695732"/>
            <a:ext cx="3680791" cy="170273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000" b="1" dirty="0">
                <a:cs typeface="Times New Roman" panose="02020603050405020304" pitchFamily="18" charset="0"/>
              </a:rPr>
              <a:t>DESERT</a:t>
            </a:r>
          </a:p>
          <a:p>
            <a:pPr marL="0" indent="0">
              <a:buNone/>
            </a:pPr>
            <a:r>
              <a:rPr lang="en-US" sz="1400" dirty="0">
                <a:cs typeface="Times New Roman" panose="02020603050405020304" pitchFamily="18" charset="0"/>
              </a:rPr>
              <a:t>Snowball no-bake cheesecake | 12</a:t>
            </a:r>
          </a:p>
          <a:p>
            <a:pPr marL="0" indent="0">
              <a:buNone/>
            </a:pPr>
            <a:r>
              <a:rPr lang="en-US" sz="1400" dirty="0">
                <a:cs typeface="Times New Roman" panose="02020603050405020304" pitchFamily="18" charset="0"/>
              </a:rPr>
              <a:t>Nigella's sticky toffee pudding | 11</a:t>
            </a:r>
          </a:p>
          <a:p>
            <a:pPr marL="0" indent="0">
              <a:buNone/>
            </a:pPr>
            <a:r>
              <a:rPr lang="en-US" sz="1400" dirty="0">
                <a:cs typeface="Times New Roman" panose="02020603050405020304" pitchFamily="18" charset="0"/>
              </a:rPr>
              <a:t>Christmas trifle | 12</a:t>
            </a:r>
          </a:p>
          <a:p>
            <a:pPr marL="0" indent="0"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DE1704-97F7-FC7F-373F-CC73FDCE4E6E}"/>
              </a:ext>
            </a:extLst>
          </p:cNvPr>
          <p:cNvSpPr txBox="1"/>
          <p:nvPr/>
        </p:nvSpPr>
        <p:spPr>
          <a:xfrm>
            <a:off x="4683859" y="1804958"/>
            <a:ext cx="2507147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cs typeface="Times New Roman" panose="02020603050405020304" pitchFamily="18" charset="0"/>
              </a:rPr>
              <a:t>SOFT DRINKS</a:t>
            </a:r>
          </a:p>
          <a:p>
            <a:r>
              <a:rPr lang="en-US" sz="1400" b="0" i="0" dirty="0">
                <a:effectLst/>
                <a:cs typeface="Times New Roman" panose="02020603050405020304" pitchFamily="18" charset="0"/>
              </a:rPr>
              <a:t>Fanta </a:t>
            </a:r>
            <a:r>
              <a:rPr lang="en-US" sz="1400" dirty="0">
                <a:cs typeface="Times New Roman" panose="02020603050405020304" pitchFamily="18" charset="0"/>
              </a:rPr>
              <a:t>| 5</a:t>
            </a:r>
          </a:p>
          <a:p>
            <a:endParaRPr lang="en-US" sz="1400" b="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cs typeface="Times New Roman" panose="02020603050405020304" pitchFamily="18" charset="0"/>
              </a:rPr>
              <a:t>Coca-Cola </a:t>
            </a:r>
            <a:r>
              <a:rPr lang="en-US" sz="1400" dirty="0">
                <a:cs typeface="Times New Roman" panose="02020603050405020304" pitchFamily="18" charset="0"/>
              </a:rPr>
              <a:t>| 5</a:t>
            </a:r>
          </a:p>
          <a:p>
            <a:endParaRPr lang="en-US" sz="1400" b="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cs typeface="Times New Roman" panose="02020603050405020304" pitchFamily="18" charset="0"/>
              </a:rPr>
              <a:t>Sprite </a:t>
            </a:r>
            <a:r>
              <a:rPr lang="en-US" sz="1400" dirty="0">
                <a:cs typeface="Times New Roman" panose="02020603050405020304" pitchFamily="18" charset="0"/>
              </a:rPr>
              <a:t>| 5</a:t>
            </a:r>
          </a:p>
          <a:p>
            <a:endParaRPr lang="en-US" sz="1400" b="0" i="0" dirty="0">
              <a:effectLst/>
              <a:cs typeface="Times New Roman" panose="02020603050405020304" pitchFamily="18" charset="0"/>
            </a:endParaRPr>
          </a:p>
          <a:p>
            <a:r>
              <a:rPr lang="en-US" sz="1400" dirty="0">
                <a:cs typeface="Times New Roman" panose="02020603050405020304" pitchFamily="18" charset="0"/>
              </a:rPr>
              <a:t>Red Bull Sugar Free | 7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E9D61C-0C0F-B1AE-5F16-33E5A7209331}"/>
              </a:ext>
            </a:extLst>
          </p:cNvPr>
          <p:cNvSpPr txBox="1"/>
          <p:nvPr/>
        </p:nvSpPr>
        <p:spPr>
          <a:xfrm>
            <a:off x="453886" y="3321277"/>
            <a:ext cx="438067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cs typeface="Times New Roman" panose="02020603050405020304" pitchFamily="18" charset="0"/>
              </a:rPr>
              <a:t>WINES</a:t>
            </a:r>
          </a:p>
          <a:p>
            <a:r>
              <a:rPr lang="en-US" sz="1600" dirty="0" err="1">
                <a:cs typeface="Times New Roman" panose="02020603050405020304" pitchFamily="18" charset="0"/>
              </a:rPr>
              <a:t>Côtes</a:t>
            </a:r>
            <a:r>
              <a:rPr lang="en-US" sz="1600" dirty="0">
                <a:cs typeface="Times New Roman" panose="02020603050405020304" pitchFamily="18" charset="0"/>
              </a:rPr>
              <a:t>-du-Rhône France | 20</a:t>
            </a:r>
          </a:p>
          <a:p>
            <a:r>
              <a:rPr lang="en-US" sz="1200" i="1" dirty="0" err="1">
                <a:cs typeface="Times New Roman" panose="02020603050405020304" pitchFamily="18" charset="0"/>
              </a:rPr>
              <a:t>alc</a:t>
            </a:r>
            <a:r>
              <a:rPr lang="en-US" sz="1200" i="1" dirty="0">
                <a:cs typeface="Times New Roman" panose="02020603050405020304" pitchFamily="18" charset="0"/>
              </a:rPr>
              <a:t> 13.5% A full </a:t>
            </a:r>
            <a:r>
              <a:rPr lang="en-US" sz="1200" i="1" dirty="0" err="1">
                <a:cs typeface="Times New Roman" panose="02020603050405020304" pitchFamily="18" charset="0"/>
              </a:rPr>
              <a:t>flavoured</a:t>
            </a:r>
            <a:r>
              <a:rPr lang="en-US" sz="1200" i="1" dirty="0">
                <a:cs typeface="Times New Roman" panose="02020603050405020304" pitchFamily="18" charset="0"/>
              </a:rPr>
              <a:t>, rich style with notes of apricot, melon and almond</a:t>
            </a:r>
          </a:p>
          <a:p>
            <a:r>
              <a:rPr lang="en-US" sz="1600" dirty="0">
                <a:cs typeface="Times New Roman" panose="02020603050405020304" pitchFamily="18" charset="0"/>
              </a:rPr>
              <a:t>Jam Shed, Chardonnay Australia | 22</a:t>
            </a:r>
          </a:p>
          <a:p>
            <a:r>
              <a:rPr lang="en-US" sz="1200" dirty="0" err="1">
                <a:cs typeface="Times New Roman" panose="02020603050405020304" pitchFamily="18" charset="0"/>
              </a:rPr>
              <a:t>alc</a:t>
            </a:r>
            <a:r>
              <a:rPr lang="en-US" sz="1200" dirty="0">
                <a:cs typeface="Times New Roman" panose="02020603050405020304" pitchFamily="18" charset="0"/>
              </a:rPr>
              <a:t> 13.5% Rich and creamy, with </a:t>
            </a:r>
            <a:r>
              <a:rPr lang="en-US" sz="1200" dirty="0" err="1">
                <a:cs typeface="Times New Roman" panose="02020603050405020304" pitchFamily="18" charset="0"/>
              </a:rPr>
              <a:t>flavours</a:t>
            </a:r>
            <a:r>
              <a:rPr lang="en-US" sz="1200" dirty="0">
                <a:cs typeface="Times New Roman" panose="02020603050405020304" pitchFamily="18" charset="0"/>
              </a:rPr>
              <a:t> of honey and oak balanced with subtle hints of peaches and citrus</a:t>
            </a:r>
          </a:p>
          <a:p>
            <a:r>
              <a:rPr lang="en-US" sz="1600" dirty="0" err="1">
                <a:cs typeface="Times New Roman" panose="02020603050405020304" pitchFamily="18" charset="0"/>
              </a:rPr>
              <a:t>Steakmaker</a:t>
            </a:r>
            <a:r>
              <a:rPr lang="en-US" sz="1600" dirty="0">
                <a:cs typeface="Times New Roman" panose="02020603050405020304" pitchFamily="18" charset="0"/>
              </a:rPr>
              <a:t>, Malbec Argentina | 18</a:t>
            </a:r>
          </a:p>
          <a:p>
            <a:r>
              <a:rPr lang="en-US" sz="1200" dirty="0" err="1">
                <a:cs typeface="Times New Roman" panose="02020603050405020304" pitchFamily="18" charset="0"/>
              </a:rPr>
              <a:t>alc</a:t>
            </a:r>
            <a:r>
              <a:rPr lang="en-US" sz="1200" dirty="0">
                <a:cs typeface="Times New Roman" panose="02020603050405020304" pitchFamily="18" charset="0"/>
              </a:rPr>
              <a:t> 13.5% Medium bodied with </a:t>
            </a:r>
            <a:r>
              <a:rPr lang="en-US" sz="1200" dirty="0" err="1">
                <a:cs typeface="Times New Roman" panose="02020603050405020304" pitchFamily="18" charset="0"/>
              </a:rPr>
              <a:t>flavours</a:t>
            </a:r>
            <a:r>
              <a:rPr lang="en-US" sz="1200" dirty="0">
                <a:cs typeface="Times New Roman" panose="02020603050405020304" pitchFamily="18" charset="0"/>
              </a:rPr>
              <a:t> of ripe blackberry, plum and dark cherry </a:t>
            </a:r>
          </a:p>
          <a:p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Festive table with wine, cheese and snacks">
            <a:extLst>
              <a:ext uri="{FF2B5EF4-FFF2-40B4-BE49-F238E27FC236}">
                <a16:creationId xmlns:a16="http://schemas.microsoft.com/office/drawing/2014/main" id="{1C418E99-16FC-1163-DFA0-FBC9C920F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80" y="3834861"/>
            <a:ext cx="3836939" cy="2334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1B9EF6-A966-3383-1922-F8FDD5155215}"/>
              </a:ext>
            </a:extLst>
          </p:cNvPr>
          <p:cNvSpPr txBox="1"/>
          <p:nvPr/>
        </p:nvSpPr>
        <p:spPr>
          <a:xfrm>
            <a:off x="2875722" y="5897760"/>
            <a:ext cx="47177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LIVE MUSIC OF </a:t>
            </a:r>
          </a:p>
          <a:p>
            <a:pPr algn="ctr"/>
            <a:r>
              <a:rPr lang="en-US" sz="2000" b="1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Diamond's third Christmas album</a:t>
            </a:r>
            <a:endParaRPr lang="en-US" sz="20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0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AVAILABLE</a:t>
            </a:r>
          </a:p>
        </p:txBody>
      </p:sp>
      <p:pic>
        <p:nvPicPr>
          <p:cNvPr id="2054" name="Picture 6" descr="Image result for christmas wines UK">
            <a:extLst>
              <a:ext uri="{FF2B5EF4-FFF2-40B4-BE49-F238E27FC236}">
                <a16:creationId xmlns:a16="http://schemas.microsoft.com/office/drawing/2014/main" id="{CA15A3B4-6BFC-455A-F66B-DDB6A8EE43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2479" y="1094152"/>
            <a:ext cx="3836940" cy="233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1FC1A5-1C77-D4FA-C812-3EE7EFEE0657}"/>
              </a:ext>
            </a:extLst>
          </p:cNvPr>
          <p:cNvSpPr txBox="1"/>
          <p:nvPr/>
        </p:nvSpPr>
        <p:spPr>
          <a:xfrm>
            <a:off x="8210035" y="3511696"/>
            <a:ext cx="32109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Source;</a:t>
            </a:r>
            <a:r>
              <a:rPr lang="en-US" sz="1800" b="0" i="0" dirty="0">
                <a:effectLst/>
                <a:latin typeface="Roboto" panose="02000000000000000000" pitchFamily="2" charset="0"/>
              </a:rPr>
              <a:t> (BBC Good Food, n.d.)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FB6BBA-EE5D-AB3F-625D-1F9FBC94AF8D}"/>
              </a:ext>
            </a:extLst>
          </p:cNvPr>
          <p:cNvSpPr txBox="1"/>
          <p:nvPr/>
        </p:nvSpPr>
        <p:spPr>
          <a:xfrm>
            <a:off x="8458080" y="6405591"/>
            <a:ext cx="3319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Source; </a:t>
            </a:r>
            <a:r>
              <a:rPr lang="en-US" b="0" i="0" dirty="0">
                <a:effectLst/>
                <a:latin typeface="Roboto" panose="02000000000000000000" pitchFamily="2" charset="0"/>
              </a:rPr>
              <a:t>(</a:t>
            </a:r>
            <a:r>
              <a:rPr lang="en-US" b="0" i="0" dirty="0" err="1">
                <a:effectLst/>
                <a:latin typeface="Roboto" panose="02000000000000000000" pitchFamily="2" charset="0"/>
              </a:rPr>
              <a:t>greatbritishchefs</a:t>
            </a:r>
            <a:r>
              <a:rPr lang="en-US" b="0" i="0" dirty="0">
                <a:effectLst/>
                <a:latin typeface="Roboto" panose="02000000000000000000" pitchFamily="2" charset="0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15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C1CB4-1F5C-4A5E-1BD9-B2C5F41FF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B3CEB-7DBC-71B4-400A-4B5E4E5AE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BBC Food. (n.d.). </a:t>
            </a:r>
            <a:r>
              <a:rPr lang="en-US" sz="2400" b="0" i="1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Christmas party food recipes</a:t>
            </a:r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. [online] Available at: https://www.bbc.co.uk/food/collections/party_food [Accessed 15 Nov. 2022].</a:t>
            </a:r>
          </a:p>
          <a:p>
            <a:pPr algn="l"/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‌BBC Good Food. (n.d.). </a:t>
            </a:r>
            <a:r>
              <a:rPr lang="en-US" sz="2400" b="0" i="1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Top 10 drinks for Christmas</a:t>
            </a:r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. [online] Available at: https://www.bbcgoodfood.com/howto/guide/top-10-drinks-christmas [Accessed 15 Nov. 2022].</a:t>
            </a:r>
          </a:p>
          <a:p>
            <a:pPr algn="l"/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‌</a:t>
            </a:r>
            <a:r>
              <a:rPr lang="en-US" sz="2400" b="0" i="0" dirty="0" err="1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greatbritishchefs</a:t>
            </a:r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 (n.d.). </a:t>
            </a:r>
            <a:r>
              <a:rPr lang="en-US" sz="2400" b="0" i="1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Christmas Drinks - Great British Chefs</a:t>
            </a:r>
            <a:r>
              <a:rPr lang="en-US" sz="2400" b="0" i="0" dirty="0">
                <a:solidFill>
                  <a:srgbClr val="000000"/>
                </a:solidFill>
                <a:effectLst/>
                <a:cs typeface="Times New Roman" panose="02020603050405020304" pitchFamily="18" charset="0"/>
              </a:rPr>
              <a:t>. [online] www.greatbritishchefs.com. Available at: https://www.greatbritishchefs.com/collections/christmas-drinks-recipes [Accessed 15 Nov. 2022].</a:t>
            </a:r>
          </a:p>
          <a:p>
            <a:pPr marL="0" indent="0" algn="l">
              <a:buNone/>
            </a:pPr>
            <a:r>
              <a:rPr lang="en-US" sz="24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‌</a:t>
            </a:r>
          </a:p>
          <a:p>
            <a:pPr algn="l"/>
            <a:endParaRPr lang="en-US" sz="24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sz="2400" b="0" i="0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6561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1875</TotalTime>
  <Words>433</Words>
  <Application>Microsoft Office PowerPoint</Application>
  <PresentationFormat>Widescreen</PresentationFormat>
  <Paragraphs>78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Avenir Book</vt:lpstr>
      <vt:lpstr>Blackadder ITC</vt:lpstr>
      <vt:lpstr>Calibri</vt:lpstr>
      <vt:lpstr>Calibri Light</vt:lpstr>
      <vt:lpstr>Roboto</vt:lpstr>
      <vt:lpstr>Times New Roman</vt:lpstr>
      <vt:lpstr>Office Theme</vt:lpstr>
      <vt:lpstr>Food &amp; Beverage Operations --Menu--</vt:lpstr>
      <vt:lpstr>Hotel Trinity </vt:lpstr>
      <vt:lpstr>                     Hotel Trinity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Trinity</dc:title>
  <dc:creator>collins Kirui</dc:creator>
  <cp:lastModifiedBy>Laura Lupoae (2128001)</cp:lastModifiedBy>
  <cp:revision>7</cp:revision>
  <dcterms:created xsi:type="dcterms:W3CDTF">2022-11-03T11:34:48Z</dcterms:created>
  <dcterms:modified xsi:type="dcterms:W3CDTF">2022-11-18T18:33:14Z</dcterms:modified>
</cp:coreProperties>
</file>