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handoutMasterIdLst>
    <p:handoutMasterId r:id="rId58"/>
  </p:handoutMasterIdLst>
  <p:sldIdLst>
    <p:sldId id="256" r:id="rId2"/>
    <p:sldId id="358" r:id="rId3"/>
    <p:sldId id="359" r:id="rId4"/>
    <p:sldId id="360" r:id="rId5"/>
    <p:sldId id="361" r:id="rId6"/>
    <p:sldId id="362" r:id="rId7"/>
    <p:sldId id="363" r:id="rId8"/>
    <p:sldId id="364" r:id="rId9"/>
    <p:sldId id="365" r:id="rId10"/>
    <p:sldId id="366" r:id="rId11"/>
    <p:sldId id="367" r:id="rId12"/>
    <p:sldId id="368" r:id="rId13"/>
    <p:sldId id="369" r:id="rId14"/>
    <p:sldId id="370" r:id="rId15"/>
    <p:sldId id="371" r:id="rId16"/>
    <p:sldId id="372" r:id="rId17"/>
    <p:sldId id="373" r:id="rId18"/>
    <p:sldId id="353" r:id="rId19"/>
    <p:sldId id="354" r:id="rId20"/>
    <p:sldId id="355" r:id="rId21"/>
    <p:sldId id="356" r:id="rId22"/>
    <p:sldId id="357" r:id="rId23"/>
    <p:sldId id="281" r:id="rId24"/>
    <p:sldId id="282" r:id="rId25"/>
    <p:sldId id="283" r:id="rId26"/>
    <p:sldId id="285" r:id="rId27"/>
    <p:sldId id="318" r:id="rId28"/>
    <p:sldId id="319" r:id="rId29"/>
    <p:sldId id="289" r:id="rId30"/>
    <p:sldId id="290" r:id="rId31"/>
    <p:sldId id="291" r:id="rId32"/>
    <p:sldId id="292" r:id="rId33"/>
    <p:sldId id="293" r:id="rId34"/>
    <p:sldId id="294" r:id="rId35"/>
    <p:sldId id="296" r:id="rId36"/>
    <p:sldId id="299" r:id="rId37"/>
    <p:sldId id="301" r:id="rId38"/>
    <p:sldId id="303" r:id="rId39"/>
    <p:sldId id="326" r:id="rId40"/>
    <p:sldId id="329" r:id="rId41"/>
    <p:sldId id="328" r:id="rId42"/>
    <p:sldId id="330" r:id="rId43"/>
    <p:sldId id="331" r:id="rId44"/>
    <p:sldId id="332" r:id="rId45"/>
    <p:sldId id="333" r:id="rId46"/>
    <p:sldId id="334" r:id="rId47"/>
    <p:sldId id="335" r:id="rId48"/>
    <p:sldId id="337" r:id="rId49"/>
    <p:sldId id="338" r:id="rId50"/>
    <p:sldId id="340" r:id="rId51"/>
    <p:sldId id="341" r:id="rId52"/>
    <p:sldId id="342" r:id="rId53"/>
    <p:sldId id="345" r:id="rId54"/>
    <p:sldId id="346" r:id="rId55"/>
    <p:sldId id="347" r:id="rId5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Dim Arddull, Grid Tabl">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p:scale>
          <a:sx n="54" d="100"/>
          <a:sy n="54" d="100"/>
        </p:scale>
        <p:origin x="1209" y="852"/>
      </p:cViewPr>
      <p:guideLst>
        <p:guide orient="horz" pos="2160"/>
        <p:guide pos="3840"/>
      </p:guideLst>
    </p:cSldViewPr>
  </p:slideViewPr>
  <p:notesTextViewPr>
    <p:cViewPr>
      <p:scale>
        <a:sx n="1" d="1"/>
        <a:sy n="1" d="1"/>
      </p:scale>
      <p:origin x="0" y="0"/>
    </p:cViewPr>
  </p:notesTextViewPr>
  <p:sorterViewPr>
    <p:cViewPr>
      <p:scale>
        <a:sx n="100" d="100"/>
        <a:sy n="100" d="100"/>
      </p:scale>
      <p:origin x="0" y="-14958"/>
    </p:cViewPr>
  </p:sorterViewPr>
  <p:notesViewPr>
    <p:cSldViewPr snapToGrid="0">
      <p:cViewPr varScale="1">
        <p:scale>
          <a:sx n="52" d="100"/>
          <a:sy n="52" d="100"/>
        </p:scale>
        <p:origin x="1932" y="96"/>
      </p:cViewPr>
      <p:guideLst>
        <p:guide orient="horz" pos="3126"/>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10/21/2019</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10/21/2019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a:t>
            </a:fld>
            <a:endParaRPr lang="en-US"/>
          </a:p>
        </p:txBody>
      </p:sp>
    </p:spTree>
    <p:extLst>
      <p:ext uri="{BB962C8B-B14F-4D97-AF65-F5344CB8AC3E}">
        <p14:creationId xmlns:p14="http://schemas.microsoft.com/office/powerpoint/2010/main" val="3506827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2308246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2232797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3349416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572203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862459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196606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2710816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1128461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54130" y="4777194"/>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6BC32914-8409-4C11-8429-1DDE7056ADA8}" type="slidenum">
              <a:rPr lang="en-GB" smtClean="0"/>
              <a:t>26</a:t>
            </a:fld>
            <a:endParaRPr lang="en-GB"/>
          </a:p>
        </p:txBody>
      </p:sp>
    </p:spTree>
    <p:extLst>
      <p:ext uri="{BB962C8B-B14F-4D97-AF65-F5344CB8AC3E}">
        <p14:creationId xmlns:p14="http://schemas.microsoft.com/office/powerpoint/2010/main" val="1259117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2067439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3144885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29</a:t>
            </a:fld>
            <a:endParaRPr lang="en-US"/>
          </a:p>
        </p:txBody>
      </p:sp>
    </p:spTree>
    <p:extLst>
      <p:ext uri="{BB962C8B-B14F-4D97-AF65-F5344CB8AC3E}">
        <p14:creationId xmlns:p14="http://schemas.microsoft.com/office/powerpoint/2010/main" val="3107354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30</a:t>
            </a:fld>
            <a:endParaRPr lang="en-US"/>
          </a:p>
        </p:txBody>
      </p:sp>
    </p:spTree>
    <p:extLst>
      <p:ext uri="{BB962C8B-B14F-4D97-AF65-F5344CB8AC3E}">
        <p14:creationId xmlns:p14="http://schemas.microsoft.com/office/powerpoint/2010/main" val="3789341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31</a:t>
            </a:fld>
            <a:endParaRPr lang="en-US"/>
          </a:p>
        </p:txBody>
      </p:sp>
    </p:spTree>
    <p:extLst>
      <p:ext uri="{BB962C8B-B14F-4D97-AF65-F5344CB8AC3E}">
        <p14:creationId xmlns:p14="http://schemas.microsoft.com/office/powerpoint/2010/main" val="2670600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32</a:t>
            </a:fld>
            <a:endParaRPr lang="en-US"/>
          </a:p>
        </p:txBody>
      </p:sp>
    </p:spTree>
    <p:extLst>
      <p:ext uri="{BB962C8B-B14F-4D97-AF65-F5344CB8AC3E}">
        <p14:creationId xmlns:p14="http://schemas.microsoft.com/office/powerpoint/2010/main" val="2740492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33</a:t>
            </a:fld>
            <a:endParaRPr lang="en-US"/>
          </a:p>
        </p:txBody>
      </p:sp>
    </p:spTree>
    <p:extLst>
      <p:ext uri="{BB962C8B-B14F-4D97-AF65-F5344CB8AC3E}">
        <p14:creationId xmlns:p14="http://schemas.microsoft.com/office/powerpoint/2010/main" val="1013983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34</a:t>
            </a:fld>
            <a:endParaRPr lang="en-US"/>
          </a:p>
        </p:txBody>
      </p:sp>
    </p:spTree>
    <p:extLst>
      <p:ext uri="{BB962C8B-B14F-4D97-AF65-F5344CB8AC3E}">
        <p14:creationId xmlns:p14="http://schemas.microsoft.com/office/powerpoint/2010/main" val="3516247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35</a:t>
            </a:fld>
            <a:endParaRPr lang="en-US"/>
          </a:p>
        </p:txBody>
      </p:sp>
    </p:spTree>
    <p:extLst>
      <p:ext uri="{BB962C8B-B14F-4D97-AF65-F5344CB8AC3E}">
        <p14:creationId xmlns:p14="http://schemas.microsoft.com/office/powerpoint/2010/main" val="3438001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36</a:t>
            </a:fld>
            <a:endParaRPr lang="en-US"/>
          </a:p>
        </p:txBody>
      </p:sp>
    </p:spTree>
    <p:extLst>
      <p:ext uri="{BB962C8B-B14F-4D97-AF65-F5344CB8AC3E}">
        <p14:creationId xmlns:p14="http://schemas.microsoft.com/office/powerpoint/2010/main" val="900026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2A8F23B-5EEF-4913-8063-B038C2EBDA28}" type="slidenum">
              <a:rPr lang="en-GB" altLang="en-US"/>
              <a:pPr eaLnBrk="1" hangingPunct="1">
                <a:spcBef>
                  <a:spcPct val="0"/>
                </a:spcBef>
              </a:pPr>
              <a:t>37</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425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38</a:t>
            </a:fld>
            <a:endParaRPr lang="en-US"/>
          </a:p>
        </p:txBody>
      </p:sp>
    </p:spTree>
    <p:extLst>
      <p:ext uri="{BB962C8B-B14F-4D97-AF65-F5344CB8AC3E}">
        <p14:creationId xmlns:p14="http://schemas.microsoft.com/office/powerpoint/2010/main" val="40453265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39</a:t>
            </a:fld>
            <a:endParaRPr lang="en-US"/>
          </a:p>
        </p:txBody>
      </p:sp>
    </p:spTree>
    <p:extLst>
      <p:ext uri="{BB962C8B-B14F-4D97-AF65-F5344CB8AC3E}">
        <p14:creationId xmlns:p14="http://schemas.microsoft.com/office/powerpoint/2010/main" val="2558997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E31452-6996-4790-97FD-722805499F29}" type="slidenum">
              <a:rPr lang="en-US" smtClean="0"/>
              <a:t>40</a:t>
            </a:fld>
            <a:endParaRPr lang="en-US"/>
          </a:p>
        </p:txBody>
      </p:sp>
    </p:spTree>
    <p:extLst>
      <p:ext uri="{BB962C8B-B14F-4D97-AF65-F5344CB8AC3E}">
        <p14:creationId xmlns:p14="http://schemas.microsoft.com/office/powerpoint/2010/main" val="2113111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41</a:t>
            </a:fld>
            <a:endParaRPr lang="en-US"/>
          </a:p>
        </p:txBody>
      </p:sp>
    </p:spTree>
    <p:extLst>
      <p:ext uri="{BB962C8B-B14F-4D97-AF65-F5344CB8AC3E}">
        <p14:creationId xmlns:p14="http://schemas.microsoft.com/office/powerpoint/2010/main" val="10719685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42</a:t>
            </a:fld>
            <a:endParaRPr lang="en-US"/>
          </a:p>
        </p:txBody>
      </p:sp>
    </p:spTree>
    <p:extLst>
      <p:ext uri="{BB962C8B-B14F-4D97-AF65-F5344CB8AC3E}">
        <p14:creationId xmlns:p14="http://schemas.microsoft.com/office/powerpoint/2010/main" val="14059093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43</a:t>
            </a:fld>
            <a:endParaRPr lang="en-US"/>
          </a:p>
        </p:txBody>
      </p:sp>
    </p:spTree>
    <p:extLst>
      <p:ext uri="{BB962C8B-B14F-4D97-AF65-F5344CB8AC3E}">
        <p14:creationId xmlns:p14="http://schemas.microsoft.com/office/powerpoint/2010/main" val="32343866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44</a:t>
            </a:fld>
            <a:endParaRPr lang="en-US"/>
          </a:p>
        </p:txBody>
      </p:sp>
    </p:spTree>
    <p:extLst>
      <p:ext uri="{BB962C8B-B14F-4D97-AF65-F5344CB8AC3E}">
        <p14:creationId xmlns:p14="http://schemas.microsoft.com/office/powerpoint/2010/main" val="10425093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45</a:t>
            </a:fld>
            <a:endParaRPr lang="en-US"/>
          </a:p>
        </p:txBody>
      </p:sp>
    </p:spTree>
    <p:extLst>
      <p:ext uri="{BB962C8B-B14F-4D97-AF65-F5344CB8AC3E}">
        <p14:creationId xmlns:p14="http://schemas.microsoft.com/office/powerpoint/2010/main" val="29319861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46</a:t>
            </a:fld>
            <a:endParaRPr lang="en-US"/>
          </a:p>
        </p:txBody>
      </p:sp>
    </p:spTree>
    <p:extLst>
      <p:ext uri="{BB962C8B-B14F-4D97-AF65-F5344CB8AC3E}">
        <p14:creationId xmlns:p14="http://schemas.microsoft.com/office/powerpoint/2010/main" val="23949660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47</a:t>
            </a:fld>
            <a:endParaRPr lang="en-US"/>
          </a:p>
        </p:txBody>
      </p:sp>
    </p:spTree>
    <p:extLst>
      <p:ext uri="{BB962C8B-B14F-4D97-AF65-F5344CB8AC3E}">
        <p14:creationId xmlns:p14="http://schemas.microsoft.com/office/powerpoint/2010/main" val="4524922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48</a:t>
            </a:fld>
            <a:endParaRPr lang="en-US"/>
          </a:p>
        </p:txBody>
      </p:sp>
    </p:spTree>
    <p:extLst>
      <p:ext uri="{BB962C8B-B14F-4D97-AF65-F5344CB8AC3E}">
        <p14:creationId xmlns:p14="http://schemas.microsoft.com/office/powerpoint/2010/main" val="24228142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49</a:t>
            </a:fld>
            <a:endParaRPr lang="en-US"/>
          </a:p>
        </p:txBody>
      </p:sp>
    </p:spTree>
    <p:extLst>
      <p:ext uri="{BB962C8B-B14F-4D97-AF65-F5344CB8AC3E}">
        <p14:creationId xmlns:p14="http://schemas.microsoft.com/office/powerpoint/2010/main" val="8962125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 </a:t>
            </a:r>
            <a:endParaRPr lang="en-GB" b="1" dirty="0"/>
          </a:p>
        </p:txBody>
      </p:sp>
      <p:sp>
        <p:nvSpPr>
          <p:cNvPr id="4" name="Slide Number Placeholder 3"/>
          <p:cNvSpPr>
            <a:spLocks noGrp="1"/>
          </p:cNvSpPr>
          <p:nvPr>
            <p:ph type="sldNum" sz="quarter" idx="10"/>
          </p:nvPr>
        </p:nvSpPr>
        <p:spPr/>
        <p:txBody>
          <a:bodyPr/>
          <a:lstStyle/>
          <a:p>
            <a:fld id="{C1E31452-6996-4790-97FD-722805499F29}" type="slidenum">
              <a:rPr lang="en-US" smtClean="0"/>
              <a:t>50</a:t>
            </a:fld>
            <a:endParaRPr lang="en-US"/>
          </a:p>
        </p:txBody>
      </p:sp>
    </p:spTree>
    <p:extLst>
      <p:ext uri="{BB962C8B-B14F-4D97-AF65-F5344CB8AC3E}">
        <p14:creationId xmlns:p14="http://schemas.microsoft.com/office/powerpoint/2010/main" val="32707383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C1E31452-6996-4790-97FD-722805499F29}" type="slidenum">
              <a:rPr lang="en-US" smtClean="0"/>
              <a:t>51</a:t>
            </a:fld>
            <a:endParaRPr lang="en-US"/>
          </a:p>
        </p:txBody>
      </p:sp>
    </p:spTree>
    <p:extLst>
      <p:ext uri="{BB962C8B-B14F-4D97-AF65-F5344CB8AC3E}">
        <p14:creationId xmlns:p14="http://schemas.microsoft.com/office/powerpoint/2010/main" val="36871853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1E31452-6996-4790-97FD-722805499F29}" type="slidenum">
              <a:rPr lang="en-US" smtClean="0"/>
              <a:t>52</a:t>
            </a:fld>
            <a:endParaRPr lang="en-US"/>
          </a:p>
        </p:txBody>
      </p:sp>
    </p:spTree>
    <p:extLst>
      <p:ext uri="{BB962C8B-B14F-4D97-AF65-F5344CB8AC3E}">
        <p14:creationId xmlns:p14="http://schemas.microsoft.com/office/powerpoint/2010/main" val="24869691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53</a:t>
            </a:fld>
            <a:endParaRPr lang="en-US"/>
          </a:p>
        </p:txBody>
      </p:sp>
    </p:spTree>
    <p:extLst>
      <p:ext uri="{BB962C8B-B14F-4D97-AF65-F5344CB8AC3E}">
        <p14:creationId xmlns:p14="http://schemas.microsoft.com/office/powerpoint/2010/main" val="33832707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54</a:t>
            </a:fld>
            <a:endParaRPr lang="en-US"/>
          </a:p>
        </p:txBody>
      </p:sp>
    </p:spTree>
    <p:extLst>
      <p:ext uri="{BB962C8B-B14F-4D97-AF65-F5344CB8AC3E}">
        <p14:creationId xmlns:p14="http://schemas.microsoft.com/office/powerpoint/2010/main" val="36414979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55</a:t>
            </a:fld>
            <a:endParaRPr lang="en-US"/>
          </a:p>
        </p:txBody>
      </p:sp>
    </p:spTree>
    <p:extLst>
      <p:ext uri="{BB962C8B-B14F-4D97-AF65-F5344CB8AC3E}">
        <p14:creationId xmlns:p14="http://schemas.microsoft.com/office/powerpoint/2010/main" val="2473973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10/21/2019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10/21/2019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10/21/2019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10/21/2019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10/21/2019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10/21/2019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10/21/2019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10/21/2019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10/21/2019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10/21/2019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10/21/2019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10/21/2019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popgadget.net/images/fried-egg-stress-toy.jp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smtClean="0"/>
              <a:t>Managing People: </a:t>
            </a:r>
            <a:br>
              <a:rPr lang="en-GB" b="1" dirty="0" smtClean="0"/>
            </a:br>
            <a:r>
              <a:rPr lang="en-GB" b="1" dirty="0" smtClean="0"/>
              <a:t>Supervision </a:t>
            </a:r>
            <a:r>
              <a:rPr lang="en-GB" b="1" dirty="0"/>
              <a:t>and Support </a:t>
            </a:r>
            <a:r>
              <a:rPr lang="en-GB" b="1" dirty="0" smtClean="0"/>
              <a:t>Skills</a:t>
            </a:r>
            <a:r>
              <a:rPr lang="en-GB" dirty="0"/>
              <a:t/>
            </a:r>
            <a:br>
              <a:rPr lang="en-GB" dirty="0"/>
            </a:br>
            <a:endParaRPr lang="en-US" dirty="0"/>
          </a:p>
        </p:txBody>
      </p:sp>
      <p:sp>
        <p:nvSpPr>
          <p:cNvPr id="3" name="Subtitle 2"/>
          <p:cNvSpPr>
            <a:spLocks noGrp="1"/>
          </p:cNvSpPr>
          <p:nvPr>
            <p:ph type="subTitle" idx="1"/>
          </p:nvPr>
        </p:nvSpPr>
        <p:spPr/>
        <p:txBody>
          <a:bodyPr>
            <a:normAutofit/>
          </a:bodyPr>
          <a:lstStyle/>
          <a:p>
            <a:r>
              <a:rPr lang="en-GB" dirty="0" smtClean="0"/>
              <a:t>22.10.19</a:t>
            </a:r>
            <a:r>
              <a:rPr lang="en-GB" dirty="0"/>
              <a:t/>
            </a:r>
            <a:br>
              <a:rPr lang="en-GB" dirty="0"/>
            </a:br>
            <a:endParaRPr lang="en-GB"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Content Placeholder 4"/>
          <p:cNvSpPr>
            <a:spLocks noGrp="1"/>
          </p:cNvSpPr>
          <p:nvPr>
            <p:ph sz="half" idx="1"/>
          </p:nvPr>
        </p:nvSpPr>
        <p:spPr>
          <a:xfrm>
            <a:off x="838200" y="1825624"/>
            <a:ext cx="5181600" cy="5032375"/>
          </a:xfrm>
        </p:spPr>
        <p:txBody>
          <a:bodyPr>
            <a:normAutofit lnSpcReduction="10000"/>
          </a:bodyPr>
          <a:lstStyle/>
          <a:p>
            <a:pPr marL="514350" indent="-514350">
              <a:buFont typeface="+mj-lt"/>
              <a:buAutoNum type="arabicPeriod"/>
            </a:pPr>
            <a:r>
              <a:rPr lang="en-GB" dirty="0" smtClean="0"/>
              <a:t>What is good youth work, and why do we need to know this in the context of supervision?</a:t>
            </a:r>
          </a:p>
          <a:p>
            <a:pPr marL="514350" indent="-514350">
              <a:buFont typeface="+mj-lt"/>
              <a:buAutoNum type="arabicPeriod"/>
            </a:pPr>
            <a:r>
              <a:rPr lang="en-GB" dirty="0" smtClean="0"/>
              <a:t>What is supervision</a:t>
            </a:r>
          </a:p>
          <a:p>
            <a:pPr marL="514350" indent="-514350">
              <a:buFont typeface="+mj-lt"/>
              <a:buAutoNum type="arabicPeriod"/>
            </a:pPr>
            <a:r>
              <a:rPr lang="en-GB" dirty="0" smtClean="0"/>
              <a:t>Becoming a supervisor</a:t>
            </a:r>
          </a:p>
          <a:p>
            <a:pPr marL="514350" indent="-514350">
              <a:buFont typeface="+mj-lt"/>
              <a:buAutoNum type="arabicPeriod"/>
            </a:pPr>
            <a:r>
              <a:rPr lang="en-GB" dirty="0" smtClean="0"/>
              <a:t>The functions of </a:t>
            </a:r>
            <a:r>
              <a:rPr lang="en-GB" dirty="0" smtClean="0"/>
              <a:t>supervision</a:t>
            </a:r>
          </a:p>
          <a:p>
            <a:pPr marL="514350" indent="-514350">
              <a:buFont typeface="+mj-lt"/>
              <a:buAutoNum type="arabicPeriod"/>
            </a:pPr>
            <a:r>
              <a:rPr lang="en-GB" dirty="0" smtClean="0"/>
              <a:t>Relationships </a:t>
            </a:r>
            <a:r>
              <a:rPr lang="en-GB" dirty="0"/>
              <a:t>and contracting</a:t>
            </a:r>
          </a:p>
          <a:p>
            <a:pPr marL="514350" indent="-514350">
              <a:buFont typeface="+mj-lt"/>
              <a:buAutoNum type="arabicPeriod"/>
            </a:pPr>
            <a:r>
              <a:rPr lang="en-GB" dirty="0"/>
              <a:t>Practical activities: Supervision</a:t>
            </a:r>
            <a:endParaRPr lang="en-US" dirty="0"/>
          </a:p>
          <a:p>
            <a:pPr marL="514350" indent="-514350">
              <a:buFont typeface="+mj-lt"/>
              <a:buAutoNum type="arabicPeriod"/>
            </a:pPr>
            <a:endParaRPr lang="en-GB" dirty="0" smtClean="0"/>
          </a:p>
          <a:p>
            <a:endParaRPr lang="en-US" dirty="0"/>
          </a:p>
        </p:txBody>
      </p:sp>
      <p:sp>
        <p:nvSpPr>
          <p:cNvPr id="6" name="Content Placeholder 5"/>
          <p:cNvSpPr>
            <a:spLocks noGrp="1"/>
          </p:cNvSpPr>
          <p:nvPr>
            <p:ph sz="half" idx="2"/>
          </p:nvPr>
        </p:nvSpPr>
        <p:spPr/>
        <p:txBody>
          <a:bodyPr>
            <a:normAutofit lnSpcReduction="10000"/>
          </a:bodyPr>
          <a:lstStyle/>
          <a:p>
            <a:pPr marL="514350" indent="-514350">
              <a:buFont typeface="+mj-lt"/>
              <a:buAutoNum type="arabicPeriod"/>
            </a:pPr>
            <a:r>
              <a:rPr lang="cy-GB" dirty="0" smtClean="0"/>
              <a:t>Beth </a:t>
            </a:r>
            <a:r>
              <a:rPr lang="cy-GB" dirty="0"/>
              <a:t>yw gwaith ieuenctid da, a pham mae angen i ni wybod hyn yng nghyd-destun goruchwylio?</a:t>
            </a:r>
          </a:p>
          <a:p>
            <a:pPr marL="514350" indent="-514350">
              <a:buFont typeface="+mj-lt"/>
              <a:buAutoNum type="arabicPeriod"/>
            </a:pPr>
            <a:r>
              <a:rPr lang="cy-GB" dirty="0"/>
              <a:t>Beth yw goruchwylio</a:t>
            </a:r>
          </a:p>
          <a:p>
            <a:pPr marL="514350" indent="-514350">
              <a:buFont typeface="+mj-lt"/>
              <a:buAutoNum type="arabicPeriod"/>
            </a:pPr>
            <a:r>
              <a:rPr lang="cy-GB" dirty="0"/>
              <a:t>Dod yn oruchwyliwr</a:t>
            </a:r>
          </a:p>
          <a:p>
            <a:pPr marL="514350" indent="-514350">
              <a:buFont typeface="+mj-lt"/>
              <a:buAutoNum type="arabicPeriod"/>
            </a:pPr>
            <a:r>
              <a:rPr lang="cy-GB" dirty="0"/>
              <a:t>Swyddogaethau </a:t>
            </a:r>
            <a:r>
              <a:rPr lang="cy-GB" dirty="0" smtClean="0"/>
              <a:t>goruchwylio</a:t>
            </a:r>
          </a:p>
          <a:p>
            <a:pPr marL="514350" indent="-514350">
              <a:buFont typeface="+mj-lt"/>
              <a:buAutoNum type="arabicPeriod"/>
            </a:pPr>
            <a:r>
              <a:rPr lang="cy-GB" dirty="0" smtClean="0"/>
              <a:t>Perthnasoedd </a:t>
            </a:r>
            <a:r>
              <a:rPr lang="cy-GB" dirty="0"/>
              <a:t>a </a:t>
            </a:r>
            <a:r>
              <a:rPr lang="cy-GB" dirty="0" err="1"/>
              <a:t>chonractau</a:t>
            </a:r>
            <a:endParaRPr lang="cy-GB" dirty="0"/>
          </a:p>
          <a:p>
            <a:pPr marL="514350" indent="-514350">
              <a:buFont typeface="+mj-lt"/>
              <a:buAutoNum type="arabicPeriod"/>
            </a:pPr>
            <a:r>
              <a:rPr lang="cy-GB" dirty="0"/>
              <a:t>Gweithgareddau Ymarferol: Goruchwylio</a:t>
            </a:r>
          </a:p>
          <a:p>
            <a:pPr marL="514350" indent="-514350">
              <a:buFont typeface="+mj-lt"/>
              <a:buAutoNum type="arabicPeriod"/>
            </a:pPr>
            <a:endParaRPr lang="cy-GB" dirty="0"/>
          </a:p>
          <a:p>
            <a:pPr marL="0" indent="0">
              <a:buNone/>
            </a:pPr>
            <a:endParaRPr lang="en-US" dirty="0"/>
          </a:p>
        </p:txBody>
      </p:sp>
    </p:spTree>
    <p:extLst>
      <p:ext uri="{BB962C8B-B14F-4D97-AF65-F5344CB8AC3E}">
        <p14:creationId xmlns:p14="http://schemas.microsoft.com/office/powerpoint/2010/main" val="909369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Work</a:t>
            </a:r>
            <a:br>
              <a:rPr lang="en-US" dirty="0"/>
            </a:br>
            <a:r>
              <a:rPr lang="cy-GB" dirty="0"/>
              <a:t>Gwaith Grŵp</a:t>
            </a:r>
            <a:endParaRPr lang="en-GB" dirty="0"/>
          </a:p>
        </p:txBody>
      </p:sp>
      <p:sp>
        <p:nvSpPr>
          <p:cNvPr id="3" name="Content Placeholder 2"/>
          <p:cNvSpPr>
            <a:spLocks noGrp="1"/>
          </p:cNvSpPr>
          <p:nvPr>
            <p:ph sz="half" idx="1"/>
          </p:nvPr>
        </p:nvSpPr>
        <p:spPr/>
        <p:txBody>
          <a:bodyPr/>
          <a:lstStyle/>
          <a:p>
            <a:r>
              <a:rPr lang="en-GB" sz="2600" dirty="0">
                <a:solidFill>
                  <a:prstClr val="black"/>
                </a:solidFill>
              </a:rPr>
              <a:t>What is good youth </a:t>
            </a:r>
            <a:r>
              <a:rPr lang="en-GB" sz="2600" dirty="0" smtClean="0">
                <a:solidFill>
                  <a:prstClr val="black"/>
                </a:solidFill>
              </a:rPr>
              <a:t>work?</a:t>
            </a:r>
            <a:endParaRPr lang="en-GB" dirty="0"/>
          </a:p>
        </p:txBody>
      </p:sp>
      <p:sp>
        <p:nvSpPr>
          <p:cNvPr id="4" name="Content Placeholder 3"/>
          <p:cNvSpPr>
            <a:spLocks noGrp="1"/>
          </p:cNvSpPr>
          <p:nvPr>
            <p:ph sz="half" idx="2"/>
          </p:nvPr>
        </p:nvSpPr>
        <p:spPr/>
        <p:txBody>
          <a:bodyPr/>
          <a:lstStyle/>
          <a:p>
            <a:r>
              <a:rPr lang="cy-GB" dirty="0"/>
              <a:t>Beth yw gwaith ieuenctid </a:t>
            </a:r>
            <a:r>
              <a:rPr lang="cy-GB" dirty="0" smtClean="0"/>
              <a:t>da?</a:t>
            </a:r>
            <a:endParaRPr lang="en-GB" dirty="0"/>
          </a:p>
        </p:txBody>
      </p:sp>
    </p:spTree>
    <p:extLst>
      <p:ext uri="{BB962C8B-B14F-4D97-AF65-F5344CB8AC3E}">
        <p14:creationId xmlns:p14="http://schemas.microsoft.com/office/powerpoint/2010/main" val="1493201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dirty="0" smtClean="0"/>
              <a:t>Definition</a:t>
            </a:r>
            <a:br>
              <a:rPr lang="en-GB" altLang="en-US" dirty="0" smtClean="0"/>
            </a:br>
            <a:r>
              <a:rPr lang="cy-GB" altLang="en-US" dirty="0"/>
              <a:t>Diffiniad</a:t>
            </a:r>
            <a:endParaRPr lang="en-GB" altLang="en-US" dirty="0" smtClean="0"/>
          </a:p>
        </p:txBody>
      </p:sp>
      <p:sp>
        <p:nvSpPr>
          <p:cNvPr id="4099" name="Content Placeholder 2"/>
          <p:cNvSpPr>
            <a:spLocks noGrp="1"/>
          </p:cNvSpPr>
          <p:nvPr>
            <p:ph sz="half" idx="1"/>
          </p:nvPr>
        </p:nvSpPr>
        <p:spPr/>
        <p:txBody>
          <a:bodyPr/>
          <a:lstStyle/>
          <a:p>
            <a:pPr algn="just" eaLnBrk="1" hangingPunct="1"/>
            <a:r>
              <a:rPr lang="en-GB" altLang="en-US" dirty="0" smtClean="0"/>
              <a:t>In your group come up with a working definition for supervision.</a:t>
            </a:r>
          </a:p>
          <a:p>
            <a:pPr algn="just" eaLnBrk="1" hangingPunct="1"/>
            <a:endParaRPr lang="en-GB" altLang="en-US" dirty="0" smtClean="0"/>
          </a:p>
          <a:p>
            <a:pPr algn="just" eaLnBrk="1" hangingPunct="1"/>
            <a:r>
              <a:rPr lang="en-GB" altLang="en-US" dirty="0" smtClean="0"/>
              <a:t>5 minutes</a:t>
            </a:r>
          </a:p>
        </p:txBody>
      </p:sp>
      <p:sp>
        <p:nvSpPr>
          <p:cNvPr id="2" name="Content Placeholder 1"/>
          <p:cNvSpPr>
            <a:spLocks noGrp="1"/>
          </p:cNvSpPr>
          <p:nvPr>
            <p:ph sz="half" idx="2"/>
          </p:nvPr>
        </p:nvSpPr>
        <p:spPr/>
        <p:txBody>
          <a:bodyPr/>
          <a:lstStyle/>
          <a:p>
            <a:pPr algn="just"/>
            <a:r>
              <a:rPr lang="cy-GB" altLang="en-US" dirty="0"/>
              <a:t>Yn eich </a:t>
            </a:r>
            <a:r>
              <a:rPr lang="cy-GB" altLang="en-US" dirty="0" smtClean="0"/>
              <a:t>grŵp </a:t>
            </a:r>
            <a:r>
              <a:rPr lang="cy-GB" altLang="en-US" dirty="0"/>
              <a:t>dewch o hyd i ddiffiniad ar gyfer goruchwylio.</a:t>
            </a:r>
          </a:p>
          <a:p>
            <a:pPr algn="just"/>
            <a:endParaRPr lang="cy-GB" altLang="en-US" dirty="0"/>
          </a:p>
          <a:p>
            <a:pPr algn="just"/>
            <a:endParaRPr lang="cy-GB" altLang="en-US" dirty="0"/>
          </a:p>
          <a:p>
            <a:pPr algn="just"/>
            <a:r>
              <a:rPr lang="cy-GB" altLang="en-US" dirty="0" smtClean="0"/>
              <a:t>5 munud</a:t>
            </a:r>
            <a:endParaRPr lang="cy-GB" altLang="en-US" dirty="0"/>
          </a:p>
          <a:p>
            <a:endParaRPr lang="en-US" dirty="0"/>
          </a:p>
        </p:txBody>
      </p:sp>
    </p:spTree>
    <p:extLst>
      <p:ext uri="{BB962C8B-B14F-4D97-AF65-F5344CB8AC3E}">
        <p14:creationId xmlns:p14="http://schemas.microsoft.com/office/powerpoint/2010/main" val="1278875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5123" name="Rectangle 3"/>
          <p:cNvSpPr>
            <a:spLocks noGrp="1" noChangeArrowheads="1"/>
          </p:cNvSpPr>
          <p:nvPr>
            <p:ph sz="half" idx="1"/>
          </p:nvPr>
        </p:nvSpPr>
        <p:spPr/>
        <p:txBody>
          <a:bodyPr/>
          <a:lstStyle/>
          <a:p>
            <a:pPr algn="just" eaLnBrk="1" hangingPunct="1"/>
            <a:r>
              <a:rPr lang="en-GB" altLang="en-US" smtClean="0"/>
              <a:t>Hess (1980: 25) defines supervision as ‘a quintessential interpersonal interaction with the general goal that one person, the supervisor, meets with another, the supervisee, in an effort to make the latter more effective in helping people’.</a:t>
            </a:r>
          </a:p>
        </p:txBody>
      </p:sp>
      <p:sp>
        <p:nvSpPr>
          <p:cNvPr id="2" name="Content Placeholder 1"/>
          <p:cNvSpPr>
            <a:spLocks noGrp="1"/>
          </p:cNvSpPr>
          <p:nvPr>
            <p:ph sz="half" idx="2"/>
          </p:nvPr>
        </p:nvSpPr>
        <p:spPr/>
        <p:txBody>
          <a:bodyPr/>
          <a:lstStyle/>
          <a:p>
            <a:r>
              <a:rPr lang="cy-GB" altLang="en-US" dirty="0"/>
              <a:t>Diffinia </a:t>
            </a:r>
            <a:r>
              <a:rPr lang="cy-GB" altLang="en-US" dirty="0" err="1"/>
              <a:t>Hess</a:t>
            </a:r>
            <a:r>
              <a:rPr lang="cy-GB" altLang="en-US" dirty="0"/>
              <a:t> (1980: 25) oruchwyliaeth yn ymwneud rhyngbersonol yn ei hanfod gyda’r nod cyffredinol bod un person, y goruchwyliwr, yn cyfarfod ag un arall, y </a:t>
            </a:r>
            <a:r>
              <a:rPr lang="cy-GB" altLang="en-US" dirty="0" err="1"/>
              <a:t>goruchwyliedig</a:t>
            </a:r>
            <a:r>
              <a:rPr lang="cy-GB" altLang="en-US" dirty="0"/>
              <a:t>, mewn ymgais i wneud yr ail yn fwy effeithiol wrth helpu pobl.</a:t>
            </a:r>
            <a:endParaRPr lang="en-GB" altLang="en-US" dirty="0"/>
          </a:p>
          <a:p>
            <a:endParaRPr lang="en-US" dirty="0"/>
          </a:p>
        </p:txBody>
      </p:sp>
    </p:spTree>
    <p:extLst>
      <p:ext uri="{BB962C8B-B14F-4D97-AF65-F5344CB8AC3E}">
        <p14:creationId xmlns:p14="http://schemas.microsoft.com/office/powerpoint/2010/main" val="3083548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6147" name="Rectangle 3"/>
          <p:cNvSpPr>
            <a:spLocks noGrp="1" noChangeArrowheads="1"/>
          </p:cNvSpPr>
          <p:nvPr>
            <p:ph sz="half" idx="1"/>
          </p:nvPr>
        </p:nvSpPr>
        <p:spPr>
          <a:xfrm>
            <a:off x="838200" y="1825625"/>
            <a:ext cx="5181600" cy="1881402"/>
          </a:xfrm>
        </p:spPr>
        <p:txBody>
          <a:bodyPr/>
          <a:lstStyle/>
          <a:p>
            <a:pPr eaLnBrk="1" hangingPunct="1"/>
            <a:r>
              <a:rPr lang="en-GB" altLang="en-US" dirty="0" smtClean="0"/>
              <a:t>This is similar to the other most commonly used definition of supervision by </a:t>
            </a:r>
            <a:r>
              <a:rPr lang="en-GB" altLang="en-US" dirty="0" err="1" smtClean="0"/>
              <a:t>Loganbill</a:t>
            </a:r>
            <a:r>
              <a:rPr lang="en-GB" altLang="en-US" dirty="0" smtClean="0"/>
              <a:t> </a:t>
            </a:r>
            <a:r>
              <a:rPr lang="en-GB" altLang="en-US" i="1" dirty="0" smtClean="0"/>
              <a:t>et al</a:t>
            </a:r>
            <a:r>
              <a:rPr lang="en-GB" altLang="en-US" dirty="0" smtClean="0"/>
              <a:t>. (1982)</a:t>
            </a:r>
          </a:p>
        </p:txBody>
      </p:sp>
      <p:sp>
        <p:nvSpPr>
          <p:cNvPr id="2" name="Content Placeholder 1"/>
          <p:cNvSpPr>
            <a:spLocks noGrp="1"/>
          </p:cNvSpPr>
          <p:nvPr>
            <p:ph sz="half" idx="2"/>
          </p:nvPr>
        </p:nvSpPr>
        <p:spPr>
          <a:xfrm>
            <a:off x="6172200" y="1825625"/>
            <a:ext cx="5181600" cy="1943186"/>
          </a:xfrm>
        </p:spPr>
        <p:txBody>
          <a:bodyPr/>
          <a:lstStyle/>
          <a:p>
            <a:r>
              <a:rPr lang="cy-GB" altLang="en-US" dirty="0"/>
              <a:t>Mae hwn yn debyg i’r diffiniad arall mwyaf cyffredin ar gyfer goruchwylio gan </a:t>
            </a:r>
            <a:r>
              <a:rPr lang="cy-GB" altLang="en-US" dirty="0" err="1"/>
              <a:t>Loganbill</a:t>
            </a:r>
            <a:r>
              <a:rPr lang="cy-GB" altLang="en-US" dirty="0"/>
              <a:t> </a:t>
            </a:r>
            <a:r>
              <a:rPr lang="cy-GB" altLang="en-US" i="1" dirty="0" err="1"/>
              <a:t>et</a:t>
            </a:r>
            <a:r>
              <a:rPr lang="cy-GB" altLang="en-US" i="1" dirty="0"/>
              <a:t> </a:t>
            </a:r>
            <a:r>
              <a:rPr lang="cy-GB" altLang="en-US" i="1" dirty="0" err="1"/>
              <a:t>al</a:t>
            </a:r>
            <a:r>
              <a:rPr lang="cy-GB" altLang="en-US" dirty="0"/>
              <a:t>. </a:t>
            </a:r>
            <a:r>
              <a:rPr lang="en-GB" altLang="en-US" dirty="0"/>
              <a:t>(1982</a:t>
            </a:r>
            <a:r>
              <a:rPr lang="en-GB" altLang="en-US" dirty="0" smtClean="0"/>
              <a:t>)</a:t>
            </a:r>
            <a:endParaRPr lang="en-US" dirty="0"/>
          </a:p>
        </p:txBody>
      </p:sp>
      <p:sp>
        <p:nvSpPr>
          <p:cNvPr id="4" name="TextBox 3"/>
          <p:cNvSpPr txBox="1"/>
          <p:nvPr/>
        </p:nvSpPr>
        <p:spPr>
          <a:xfrm>
            <a:off x="1124465" y="4572000"/>
            <a:ext cx="9873049" cy="1255728"/>
          </a:xfrm>
          <a:prstGeom prst="rect">
            <a:avLst/>
          </a:prstGeom>
          <a:noFill/>
        </p:spPr>
        <p:txBody>
          <a:bodyPr wrap="square" rtlCol="0">
            <a:spAutoFit/>
          </a:bodyPr>
          <a:lstStyle/>
          <a:p>
            <a:pPr lvl="0">
              <a:lnSpc>
                <a:spcPct val="90000"/>
              </a:lnSpc>
              <a:spcBef>
                <a:spcPts val="1000"/>
              </a:spcBef>
            </a:pPr>
            <a:r>
              <a:rPr lang="en-GB" altLang="en-US" sz="2800" dirty="0">
                <a:solidFill>
                  <a:prstClr val="black"/>
                </a:solidFill>
              </a:rPr>
              <a:t>‘an intensive, interpersonally focused, one-to-one relationship in which one person is designated to facilitate the development of therapeutic competence in the other person’.</a:t>
            </a:r>
          </a:p>
        </p:txBody>
      </p:sp>
    </p:spTree>
    <p:extLst>
      <p:ext uri="{BB962C8B-B14F-4D97-AF65-F5344CB8AC3E}">
        <p14:creationId xmlns:p14="http://schemas.microsoft.com/office/powerpoint/2010/main" val="1853197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smtClean="0"/>
              <a:t>Becoming a supervisor</a:t>
            </a:r>
            <a:br>
              <a:rPr lang="en-GB" altLang="en-US" dirty="0" smtClean="0"/>
            </a:br>
            <a:r>
              <a:rPr lang="cy-GB" altLang="en-US" dirty="0" smtClean="0"/>
              <a:t>Dod </a:t>
            </a:r>
            <a:r>
              <a:rPr lang="cy-GB" altLang="en-US" dirty="0"/>
              <a:t>yn oruchwyliwr</a:t>
            </a:r>
            <a:endParaRPr lang="en-GB" altLang="en-US" dirty="0" smtClean="0"/>
          </a:p>
        </p:txBody>
      </p:sp>
      <p:sp>
        <p:nvSpPr>
          <p:cNvPr id="11267" name="Content Placeholder 2"/>
          <p:cNvSpPr>
            <a:spLocks noGrp="1"/>
          </p:cNvSpPr>
          <p:nvPr>
            <p:ph sz="half" idx="1"/>
          </p:nvPr>
        </p:nvSpPr>
        <p:spPr/>
        <p:txBody>
          <a:bodyPr/>
          <a:lstStyle/>
          <a:p>
            <a:pPr algn="just" eaLnBrk="1" hangingPunct="1"/>
            <a:r>
              <a:rPr lang="en-GB" altLang="en-US" smtClean="0"/>
              <a:t>Suddenly becoming, or being asked to become a supervisor can be both exhilarating and daunting.</a:t>
            </a:r>
          </a:p>
          <a:p>
            <a:pPr algn="just" eaLnBrk="1" hangingPunct="1"/>
            <a:r>
              <a:rPr lang="en-GB" altLang="en-US" smtClean="0"/>
              <a:t>Without training or support the task can be overwhelming.</a:t>
            </a:r>
          </a:p>
        </p:txBody>
      </p:sp>
      <p:sp>
        <p:nvSpPr>
          <p:cNvPr id="2" name="Content Placeholder 1"/>
          <p:cNvSpPr>
            <a:spLocks noGrp="1"/>
          </p:cNvSpPr>
          <p:nvPr>
            <p:ph sz="half" idx="2"/>
          </p:nvPr>
        </p:nvSpPr>
        <p:spPr/>
        <p:txBody>
          <a:bodyPr/>
          <a:lstStyle/>
          <a:p>
            <a:r>
              <a:rPr lang="cy-GB" dirty="0"/>
              <a:t>Gall </a:t>
            </a:r>
            <a:r>
              <a:rPr lang="cy-GB" dirty="0" smtClean="0"/>
              <a:t>dod </a:t>
            </a:r>
            <a:r>
              <a:rPr lang="cy-GB" dirty="0"/>
              <a:t>yn sydyn yn oruchwyliwr, neu gael cais sydyn i </a:t>
            </a:r>
            <a:r>
              <a:rPr lang="cy-GB" dirty="0" smtClean="0"/>
              <a:t>fod </a:t>
            </a:r>
            <a:r>
              <a:rPr lang="cy-GB" dirty="0"/>
              <a:t>yn oruchwyliwr fod yn brofiad cyffrous ac arswydus.</a:t>
            </a:r>
          </a:p>
          <a:p>
            <a:r>
              <a:rPr lang="cy-GB" dirty="0"/>
              <a:t>Heb hyfforddiant na chymorth gall y dasg fod yn llethol.</a:t>
            </a:r>
          </a:p>
          <a:p>
            <a:endParaRPr lang="en-US" dirty="0"/>
          </a:p>
        </p:txBody>
      </p:sp>
    </p:spTree>
    <p:extLst>
      <p:ext uri="{BB962C8B-B14F-4D97-AF65-F5344CB8AC3E}">
        <p14:creationId xmlns:p14="http://schemas.microsoft.com/office/powerpoint/2010/main" val="24479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4" name="Oval Callout 3"/>
          <p:cNvSpPr/>
          <p:nvPr/>
        </p:nvSpPr>
        <p:spPr>
          <a:xfrm>
            <a:off x="173421" y="1690688"/>
            <a:ext cx="5098011" cy="2150350"/>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dirty="0" smtClean="0"/>
              <a:t>Supervising </a:t>
            </a:r>
            <a:r>
              <a:rPr lang="en-GB" dirty="0"/>
              <a:t>is new to me. It’s OK, I suppose, but I’m anxious – I’m never quite sure whether I’m giving the people I’m supervising exactly what they are wanting.</a:t>
            </a:r>
          </a:p>
        </p:txBody>
      </p:sp>
      <p:sp>
        <p:nvSpPr>
          <p:cNvPr id="5" name="Oval Callout 4"/>
          <p:cNvSpPr/>
          <p:nvPr/>
        </p:nvSpPr>
        <p:spPr>
          <a:xfrm>
            <a:off x="1497724" y="4001295"/>
            <a:ext cx="3412412" cy="2310606"/>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…I’m really afraid about what they will say about me so I don’t ask. To be judged by a colleague is just too much.</a:t>
            </a:r>
          </a:p>
        </p:txBody>
      </p:sp>
      <p:sp>
        <p:nvSpPr>
          <p:cNvPr id="7" name="Oval Callout 6"/>
          <p:cNvSpPr/>
          <p:nvPr/>
        </p:nvSpPr>
        <p:spPr>
          <a:xfrm>
            <a:off x="6672648" y="1713106"/>
            <a:ext cx="4707925" cy="226128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Mae goruchwylio’n beth newydd i mi. Mae’n iawn, am wn i, ond rwy’n bryderus – dydw i ddim yn hollol siŵr a ydw i’n rhoi’r union beth y mae ei eisiau e arnyn nhw.</a:t>
            </a:r>
          </a:p>
        </p:txBody>
      </p:sp>
      <p:sp>
        <p:nvSpPr>
          <p:cNvPr id="8" name="Oval Callout 7"/>
          <p:cNvSpPr/>
          <p:nvPr/>
        </p:nvSpPr>
        <p:spPr>
          <a:xfrm>
            <a:off x="7364627" y="4278242"/>
            <a:ext cx="3818238" cy="214486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…Rwy’n ofnus iawn am beth ddwedan nhw amdana i felly dydw i ddim yn gofyn. Mae cael fy marnu gan gydweithiwr yn ormod i mi. </a:t>
            </a:r>
          </a:p>
        </p:txBody>
      </p:sp>
    </p:spTree>
    <p:extLst>
      <p:ext uri="{BB962C8B-B14F-4D97-AF65-F5344CB8AC3E}">
        <p14:creationId xmlns:p14="http://schemas.microsoft.com/office/powerpoint/2010/main" val="3558777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13315" name="Content Placeholder 2"/>
          <p:cNvSpPr>
            <a:spLocks noGrp="1"/>
          </p:cNvSpPr>
          <p:nvPr>
            <p:ph sz="half" idx="1"/>
          </p:nvPr>
        </p:nvSpPr>
        <p:spPr/>
        <p:txBody>
          <a:bodyPr/>
          <a:lstStyle/>
          <a:p>
            <a:pPr algn="just" eaLnBrk="1" hangingPunct="1"/>
            <a:r>
              <a:rPr lang="en-GB" altLang="en-US" dirty="0" smtClean="0"/>
              <a:t>Hawkins and </a:t>
            </a:r>
            <a:r>
              <a:rPr lang="en-GB" altLang="en-US" dirty="0" err="1" smtClean="0"/>
              <a:t>Shohet</a:t>
            </a:r>
            <a:r>
              <a:rPr lang="en-GB" altLang="en-US" dirty="0" smtClean="0"/>
              <a:t> (2003) would argue that you cannot expect to give good supervision unless you have first learned to receive supervision and be a proactive supervisee.</a:t>
            </a:r>
          </a:p>
          <a:p>
            <a:pPr algn="just" eaLnBrk="1" hangingPunct="1"/>
            <a:r>
              <a:rPr lang="en-GB" altLang="en-US" dirty="0" smtClean="0"/>
              <a:t>So how can we ensure this? </a:t>
            </a:r>
          </a:p>
          <a:p>
            <a:pPr algn="just" eaLnBrk="1" hangingPunct="1"/>
            <a:r>
              <a:rPr lang="en-GB" altLang="en-US" dirty="0" smtClean="0"/>
              <a:t>Any Ideas?</a:t>
            </a:r>
          </a:p>
          <a:p>
            <a:pPr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a:t>Byddai Hawkins a </a:t>
            </a:r>
            <a:r>
              <a:rPr lang="cy-GB" altLang="en-US" dirty="0" err="1"/>
              <a:t>Shohet</a:t>
            </a:r>
            <a:r>
              <a:rPr lang="cy-GB" altLang="en-US" dirty="0"/>
              <a:t> (2003) yn dadlau nad oes modd disgwyl i chi roi goruchwyliaeth dda oni bai i chi ddysgu yn gyntaf gael goruchwyliaeth a bod yn rhagweithiol o dan oruchwyliaeth.</a:t>
            </a:r>
          </a:p>
          <a:p>
            <a:pPr algn="just"/>
            <a:r>
              <a:rPr lang="cy-GB" altLang="en-US" dirty="0"/>
              <a:t>Felly, sut y gallwn ni sicrhau hyn? </a:t>
            </a:r>
          </a:p>
          <a:p>
            <a:pPr algn="just"/>
            <a:r>
              <a:rPr lang="cy-GB" altLang="en-US" dirty="0"/>
              <a:t>Unrhyw Syniadau?</a:t>
            </a:r>
          </a:p>
          <a:p>
            <a:endParaRPr lang="en-US" dirty="0"/>
          </a:p>
        </p:txBody>
      </p:sp>
    </p:spTree>
    <p:extLst>
      <p:ext uri="{BB962C8B-B14F-4D97-AF65-F5344CB8AC3E}">
        <p14:creationId xmlns:p14="http://schemas.microsoft.com/office/powerpoint/2010/main" val="3795763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altLang="en-US" dirty="0" smtClean="0"/>
              <a:t>Getting the support and Supervision you need</a:t>
            </a:r>
            <a:br>
              <a:rPr lang="en-GB" altLang="en-US" dirty="0" smtClean="0"/>
            </a:br>
            <a:r>
              <a:rPr lang="cy-GB" altLang="en-US" dirty="0"/>
              <a:t>Sicrhau’r cymorth a’r oruchwyliaeth y mae arnoch chi </a:t>
            </a:r>
            <a:r>
              <a:rPr lang="cy-GB" altLang="en-US" dirty="0" smtClean="0"/>
              <a:t>ei </a:t>
            </a:r>
            <a:r>
              <a:rPr lang="cy-GB" altLang="en-US" dirty="0"/>
              <a:t>hangen</a:t>
            </a:r>
            <a:endParaRPr lang="en-GB" altLang="en-US" dirty="0" smtClean="0"/>
          </a:p>
        </p:txBody>
      </p:sp>
      <p:sp>
        <p:nvSpPr>
          <p:cNvPr id="14339" name="Content Placeholder 2"/>
          <p:cNvSpPr>
            <a:spLocks noGrp="1"/>
          </p:cNvSpPr>
          <p:nvPr>
            <p:ph sz="half" idx="1"/>
          </p:nvPr>
        </p:nvSpPr>
        <p:spPr>
          <a:xfrm>
            <a:off x="850557" y="2135960"/>
            <a:ext cx="5181600" cy="4351338"/>
          </a:xfrm>
        </p:spPr>
        <p:txBody>
          <a:bodyPr>
            <a:noAutofit/>
          </a:bodyPr>
          <a:lstStyle/>
          <a:p>
            <a:pPr algn="just" eaLnBrk="1" hangingPunct="1"/>
            <a:r>
              <a:rPr lang="en-GB" altLang="en-US" sz="2400" dirty="0"/>
              <a:t>Taking responsibility for ensuring that you get the support and supervision you need.</a:t>
            </a:r>
          </a:p>
          <a:p>
            <a:pPr algn="just" eaLnBrk="1" hangingPunct="1"/>
            <a:r>
              <a:rPr lang="en-GB" altLang="en-US" sz="2400" dirty="0"/>
              <a:t>Be aware of your rights </a:t>
            </a:r>
            <a:r>
              <a:rPr lang="en-GB" altLang="en-US" sz="2400" dirty="0" smtClean="0"/>
              <a:t>to </a:t>
            </a:r>
            <a:r>
              <a:rPr lang="en-GB" altLang="en-US" sz="2400" dirty="0"/>
              <a:t>supervision and to understand the policies of the organisation that you work for.</a:t>
            </a:r>
          </a:p>
          <a:p>
            <a:pPr algn="just" eaLnBrk="1" hangingPunct="1"/>
            <a:r>
              <a:rPr lang="en-GB" altLang="en-US" sz="2400" dirty="0"/>
              <a:t>This means a fundamental shift from being reactive and dependent to being proactive concerning your own support system.</a:t>
            </a:r>
          </a:p>
          <a:p>
            <a:pPr algn="just" eaLnBrk="1" hangingPunct="1"/>
            <a:r>
              <a:rPr lang="en-GB" altLang="en-US" sz="2400" dirty="0"/>
              <a:t>Taking stock of your own support system, your stress and how to manage it.</a:t>
            </a:r>
          </a:p>
        </p:txBody>
      </p:sp>
      <p:sp>
        <p:nvSpPr>
          <p:cNvPr id="2" name="Content Placeholder 1"/>
          <p:cNvSpPr>
            <a:spLocks noGrp="1"/>
          </p:cNvSpPr>
          <p:nvPr>
            <p:ph sz="half" idx="2"/>
          </p:nvPr>
        </p:nvSpPr>
        <p:spPr>
          <a:xfrm>
            <a:off x="6184557" y="2135959"/>
            <a:ext cx="5181600" cy="4351338"/>
          </a:xfrm>
        </p:spPr>
        <p:txBody>
          <a:bodyPr>
            <a:normAutofit fontScale="85000" lnSpcReduction="10000"/>
          </a:bodyPr>
          <a:lstStyle/>
          <a:p>
            <a:pPr algn="just"/>
            <a:r>
              <a:rPr lang="cy-GB" altLang="en-US" dirty="0" smtClean="0"/>
              <a:t>Cymryd y cyfrifoldeb am </a:t>
            </a:r>
            <a:r>
              <a:rPr lang="cy-GB" altLang="en-US" dirty="0"/>
              <a:t>sicrhau y cewch </a:t>
            </a:r>
            <a:r>
              <a:rPr lang="cy-GB" altLang="en-US" dirty="0" err="1"/>
              <a:t>chi’r</a:t>
            </a:r>
            <a:r>
              <a:rPr lang="cy-GB" altLang="en-US" dirty="0"/>
              <a:t> cymorth a’r oruchwyliaeth y mae arnoch chi </a:t>
            </a:r>
            <a:r>
              <a:rPr lang="cy-GB" altLang="en-US" dirty="0" smtClean="0"/>
              <a:t>ei </a:t>
            </a:r>
            <a:r>
              <a:rPr lang="cy-GB" altLang="en-US" dirty="0"/>
              <a:t>hangen.</a:t>
            </a:r>
          </a:p>
          <a:p>
            <a:pPr algn="just"/>
            <a:r>
              <a:rPr lang="cy-GB" altLang="en-US" dirty="0"/>
              <a:t>Byddwch yn ymwybodol o’ch hawliau i oruchwylio ac i ddeall polisïau’r sefydliad yr ydych </a:t>
            </a:r>
            <a:r>
              <a:rPr lang="cy-GB" altLang="en-US" dirty="0" err="1"/>
              <a:t>chi’n</a:t>
            </a:r>
            <a:r>
              <a:rPr lang="cy-GB" altLang="en-US" dirty="0"/>
              <a:t> gweithio iddo.</a:t>
            </a:r>
          </a:p>
          <a:p>
            <a:pPr algn="just"/>
            <a:r>
              <a:rPr lang="cy-GB" altLang="en-US" dirty="0"/>
              <a:t>Golyga hyn newid </a:t>
            </a:r>
            <a:r>
              <a:rPr lang="cy-GB" altLang="en-US" dirty="0" err="1"/>
              <a:t>sylfenol</a:t>
            </a:r>
            <a:r>
              <a:rPr lang="cy-GB" altLang="en-US" dirty="0"/>
              <a:t> o fod yn rhagweithiol a dibynnol i fod yn rhagweithiol ynghylch eich system cymorth eich hun.</a:t>
            </a:r>
          </a:p>
          <a:p>
            <a:pPr algn="just"/>
            <a:r>
              <a:rPr lang="cy-GB" altLang="en-US" dirty="0"/>
              <a:t>Pwyso a mesur eich system gymorth eich hun, eich straen a sut i’w reoli.</a:t>
            </a:r>
          </a:p>
          <a:p>
            <a:endParaRPr lang="en-US" dirty="0"/>
          </a:p>
        </p:txBody>
      </p:sp>
    </p:spTree>
    <p:extLst>
      <p:ext uri="{BB962C8B-B14F-4D97-AF65-F5344CB8AC3E}">
        <p14:creationId xmlns:p14="http://schemas.microsoft.com/office/powerpoint/2010/main" val="4133540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7134" y="365125"/>
            <a:ext cx="11944865"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rhinweddau y mae eu hangen i fod yn oruchwyliwr da</a:t>
            </a:r>
            <a:r>
              <a:rPr lang="en-GB" altLang="en-US" dirty="0" smtClean="0"/>
              <a:t>.</a:t>
            </a:r>
          </a:p>
        </p:txBody>
      </p:sp>
      <p:sp>
        <p:nvSpPr>
          <p:cNvPr id="18435" name="Content Placeholder 2"/>
          <p:cNvSpPr>
            <a:spLocks noGrp="1"/>
          </p:cNvSpPr>
          <p:nvPr>
            <p:ph sz="half" idx="1"/>
          </p:nvPr>
        </p:nvSpPr>
        <p:spPr/>
        <p:txBody>
          <a:bodyPr/>
          <a:lstStyle/>
          <a:p>
            <a:pPr eaLnBrk="1" hangingPunct="1"/>
            <a:r>
              <a:rPr lang="en-GB" altLang="en-US" smtClean="0"/>
              <a:t>What qualities are needed to be a good supervisor?</a:t>
            </a:r>
          </a:p>
        </p:txBody>
      </p:sp>
      <p:sp>
        <p:nvSpPr>
          <p:cNvPr id="2" name="Content Placeholder 1"/>
          <p:cNvSpPr>
            <a:spLocks noGrp="1"/>
          </p:cNvSpPr>
          <p:nvPr>
            <p:ph sz="half" idx="2"/>
          </p:nvPr>
        </p:nvSpPr>
        <p:spPr/>
        <p:txBody>
          <a:bodyPr/>
          <a:lstStyle/>
          <a:p>
            <a:r>
              <a:rPr lang="cy-GB" dirty="0" smtClean="0"/>
              <a:t>Pa rinweddau sydd eu hangen er mwyn i chi fod yn oruchwyliwr da</a:t>
            </a:r>
            <a:r>
              <a:rPr lang="en-US" dirty="0" smtClean="0"/>
              <a:t>?</a:t>
            </a:r>
            <a:endParaRPr lang="en-US" dirty="0"/>
          </a:p>
        </p:txBody>
      </p:sp>
    </p:spTree>
    <p:extLst>
      <p:ext uri="{BB962C8B-B14F-4D97-AF65-F5344CB8AC3E}">
        <p14:creationId xmlns:p14="http://schemas.microsoft.com/office/powerpoint/2010/main" val="1485758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59491" y="365125"/>
            <a:ext cx="11738919"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priodoleddau sydd eu hangen i fod yn oruchwyliwr da</a:t>
            </a:r>
            <a:r>
              <a:rPr lang="en-GB" altLang="en-US" dirty="0" smtClean="0"/>
              <a:t>.</a:t>
            </a:r>
          </a:p>
        </p:txBody>
      </p:sp>
      <p:sp>
        <p:nvSpPr>
          <p:cNvPr id="19459" name="Content Placeholder 2"/>
          <p:cNvSpPr>
            <a:spLocks noGrp="1"/>
          </p:cNvSpPr>
          <p:nvPr>
            <p:ph sz="half" idx="1"/>
          </p:nvPr>
        </p:nvSpPr>
        <p:spPr>
          <a:xfrm>
            <a:off x="813486" y="2063579"/>
            <a:ext cx="5181600" cy="4794422"/>
          </a:xfrm>
        </p:spPr>
        <p:txBody>
          <a:bodyPr>
            <a:normAutofit fontScale="77500" lnSpcReduction="20000"/>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t>
            </a:r>
            <a:r>
              <a:rPr lang="en-GB" altLang="en-US" sz="2000" dirty="0" smtClean="0"/>
              <a:t>angles</a:t>
            </a:r>
          </a:p>
          <a:p>
            <a:pPr lvl="1"/>
            <a:r>
              <a:rPr lang="en-GB" altLang="en-US" sz="2000" dirty="0" smtClean="0"/>
              <a:t>Warmth </a:t>
            </a:r>
          </a:p>
          <a:p>
            <a:pPr lvl="1"/>
            <a:r>
              <a:rPr lang="en-GB" altLang="en-US" sz="2000" dirty="0" smtClean="0"/>
              <a:t>Flexibility</a:t>
            </a:r>
          </a:p>
          <a:p>
            <a:pPr lvl="1"/>
            <a:r>
              <a:rPr lang="en-GB" altLang="en-US" sz="2000" dirty="0" smtClean="0"/>
              <a:t>Concern</a:t>
            </a:r>
          </a:p>
          <a:p>
            <a:pPr lvl="1"/>
            <a:r>
              <a:rPr lang="en-GB" altLang="en-US" sz="2000" dirty="0" smtClean="0"/>
              <a:t>Attention</a:t>
            </a:r>
          </a:p>
          <a:p>
            <a:pPr lvl="1"/>
            <a:r>
              <a:rPr lang="en-GB" altLang="en-US" sz="2000" dirty="0" smtClean="0"/>
              <a:t>Investment</a:t>
            </a:r>
          </a:p>
          <a:p>
            <a:pPr lvl="1"/>
            <a:r>
              <a:rPr lang="en-GB" altLang="en-US" sz="2000" dirty="0" smtClean="0"/>
              <a:t>Openness</a:t>
            </a:r>
          </a:p>
          <a:p>
            <a:pPr lvl="1"/>
            <a:r>
              <a:rPr lang="en-GB" altLang="en-US" sz="2000" dirty="0" smtClean="0"/>
              <a:t>Humour</a:t>
            </a:r>
          </a:p>
          <a:p>
            <a:pPr lvl="1"/>
            <a:r>
              <a:rPr lang="en-GB" altLang="en-US" sz="2000" dirty="0" smtClean="0"/>
              <a:t>Patience</a:t>
            </a:r>
          </a:p>
          <a:p>
            <a:pPr lvl="1"/>
            <a:r>
              <a:rPr lang="en-GB" altLang="en-US" sz="2000" dirty="0" smtClean="0"/>
              <a:t>Openness to learning</a:t>
            </a:r>
          </a:p>
          <a:p>
            <a:pPr lvl="1"/>
            <a:r>
              <a:rPr lang="en-GB" altLang="en-US" sz="2000" dirty="0" smtClean="0"/>
              <a:t>Curiosity</a:t>
            </a:r>
          </a:p>
          <a:p>
            <a:pPr lvl="1"/>
            <a:endParaRPr lang="en-GB" altLang="en-US" sz="2000" dirty="0" smtClean="0"/>
          </a:p>
          <a:p>
            <a:pPr lvl="1">
              <a:buNone/>
            </a:pPr>
            <a:r>
              <a:rPr lang="en-GB" altLang="en-US" sz="1600" dirty="0" err="1" smtClean="0"/>
              <a:t>Carifio</a:t>
            </a:r>
            <a:r>
              <a:rPr lang="en-GB" altLang="en-US" sz="1600" dirty="0" smtClean="0"/>
              <a:t> and Hess (1989:27)</a:t>
            </a:r>
          </a:p>
          <a:p>
            <a:pPr lvl="1" eaLnBrk="1" hangingPunct="1"/>
            <a:endParaRPr lang="en-GB" altLang="en-US" sz="2000" dirty="0"/>
          </a:p>
          <a:p>
            <a:pPr eaLnBrk="1" hangingPunct="1"/>
            <a:endParaRPr lang="en-GB" altLang="en-US" dirty="0" smtClean="0"/>
          </a:p>
        </p:txBody>
      </p:sp>
      <p:sp>
        <p:nvSpPr>
          <p:cNvPr id="19460" name="Content Placeholder 5"/>
          <p:cNvSpPr>
            <a:spLocks noGrp="1"/>
          </p:cNvSpPr>
          <p:nvPr>
            <p:ph sz="half" idx="2"/>
          </p:nvPr>
        </p:nvSpPr>
        <p:spPr>
          <a:xfrm>
            <a:off x="6172200" y="2075935"/>
            <a:ext cx="5181600" cy="4782065"/>
          </a:xfrm>
        </p:spPr>
        <p:txBody>
          <a:bodyPr>
            <a:normAutofit fontScale="77500" lnSpcReduction="20000"/>
          </a:bodyPr>
          <a:lstStyle/>
          <a:p>
            <a:pPr lvl="1"/>
            <a:r>
              <a:rPr lang="cy-GB" altLang="en-US" sz="2000" dirty="0" smtClean="0"/>
              <a:t>Empathi </a:t>
            </a:r>
          </a:p>
          <a:p>
            <a:pPr lvl="1"/>
            <a:r>
              <a:rPr lang="cy-GB" altLang="en-US" sz="2000" dirty="0" smtClean="0"/>
              <a:t>Dealltwriaeth</a:t>
            </a:r>
          </a:p>
          <a:p>
            <a:pPr lvl="1"/>
            <a:r>
              <a:rPr lang="cy-GB" altLang="en-US" sz="2000" dirty="0" smtClean="0"/>
              <a:t>Golwg cadarnhaol diamod </a:t>
            </a:r>
          </a:p>
          <a:p>
            <a:pPr lvl="1"/>
            <a:r>
              <a:rPr lang="cy-GB" altLang="en-US" sz="2000" dirty="0" smtClean="0"/>
              <a:t>Cyfathiant</a:t>
            </a:r>
          </a:p>
          <a:p>
            <a:pPr lvl="1"/>
            <a:r>
              <a:rPr lang="cy-GB" altLang="en-US" sz="2000" dirty="0" smtClean="0"/>
              <a:t>Didwylledd</a:t>
            </a:r>
          </a:p>
          <a:p>
            <a:pPr lvl="1"/>
            <a:r>
              <a:rPr lang="cy-GB" altLang="en-US" sz="2000" dirty="0" smtClean="0"/>
              <a:t>Gall ymdopi’n briodol â Phŵer</a:t>
            </a:r>
          </a:p>
          <a:p>
            <a:pPr lvl="1"/>
            <a:r>
              <a:rPr lang="cy-GB" altLang="en-US" sz="2000" dirty="0" smtClean="0"/>
              <a:t>Yn gallu gweld yr un sefyllfa o amrywiol safbwyntiau</a:t>
            </a:r>
          </a:p>
          <a:p>
            <a:pPr lvl="1"/>
            <a:r>
              <a:rPr lang="cy-GB" altLang="en-US" sz="2000" dirty="0" smtClean="0"/>
              <a:t>Cynhesrwydd </a:t>
            </a:r>
          </a:p>
          <a:p>
            <a:pPr lvl="1"/>
            <a:r>
              <a:rPr lang="cy-GB" altLang="en-US" sz="2000" dirty="0" smtClean="0"/>
              <a:t>Hyblygrwydd</a:t>
            </a:r>
          </a:p>
          <a:p>
            <a:pPr lvl="1"/>
            <a:r>
              <a:rPr lang="cy-GB" altLang="en-US" sz="2000" dirty="0" smtClean="0"/>
              <a:t>Pryder</a:t>
            </a:r>
          </a:p>
          <a:p>
            <a:pPr lvl="1"/>
            <a:r>
              <a:rPr lang="cy-GB" altLang="en-US" sz="2000" dirty="0" smtClean="0"/>
              <a:t>Sylw</a:t>
            </a:r>
          </a:p>
          <a:p>
            <a:pPr lvl="1"/>
            <a:r>
              <a:rPr lang="cy-GB" altLang="en-US" sz="2000" dirty="0" smtClean="0"/>
              <a:t>Buddsoddiad</a:t>
            </a:r>
          </a:p>
          <a:p>
            <a:pPr lvl="1"/>
            <a:r>
              <a:rPr lang="cy-GB" altLang="en-US" sz="2000" dirty="0" smtClean="0"/>
              <a:t>Agwedd agored</a:t>
            </a:r>
          </a:p>
          <a:p>
            <a:pPr lvl="1"/>
            <a:r>
              <a:rPr lang="cy-GB" altLang="en-US" sz="2000" dirty="0" smtClean="0"/>
              <a:t>Hiwmor</a:t>
            </a:r>
          </a:p>
          <a:p>
            <a:pPr lvl="1"/>
            <a:r>
              <a:rPr lang="cy-GB" altLang="en-US" sz="2000" dirty="0" smtClean="0"/>
              <a:t>Amynedd</a:t>
            </a:r>
          </a:p>
          <a:p>
            <a:pPr lvl="1"/>
            <a:r>
              <a:rPr lang="cy-GB" altLang="en-US" sz="2000" dirty="0" smtClean="0"/>
              <a:t>Agored i ddysgu</a:t>
            </a:r>
          </a:p>
          <a:p>
            <a:pPr lvl="1"/>
            <a:r>
              <a:rPr lang="cy-GB" altLang="en-US" sz="2000" dirty="0" smtClean="0"/>
              <a:t>Chwilfrydedd</a:t>
            </a:r>
          </a:p>
          <a:p>
            <a:pPr lvl="1"/>
            <a:endParaRPr lang="cy-GB" altLang="en-US" sz="2000" dirty="0" smtClean="0"/>
          </a:p>
          <a:p>
            <a:pPr lvl="1">
              <a:buNone/>
            </a:pPr>
            <a:r>
              <a:rPr lang="cy-GB" altLang="en-US" sz="1600" dirty="0" err="1" smtClean="0"/>
              <a:t>Carifio</a:t>
            </a:r>
            <a:r>
              <a:rPr lang="cy-GB" altLang="en-US" sz="1600" dirty="0" smtClean="0"/>
              <a:t> a  </a:t>
            </a:r>
            <a:r>
              <a:rPr lang="cy-GB" altLang="en-US" sz="1600" dirty="0" err="1" smtClean="0"/>
              <a:t>Hess</a:t>
            </a:r>
            <a:r>
              <a:rPr lang="cy-GB" altLang="en-US" sz="1600" dirty="0" smtClean="0"/>
              <a:t> (1989:27</a:t>
            </a:r>
            <a:r>
              <a:rPr lang="en-GB" altLang="en-US" sz="1600" dirty="0" smtClean="0"/>
              <a:t>)</a:t>
            </a:r>
            <a:endParaRPr lang="en-GB" altLang="en-US" sz="1600" dirty="0"/>
          </a:p>
          <a:p>
            <a:pPr eaLnBrk="1" hangingPunct="1"/>
            <a:endParaRPr lang="en-GB" altLang="en-US" dirty="0" smtClean="0"/>
          </a:p>
        </p:txBody>
      </p:sp>
    </p:spTree>
    <p:extLst>
      <p:ext uri="{BB962C8B-B14F-4D97-AF65-F5344CB8AC3E}">
        <p14:creationId xmlns:p14="http://schemas.microsoft.com/office/powerpoint/2010/main" val="1176659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t>
            </a:r>
            <a:br>
              <a:rPr lang="en-GB" altLang="en-US" dirty="0" smtClean="0"/>
            </a:br>
            <a:r>
              <a:rPr lang="cy-GB" altLang="en-US" dirty="0" smtClean="0"/>
              <a:t>Mynd yn oruchwyliwr</a:t>
            </a:r>
          </a:p>
        </p:txBody>
      </p:sp>
      <p:sp>
        <p:nvSpPr>
          <p:cNvPr id="20483" name="Content Placeholder 4"/>
          <p:cNvSpPr>
            <a:spLocks noGrp="1"/>
          </p:cNvSpPr>
          <p:nvPr>
            <p:ph sz="half" idx="1"/>
          </p:nvPr>
        </p:nvSpPr>
        <p:spPr/>
        <p:txBody>
          <a:bodyPr>
            <a:normAutofit fontScale="92500" lnSpcReduction="10000"/>
          </a:bodyPr>
          <a:lstStyle/>
          <a:p>
            <a:pPr algn="just" eaLnBrk="1" hangingPunct="1"/>
            <a:r>
              <a:rPr lang="en-GB" altLang="en-US" dirty="0" smtClean="0"/>
              <a:t>You will notice that most of these qualities and skills are ones you will already have or have developed in order to be a competent practitioner within the helping profession.</a:t>
            </a:r>
          </a:p>
          <a:p>
            <a:pPr algn="just" eaLnBrk="1" hangingPunct="1"/>
            <a:r>
              <a:rPr lang="en-GB" altLang="en-US" dirty="0" smtClean="0"/>
              <a:t>Good counselling skills are a prerequisite for being a competent supervisor. Proctor (1988) cited in Hawkins and </a:t>
            </a:r>
            <a:r>
              <a:rPr lang="en-GB" altLang="en-US" dirty="0" err="1" smtClean="0"/>
              <a:t>Shohet</a:t>
            </a:r>
            <a:r>
              <a:rPr lang="en-GB" altLang="en-US" dirty="0" smtClean="0"/>
              <a:t> (2003, 43) makes this point.</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smtClean="0"/>
              <a:t>Byddwch chi’n sylwi bod y rhan fwyaf o’r rhinweddau a’r sgiliau hyn yn rhai a fydd gennych eisoes neu y byddwch chi wedi eu datblygu i fod yn ymarferwr cymwys oddi mewn i’r proffesiwn helpu.</a:t>
            </a:r>
          </a:p>
          <a:p>
            <a:pPr algn="just"/>
            <a:r>
              <a:rPr lang="cy-GB" altLang="en-US" dirty="0" smtClean="0"/>
              <a:t>Mae sgiliau cwnsela da yn hanfodol ar gyfer bod yn oruchwyliwr cymwys. Mae Proctor (1988) a ddyfynnir yn Hawkins a </a:t>
            </a:r>
            <a:r>
              <a:rPr lang="cy-GB" altLang="en-US" dirty="0" err="1" smtClean="0"/>
              <a:t>Shohet</a:t>
            </a:r>
            <a:r>
              <a:rPr lang="cy-GB" altLang="en-US" dirty="0" smtClean="0"/>
              <a:t> (2003, 43) yn gwneud y pwynt hwn.</a:t>
            </a:r>
          </a:p>
          <a:p>
            <a:endParaRPr lang="cy-GB" dirty="0"/>
          </a:p>
        </p:txBody>
      </p:sp>
    </p:spTree>
    <p:extLst>
      <p:ext uri="{BB962C8B-B14F-4D97-AF65-F5344CB8AC3E}">
        <p14:creationId xmlns:p14="http://schemas.microsoft.com/office/powerpoint/2010/main" val="4252196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1507" name="Content Placeholder 2"/>
          <p:cNvSpPr>
            <a:spLocks noGrp="1"/>
          </p:cNvSpPr>
          <p:nvPr>
            <p:ph sz="half" idx="1"/>
          </p:nvPr>
        </p:nvSpPr>
        <p:spPr/>
        <p:txBody>
          <a:bodyPr>
            <a:noAutofit/>
          </a:bodyPr>
          <a:lstStyle/>
          <a:p>
            <a:pPr algn="just" eaLnBrk="1" hangingPunct="1"/>
            <a:r>
              <a:rPr lang="en-GB" altLang="en-US" sz="2700" dirty="0"/>
              <a:t>The task of the supervisor is to help </a:t>
            </a:r>
            <a:r>
              <a:rPr lang="en-GB" altLang="en-US" sz="2700" dirty="0" smtClean="0"/>
              <a:t>the </a:t>
            </a:r>
            <a:r>
              <a:rPr lang="en-GB" altLang="en-US" sz="2700" dirty="0"/>
              <a:t>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
        <p:nvSpPr>
          <p:cNvPr id="2" name="Content Placeholder 1"/>
          <p:cNvSpPr>
            <a:spLocks noGrp="1"/>
          </p:cNvSpPr>
          <p:nvPr>
            <p:ph sz="half" idx="2"/>
          </p:nvPr>
        </p:nvSpPr>
        <p:spPr/>
        <p:txBody>
          <a:bodyPr>
            <a:normAutofit lnSpcReduction="10000"/>
          </a:bodyPr>
          <a:lstStyle/>
          <a:p>
            <a:r>
              <a:rPr lang="cy-GB" altLang="en-US" dirty="0" smtClean="0"/>
              <a:t>Tasg y goruchwyliwr yw helpu’r </a:t>
            </a:r>
            <a:r>
              <a:rPr lang="cy-GB" altLang="en-US" dirty="0" err="1" smtClean="0"/>
              <a:t>goruchwyliedig</a:t>
            </a:r>
            <a:r>
              <a:rPr lang="cy-GB" altLang="en-US" dirty="0" smtClean="0"/>
              <a:t> i deimlo ei fod yn cael ei dderbyn, ei werthfawrogi, ei ddeall, a hynny ar sail y rhagdybiaeth mai bryd hynny’n unig y bydd yn teimlo’n ddigon diogel ac yn ei agor ei hun i’w adolygu a’i herio ei hun. Heb yr awyrgylch hon, hefyd, mae’n annhebygol o fod yn agored i adborth beirniadol neu i roi sylw da i gyfarwyddiadau rheoli. </a:t>
            </a:r>
            <a:endParaRPr lang="cy-GB" dirty="0"/>
          </a:p>
        </p:txBody>
      </p:sp>
    </p:spTree>
    <p:extLst>
      <p:ext uri="{BB962C8B-B14F-4D97-AF65-F5344CB8AC3E}">
        <p14:creationId xmlns:p14="http://schemas.microsoft.com/office/powerpoint/2010/main" val="3578298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2531" name="Content Placeholder 2"/>
          <p:cNvSpPr>
            <a:spLocks noGrp="1"/>
          </p:cNvSpPr>
          <p:nvPr>
            <p:ph sz="half" idx="1"/>
          </p:nvPr>
        </p:nvSpPr>
        <p:spPr/>
        <p:txBody>
          <a:bodyPr>
            <a:normAutofit/>
          </a:bodyPr>
          <a:lstStyle/>
          <a:p>
            <a:pPr algn="just" eaLnBrk="1" hangingPunct="1"/>
            <a:r>
              <a:rPr lang="en-GB" altLang="en-US" dirty="0" smtClean="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
        <p:nvSpPr>
          <p:cNvPr id="2" name="Content Placeholder 1"/>
          <p:cNvSpPr>
            <a:spLocks noGrp="1"/>
          </p:cNvSpPr>
          <p:nvPr>
            <p:ph sz="half" idx="2"/>
          </p:nvPr>
        </p:nvSpPr>
        <p:spPr/>
        <p:txBody>
          <a:bodyPr>
            <a:normAutofit/>
          </a:bodyPr>
          <a:lstStyle/>
          <a:p>
            <a:r>
              <a:rPr lang="cy-GB" altLang="en-US" dirty="0" smtClean="0"/>
              <a:t>Yn aml bydd gweithiwr yn dod i’w oruchwylio o dan straen, yn bryderus, yn ddig, yn ofnus. Ein rhagdybiaeth ni yw mai dim ond os teimla’n ddigon diogel i sôn am y teimladau anghysurus hyn, ac os yw’n eu cydnabod yn llawn drosto ei hun, y caiff ei ‘glirio’ i </a:t>
            </a:r>
            <a:r>
              <a:rPr lang="cy-GB" altLang="en-US" dirty="0" err="1" smtClean="0"/>
              <a:t>ailwerthuso</a:t>
            </a:r>
            <a:r>
              <a:rPr lang="cy-GB" altLang="en-US" dirty="0" smtClean="0"/>
              <a:t> ei ymarfer</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2480638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dirty="0" smtClean="0"/>
              <a:t>Supervisor’s roles           </a:t>
            </a:r>
            <a:br>
              <a:rPr lang="en-GB" altLang="en-US" dirty="0" smtClean="0"/>
            </a:br>
            <a:r>
              <a:rPr lang="cy-GB" altLang="en-US" dirty="0" smtClean="0"/>
              <a:t>Rolau’r goruchwyliwr</a:t>
            </a:r>
          </a:p>
        </p:txBody>
      </p:sp>
      <p:sp>
        <p:nvSpPr>
          <p:cNvPr id="23555" name="Content Placeholder 2"/>
          <p:cNvSpPr>
            <a:spLocks noGrp="1"/>
          </p:cNvSpPr>
          <p:nvPr>
            <p:ph sz="half" idx="1"/>
          </p:nvPr>
        </p:nvSpPr>
        <p:spPr/>
        <p:txBody>
          <a:bodyPr>
            <a:normAutofit/>
          </a:bodyPr>
          <a:lstStyle/>
          <a:p>
            <a:pPr algn="just" eaLnBrk="1" hangingPunct="1"/>
            <a:r>
              <a:rPr lang="en-GB" altLang="en-US" dirty="0" smtClean="0"/>
              <a:t>As supervisor you have to encompass many functions in your role:</a:t>
            </a:r>
          </a:p>
          <a:p>
            <a:pPr lvl="1" algn="just" eaLnBrk="1" hangingPunct="1"/>
            <a:r>
              <a:rPr lang="en-GB" altLang="en-US" sz="2000" dirty="0"/>
              <a:t>A counsellor giving support;</a:t>
            </a:r>
          </a:p>
          <a:p>
            <a:pPr lvl="1" algn="just" eaLnBrk="1" hangingPunct="1"/>
            <a:r>
              <a:rPr lang="en-GB" altLang="en-US" sz="2000" dirty="0"/>
              <a:t>An educator helping your supervisee learn and develop</a:t>
            </a:r>
          </a:p>
          <a:p>
            <a:pPr lvl="1" algn="just" eaLnBrk="1" hangingPunct="1"/>
            <a:r>
              <a:rPr lang="en-GB" altLang="en-US" sz="2000" dirty="0"/>
              <a:t>A manager with responsibilities both for what the supervisee is doing with and to the client.</a:t>
            </a:r>
          </a:p>
          <a:p>
            <a:pPr lvl="1" algn="just" eaLnBrk="1" hangingPunct="1"/>
            <a:r>
              <a:rPr lang="en-GB" altLang="en-US" sz="2000" dirty="0"/>
              <a:t>A manager or consultant with responsibilities to the organisation which is paying you for the supervision.</a:t>
            </a:r>
          </a:p>
          <a:p>
            <a:pPr lvl="1" eaLnBrk="1" hangingPunct="1"/>
            <a:endParaRPr lang="en-GB" altLang="en-US" sz="2000" dirty="0"/>
          </a:p>
          <a:p>
            <a:pPr lvl="1" eaLnBrk="1" hangingPunct="1">
              <a:buFont typeface="Wingdings" panose="05000000000000000000" pitchFamily="2" charset="2"/>
              <a:buNone/>
            </a:pPr>
            <a:endParaRPr lang="en-GB" altLang="en-US" sz="2000" dirty="0"/>
          </a:p>
        </p:txBody>
      </p:sp>
      <p:sp>
        <p:nvSpPr>
          <p:cNvPr id="2" name="Content Placeholder 1"/>
          <p:cNvSpPr>
            <a:spLocks noGrp="1"/>
          </p:cNvSpPr>
          <p:nvPr>
            <p:ph sz="half" idx="2"/>
          </p:nvPr>
        </p:nvSpPr>
        <p:spPr/>
        <p:txBody>
          <a:bodyPr>
            <a:normAutofit/>
          </a:bodyPr>
          <a:lstStyle/>
          <a:p>
            <a:pPr algn="just"/>
            <a:r>
              <a:rPr lang="cy-GB" altLang="en-US" dirty="0" smtClean="0"/>
              <a:t>Yn oruchwyliwr, rhaid i chi gwmpasu llawer o swyddogaethau yn eich rôl:</a:t>
            </a:r>
          </a:p>
          <a:p>
            <a:pPr lvl="1" algn="just"/>
            <a:r>
              <a:rPr lang="cy-GB" altLang="en-US" sz="2000" dirty="0" err="1" smtClean="0"/>
              <a:t>Cwnselydd</a:t>
            </a:r>
            <a:r>
              <a:rPr lang="cy-GB" altLang="en-US" sz="2000" dirty="0" smtClean="0"/>
              <a:t> sy’n rhoi cymorth;</a:t>
            </a:r>
          </a:p>
          <a:p>
            <a:pPr lvl="1" algn="just"/>
            <a:r>
              <a:rPr lang="cy-GB" altLang="en-US" sz="2000" dirty="0" smtClean="0"/>
              <a:t>Addysgwr sy’n helpu’r un </a:t>
            </a:r>
            <a:r>
              <a:rPr lang="cy-GB" altLang="en-US" sz="2000" dirty="0" err="1" smtClean="0"/>
              <a:t>goruchwyliedig</a:t>
            </a:r>
            <a:r>
              <a:rPr lang="cy-GB" altLang="en-US" sz="2000" dirty="0" smtClean="0"/>
              <a:t> i ddysgu a datblygu</a:t>
            </a:r>
          </a:p>
          <a:p>
            <a:pPr lvl="1" algn="just"/>
            <a:r>
              <a:rPr lang="cy-GB" altLang="en-US" sz="2000" dirty="0" smtClean="0"/>
              <a:t>Rheolwr gyda chyfrifoldebau ar gyfer yr hyn y mae’r </a:t>
            </a:r>
            <a:r>
              <a:rPr lang="cy-GB" altLang="en-US" sz="2000" dirty="0" err="1" smtClean="0"/>
              <a:t>goruchwyliedig</a:t>
            </a:r>
            <a:r>
              <a:rPr lang="cy-GB" altLang="en-US" sz="2000" dirty="0" smtClean="0"/>
              <a:t> yn ei wneud gyda’r cleient ac iddo.</a:t>
            </a:r>
          </a:p>
          <a:p>
            <a:pPr lvl="1" algn="just"/>
            <a:r>
              <a:rPr lang="cy-GB" altLang="en-US" sz="2000" dirty="0" smtClean="0"/>
              <a:t>Rheolwr neu </a:t>
            </a:r>
            <a:r>
              <a:rPr lang="cy-GB" altLang="en-US" sz="2000" dirty="0" err="1" smtClean="0"/>
              <a:t>ymghynghorydd</a:t>
            </a:r>
            <a:r>
              <a:rPr lang="cy-GB" altLang="en-US" sz="2000" dirty="0" smtClean="0"/>
              <a:t> gyda chyfrifoldebau i’r sefydliad sy’n eich talu chi am y goruchwylio. </a:t>
            </a:r>
          </a:p>
          <a:p>
            <a:pPr lvl="1">
              <a:buNone/>
            </a:pPr>
            <a:endParaRPr lang="en-GB" altLang="en-US" sz="2000" dirty="0"/>
          </a:p>
          <a:p>
            <a:endParaRPr lang="en-US" dirty="0"/>
          </a:p>
        </p:txBody>
      </p:sp>
    </p:spTree>
    <p:extLst>
      <p:ext uri="{BB962C8B-B14F-4D97-AF65-F5344CB8AC3E}">
        <p14:creationId xmlns:p14="http://schemas.microsoft.com/office/powerpoint/2010/main" val="919335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smtClean="0"/>
              <a:t>Supervisor’s </a:t>
            </a:r>
            <a:r>
              <a:rPr lang="en-GB" altLang="en-US" dirty="0"/>
              <a:t>roles          </a:t>
            </a:r>
            <a:r>
              <a:rPr lang="en-GB" altLang="en-US" dirty="0" smtClean="0"/>
              <a:t/>
            </a:r>
            <a:br>
              <a:rPr lang="en-GB" altLang="en-US" dirty="0" smtClean="0"/>
            </a:br>
            <a:r>
              <a:rPr lang="cy-GB" altLang="en-US" dirty="0" smtClean="0"/>
              <a:t>Rolau’r goruchwyliwr</a:t>
            </a:r>
          </a:p>
        </p:txBody>
      </p:sp>
      <p:sp>
        <p:nvSpPr>
          <p:cNvPr id="24579" name="Content Placeholder 2"/>
          <p:cNvSpPr>
            <a:spLocks noGrp="1"/>
          </p:cNvSpPr>
          <p:nvPr>
            <p:ph sz="half" idx="1"/>
          </p:nvPr>
        </p:nvSpPr>
        <p:spPr/>
        <p:txBody>
          <a:bodyPr>
            <a:normAutofit/>
          </a:bodyPr>
          <a:lstStyle/>
          <a:p>
            <a:pPr algn="just" eaLnBrk="1" hangingPunct="1"/>
            <a:r>
              <a:rPr lang="en-GB" altLang="en-US" dirty="0"/>
              <a:t>The supervisor has to be able to combine the roles of educator, supporter and, at times, manager, in an appropriate blend. As Hawthorne (1975, 179) notes ‘It requires effort an experience to integrate these into a comfortable and effective identity</a:t>
            </a:r>
            <a:r>
              <a:rPr lang="en-GB" altLang="en-US" dirty="0" smtClean="0"/>
              <a:t>’.</a:t>
            </a:r>
            <a:endParaRPr lang="en-GB" altLang="en-US" dirty="0"/>
          </a:p>
        </p:txBody>
      </p:sp>
      <p:sp>
        <p:nvSpPr>
          <p:cNvPr id="2" name="Content Placeholder 1"/>
          <p:cNvSpPr>
            <a:spLocks noGrp="1"/>
          </p:cNvSpPr>
          <p:nvPr>
            <p:ph sz="half" idx="2"/>
          </p:nvPr>
        </p:nvSpPr>
        <p:spPr/>
        <p:txBody>
          <a:bodyPr>
            <a:normAutofit/>
          </a:bodyPr>
          <a:lstStyle/>
          <a:p>
            <a:r>
              <a:rPr lang="cy-GB" altLang="en-US" dirty="0" smtClean="0"/>
              <a:t>Rhaid i’r goruchwyliwr allu cyfuno rolau addysgwr, cefnogwr ac, ar adegau, rheolwr, mewn cyfuniad priodol. Fel y noda </a:t>
            </a:r>
            <a:r>
              <a:rPr lang="cy-GB" altLang="en-US" dirty="0" err="1" smtClean="0"/>
              <a:t>Hawthorne</a:t>
            </a:r>
            <a:r>
              <a:rPr lang="cy-GB" altLang="en-US" dirty="0" smtClean="0"/>
              <a:t> (1975, 179) </a:t>
            </a:r>
            <a:r>
              <a:rPr lang="en-GB" altLang="en-US" dirty="0" smtClean="0"/>
              <a:t>‘</a:t>
            </a:r>
            <a:r>
              <a:rPr lang="en-GB" altLang="en-US" dirty="0"/>
              <a:t>It requires effort an experience to integrate these into a comfortable and effective identity’.</a:t>
            </a:r>
          </a:p>
          <a:p>
            <a:endParaRPr lang="en-US" dirty="0"/>
          </a:p>
        </p:txBody>
      </p:sp>
    </p:spTree>
    <p:extLst>
      <p:ext uri="{BB962C8B-B14F-4D97-AF65-F5344CB8AC3E}">
        <p14:creationId xmlns:p14="http://schemas.microsoft.com/office/powerpoint/2010/main" val="1336782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quarter" idx="1"/>
          </p:nvPr>
        </p:nvSpPr>
        <p:spPr>
          <a:xfrm>
            <a:off x="609600" y="2038864"/>
            <a:ext cx="5388864" cy="4486479"/>
          </a:xfrm>
        </p:spPr>
        <p:txBody>
          <a:bodyPr>
            <a:normAutofit fontScale="77500" lnSpcReduction="20000"/>
          </a:bodyPr>
          <a:lstStyle/>
          <a:p>
            <a:pPr marL="0" indent="0">
              <a:buNone/>
            </a:pPr>
            <a:r>
              <a:rPr lang="en-GB" dirty="0"/>
              <a:t>Kadushin (1992: 20) identifies supervision as holding within it three different </a:t>
            </a:r>
            <a:r>
              <a:rPr lang="en-GB" dirty="0" smtClean="0"/>
              <a:t>functions;</a:t>
            </a:r>
          </a:p>
          <a:p>
            <a:pPr marL="0" indent="0">
              <a:buNone/>
            </a:pPr>
            <a:endParaRPr lang="en-GB" b="1" u="sng" dirty="0" smtClean="0"/>
          </a:p>
          <a:p>
            <a:pPr marL="0" indent="0">
              <a:buNone/>
            </a:pPr>
            <a:r>
              <a:rPr lang="en-GB" b="1" u="sng" dirty="0" smtClean="0"/>
              <a:t>Educational</a:t>
            </a:r>
          </a:p>
          <a:p>
            <a:pPr lvl="1"/>
            <a:r>
              <a:rPr lang="en-GB" dirty="0" smtClean="0"/>
              <a:t>Here </a:t>
            </a:r>
            <a:r>
              <a:rPr lang="en-GB" dirty="0"/>
              <a:t>the function is to develop the knowledge, attitude and skills that you require to do your work. </a:t>
            </a:r>
          </a:p>
          <a:p>
            <a:pPr lvl="1"/>
            <a:r>
              <a:rPr lang="en-GB" dirty="0" smtClean="0"/>
              <a:t>This </a:t>
            </a:r>
            <a:r>
              <a:rPr lang="en-GB" dirty="0"/>
              <a:t>is undertaken through reflecting on practice. </a:t>
            </a:r>
            <a:r>
              <a:rPr lang="en-GB" dirty="0" smtClean="0"/>
              <a:t>  An </a:t>
            </a:r>
            <a:r>
              <a:rPr lang="en-GB" dirty="0"/>
              <a:t>environment is provided for supervisees to reflect on their work and develop their understanding of, </a:t>
            </a:r>
            <a:r>
              <a:rPr lang="en-GB" dirty="0" smtClean="0"/>
              <a:t> and </a:t>
            </a:r>
            <a:r>
              <a:rPr lang="en-GB" dirty="0"/>
              <a:t>new perspectives on, what is happening. </a:t>
            </a:r>
            <a:endParaRPr lang="en-GB" dirty="0" smtClean="0"/>
          </a:p>
          <a:p>
            <a:pPr lvl="1"/>
            <a:r>
              <a:rPr lang="en-GB" dirty="0" smtClean="0"/>
              <a:t>From </a:t>
            </a:r>
            <a:r>
              <a:rPr lang="en-GB" dirty="0"/>
              <a:t>this function new skills will be developed that can be used in future practice. </a:t>
            </a:r>
          </a:p>
          <a:p>
            <a:endParaRPr lang="en-GB" dirty="0"/>
          </a:p>
        </p:txBody>
      </p:sp>
      <p:sp>
        <p:nvSpPr>
          <p:cNvPr id="4" name="Content Placeholder 3"/>
          <p:cNvSpPr>
            <a:spLocks noGrp="1"/>
          </p:cNvSpPr>
          <p:nvPr>
            <p:ph sz="quarter" idx="2"/>
          </p:nvPr>
        </p:nvSpPr>
        <p:spPr>
          <a:xfrm>
            <a:off x="6176264" y="2014152"/>
            <a:ext cx="5388864" cy="4367176"/>
          </a:xfrm>
        </p:spPr>
        <p:txBody>
          <a:bodyPr>
            <a:normAutofit fontScale="77500" lnSpcReduction="20000"/>
          </a:bodyPr>
          <a:lstStyle/>
          <a:p>
            <a:pPr marL="0" indent="0">
              <a:buNone/>
            </a:pPr>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b="1" u="sng" dirty="0" smtClean="0"/>
          </a:p>
          <a:p>
            <a:pPr marL="0" indent="0">
              <a:buNone/>
            </a:pPr>
            <a:r>
              <a:rPr lang="cy-GB" b="1" u="sng" dirty="0" smtClean="0"/>
              <a:t>Addysgol </a:t>
            </a:r>
          </a:p>
          <a:p>
            <a:pPr lvl="1"/>
            <a:r>
              <a:rPr lang="cy-GB" dirty="0" smtClean="0"/>
              <a:t>Yma</a:t>
            </a:r>
            <a:r>
              <a:rPr lang="cy-GB" dirty="0"/>
              <a:t>, y swyddogaeth yw datblygu’r wybodaeth, yr agwedd a’r sgiliau sydd eu hangen arnoch i wneud eich gwaith. </a:t>
            </a:r>
          </a:p>
          <a:p>
            <a:pPr lvl="1"/>
            <a:r>
              <a:rPr lang="cy-GB" dirty="0"/>
              <a:t>Mae hyn yn cael ei wneud drwy adfyfyrio ar arfer.  Mae amgylchedd yn cael ei ddarparu i’r sawl sy’n cael ei oruchwylio adfyfyrio ar ei waith a datblygu’i ddealltwriaeth o’r hyn sy’n digwydd a safbwyntiau newydd yn ei gylch. </a:t>
            </a:r>
          </a:p>
          <a:p>
            <a:pPr lvl="1"/>
            <a:r>
              <a:rPr lang="cy-GB"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2529001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quarter" idx="2"/>
          </p:nvPr>
        </p:nvSpPr>
        <p:spPr/>
        <p:txBody>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39299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09600" y="1219200"/>
            <a:ext cx="5388864" cy="5450160"/>
          </a:xfrm>
        </p:spPr>
        <p:txBody>
          <a:bodyPr>
            <a:normAutofit fontScale="85000" lnSpcReduction="20000"/>
          </a:bodyPr>
          <a:lstStyle/>
          <a:p>
            <a:pPr marL="0" indent="0">
              <a:buNone/>
            </a:pPr>
            <a:r>
              <a:rPr lang="en-GB" b="1" u="sng" dirty="0"/>
              <a:t>Supportive</a:t>
            </a:r>
            <a:r>
              <a:rPr lang="en-GB" dirty="0"/>
              <a:t> </a:t>
            </a:r>
            <a:endParaRPr lang="en-GB" dirty="0" smtClean="0"/>
          </a:p>
          <a:p>
            <a:pPr marL="0" indent="0">
              <a:buNone/>
            </a:pPr>
            <a:endParaRPr lang="en-GB" dirty="0"/>
          </a:p>
          <a:p>
            <a:pPr lvl="1"/>
            <a:r>
              <a:rPr lang="en-GB" sz="2700" dirty="0" smtClean="0"/>
              <a:t>The </a:t>
            </a:r>
            <a:r>
              <a:rPr lang="en-GB" sz="2700" dirty="0"/>
              <a:t>focus in supportive supervision is upon the supervisee’s morale and job satisfaction – the function being to improve these (Kadushin 1992: 20). </a:t>
            </a:r>
            <a:endParaRPr lang="en-GB" sz="2700" dirty="0" smtClean="0"/>
          </a:p>
          <a:p>
            <a:pPr lvl="1"/>
            <a:r>
              <a:rPr lang="en-GB" sz="2700" dirty="0" smtClean="0"/>
              <a:t>Hawkins </a:t>
            </a:r>
            <a:r>
              <a:rPr lang="en-GB" sz="2700" dirty="0"/>
              <a:t>and Shohet (1989: 43) have similar definitions and recognize that the supervisor ensures that as a person and a worker, supervisees are not left to carry, unnecessarily, difficulties and problems alone that arise in work. </a:t>
            </a:r>
            <a:endParaRPr lang="en-GB" sz="2700" dirty="0" smtClean="0"/>
          </a:p>
          <a:p>
            <a:pPr lvl="1"/>
            <a:r>
              <a:rPr lang="en-GB" sz="2700" dirty="0" smtClean="0"/>
              <a:t>It </a:t>
            </a:r>
            <a:r>
              <a:rPr lang="en-GB" sz="2700" dirty="0"/>
              <a:t>is a space to express some of the stresses related to their work, and then to explore ways of dealing with them. </a:t>
            </a:r>
          </a:p>
        </p:txBody>
      </p:sp>
      <p:sp>
        <p:nvSpPr>
          <p:cNvPr id="5" name="Content Placeholder 4"/>
          <p:cNvSpPr>
            <a:spLocks noGrp="1"/>
          </p:cNvSpPr>
          <p:nvPr>
            <p:ph sz="quarter" idx="2"/>
          </p:nvPr>
        </p:nvSpPr>
        <p:spPr>
          <a:xfrm>
            <a:off x="6176264" y="1216152"/>
            <a:ext cx="5388864" cy="5165176"/>
          </a:xfrm>
        </p:spPr>
        <p:txBody>
          <a:bodyPr>
            <a:normAutofit fontScale="85000" lnSpcReduction="20000"/>
          </a:bodyPr>
          <a:lstStyle/>
          <a:p>
            <a:pPr marL="0" indent="0">
              <a:buNone/>
            </a:pPr>
            <a:r>
              <a:rPr lang="cy-GB" b="1" u="sng" dirty="0"/>
              <a:t>Cefnogol</a:t>
            </a:r>
            <a:r>
              <a:rPr lang="cy-GB" dirty="0"/>
              <a:t> </a:t>
            </a:r>
            <a:endParaRPr lang="cy-GB" dirty="0" smtClean="0"/>
          </a:p>
          <a:p>
            <a:pPr marL="0" indent="0">
              <a:buNone/>
            </a:pPr>
            <a:endParaRPr lang="cy-GB" dirty="0"/>
          </a:p>
          <a:p>
            <a:pPr lvl="1"/>
            <a:r>
              <a:rPr lang="cy-GB" sz="2700" dirty="0" smtClean="0"/>
              <a:t>O </a:t>
            </a:r>
            <a:r>
              <a:rPr lang="cy-GB" sz="2700" dirty="0"/>
              <a:t>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4275535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850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850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2017146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239349" y="1920240"/>
            <a:ext cx="5759115" cy="4937760"/>
          </a:xfrm>
        </p:spPr>
        <p:txBody>
          <a:bodyPr>
            <a:normAutofit/>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endParaRPr lang="en-US" altLang="en-US" dirty="0"/>
          </a:p>
          <a:p>
            <a:pPr lvl="1">
              <a:lnSpc>
                <a:spcPct val="80000"/>
              </a:lnSpc>
            </a:pPr>
            <a:r>
              <a:rPr lang="en-GB" altLang="en-US" sz="2400" dirty="0" smtClean="0"/>
              <a:t>Supportive/restorative/helping </a:t>
            </a:r>
            <a:r>
              <a:rPr lang="en-GB" altLang="en-US" sz="2400" dirty="0"/>
              <a:t>function involves: </a:t>
            </a:r>
            <a:endParaRPr lang="en-GB" altLang="en-US" sz="2400" dirty="0" smtClean="0"/>
          </a:p>
          <a:p>
            <a:pPr lvl="2">
              <a:lnSpc>
                <a:spcPct val="80000"/>
              </a:lnSpc>
            </a:pPr>
            <a:r>
              <a:rPr lang="en-GB" altLang="en-US" sz="2100" dirty="0" smtClean="0"/>
              <a:t>attending </a:t>
            </a:r>
            <a:r>
              <a:rPr lang="en-GB" altLang="en-US" sz="2100" dirty="0"/>
              <a:t>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6192011" y="1920240"/>
            <a:ext cx="5373117" cy="4937760"/>
          </a:xfrm>
        </p:spPr>
        <p:txBody>
          <a:bodyPr>
            <a:normAutofit/>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sz="2400" dirty="0" smtClean="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a:t>
            </a:r>
            <a:r>
              <a:rPr lang="cy-GB" altLang="en-US" sz="2100" dirty="0" smtClean="0"/>
              <a:t>sydd a </a:t>
            </a:r>
            <a:r>
              <a:rPr lang="cy-GB" altLang="en-US" sz="2100" dirty="0"/>
              <a:t>materion dwys</a:t>
            </a:r>
            <a:endParaRPr lang="cy-GB" dirty="0"/>
          </a:p>
        </p:txBody>
      </p:sp>
    </p:spTree>
    <p:extLst>
      <p:ext uri="{BB962C8B-B14F-4D97-AF65-F5344CB8AC3E}">
        <p14:creationId xmlns:p14="http://schemas.microsoft.com/office/powerpoint/2010/main" val="1303715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Functions of Supervision   </a:t>
            </a:r>
            <a:r>
              <a:rPr lang="cy-GB" dirty="0" smtClean="0"/>
              <a:t>Swyddogaethau Goruchwylio</a:t>
            </a:r>
            <a:endParaRPr lang="cy-GB" dirty="0"/>
          </a:p>
        </p:txBody>
      </p:sp>
      <p:sp>
        <p:nvSpPr>
          <p:cNvPr id="3" name="Content Placeholder 2"/>
          <p:cNvSpPr>
            <a:spLocks noGrp="1"/>
          </p:cNvSpPr>
          <p:nvPr>
            <p:ph sz="half" idx="1"/>
          </p:nvPr>
        </p:nvSpPr>
        <p:spPr/>
        <p:txBody>
          <a:bodyPr/>
          <a:lstStyle/>
          <a:p>
            <a:r>
              <a:rPr lang="en-GB" dirty="0" smtClean="0"/>
              <a:t>Hawkins and </a:t>
            </a:r>
            <a:r>
              <a:rPr lang="en-GB" dirty="0" err="1" smtClean="0"/>
              <a:t>Shohet</a:t>
            </a:r>
            <a:r>
              <a:rPr lang="en-GB" dirty="0" smtClean="0"/>
              <a:t> (2006) developed their own model that defines the three main functions as; </a:t>
            </a:r>
          </a:p>
          <a:p>
            <a:r>
              <a:rPr lang="en-GB" i="1" dirty="0" smtClean="0"/>
              <a:t>developmental, </a:t>
            </a:r>
          </a:p>
          <a:p>
            <a:r>
              <a:rPr lang="en-GB" i="1" dirty="0" smtClean="0"/>
              <a:t>resourcing</a:t>
            </a:r>
            <a:r>
              <a:rPr lang="en-GB" dirty="0" smtClean="0"/>
              <a:t> and </a:t>
            </a:r>
          </a:p>
          <a:p>
            <a:r>
              <a:rPr lang="en-GB" i="1" dirty="0" smtClean="0"/>
              <a:t>qualitative</a:t>
            </a:r>
            <a:r>
              <a:rPr lang="en-GB" dirty="0" smtClean="0"/>
              <a:t>.</a:t>
            </a:r>
            <a:endParaRPr lang="en-GB" dirty="0"/>
          </a:p>
        </p:txBody>
      </p:sp>
      <p:sp>
        <p:nvSpPr>
          <p:cNvPr id="4" name="Content Placeholder 3"/>
          <p:cNvSpPr>
            <a:spLocks noGrp="1"/>
          </p:cNvSpPr>
          <p:nvPr>
            <p:ph sz="half" idx="2"/>
          </p:nvPr>
        </p:nvSpPr>
        <p:spPr/>
        <p:txBody>
          <a:bodyPr/>
          <a:lstStyle/>
          <a:p>
            <a:r>
              <a:rPr lang="cy-GB" dirty="0" smtClean="0"/>
              <a:t>Datblygodd Hawkins </a:t>
            </a:r>
            <a:r>
              <a:rPr lang="cy-GB" dirty="0" err="1" smtClean="0"/>
              <a:t>and</a:t>
            </a:r>
            <a:r>
              <a:rPr lang="cy-GB" dirty="0" smtClean="0"/>
              <a:t> </a:t>
            </a:r>
            <a:r>
              <a:rPr lang="cy-GB" dirty="0" err="1" smtClean="0"/>
              <a:t>Shohet</a:t>
            </a:r>
            <a:r>
              <a:rPr lang="cy-GB" dirty="0" smtClean="0"/>
              <a:t> (2006) eu model sy’n diffinio’r tair prif swyddogaeth yn rhai; </a:t>
            </a:r>
          </a:p>
          <a:p>
            <a:r>
              <a:rPr lang="cy-GB" i="1" dirty="0" smtClean="0"/>
              <a:t>datblygol, </a:t>
            </a:r>
          </a:p>
          <a:p>
            <a:r>
              <a:rPr lang="cy-GB" i="1" dirty="0" smtClean="0"/>
              <a:t>adnoddol</a:t>
            </a:r>
            <a:r>
              <a:rPr lang="cy-GB" dirty="0" smtClean="0"/>
              <a:t> ac </a:t>
            </a:r>
          </a:p>
          <a:p>
            <a:r>
              <a:rPr lang="cy-GB" i="1" dirty="0" smtClean="0"/>
              <a:t>ansoddol</a:t>
            </a:r>
            <a:r>
              <a:rPr lang="cy-GB" dirty="0" smtClean="0"/>
              <a:t>.</a:t>
            </a:r>
          </a:p>
          <a:p>
            <a:endParaRPr lang="en-US" dirty="0"/>
          </a:p>
        </p:txBody>
      </p:sp>
    </p:spTree>
    <p:extLst>
      <p:ext uri="{BB962C8B-B14F-4D97-AF65-F5344CB8AC3E}">
        <p14:creationId xmlns:p14="http://schemas.microsoft.com/office/powerpoint/2010/main" val="1634062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Developmental function</a:t>
            </a:r>
          </a:p>
          <a:p>
            <a:pPr marL="82296" indent="0">
              <a:buNone/>
            </a:pPr>
            <a:endParaRPr lang="en-GB" b="1" dirty="0" smtClean="0"/>
          </a:p>
          <a:p>
            <a:pPr lvl="1"/>
            <a:r>
              <a:rPr lang="en-GB" dirty="0" smtClean="0"/>
              <a:t>This function is about developing the skills, understanding and capacities of the supervisee.</a:t>
            </a:r>
          </a:p>
          <a:p>
            <a:pPr lvl="1"/>
            <a:r>
              <a:rPr lang="en-GB" dirty="0" smtClean="0"/>
              <a:t>This is achieved through the reflection on, and exploration of the supervisees’ work with their clients.</a:t>
            </a:r>
          </a:p>
          <a:p>
            <a:pPr lvl="1"/>
            <a:r>
              <a:rPr lang="en-GB" dirty="0" smtClean="0"/>
              <a:t>In this exploration they may be helped by the supervisor to:</a:t>
            </a:r>
          </a:p>
          <a:p>
            <a:pPr lvl="2"/>
            <a:r>
              <a:rPr lang="en-GB" dirty="0" smtClean="0"/>
              <a:t>Understand the client better,</a:t>
            </a:r>
          </a:p>
          <a:p>
            <a:pPr lvl="2"/>
            <a:r>
              <a:rPr lang="en-GB" dirty="0" smtClean="0"/>
              <a:t>Become more aware of their own reactions and responses to the client </a:t>
            </a:r>
          </a:p>
          <a:p>
            <a:pPr lvl="2"/>
            <a:r>
              <a:rPr lang="en-GB" dirty="0" smtClean="0"/>
              <a:t>Understand the dynamics of how they and their client were interacting</a:t>
            </a:r>
          </a:p>
          <a:p>
            <a:pPr lvl="2"/>
            <a:r>
              <a:rPr lang="en-GB" dirty="0" smtClean="0"/>
              <a:t>Look at how they intervened and the consequences of their interventions</a:t>
            </a:r>
          </a:p>
          <a:p>
            <a:pPr lvl="2"/>
            <a:r>
              <a:rPr lang="en-GB" dirty="0" smtClean="0"/>
              <a:t>Explore other ways of working with this and other similar client situations</a:t>
            </a:r>
            <a:endParaRPr lang="en-GB" dirty="0"/>
          </a:p>
        </p:txBody>
      </p:sp>
      <p:sp>
        <p:nvSpPr>
          <p:cNvPr id="4" name="Content Placeholder 3"/>
          <p:cNvSpPr>
            <a:spLocks noGrp="1"/>
          </p:cNvSpPr>
          <p:nvPr>
            <p:ph sz="half" idx="2"/>
          </p:nvPr>
        </p:nvSpPr>
        <p:spPr>
          <a:xfrm>
            <a:off x="6172200" y="1825624"/>
            <a:ext cx="5181600" cy="5032375"/>
          </a:xfrm>
        </p:spPr>
        <p:txBody>
          <a:bodyPr>
            <a:normAutofit fontScale="85000" lnSpcReduction="20000"/>
          </a:bodyPr>
          <a:lstStyle/>
          <a:p>
            <a:r>
              <a:rPr lang="cy-GB" b="1" dirty="0" smtClean="0"/>
              <a:t>Y swyddogaeth ddatblygol</a:t>
            </a:r>
          </a:p>
          <a:p>
            <a:pPr marL="82296" indent="0">
              <a:buNone/>
            </a:pPr>
            <a:endParaRPr lang="cy-GB" b="1" dirty="0" smtClean="0"/>
          </a:p>
          <a:p>
            <a:pPr lvl="1"/>
            <a:r>
              <a:rPr lang="cy-GB" dirty="0" smtClean="0"/>
              <a:t>Mae’r swyddogaeth hon yn ymwneud â swyddogaeth am ddatblygu’r sgiliau, dealltwriaeth a galluoedd yr un a oruchwylir.</a:t>
            </a:r>
          </a:p>
          <a:p>
            <a:pPr lvl="1"/>
            <a:r>
              <a:rPr lang="cy-GB" dirty="0" smtClean="0"/>
              <a:t>Cyflawnir hyn trwy adfyfyrio ar waith y rhai a oruchwylir gyda’u cleientiaid, ac archwilio’r gwaith hwn.</a:t>
            </a:r>
          </a:p>
          <a:p>
            <a:pPr lvl="1"/>
            <a:r>
              <a:rPr lang="cy-GB" dirty="0" smtClean="0"/>
              <a:t>Wrth archwilio efallai y cânt help gan y goruchwyliwr i wneud y canlynol: </a:t>
            </a:r>
          </a:p>
          <a:p>
            <a:pPr lvl="2"/>
            <a:r>
              <a:rPr lang="cy-GB" dirty="0" smtClean="0"/>
              <a:t>Deall y cleient yn well,</a:t>
            </a:r>
          </a:p>
          <a:p>
            <a:pPr lvl="2"/>
            <a:r>
              <a:rPr lang="cy-GB" dirty="0" smtClean="0"/>
              <a:t>Dod yn fwy ymwybodol o’u hadwaith eu hunain a’u hymatebion i’r cleient </a:t>
            </a:r>
          </a:p>
          <a:p>
            <a:pPr lvl="2"/>
            <a:r>
              <a:rPr lang="cy-GB" dirty="0" smtClean="0"/>
              <a:t>Deall deinameg sut yr oedden nhw a’u cleient yn cydweithio</a:t>
            </a:r>
          </a:p>
          <a:p>
            <a:pPr lvl="2"/>
            <a:r>
              <a:rPr lang="cy-GB" dirty="0" smtClean="0"/>
              <a:t>Sylwch ar sut yr ymyrasant a chanlyniadau eu hymyriadau</a:t>
            </a:r>
          </a:p>
          <a:p>
            <a:pPr lvl="2"/>
            <a:r>
              <a:rPr lang="cy-GB" dirty="0" smtClean="0"/>
              <a:t>Archwiliwch ffyrdd eraill o weithio gyda hyn ac awgrymiadau tebyg eraill i gleientiaid</a:t>
            </a:r>
          </a:p>
          <a:p>
            <a:endParaRPr lang="cy-GB" dirty="0"/>
          </a:p>
        </p:txBody>
      </p:sp>
    </p:spTree>
    <p:extLst>
      <p:ext uri="{BB962C8B-B14F-4D97-AF65-F5344CB8AC3E}">
        <p14:creationId xmlns:p14="http://schemas.microsoft.com/office/powerpoint/2010/main" val="2999561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92500" lnSpcReduction="20000"/>
          </a:bodyPr>
          <a:lstStyle/>
          <a:p>
            <a:r>
              <a:rPr lang="en-GB" b="1" dirty="0" smtClean="0"/>
              <a:t>The resourcing function</a:t>
            </a:r>
          </a:p>
          <a:p>
            <a:pPr lvl="1"/>
            <a:r>
              <a:rPr lang="en-GB" sz="2100" dirty="0" smtClean="0"/>
              <a:t>This function is a way of responding to how any workers engaged in personal work with clients are necessarily allowing themselves to be affected by the distress, pain and fragmentation of the client, and how they need time to become aware of how this has affected them to deal with any reaction.</a:t>
            </a:r>
          </a:p>
          <a:p>
            <a:pPr lvl="1"/>
            <a:r>
              <a:rPr lang="en-GB" sz="2100" dirty="0" smtClean="0"/>
              <a:t>This is essential if workers are not to become over full of emotions.</a:t>
            </a:r>
          </a:p>
          <a:p>
            <a:pPr lvl="1"/>
            <a:r>
              <a:rPr lang="en-GB" sz="2100" dirty="0" smtClean="0"/>
              <a:t>These emotions may have been produced through empathy with the client or re-stimulated by the client, or be a reaction to the client</a:t>
            </a:r>
          </a:p>
          <a:p>
            <a:pPr lvl="1"/>
            <a:r>
              <a:rPr lang="en-GB" sz="2100" dirty="0"/>
              <a:t>Not attending to these emotions soon leads to less effective workers, who become either over-identified with their clients or defended against being further affected by them.</a:t>
            </a:r>
          </a:p>
          <a:p>
            <a:pPr lvl="1"/>
            <a:r>
              <a:rPr lang="en-GB" sz="2100" dirty="0"/>
              <a:t>This in time can lead to stress and burn out</a:t>
            </a:r>
            <a:r>
              <a:rPr lang="en-GB" sz="2100" dirty="0" smtClean="0"/>
              <a:t>.</a:t>
            </a:r>
            <a:endParaRPr lang="en-GB" sz="2100" dirty="0"/>
          </a:p>
        </p:txBody>
      </p:sp>
      <p:sp>
        <p:nvSpPr>
          <p:cNvPr id="4" name="Content Placeholder 3"/>
          <p:cNvSpPr>
            <a:spLocks noGrp="1"/>
          </p:cNvSpPr>
          <p:nvPr>
            <p:ph sz="half" idx="2"/>
          </p:nvPr>
        </p:nvSpPr>
        <p:spPr>
          <a:xfrm>
            <a:off x="6172200" y="1825624"/>
            <a:ext cx="5181600" cy="5032375"/>
          </a:xfrm>
        </p:spPr>
        <p:txBody>
          <a:bodyPr>
            <a:normAutofit fontScale="92500" lnSpcReduction="20000"/>
          </a:bodyPr>
          <a:lstStyle/>
          <a:p>
            <a:r>
              <a:rPr lang="cy-GB" b="1" dirty="0" smtClean="0"/>
              <a:t>Y swyddogaeth adnoddol</a:t>
            </a:r>
          </a:p>
          <a:p>
            <a:pPr lvl="1"/>
            <a:r>
              <a:rPr lang="cy-GB" sz="1900" dirty="0" smtClean="0"/>
              <a:t>Mae’r swyddogaeth hon yn ffordd o ymateb i’r modd y mae unrhyw weithwyr sy’n ymwneud â gwaith personol gyda chleientiaid o reidrwydd yn gadael i drallod, poen ac ymrannu gyda’r cleient effeithio arnyn nhw, a sut mae angen iddyn nhw gael amser i ddod yn ymwybodol o’r modd y mae hyn wedi effeithio arnyn nhw er mwyn ymdrin ag unrhyw ymateb.  </a:t>
            </a:r>
          </a:p>
          <a:p>
            <a:pPr lvl="1"/>
            <a:r>
              <a:rPr lang="cy-GB" sz="1900" dirty="0" smtClean="0"/>
              <a:t>Mae hwn yn hanfodol os nad yw gweithwyr i fynd yn orlawn o emosiynau.</a:t>
            </a:r>
          </a:p>
          <a:p>
            <a:pPr lvl="1"/>
            <a:r>
              <a:rPr lang="cy-GB" sz="1900" dirty="0" smtClean="0"/>
              <a:t>Efallai nad yw’r emosiynau hyn wedi’u creu trwy empathi gyda’r cleient neu wedi eu </a:t>
            </a:r>
            <a:r>
              <a:rPr lang="cy-GB" sz="1900" dirty="0" err="1" smtClean="0"/>
              <a:t>hailgyffroi</a:t>
            </a:r>
            <a:r>
              <a:rPr lang="cy-GB" sz="1900" dirty="0" smtClean="0"/>
              <a:t> gan y cleient, nac yn adwaith i’r cleient</a:t>
            </a:r>
          </a:p>
          <a:p>
            <a:pPr lvl="1"/>
            <a:r>
              <a:rPr lang="cy-GB" sz="1900" dirty="0"/>
              <a:t>Bydd anwybyddu’r emosiynau hyn yn arwain yn fuan at weithwyr llai effeithiol, sydd naill ai’n cael eu huniaethu’n ormodol </a:t>
            </a:r>
            <a:r>
              <a:rPr lang="cy-GB" sz="1900" dirty="0" err="1"/>
              <a:t>â’u</a:t>
            </a:r>
            <a:r>
              <a:rPr lang="cy-GB" sz="1900" dirty="0"/>
              <a:t> cleientiaid sy’n eu hamddiffyn eu hunain  rhag iddyn nhw effeithio arnyn nhw ymhellach.</a:t>
            </a:r>
          </a:p>
          <a:p>
            <a:pPr lvl="1"/>
            <a:r>
              <a:rPr lang="cy-GB" sz="1900" dirty="0"/>
              <a:t>Yn ei dro gall hyn arwain at straen ac ymlâdd.</a:t>
            </a:r>
          </a:p>
          <a:p>
            <a:pPr lvl="1"/>
            <a:endParaRPr lang="cy-GB" sz="1900" dirty="0"/>
          </a:p>
        </p:txBody>
      </p:sp>
    </p:spTree>
    <p:extLst>
      <p:ext uri="{BB962C8B-B14F-4D97-AF65-F5344CB8AC3E}">
        <p14:creationId xmlns:p14="http://schemas.microsoft.com/office/powerpoint/2010/main" val="35603640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Supervision </a:t>
            </a:r>
            <a:r>
              <a:rPr lang="en-GB" dirty="0" smtClean="0"/>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Qualitative Function</a:t>
            </a:r>
          </a:p>
          <a:p>
            <a:pPr lvl="1"/>
            <a:r>
              <a:rPr lang="en-GB" dirty="0" smtClean="0"/>
              <a:t>This function provides the quality control purpose with people in work. </a:t>
            </a:r>
          </a:p>
          <a:p>
            <a:pPr lvl="1"/>
            <a:r>
              <a:rPr lang="en-GB" dirty="0" smtClean="0"/>
              <a:t>It is not only lack of training or experience that necessitates the need in us, as workers, to have someone to look at us at our work</a:t>
            </a:r>
          </a:p>
          <a:p>
            <a:pPr lvl="1"/>
            <a:r>
              <a:rPr lang="en-GB" dirty="0"/>
              <a:t>B</a:t>
            </a:r>
            <a:r>
              <a:rPr lang="en-GB" dirty="0" smtClean="0"/>
              <a:t>ut also inevitable human failings, blind spots, areas of vulnerability from our own wounds and our own prejudices.</a:t>
            </a:r>
          </a:p>
          <a:p>
            <a:pPr lvl="1"/>
            <a:r>
              <a:rPr lang="en-GB" dirty="0" smtClean="0"/>
              <a:t>In many settings the supervisor may carry some responsibility for the welfare of the clients and how the supervisee is working with them.</a:t>
            </a:r>
          </a:p>
          <a:p>
            <a:pPr lvl="1"/>
            <a:r>
              <a:rPr lang="en-GB" dirty="0" smtClean="0"/>
              <a:t>Nearly all supervisors, even when they are not line managers, have some responsibility to ensure that the work of their supervisee is appropriate and falls within defined ethical standards.</a:t>
            </a:r>
            <a:endParaRPr lang="en-GB" dirty="0"/>
          </a:p>
        </p:txBody>
      </p:sp>
      <p:sp>
        <p:nvSpPr>
          <p:cNvPr id="4" name="Content Placeholder 3"/>
          <p:cNvSpPr>
            <a:spLocks noGrp="1"/>
          </p:cNvSpPr>
          <p:nvPr>
            <p:ph sz="half" idx="2"/>
          </p:nvPr>
        </p:nvSpPr>
        <p:spPr>
          <a:xfrm>
            <a:off x="6172200" y="1825625"/>
            <a:ext cx="5181600" cy="5032375"/>
          </a:xfrm>
        </p:spPr>
        <p:txBody>
          <a:bodyPr>
            <a:normAutofit fontScale="85000" lnSpcReduction="20000"/>
          </a:bodyPr>
          <a:lstStyle/>
          <a:p>
            <a:r>
              <a:rPr lang="cy-GB" b="1" dirty="0" smtClean="0"/>
              <a:t>Y Swyddogaeth Ansoddol</a:t>
            </a:r>
          </a:p>
          <a:p>
            <a:pPr lvl="1"/>
            <a:r>
              <a:rPr lang="cy-GB" dirty="0" smtClean="0"/>
              <a:t>Cynigia’r swyddogaeth hon y pwrpas rheoli ansawdd gyda phobl yn y gwaith. </a:t>
            </a:r>
          </a:p>
          <a:p>
            <a:pPr lvl="1"/>
            <a:r>
              <a:rPr lang="cy-GB" dirty="0" smtClean="0"/>
              <a:t>Nid yn unig diffyg hyfforddiant sy’n ei gwneud hi’n angenrheidiol i ni, yn weithwyr, gael rhywun i fwrw golwg drosom yn y gwaith. </a:t>
            </a:r>
          </a:p>
          <a:p>
            <a:pPr lvl="1"/>
            <a:r>
              <a:rPr lang="cy-GB" dirty="0" smtClean="0"/>
              <a:t>Ond hefyd methiannau dynol anochel, mannau dall, mannau gwan oherwydd ein clwyfau ein hunain a’n rhagfarnau ein hunain. </a:t>
            </a:r>
          </a:p>
          <a:p>
            <a:pPr lvl="1"/>
            <a:r>
              <a:rPr lang="cy-GB" dirty="0" smtClean="0"/>
              <a:t>Mewn nifer o leoliadau gall y goruchwyliwr ddal peth cyfrifoldeb am les y cleientiaid a sut mae’r un a oruchwylir yn gweithio gyda nhw.</a:t>
            </a:r>
          </a:p>
          <a:p>
            <a:pPr lvl="1"/>
            <a:r>
              <a:rPr lang="cy-GB" dirty="0" smtClean="0"/>
              <a:t>Mae gan bob goruchwyliwr, hyd yn oed pan nad yw’n rheolwr llinell, ryw gyfrifoldeb i sicrhau bod gwaith yr un a oruchwylir ganddyn nhw yn briodol a’i fod oddi mewn i’r safonau moesegol a ddiffinnir. </a:t>
            </a:r>
            <a:endParaRPr lang="cy-GB" dirty="0"/>
          </a:p>
        </p:txBody>
      </p:sp>
    </p:spTree>
    <p:extLst>
      <p:ext uri="{BB962C8B-B14F-4D97-AF65-F5344CB8AC3E}">
        <p14:creationId xmlns:p14="http://schemas.microsoft.com/office/powerpoint/2010/main" val="3170195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dirty="0"/>
              <a:t>Function of </a:t>
            </a:r>
            <a:r>
              <a:rPr lang="en-GB" altLang="en-US" dirty="0" smtClean="0"/>
              <a:t>Supervision  </a:t>
            </a:r>
            <a:br>
              <a:rPr lang="en-GB" altLang="en-US" dirty="0" smtClean="0"/>
            </a:br>
            <a:r>
              <a:rPr lang="cy-GB" altLang="en-US" dirty="0" smtClean="0"/>
              <a:t>Swyddogaeth Goruchwylio </a:t>
            </a:r>
            <a:endParaRPr lang="cy-GB" altLang="en-US" dirty="0"/>
          </a:p>
        </p:txBody>
      </p:sp>
      <p:sp>
        <p:nvSpPr>
          <p:cNvPr id="5" name="Text Placeholder 4"/>
          <p:cNvSpPr>
            <a:spLocks noGrp="1"/>
          </p:cNvSpPr>
          <p:nvPr>
            <p:ph type="body" idx="1"/>
          </p:nvPr>
        </p:nvSpPr>
        <p:spPr/>
        <p:txBody>
          <a:bodyPr>
            <a:normAutofit/>
          </a:bodyPr>
          <a:lstStyle/>
          <a:p>
            <a:endParaRPr lang="en-GB" altLang="en-US" dirty="0" smtClean="0"/>
          </a:p>
          <a:p>
            <a:endParaRPr lang="en-GB" altLang="en-US" sz="2800" dirty="0" smtClean="0"/>
          </a:p>
          <a:p>
            <a:endParaRPr lang="en-US" dirty="0"/>
          </a:p>
        </p:txBody>
      </p:sp>
      <p:sp>
        <p:nvSpPr>
          <p:cNvPr id="6" name="Content Placeholder 5"/>
          <p:cNvSpPr>
            <a:spLocks noGrp="1"/>
          </p:cNvSpPr>
          <p:nvPr>
            <p:ph sz="half" idx="2"/>
          </p:nvPr>
        </p:nvSpPr>
        <p:spPr>
          <a:xfrm>
            <a:off x="839788" y="1923393"/>
            <a:ext cx="5157787" cy="4266270"/>
          </a:xfrm>
        </p:spPr>
        <p:txBody>
          <a:bodyPr>
            <a:normAutofit lnSpcReduction="10000"/>
          </a:bodyPr>
          <a:lstStyle/>
          <a:p>
            <a:r>
              <a:rPr lang="en-GB" altLang="en-US" sz="2400" dirty="0"/>
              <a:t>Proctor (1987: 23) identifies two main aims for supervision.</a:t>
            </a:r>
          </a:p>
          <a:p>
            <a:pPr>
              <a:buNone/>
            </a:pPr>
            <a:endParaRPr lang="en-GB" altLang="en-US" dirty="0"/>
          </a:p>
          <a:p>
            <a:pPr lvl="1">
              <a:buNone/>
            </a:pPr>
            <a:r>
              <a:rPr lang="en-GB" altLang="en-US" dirty="0"/>
              <a:t>	1. to enable the supervisee to develop as an effective working person</a:t>
            </a:r>
          </a:p>
          <a:p>
            <a:pPr lvl="1">
              <a:buNone/>
            </a:pPr>
            <a:endParaRPr lang="en-GB" altLang="en-US" sz="1400" dirty="0"/>
          </a:p>
          <a:p>
            <a:pPr lvl="1">
              <a:buNone/>
            </a:pPr>
            <a:r>
              <a:rPr lang="en-GB" altLang="en-US" dirty="0"/>
              <a:t>	2. to offer a forum in which the worker renders an account of herself in order to assure herself, and anyone who may be requiring her to be accountable, that she is practising responsibly. </a:t>
            </a:r>
          </a:p>
          <a:p>
            <a:endParaRPr lang="en-US" dirty="0"/>
          </a:p>
        </p:txBody>
      </p:sp>
      <p:sp>
        <p:nvSpPr>
          <p:cNvPr id="7" name="Text Placeholder 6"/>
          <p:cNvSpPr>
            <a:spLocks noGrp="1"/>
          </p:cNvSpPr>
          <p:nvPr>
            <p:ph type="body" sz="quarter" idx="3"/>
          </p:nvPr>
        </p:nvSpPr>
        <p:spPr/>
        <p:txBody>
          <a:bodyPr>
            <a:normAutofit/>
          </a:bodyPr>
          <a:lstStyle/>
          <a:p>
            <a:endParaRPr lang="en-GB" altLang="en-US" dirty="0" smtClean="0"/>
          </a:p>
          <a:p>
            <a:endParaRPr lang="en-US" dirty="0"/>
          </a:p>
        </p:txBody>
      </p:sp>
      <p:sp>
        <p:nvSpPr>
          <p:cNvPr id="8" name="Content Placeholder 7"/>
          <p:cNvSpPr>
            <a:spLocks noGrp="1"/>
          </p:cNvSpPr>
          <p:nvPr>
            <p:ph sz="quarter" idx="4"/>
          </p:nvPr>
        </p:nvSpPr>
        <p:spPr>
          <a:xfrm>
            <a:off x="6172200" y="1923393"/>
            <a:ext cx="5183188" cy="4266270"/>
          </a:xfrm>
        </p:spPr>
        <p:txBody>
          <a:bodyPr>
            <a:normAutofit lnSpcReduction="10000"/>
          </a:bodyPr>
          <a:lstStyle/>
          <a:p>
            <a:pPr lvl="1"/>
            <a:r>
              <a:rPr lang="en-GB" altLang="en-US" dirty="0"/>
              <a:t>Noda Proctor (1987: 23) </a:t>
            </a:r>
            <a:r>
              <a:rPr lang="cy-GB" altLang="en-US" dirty="0"/>
              <a:t>ddau brif nod i’r goruchwylio</a:t>
            </a:r>
            <a:r>
              <a:rPr lang="en-GB" altLang="en-US" dirty="0"/>
              <a:t>.</a:t>
            </a:r>
          </a:p>
          <a:p>
            <a:pPr lvl="1">
              <a:buNone/>
            </a:pPr>
            <a:r>
              <a:rPr lang="en-GB" altLang="en-US" dirty="0"/>
              <a:t>	</a:t>
            </a:r>
            <a:endParaRPr lang="en-GB" altLang="en-US" dirty="0" smtClean="0"/>
          </a:p>
          <a:p>
            <a:pPr lvl="1">
              <a:buNone/>
            </a:pPr>
            <a:r>
              <a:rPr lang="en-GB" altLang="en-US" dirty="0" smtClean="0"/>
              <a:t>   1. </a:t>
            </a:r>
            <a:r>
              <a:rPr lang="cy-GB" altLang="en-US" dirty="0" smtClean="0"/>
              <a:t>galluogi’r </a:t>
            </a:r>
            <a:r>
              <a:rPr lang="cy-GB" altLang="en-US" dirty="0" err="1" smtClean="0"/>
              <a:t>goruchwyliedig</a:t>
            </a:r>
            <a:r>
              <a:rPr lang="cy-GB" altLang="en-US" dirty="0" smtClean="0"/>
              <a:t> i ddatblygu’n berson gweithio effeithiol</a:t>
            </a:r>
          </a:p>
          <a:p>
            <a:pPr lvl="1">
              <a:buNone/>
            </a:pPr>
            <a:endParaRPr lang="cy-GB" altLang="en-US" sz="1400" dirty="0" smtClean="0"/>
          </a:p>
          <a:p>
            <a:pPr lvl="1">
              <a:buNone/>
            </a:pPr>
            <a:r>
              <a:rPr lang="cy-GB" altLang="en-US" dirty="0" smtClean="0"/>
              <a:t>	2. cynnig fforwm lle mae’r gweithiwr yn rhoi cyfrif </a:t>
            </a:r>
            <a:r>
              <a:rPr lang="cy-GB" altLang="en-US" dirty="0" err="1" smtClean="0"/>
              <a:t>ohoni’i</a:t>
            </a:r>
            <a:r>
              <a:rPr lang="cy-GB" altLang="en-US" dirty="0" smtClean="0"/>
              <a:t> hun er mwyn ei sicrhau ei hun ac unrhyw un a allai ofyn iddi fod yn atebol, ei bod hi’n ymarfer yn gyfrifol</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13726649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z="3000" dirty="0"/>
              <a:t>Managerial Supervision: Frame of Reference</a:t>
            </a:r>
            <a:endParaRPr lang="en-US" altLang="en-US" sz="3000" dirty="0"/>
          </a:p>
        </p:txBody>
      </p:sp>
      <p:sp>
        <p:nvSpPr>
          <p:cNvPr id="15370" name="Text Box 10"/>
          <p:cNvSpPr txBox="1">
            <a:spLocks noChangeArrowheads="1"/>
          </p:cNvSpPr>
          <p:nvPr/>
        </p:nvSpPr>
        <p:spPr bwMode="auto">
          <a:xfrm>
            <a:off x="4872038" y="3933825"/>
            <a:ext cx="259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which influences</a:t>
            </a:r>
            <a:endParaRPr lang="en-US" altLang="en-US" sz="2400" dirty="0"/>
          </a:p>
        </p:txBody>
      </p:sp>
      <p:grpSp>
        <p:nvGrpSpPr>
          <p:cNvPr id="15383" name="Group 23"/>
          <p:cNvGrpSpPr>
            <a:grpSpLocks/>
          </p:cNvGrpSpPr>
          <p:nvPr/>
        </p:nvGrpSpPr>
        <p:grpSpPr bwMode="auto">
          <a:xfrm>
            <a:off x="3000376" y="1700214"/>
            <a:ext cx="6777038" cy="1728787"/>
            <a:chOff x="930" y="1071"/>
            <a:chExt cx="4269" cy="1089"/>
          </a:xfrm>
        </p:grpSpPr>
        <p:grpSp>
          <p:nvGrpSpPr>
            <p:cNvPr id="15379" name="Group 19"/>
            <p:cNvGrpSpPr>
              <a:grpSpLocks/>
            </p:cNvGrpSpPr>
            <p:nvPr/>
          </p:nvGrpSpPr>
          <p:grpSpPr bwMode="auto">
            <a:xfrm>
              <a:off x="930" y="1071"/>
              <a:ext cx="1950" cy="454"/>
              <a:chOff x="884" y="981"/>
              <a:chExt cx="1950" cy="454"/>
            </a:xfrm>
          </p:grpSpPr>
          <p:sp>
            <p:nvSpPr>
              <p:cNvPr id="15365" name="Text Box 5"/>
              <p:cNvSpPr txBox="1">
                <a:spLocks noChangeArrowheads="1"/>
              </p:cNvSpPr>
              <p:nvPr/>
            </p:nvSpPr>
            <p:spPr bwMode="auto">
              <a:xfrm>
                <a:off x="1202" y="1061"/>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What I do</a:t>
                </a:r>
                <a:endParaRPr lang="en-US" altLang="en-US" sz="2400" dirty="0"/>
              </a:p>
            </p:txBody>
          </p:sp>
          <p:sp>
            <p:nvSpPr>
              <p:cNvPr id="15366" name="Oval 6"/>
              <p:cNvSpPr>
                <a:spLocks noChangeArrowheads="1"/>
              </p:cNvSpPr>
              <p:nvPr/>
            </p:nvSpPr>
            <p:spPr bwMode="auto">
              <a:xfrm>
                <a:off x="884" y="981"/>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71" name="Group 11"/>
            <p:cNvGrpSpPr>
              <a:grpSpLocks/>
            </p:cNvGrpSpPr>
            <p:nvPr/>
          </p:nvGrpSpPr>
          <p:grpSpPr bwMode="auto">
            <a:xfrm>
              <a:off x="2018" y="1706"/>
              <a:ext cx="1860" cy="454"/>
              <a:chOff x="612" y="1117"/>
              <a:chExt cx="1860" cy="454"/>
            </a:xfrm>
          </p:grpSpPr>
          <p:sp>
            <p:nvSpPr>
              <p:cNvPr id="15372" name="Text Box 12"/>
              <p:cNvSpPr txBox="1">
                <a:spLocks noChangeArrowheads="1"/>
              </p:cNvSpPr>
              <p:nvPr/>
            </p:nvSpPr>
            <p:spPr bwMode="auto">
              <a:xfrm>
                <a:off x="840"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I do my job</a:t>
                </a:r>
                <a:endParaRPr lang="en-US" altLang="en-US" sz="2400" dirty="0"/>
              </a:p>
            </p:txBody>
          </p:sp>
          <p:sp>
            <p:nvSpPr>
              <p:cNvPr id="15373" name="Oval 13"/>
              <p:cNvSpPr>
                <a:spLocks noChangeArrowheads="1"/>
              </p:cNvSpPr>
              <p:nvPr/>
            </p:nvSpPr>
            <p:spPr bwMode="auto">
              <a:xfrm>
                <a:off x="612" y="1117"/>
                <a:ext cx="1769" cy="454"/>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0" name="Group 20"/>
            <p:cNvGrpSpPr>
              <a:grpSpLocks/>
            </p:cNvGrpSpPr>
            <p:nvPr/>
          </p:nvGrpSpPr>
          <p:grpSpPr bwMode="auto">
            <a:xfrm>
              <a:off x="3243" y="1117"/>
              <a:ext cx="1956" cy="454"/>
              <a:chOff x="3243" y="1117"/>
              <a:chExt cx="1956" cy="454"/>
            </a:xfrm>
          </p:grpSpPr>
          <p:sp>
            <p:nvSpPr>
              <p:cNvPr id="15376" name="Text Box 16"/>
              <p:cNvSpPr txBox="1">
                <a:spLocks noChangeArrowheads="1"/>
              </p:cNvSpPr>
              <p:nvPr/>
            </p:nvSpPr>
            <p:spPr bwMode="auto">
              <a:xfrm>
                <a:off x="3567"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lg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Who I am</a:t>
                </a:r>
                <a:endParaRPr lang="en-US" altLang="en-US" sz="2400" dirty="0"/>
              </a:p>
            </p:txBody>
          </p:sp>
          <p:sp>
            <p:nvSpPr>
              <p:cNvPr id="15377" name="Oval 17"/>
              <p:cNvSpPr>
                <a:spLocks noChangeArrowheads="1"/>
              </p:cNvSpPr>
              <p:nvPr/>
            </p:nvSpPr>
            <p:spPr bwMode="auto">
              <a:xfrm>
                <a:off x="3243" y="1117"/>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81" name="Line 21"/>
            <p:cNvSpPr>
              <a:spLocks noChangeShapeType="1"/>
            </p:cNvSpPr>
            <p:nvPr/>
          </p:nvSpPr>
          <p:spPr bwMode="auto">
            <a:xfrm>
              <a:off x="1791" y="1525"/>
              <a:ext cx="635" cy="22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82" name="Line 22"/>
            <p:cNvSpPr>
              <a:spLocks noChangeShapeType="1"/>
            </p:cNvSpPr>
            <p:nvPr/>
          </p:nvSpPr>
          <p:spPr bwMode="auto">
            <a:xfrm flipV="1">
              <a:off x="3334" y="1570"/>
              <a:ext cx="816" cy="13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5388" name="Group 28"/>
          <p:cNvGrpSpPr>
            <a:grpSpLocks/>
          </p:cNvGrpSpPr>
          <p:nvPr/>
        </p:nvGrpSpPr>
        <p:grpSpPr bwMode="auto">
          <a:xfrm>
            <a:off x="2135188" y="3429000"/>
            <a:ext cx="2305050" cy="1441450"/>
            <a:chOff x="1338" y="3022"/>
            <a:chExt cx="1452" cy="908"/>
          </a:xfrm>
        </p:grpSpPr>
        <p:sp>
          <p:nvSpPr>
            <p:cNvPr id="15384" name="Text Box 24"/>
            <p:cNvSpPr txBox="1">
              <a:spLocks noChangeArrowheads="1"/>
            </p:cNvSpPr>
            <p:nvPr/>
          </p:nvSpPr>
          <p:spPr bwMode="auto">
            <a:xfrm>
              <a:off x="1429" y="3192"/>
              <a:ext cx="1361"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The aims of the agency</a:t>
              </a:r>
              <a:endParaRPr lang="en-US" altLang="en-US" sz="2400" dirty="0"/>
            </a:p>
          </p:txBody>
        </p:sp>
        <p:sp>
          <p:nvSpPr>
            <p:cNvPr id="15385" name="Oval 25"/>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9" name="Group 29"/>
          <p:cNvGrpSpPr>
            <a:grpSpLocks/>
          </p:cNvGrpSpPr>
          <p:nvPr/>
        </p:nvGrpSpPr>
        <p:grpSpPr bwMode="auto">
          <a:xfrm>
            <a:off x="7680325" y="3500438"/>
            <a:ext cx="2508250" cy="1441450"/>
            <a:chOff x="1338" y="3022"/>
            <a:chExt cx="1580" cy="908"/>
          </a:xfrm>
        </p:grpSpPr>
        <p:sp>
          <p:nvSpPr>
            <p:cNvPr id="15390" name="Text Box 30"/>
            <p:cNvSpPr txBox="1">
              <a:spLocks noChangeArrowheads="1"/>
            </p:cNvSpPr>
            <p:nvPr/>
          </p:nvSpPr>
          <p:spPr bwMode="auto">
            <a:xfrm>
              <a:off x="1557" y="3179"/>
              <a:ext cx="1361"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000" dirty="0"/>
                <a:t>My place in the organisational structure</a:t>
              </a:r>
              <a:endParaRPr lang="en-US" altLang="en-US" sz="2000" dirty="0"/>
            </a:p>
          </p:txBody>
        </p:sp>
        <p:sp>
          <p:nvSpPr>
            <p:cNvPr id="15391" name="Oval 31"/>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96" name="Group 36"/>
          <p:cNvGrpSpPr>
            <a:grpSpLocks/>
          </p:cNvGrpSpPr>
          <p:nvPr/>
        </p:nvGrpSpPr>
        <p:grpSpPr bwMode="auto">
          <a:xfrm>
            <a:off x="4224338" y="4797426"/>
            <a:ext cx="3635375" cy="1223963"/>
            <a:chOff x="1701" y="3022"/>
            <a:chExt cx="2290" cy="771"/>
          </a:xfrm>
        </p:grpSpPr>
        <p:sp>
          <p:nvSpPr>
            <p:cNvPr id="15393" name="Text Box 33"/>
            <p:cNvSpPr txBox="1">
              <a:spLocks noChangeArrowheads="1"/>
            </p:cNvSpPr>
            <p:nvPr/>
          </p:nvSpPr>
          <p:spPr bwMode="auto">
            <a:xfrm>
              <a:off x="1858" y="3117"/>
              <a:ext cx="2133"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the agency does its job</a:t>
              </a:r>
              <a:endParaRPr lang="en-US" altLang="en-US" sz="2400" dirty="0"/>
            </a:p>
          </p:txBody>
        </p:sp>
        <p:sp>
          <p:nvSpPr>
            <p:cNvPr id="15394" name="Oval 34"/>
            <p:cNvSpPr>
              <a:spLocks noChangeArrowheads="1"/>
            </p:cNvSpPr>
            <p:nvPr/>
          </p:nvSpPr>
          <p:spPr bwMode="auto">
            <a:xfrm>
              <a:off x="1701" y="3022"/>
              <a:ext cx="2268" cy="771"/>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97" name="Text Box 37"/>
          <p:cNvSpPr txBox="1">
            <a:spLocks noChangeArrowheads="1"/>
          </p:cNvSpPr>
          <p:nvPr/>
        </p:nvSpPr>
        <p:spPr bwMode="auto">
          <a:xfrm>
            <a:off x="5808664" y="6165851"/>
            <a:ext cx="46815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1" hangingPunct="1">
              <a:spcBef>
                <a:spcPct val="50000"/>
              </a:spcBef>
            </a:pPr>
            <a:r>
              <a:rPr lang="en-GB" altLang="en-US" dirty="0"/>
              <a:t>McKay: in </a:t>
            </a:r>
            <a:r>
              <a:rPr lang="en-GB" altLang="en-US" dirty="0" err="1"/>
              <a:t>Marken</a:t>
            </a:r>
            <a:r>
              <a:rPr lang="en-GB" altLang="en-US" dirty="0"/>
              <a:t> and Payne (1987: 13)</a:t>
            </a:r>
            <a:endParaRPr lang="en-US" altLang="en-US" dirty="0"/>
          </a:p>
        </p:txBody>
      </p:sp>
    </p:spTree>
    <p:extLst>
      <p:ext uri="{BB962C8B-B14F-4D97-AF65-F5344CB8AC3E}">
        <p14:creationId xmlns:p14="http://schemas.microsoft.com/office/powerpoint/2010/main" val="973165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5383"/>
                                        </p:tgtEl>
                                        <p:attrNameLst>
                                          <p:attrName>style.visibility</p:attrName>
                                        </p:attrNameLst>
                                      </p:cBhvr>
                                      <p:to>
                                        <p:strVal val="visible"/>
                                      </p:to>
                                    </p:set>
                                    <p:anim calcmode="lin" valueType="num">
                                      <p:cBhvr additive="base">
                                        <p:cTn id="7" dur="500" fill="hold"/>
                                        <p:tgtEl>
                                          <p:spTgt spid="15383"/>
                                        </p:tgtEl>
                                        <p:attrNameLst>
                                          <p:attrName>ppt_x</p:attrName>
                                        </p:attrNameLst>
                                      </p:cBhvr>
                                      <p:tavLst>
                                        <p:tav tm="0">
                                          <p:val>
                                            <p:strVal val="0-#ppt_w/2"/>
                                          </p:val>
                                        </p:tav>
                                        <p:tav tm="100000">
                                          <p:val>
                                            <p:strVal val="#ppt_x"/>
                                          </p:val>
                                        </p:tav>
                                      </p:tavLst>
                                    </p:anim>
                                    <p:anim calcmode="lin" valueType="num">
                                      <p:cBhvr additive="base">
                                        <p:cTn id="8" dur="500" fill="hold"/>
                                        <p:tgtEl>
                                          <p:spTgt spid="1538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70"/>
                                        </p:tgtEl>
                                        <p:attrNameLst>
                                          <p:attrName>style.visibility</p:attrName>
                                        </p:attrNameLst>
                                      </p:cBhvr>
                                      <p:to>
                                        <p:strVal val="visible"/>
                                      </p:to>
                                    </p:set>
                                    <p:anim calcmode="lin" valueType="num">
                                      <p:cBhvr additive="base">
                                        <p:cTn id="13" dur="500" fill="hold"/>
                                        <p:tgtEl>
                                          <p:spTgt spid="15370"/>
                                        </p:tgtEl>
                                        <p:attrNameLst>
                                          <p:attrName>ppt_x</p:attrName>
                                        </p:attrNameLst>
                                      </p:cBhvr>
                                      <p:tavLst>
                                        <p:tav tm="0">
                                          <p:val>
                                            <p:strVal val="#ppt_x"/>
                                          </p:val>
                                        </p:tav>
                                        <p:tav tm="100000">
                                          <p:val>
                                            <p:strVal val="#ppt_x"/>
                                          </p:val>
                                        </p:tav>
                                      </p:tavLst>
                                    </p:anim>
                                    <p:anim calcmode="lin" valueType="num">
                                      <p:cBhvr additive="base">
                                        <p:cTn id="14" dur="500" fill="hold"/>
                                        <p:tgtEl>
                                          <p:spTgt spid="1537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5388"/>
                                        </p:tgtEl>
                                        <p:attrNameLst>
                                          <p:attrName>style.visibility</p:attrName>
                                        </p:attrNameLst>
                                      </p:cBhvr>
                                      <p:to>
                                        <p:strVal val="visible"/>
                                      </p:to>
                                    </p:set>
                                    <p:anim calcmode="lin" valueType="num">
                                      <p:cBhvr additive="base">
                                        <p:cTn id="19" dur="500" fill="hold"/>
                                        <p:tgtEl>
                                          <p:spTgt spid="15388"/>
                                        </p:tgtEl>
                                        <p:attrNameLst>
                                          <p:attrName>ppt_x</p:attrName>
                                        </p:attrNameLst>
                                      </p:cBhvr>
                                      <p:tavLst>
                                        <p:tav tm="0">
                                          <p:val>
                                            <p:strVal val="0-#ppt_w/2"/>
                                          </p:val>
                                        </p:tav>
                                        <p:tav tm="100000">
                                          <p:val>
                                            <p:strVal val="#ppt_x"/>
                                          </p:val>
                                        </p:tav>
                                      </p:tavLst>
                                    </p:anim>
                                    <p:anim calcmode="lin" valueType="num">
                                      <p:cBhvr additive="base">
                                        <p:cTn id="20" dur="500" fill="hold"/>
                                        <p:tgtEl>
                                          <p:spTgt spid="1538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6" presetClass="entr" presetSubtype="0" fill="hold" nodeType="clickEffect">
                                  <p:stCondLst>
                                    <p:cond delay="0"/>
                                  </p:stCondLst>
                                  <p:childTnLst>
                                    <p:set>
                                      <p:cBhvr>
                                        <p:cTn id="24" dur="1" fill="hold">
                                          <p:stCondLst>
                                            <p:cond delay="0"/>
                                          </p:stCondLst>
                                        </p:cTn>
                                        <p:tgtEl>
                                          <p:spTgt spid="15389"/>
                                        </p:tgtEl>
                                        <p:attrNameLst>
                                          <p:attrName>style.visibility</p:attrName>
                                        </p:attrNameLst>
                                      </p:cBhvr>
                                      <p:to>
                                        <p:strVal val="visible"/>
                                      </p:to>
                                    </p:set>
                                    <p:animEffect transition="in" filter="wipe(down)">
                                      <p:cBhvr>
                                        <p:cTn id="25" dur="580">
                                          <p:stCondLst>
                                            <p:cond delay="0"/>
                                          </p:stCondLst>
                                        </p:cTn>
                                        <p:tgtEl>
                                          <p:spTgt spid="15389"/>
                                        </p:tgtEl>
                                      </p:cBhvr>
                                    </p:animEffect>
                                    <p:anim calcmode="lin" valueType="num">
                                      <p:cBhvr>
                                        <p:cTn id="26" dur="1822" tmFilter="0,0; 0.14,0.36; 0.43,0.73; 0.71,0.91; 1.0,1.0">
                                          <p:stCondLst>
                                            <p:cond delay="0"/>
                                          </p:stCondLst>
                                        </p:cTn>
                                        <p:tgtEl>
                                          <p:spTgt spid="15389"/>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89"/>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89"/>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89"/>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89"/>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89"/>
                                        </p:tgtEl>
                                      </p:cBhvr>
                                      <p:to x="100000" y="60000"/>
                                    </p:animScale>
                                    <p:animScale>
                                      <p:cBhvr>
                                        <p:cTn id="32" dur="166" decel="50000">
                                          <p:stCondLst>
                                            <p:cond delay="676"/>
                                          </p:stCondLst>
                                        </p:cTn>
                                        <p:tgtEl>
                                          <p:spTgt spid="15389"/>
                                        </p:tgtEl>
                                      </p:cBhvr>
                                      <p:to x="100000" y="100000"/>
                                    </p:animScale>
                                    <p:animScale>
                                      <p:cBhvr>
                                        <p:cTn id="33" dur="26">
                                          <p:stCondLst>
                                            <p:cond delay="1312"/>
                                          </p:stCondLst>
                                        </p:cTn>
                                        <p:tgtEl>
                                          <p:spTgt spid="15389"/>
                                        </p:tgtEl>
                                      </p:cBhvr>
                                      <p:to x="100000" y="80000"/>
                                    </p:animScale>
                                    <p:animScale>
                                      <p:cBhvr>
                                        <p:cTn id="34" dur="166" decel="50000">
                                          <p:stCondLst>
                                            <p:cond delay="1338"/>
                                          </p:stCondLst>
                                        </p:cTn>
                                        <p:tgtEl>
                                          <p:spTgt spid="15389"/>
                                        </p:tgtEl>
                                      </p:cBhvr>
                                      <p:to x="100000" y="100000"/>
                                    </p:animScale>
                                    <p:animScale>
                                      <p:cBhvr>
                                        <p:cTn id="35" dur="26">
                                          <p:stCondLst>
                                            <p:cond delay="1642"/>
                                          </p:stCondLst>
                                        </p:cTn>
                                        <p:tgtEl>
                                          <p:spTgt spid="15389"/>
                                        </p:tgtEl>
                                      </p:cBhvr>
                                      <p:to x="100000" y="90000"/>
                                    </p:animScale>
                                    <p:animScale>
                                      <p:cBhvr>
                                        <p:cTn id="36" dur="166" decel="50000">
                                          <p:stCondLst>
                                            <p:cond delay="1668"/>
                                          </p:stCondLst>
                                        </p:cTn>
                                        <p:tgtEl>
                                          <p:spTgt spid="15389"/>
                                        </p:tgtEl>
                                      </p:cBhvr>
                                      <p:to x="100000" y="100000"/>
                                    </p:animScale>
                                    <p:animScale>
                                      <p:cBhvr>
                                        <p:cTn id="37" dur="26">
                                          <p:stCondLst>
                                            <p:cond delay="1808"/>
                                          </p:stCondLst>
                                        </p:cTn>
                                        <p:tgtEl>
                                          <p:spTgt spid="15389"/>
                                        </p:tgtEl>
                                      </p:cBhvr>
                                      <p:to x="100000" y="95000"/>
                                    </p:animScale>
                                    <p:animScale>
                                      <p:cBhvr>
                                        <p:cTn id="38" dur="166" decel="50000">
                                          <p:stCondLst>
                                            <p:cond delay="1834"/>
                                          </p:stCondLst>
                                        </p:cTn>
                                        <p:tgtEl>
                                          <p:spTgt spid="15389"/>
                                        </p:tgtEl>
                                      </p:cBhvr>
                                      <p:to x="100000" y="100000"/>
                                    </p:animScale>
                                  </p:childTnLst>
                                </p:cTn>
                              </p:par>
                            </p:childTnLst>
                          </p:cTn>
                        </p:par>
                      </p:childTnLst>
                    </p:cTn>
                  </p:par>
                  <p:par>
                    <p:cTn id="39" fill="hold" nodeType="clickPar">
                      <p:stCondLst>
                        <p:cond delay="indefinite"/>
                      </p:stCondLst>
                      <p:childTnLst>
                        <p:par>
                          <p:cTn id="40" fill="hold" nodeType="withGroup">
                            <p:stCondLst>
                              <p:cond delay="0"/>
                            </p:stCondLst>
                            <p:childTnLst>
                              <p:par>
                                <p:cTn id="41" presetID="15" presetClass="entr" presetSubtype="0" fill="hold" nodeType="clickEffect">
                                  <p:stCondLst>
                                    <p:cond delay="0"/>
                                  </p:stCondLst>
                                  <p:childTnLst>
                                    <p:set>
                                      <p:cBhvr>
                                        <p:cTn id="42" dur="1" fill="hold">
                                          <p:stCondLst>
                                            <p:cond delay="0"/>
                                          </p:stCondLst>
                                        </p:cTn>
                                        <p:tgtEl>
                                          <p:spTgt spid="15396"/>
                                        </p:tgtEl>
                                        <p:attrNameLst>
                                          <p:attrName>style.visibility</p:attrName>
                                        </p:attrNameLst>
                                      </p:cBhvr>
                                      <p:to>
                                        <p:strVal val="visible"/>
                                      </p:to>
                                    </p:set>
                                    <p:anim calcmode="lin" valueType="num">
                                      <p:cBhvr>
                                        <p:cTn id="43" dur="1000" fill="hold"/>
                                        <p:tgtEl>
                                          <p:spTgt spid="15396"/>
                                        </p:tgtEl>
                                        <p:attrNameLst>
                                          <p:attrName>ppt_w</p:attrName>
                                        </p:attrNameLst>
                                      </p:cBhvr>
                                      <p:tavLst>
                                        <p:tav tm="0">
                                          <p:val>
                                            <p:fltVal val="0"/>
                                          </p:val>
                                        </p:tav>
                                        <p:tav tm="100000">
                                          <p:val>
                                            <p:strVal val="#ppt_w"/>
                                          </p:val>
                                        </p:tav>
                                      </p:tavLst>
                                    </p:anim>
                                    <p:anim calcmode="lin" valueType="num">
                                      <p:cBhvr>
                                        <p:cTn id="44" dur="1000" fill="hold"/>
                                        <p:tgtEl>
                                          <p:spTgt spid="15396"/>
                                        </p:tgtEl>
                                        <p:attrNameLst>
                                          <p:attrName>ppt_h</p:attrName>
                                        </p:attrNameLst>
                                      </p:cBhvr>
                                      <p:tavLst>
                                        <p:tav tm="0">
                                          <p:val>
                                            <p:fltVal val="0"/>
                                          </p:val>
                                        </p:tav>
                                        <p:tav tm="100000">
                                          <p:val>
                                            <p:strVal val="#ppt_h"/>
                                          </p:val>
                                        </p:tav>
                                      </p:tavLst>
                                    </p:anim>
                                    <p:anim calcmode="lin" valueType="num">
                                      <p:cBhvr>
                                        <p:cTn id="45" dur="1000" fill="hold"/>
                                        <p:tgtEl>
                                          <p:spTgt spid="15396"/>
                                        </p:tgtEl>
                                        <p:attrNameLst>
                                          <p:attrName>ppt_x</p:attrName>
                                        </p:attrNameLst>
                                      </p:cBhvr>
                                      <p:tavLst>
                                        <p:tav tm="0" fmla="#ppt_x+(cos(-2*pi*(1-$))*-#ppt_x-sin(-2*pi*(1-$))*(1-#ppt_y))*(1-$)">
                                          <p:val>
                                            <p:fltVal val="0"/>
                                          </p:val>
                                        </p:tav>
                                        <p:tav tm="100000">
                                          <p:val>
                                            <p:fltVal val="1"/>
                                          </p:val>
                                        </p:tav>
                                      </p:tavLst>
                                    </p:anim>
                                    <p:anim calcmode="lin" valueType="num">
                                      <p:cBhvr>
                                        <p:cTn id="46" dur="1000" fill="hold"/>
                                        <p:tgtEl>
                                          <p:spTgt spid="1539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Group </a:t>
            </a:r>
            <a:r>
              <a:rPr lang="en-GB" dirty="0" smtClean="0"/>
              <a:t>Task – </a:t>
            </a:r>
            <a:r>
              <a:rPr lang="en-GB" dirty="0" smtClean="0"/>
              <a:t>10</a:t>
            </a:r>
            <a:r>
              <a:rPr lang="en-GB" dirty="0" smtClean="0"/>
              <a:t> </a:t>
            </a:r>
            <a:r>
              <a:rPr lang="en-GB" dirty="0"/>
              <a:t>minutes  </a:t>
            </a:r>
            <a:r>
              <a:rPr lang="en-GB" dirty="0" smtClean="0"/>
              <a:t/>
            </a:r>
            <a:br>
              <a:rPr lang="en-GB" dirty="0" smtClean="0"/>
            </a:br>
            <a:r>
              <a:rPr lang="cy-GB" dirty="0" smtClean="0"/>
              <a:t>Tasg Grŵp – </a:t>
            </a:r>
            <a:r>
              <a:rPr lang="cy-GB" dirty="0" smtClean="0"/>
              <a:t>10</a:t>
            </a:r>
            <a:r>
              <a:rPr lang="cy-GB" dirty="0" smtClean="0"/>
              <a:t> </a:t>
            </a:r>
            <a:r>
              <a:rPr lang="cy-GB" dirty="0" smtClean="0"/>
              <a:t>munud</a:t>
            </a:r>
            <a:endParaRPr lang="cy-GB" dirty="0"/>
          </a:p>
        </p:txBody>
      </p:sp>
      <p:sp>
        <p:nvSpPr>
          <p:cNvPr id="3" name="Content Placeholder 2"/>
          <p:cNvSpPr>
            <a:spLocks noGrp="1"/>
          </p:cNvSpPr>
          <p:nvPr>
            <p:ph sz="half" idx="1"/>
          </p:nvPr>
        </p:nvSpPr>
        <p:spPr/>
        <p:txBody>
          <a:bodyPr>
            <a:normAutofit/>
          </a:bodyPr>
          <a:lstStyle/>
          <a:p>
            <a:r>
              <a:rPr lang="en-GB" dirty="0" smtClean="0"/>
              <a:t>In your group discuss one example each that you have previously explored during a supervision session (either as a supervisor or as a supervisee)</a:t>
            </a:r>
          </a:p>
          <a:p>
            <a:r>
              <a:rPr lang="en-GB" dirty="0"/>
              <a:t>I</a:t>
            </a:r>
            <a:r>
              <a:rPr lang="en-GB" dirty="0" smtClean="0"/>
              <a:t>dentify the function/s of supervision and discuss how this knowledge can be used to supervise others</a:t>
            </a:r>
          </a:p>
        </p:txBody>
      </p:sp>
      <p:sp>
        <p:nvSpPr>
          <p:cNvPr id="4" name="Content Placeholder 3"/>
          <p:cNvSpPr>
            <a:spLocks noGrp="1"/>
          </p:cNvSpPr>
          <p:nvPr>
            <p:ph sz="half" idx="2"/>
          </p:nvPr>
        </p:nvSpPr>
        <p:spPr/>
        <p:txBody>
          <a:bodyPr>
            <a:normAutofit/>
          </a:bodyPr>
          <a:lstStyle/>
          <a:p>
            <a:r>
              <a:rPr lang="cy-GB" dirty="0" smtClean="0"/>
              <a:t>Yn eich grŵp chi trafodwch un enghraifft yr un yr ydych wedi eu harchwilio’n flaenorol yn ystod sesiwn oruchwylio (naill ai’n oruchwyliwr neu’n </a:t>
            </a:r>
            <a:r>
              <a:rPr lang="cy-GB" dirty="0" err="1" smtClean="0"/>
              <a:t>oruchwyliedig</a:t>
            </a:r>
            <a:r>
              <a:rPr lang="cy-GB" dirty="0" smtClean="0"/>
              <a:t>)</a:t>
            </a:r>
          </a:p>
          <a:p>
            <a:r>
              <a:rPr lang="cy-GB" dirty="0" smtClean="0"/>
              <a:t>Nodwch swyddogaeth/</a:t>
            </a:r>
            <a:r>
              <a:rPr lang="cy-GB" dirty="0" err="1" smtClean="0"/>
              <a:t>au</a:t>
            </a:r>
            <a:r>
              <a:rPr lang="cy-GB" dirty="0" smtClean="0"/>
              <a:t> goruchwylio a thrafod sut y gellir defnyddio’r wybodaeth hon i oruchwylio eraill</a:t>
            </a:r>
          </a:p>
          <a:p>
            <a:endParaRPr lang="en-US" dirty="0"/>
          </a:p>
        </p:txBody>
      </p:sp>
    </p:spTree>
    <p:extLst>
      <p:ext uri="{BB962C8B-B14F-4D97-AF65-F5344CB8AC3E}">
        <p14:creationId xmlns:p14="http://schemas.microsoft.com/office/powerpoint/2010/main" val="774881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z="4000"/>
              <a:t>Focus and balance in supervision</a:t>
            </a:r>
            <a:r>
              <a:rPr lang="cy-GB" altLang="en-US" sz="4000"/>
              <a:t> </a:t>
            </a:r>
            <a:r>
              <a:rPr lang="cy-GB" altLang="en-US" sz="2000"/>
              <a:t/>
            </a:r>
            <a:br>
              <a:rPr lang="cy-GB" altLang="en-US" sz="2000"/>
            </a:br>
            <a:r>
              <a:rPr lang="en-US" altLang="en-US" sz="2000"/>
              <a:t/>
            </a:r>
            <a:br>
              <a:rPr lang="en-US" altLang="en-US" sz="2000"/>
            </a:br>
            <a:r>
              <a:rPr lang="cy-GB" altLang="en-US" sz="4000"/>
              <a:t>Ffocws a chydbwysedd wrth oruchwylio</a:t>
            </a:r>
          </a:p>
        </p:txBody>
      </p:sp>
      <p:sp>
        <p:nvSpPr>
          <p:cNvPr id="2051" name="Rectangle 3"/>
          <p:cNvSpPr>
            <a:spLocks noGrp="1" noChangeArrowheads="1"/>
          </p:cNvSpPr>
          <p:nvPr>
            <p:ph type="subTitle" idx="1"/>
          </p:nvPr>
        </p:nvSpPr>
        <p:spPr>
          <a:xfrm>
            <a:off x="2927350" y="4076700"/>
            <a:ext cx="6400800" cy="1752600"/>
          </a:xfrm>
        </p:spPr>
        <p:txBody>
          <a:bodyPr/>
          <a:lstStyle/>
          <a:p>
            <a:pPr eaLnBrk="1" hangingPunct="1">
              <a:lnSpc>
                <a:spcPct val="90000"/>
              </a:lnSpc>
            </a:pPr>
            <a:r>
              <a:rPr lang="en-GB" altLang="en-US" sz="2800"/>
              <a:t>Establishing some priorities for supervision</a:t>
            </a:r>
            <a:r>
              <a:rPr lang="cy-GB" altLang="en-US" sz="2800"/>
              <a:t> </a:t>
            </a:r>
          </a:p>
          <a:p>
            <a:pPr eaLnBrk="1" hangingPunct="1">
              <a:lnSpc>
                <a:spcPct val="90000"/>
              </a:lnSpc>
            </a:pPr>
            <a:r>
              <a:rPr lang="cy-GB" altLang="en-US" sz="2800"/>
              <a:t>Pennu rhai blaenoriaethau ar gyfer goruchwylio</a:t>
            </a:r>
          </a:p>
        </p:txBody>
      </p:sp>
    </p:spTree>
    <p:extLst>
      <p:ext uri="{BB962C8B-B14F-4D97-AF65-F5344CB8AC3E}">
        <p14:creationId xmlns:p14="http://schemas.microsoft.com/office/powerpoint/2010/main" val="2693709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703389" y="274638"/>
            <a:ext cx="8785225" cy="1143000"/>
          </a:xfrm>
        </p:spPr>
        <p:txBody>
          <a:bodyPr/>
          <a:lstStyle/>
          <a:p>
            <a:pPr algn="ctr" eaLnBrk="1" hangingPunct="1"/>
            <a:r>
              <a:rPr lang="en-GB" altLang="en-US" sz="3600" dirty="0"/>
              <a:t>Supervision – often we just do it</a:t>
            </a:r>
            <a:r>
              <a:rPr lang="cy-GB" altLang="en-US" sz="3600" dirty="0"/>
              <a:t> </a:t>
            </a:r>
            <a:r>
              <a:rPr lang="cy-GB" altLang="en-US" sz="3600" dirty="0" smtClean="0"/>
              <a:t/>
            </a:r>
            <a:br>
              <a:rPr lang="cy-GB" altLang="en-US" sz="3600" dirty="0" smtClean="0"/>
            </a:br>
            <a:r>
              <a:rPr lang="cy-GB" altLang="en-US" sz="3600" dirty="0" smtClean="0"/>
              <a:t>Goruchwylio </a:t>
            </a:r>
            <a:r>
              <a:rPr lang="cy-GB" altLang="en-US" sz="3600" dirty="0"/>
              <a:t>– mater o wneud yw </a:t>
            </a:r>
            <a:r>
              <a:rPr lang="cy-GB" altLang="en-US" sz="3600" dirty="0" err="1"/>
              <a:t>e’n</a:t>
            </a:r>
            <a:r>
              <a:rPr lang="cy-GB" altLang="en-US" sz="3600" dirty="0"/>
              <a:t> aml</a:t>
            </a:r>
          </a:p>
        </p:txBody>
      </p:sp>
      <p:sp>
        <p:nvSpPr>
          <p:cNvPr id="3075" name="Rectangle 3"/>
          <p:cNvSpPr>
            <a:spLocks noGrp="1" noChangeArrowheads="1"/>
          </p:cNvSpPr>
          <p:nvPr>
            <p:ph sz="half" idx="1"/>
          </p:nvPr>
        </p:nvSpPr>
        <p:spPr>
          <a:xfrm>
            <a:off x="776416" y="1529063"/>
            <a:ext cx="5181600" cy="4351338"/>
          </a:xfrm>
        </p:spPr>
        <p:txBody>
          <a:bodyPr/>
          <a:lstStyle/>
          <a:p>
            <a:pPr marL="457200" lvl="1" indent="0" eaLnBrk="1" hangingPunct="1">
              <a:buNone/>
            </a:pPr>
            <a:r>
              <a:rPr lang="en-GB" altLang="en-US" dirty="0" smtClean="0">
                <a:cs typeface="Times New Roman" panose="02020603050405020304" pitchFamily="18" charset="0"/>
              </a:rPr>
              <a:t>In youth work we don</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t do ourselves any favours, as there is </a:t>
            </a:r>
          </a:p>
          <a:p>
            <a:pPr marL="457200" lvl="1" indent="0" eaLnBrk="1" hangingPunct="1">
              <a:buNone/>
            </a:pPr>
            <a:endParaRPr lang="en-GB" altLang="en-US"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a general tendency within youth work to underestimate and undervalue the skills required to undertake particular forms of work</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 </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and Payne, 1987: 9).</a:t>
            </a:r>
          </a:p>
        </p:txBody>
      </p:sp>
      <p:sp>
        <p:nvSpPr>
          <p:cNvPr id="3076" name="Content Placeholder 1"/>
          <p:cNvSpPr>
            <a:spLocks noGrp="1"/>
          </p:cNvSpPr>
          <p:nvPr>
            <p:ph sz="half" idx="2"/>
          </p:nvPr>
        </p:nvSpPr>
        <p:spPr>
          <a:xfrm>
            <a:off x="6167439" y="1484313"/>
            <a:ext cx="5274918" cy="4525962"/>
          </a:xfrm>
        </p:spPr>
        <p:txBody>
          <a:bodyPr/>
          <a:lstStyle/>
          <a:p>
            <a:pPr lvl="1" eaLnBrk="1" hangingPunct="1"/>
            <a:r>
              <a:rPr lang="cy-GB" altLang="en-US" dirty="0" smtClean="0">
                <a:cs typeface="Times New Roman" panose="02020603050405020304" pitchFamily="18" charset="0"/>
              </a:rPr>
              <a:t>Ym maes gwaith ieuenctid, dydyn ni ddim yn gwneud unrhyw ffafrau â ni ein hunain, oherwydd mae</a:t>
            </a:r>
            <a:r>
              <a:rPr lang="en-GB" altLang="en-US" dirty="0">
                <a:cs typeface="Times New Roman" panose="02020603050405020304" pitchFamily="18" charset="0"/>
              </a:rPr>
              <a:t> </a:t>
            </a:r>
            <a:r>
              <a:rPr lang="cy-GB" altLang="en-US" dirty="0" smtClean="0">
                <a:cs typeface="Times New Roman" panose="02020603050405020304" pitchFamily="18" charset="0"/>
              </a:rPr>
              <a:t>tueddiad cyffredinol ym maes gwaith ieuenctid i danbrisio a bychanu’r sgiliau sydd eu hangen  i ymgymryd â mathau penodol o waith</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 Payne, 1987: 9).</a:t>
            </a:r>
            <a:endParaRPr lang="en-US" altLang="en-US" dirty="0" smtClean="0">
              <a:cs typeface="Times New Roman" panose="02020603050405020304" pitchFamily="18" charset="0"/>
            </a:endParaRPr>
          </a:p>
        </p:txBody>
      </p:sp>
    </p:spTree>
    <p:extLst>
      <p:ext uri="{BB962C8B-B14F-4D97-AF65-F5344CB8AC3E}">
        <p14:creationId xmlns:p14="http://schemas.microsoft.com/office/powerpoint/2010/main" val="1931924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981201" y="274638"/>
            <a:ext cx="8435975" cy="1143000"/>
          </a:xfrm>
        </p:spPr>
        <p:txBody>
          <a:bodyPr>
            <a:normAutofit fontScale="90000"/>
          </a:bodyPr>
          <a:lstStyle/>
          <a:p>
            <a:pPr eaLnBrk="1" hangingPunct="1"/>
            <a:r>
              <a:rPr lang="en-GB" altLang="en-US" sz="4000"/>
              <a:t>Supervision in youth work</a:t>
            </a:r>
            <a:r>
              <a:rPr lang="cy-GB" altLang="en-US" sz="4000"/>
              <a:t/>
            </a:r>
            <a:br>
              <a:rPr lang="cy-GB" altLang="en-US" sz="4000"/>
            </a:br>
            <a:r>
              <a:rPr lang="cy-GB" altLang="en-US" sz="4000"/>
              <a:t>Goruchwylio mewn gwaith ieuenctid</a:t>
            </a:r>
          </a:p>
        </p:txBody>
      </p:sp>
      <p:sp>
        <p:nvSpPr>
          <p:cNvPr id="4099" name="Rectangle 3"/>
          <p:cNvSpPr>
            <a:spLocks noGrp="1" noChangeArrowheads="1"/>
          </p:cNvSpPr>
          <p:nvPr>
            <p:ph sz="half" idx="1"/>
          </p:nvPr>
        </p:nvSpPr>
        <p:spPr/>
        <p:txBody>
          <a:bodyPr/>
          <a:lstStyle/>
          <a:p>
            <a:pPr eaLnBrk="1" hangingPunct="1"/>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t actually know what they should be doing</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 (Ingram and Harris, 2001: 108).  </a:t>
            </a:r>
          </a:p>
          <a:p>
            <a:pPr eaLnBrk="1" hangingPunct="1"/>
            <a:endParaRPr lang="en-GB" altLang="en-US" sz="2400"/>
          </a:p>
        </p:txBody>
      </p:sp>
      <p:sp>
        <p:nvSpPr>
          <p:cNvPr id="4100" name="Content Placeholder 1"/>
          <p:cNvSpPr>
            <a:spLocks noGrp="1"/>
          </p:cNvSpPr>
          <p:nvPr>
            <p:ph sz="half" idx="2"/>
          </p:nvPr>
        </p:nvSpPr>
        <p:spPr/>
        <p:txBody>
          <a:bodyPr/>
          <a:lstStyle/>
          <a:p>
            <a:r>
              <a:rPr lang="cy-GB" altLang="en-US" sz="2400">
                <a:cs typeface="Times New Roman" panose="02020603050405020304" pitchFamily="18" charset="0"/>
              </a:rPr>
              <a:t>dywed nifer o weithwyr sydd â chyfrifoldebau rheoli wrthym mai’r rhan anoddaf o reoli yw’r sesiynau goruchwylio rheolaeth, ac maent yn cyfaddef nad ydynt mewn gwirionedd yn gwybod beth ddylen nhw fod yn ei wneud </a:t>
            </a:r>
            <a:r>
              <a:rPr lang="en-GB" altLang="en-US" sz="2400">
                <a:cs typeface="Times New Roman" panose="02020603050405020304" pitchFamily="18" charset="0"/>
              </a:rPr>
              <a:t>(Ingram and Harris, 2001: 108).</a:t>
            </a:r>
            <a:endParaRPr lang="en-US" altLang="en-US" sz="2400">
              <a:cs typeface="Times New Roman" panose="02020603050405020304" pitchFamily="18" charset="0"/>
            </a:endParaRPr>
          </a:p>
        </p:txBody>
      </p:sp>
    </p:spTree>
    <p:extLst>
      <p:ext uri="{BB962C8B-B14F-4D97-AF65-F5344CB8AC3E}">
        <p14:creationId xmlns:p14="http://schemas.microsoft.com/office/powerpoint/2010/main" val="647253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eaLnBrk="1" hangingPunct="1"/>
            <a:endParaRPr lang="cy-GB" altLang="en-US" dirty="0" smtClean="0"/>
          </a:p>
        </p:txBody>
      </p:sp>
      <p:sp>
        <p:nvSpPr>
          <p:cNvPr id="5123" name="Rectangle 4"/>
          <p:cNvSpPr>
            <a:spLocks noGrp="1" noChangeArrowheads="1"/>
          </p:cNvSpPr>
          <p:nvPr>
            <p:ph sz="half" idx="1"/>
          </p:nvPr>
        </p:nvSpPr>
        <p:spPr/>
        <p:txBody>
          <a:bodyPr/>
          <a:lstStyle/>
          <a:p>
            <a:pPr eaLnBrk="1" hangingPunct="1"/>
            <a:r>
              <a:rPr lang="en-GB" altLang="en-US" sz="2000"/>
              <a:t>Kadushin, Proctor, Towle, all refer to supervision having 3 functions:</a:t>
            </a:r>
          </a:p>
          <a:p>
            <a:pPr eaLnBrk="1" hangingPunct="1"/>
            <a:endParaRPr lang="en-GB" altLang="en-US" sz="2000"/>
          </a:p>
          <a:p>
            <a:pPr lvl="1" eaLnBrk="1" hangingPunct="1"/>
            <a:r>
              <a:rPr lang="en-GB" altLang="en-US" sz="2000"/>
              <a:t>The educative/ formative/ teaching function</a:t>
            </a:r>
          </a:p>
          <a:p>
            <a:pPr lvl="1" eaLnBrk="1" hangingPunct="1">
              <a:buFontTx/>
              <a:buNone/>
            </a:pPr>
            <a:endParaRPr lang="en-GB" altLang="en-US" sz="2000"/>
          </a:p>
          <a:p>
            <a:pPr lvl="1" eaLnBrk="1" hangingPunct="1"/>
            <a:r>
              <a:rPr lang="en-GB" altLang="en-US" sz="2000"/>
              <a:t>The supportive/ restorative/ helping function</a:t>
            </a:r>
          </a:p>
          <a:p>
            <a:pPr lvl="1" eaLnBrk="1" hangingPunct="1">
              <a:buFontTx/>
              <a:buNone/>
            </a:pPr>
            <a:endParaRPr lang="en-GB" altLang="en-US" sz="2000"/>
          </a:p>
          <a:p>
            <a:pPr lvl="1" eaLnBrk="1" hangingPunct="1"/>
            <a:r>
              <a:rPr lang="en-GB" altLang="en-US" sz="2000"/>
              <a:t>The managerial/ normative/ administration function</a:t>
            </a:r>
          </a:p>
        </p:txBody>
      </p:sp>
      <p:sp>
        <p:nvSpPr>
          <p:cNvPr id="5124" name="Content Placeholder 1"/>
          <p:cNvSpPr>
            <a:spLocks noGrp="1"/>
          </p:cNvSpPr>
          <p:nvPr>
            <p:ph sz="half" idx="2"/>
          </p:nvPr>
        </p:nvSpPr>
        <p:spPr/>
        <p:txBody>
          <a:bodyPr/>
          <a:lstStyle/>
          <a:p>
            <a:pPr eaLnBrk="1" hangingPunct="1"/>
            <a:r>
              <a:rPr lang="cy-GB" altLang="en-US" sz="2000"/>
              <a:t>Mae Kadushin, Proctor a  Towle yn cyfeirio at y ffaith fod 3 swyddogaeth i oruchwylio:</a:t>
            </a:r>
          </a:p>
          <a:p>
            <a:pPr eaLnBrk="1" hangingPunct="1"/>
            <a:endParaRPr lang="cy-GB" altLang="en-US" sz="2000"/>
          </a:p>
          <a:p>
            <a:pPr lvl="1" eaLnBrk="1" hangingPunct="1"/>
            <a:r>
              <a:rPr lang="cy-GB" altLang="en-US" sz="2000"/>
              <a:t>Y swyddogaeth addysgiadol/ffurfiannol/ addysgu</a:t>
            </a:r>
          </a:p>
          <a:p>
            <a:pPr lvl="1" eaLnBrk="1" hangingPunct="1">
              <a:buFontTx/>
              <a:buNone/>
            </a:pPr>
            <a:endParaRPr lang="cy-GB" altLang="en-US" sz="2000"/>
          </a:p>
          <a:p>
            <a:pPr lvl="1" eaLnBrk="1" hangingPunct="1"/>
            <a:r>
              <a:rPr lang="cy-GB" altLang="en-US" sz="2000"/>
              <a:t>Y swyddogaeth gefnogol/ adferol/helpu</a:t>
            </a:r>
          </a:p>
          <a:p>
            <a:pPr lvl="1" eaLnBrk="1" hangingPunct="1">
              <a:buFontTx/>
              <a:buNone/>
            </a:pPr>
            <a:endParaRPr lang="cy-GB" altLang="en-US" sz="2000"/>
          </a:p>
          <a:p>
            <a:pPr lvl="1" eaLnBrk="1" hangingPunct="1"/>
            <a:r>
              <a:rPr lang="cy-GB" altLang="en-US" sz="2000"/>
              <a:t>Y swyddogaeth reolaethol/ normadol/weinyddu</a:t>
            </a:r>
          </a:p>
          <a:p>
            <a:endParaRPr lang="cy-GB" altLang="en-US" smtClean="0"/>
          </a:p>
        </p:txBody>
      </p:sp>
    </p:spTree>
    <p:extLst>
      <p:ext uri="{BB962C8B-B14F-4D97-AF65-F5344CB8AC3E}">
        <p14:creationId xmlns:p14="http://schemas.microsoft.com/office/powerpoint/2010/main" val="37001376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normAutofit fontScale="90000"/>
          </a:bodyPr>
          <a:lstStyle/>
          <a:p>
            <a:r>
              <a:rPr lang="en-GB" altLang="en-US" dirty="0" smtClean="0"/>
              <a:t>Finding the right </a:t>
            </a:r>
            <a:r>
              <a:rPr lang="en-GB" altLang="en-US" dirty="0"/>
              <a:t>balance</a:t>
            </a:r>
            <a:br>
              <a:rPr lang="en-GB" altLang="en-US" dirty="0"/>
            </a:br>
            <a:r>
              <a:rPr lang="en-GB" altLang="en-US" dirty="0"/>
              <a:t>Cael y </a:t>
            </a:r>
            <a:r>
              <a:rPr lang="en-GB" altLang="en-US" dirty="0" err="1"/>
              <a:t>cydbwysedd</a:t>
            </a:r>
            <a:r>
              <a:rPr lang="en-GB" altLang="en-US" dirty="0"/>
              <a:t> </a:t>
            </a:r>
            <a:r>
              <a:rPr lang="en-GB" altLang="en-US" dirty="0" err="1"/>
              <a:t>cywir</a:t>
            </a:r>
            <a:endParaRPr lang="en-GB" altLang="en-US" dirty="0" smtClean="0"/>
          </a:p>
        </p:txBody>
      </p:sp>
      <p:grpSp>
        <p:nvGrpSpPr>
          <p:cNvPr id="6147" name="Group 13"/>
          <p:cNvGrpSpPr>
            <a:grpSpLocks/>
          </p:cNvGrpSpPr>
          <p:nvPr/>
        </p:nvGrpSpPr>
        <p:grpSpPr bwMode="auto">
          <a:xfrm>
            <a:off x="3432176" y="1557338"/>
            <a:ext cx="5472113" cy="4824412"/>
            <a:chOff x="1202" y="981"/>
            <a:chExt cx="3447" cy="3039"/>
          </a:xfrm>
        </p:grpSpPr>
        <p:grpSp>
          <p:nvGrpSpPr>
            <p:cNvPr id="6148" name="Group 6"/>
            <p:cNvGrpSpPr>
              <a:grpSpLocks/>
            </p:cNvGrpSpPr>
            <p:nvPr/>
          </p:nvGrpSpPr>
          <p:grpSpPr bwMode="auto">
            <a:xfrm>
              <a:off x="1202" y="1570"/>
              <a:ext cx="1634" cy="1587"/>
              <a:chOff x="748" y="1298"/>
              <a:chExt cx="1407" cy="1271"/>
            </a:xfrm>
          </p:grpSpPr>
          <p:sp>
            <p:nvSpPr>
              <p:cNvPr id="6154"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5" name="Text Box 8"/>
              <p:cNvSpPr txBox="1">
                <a:spLocks noChangeArrowheads="1"/>
              </p:cNvSpPr>
              <p:nvPr/>
            </p:nvSpPr>
            <p:spPr bwMode="auto">
              <a:xfrm>
                <a:off x="930" y="1796"/>
                <a:ext cx="1043" cy="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Addysgu</a:t>
                </a:r>
                <a:endParaRPr lang="en-GB" altLang="en-US" sz="2400" i="1" dirty="0"/>
              </a:p>
            </p:txBody>
          </p:sp>
        </p:grpSp>
        <p:sp>
          <p:nvSpPr>
            <p:cNvPr id="6149" name="Oval 10"/>
            <p:cNvSpPr>
              <a:spLocks noChangeArrowheads="1"/>
            </p:cNvSpPr>
            <p:nvPr/>
          </p:nvSpPr>
          <p:spPr bwMode="auto">
            <a:xfrm>
              <a:off x="2517" y="981"/>
              <a:ext cx="1561" cy="149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0" name="Text Box 11"/>
            <p:cNvSpPr txBox="1">
              <a:spLocks noChangeArrowheads="1"/>
            </p:cNvSpPr>
            <p:nvPr/>
          </p:nvSpPr>
          <p:spPr bwMode="auto">
            <a:xfrm>
              <a:off x="2685" y="1345"/>
              <a:ext cx="1225" cy="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Supportive</a:t>
              </a:r>
            </a:p>
            <a:p>
              <a:pPr algn="ctr" eaLnBrk="1" hangingPunct="1">
                <a:spcBef>
                  <a:spcPct val="50000"/>
                </a:spcBef>
                <a:buFontTx/>
                <a:buNone/>
              </a:pPr>
              <a:r>
                <a:rPr lang="en-GB" altLang="en-US" sz="2400" i="1" dirty="0" err="1" smtClean="0"/>
                <a:t>Cefnogol</a:t>
              </a:r>
              <a:endParaRPr lang="en-GB" altLang="en-US" sz="2400" i="1" dirty="0"/>
            </a:p>
          </p:txBody>
        </p:sp>
        <p:grpSp>
          <p:nvGrpSpPr>
            <p:cNvPr id="6151" name="Group 3"/>
            <p:cNvGrpSpPr>
              <a:grpSpLocks/>
            </p:cNvGrpSpPr>
            <p:nvPr/>
          </p:nvGrpSpPr>
          <p:grpSpPr bwMode="auto">
            <a:xfrm>
              <a:off x="2426" y="2069"/>
              <a:ext cx="2223" cy="1951"/>
              <a:chOff x="1519" y="1979"/>
              <a:chExt cx="2087" cy="1859"/>
            </a:xfrm>
          </p:grpSpPr>
          <p:sp>
            <p:nvSpPr>
              <p:cNvPr id="615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3" name="Text Box 5"/>
              <p:cNvSpPr txBox="1">
                <a:spLocks noChangeArrowheads="1"/>
              </p:cNvSpPr>
              <p:nvPr/>
            </p:nvSpPr>
            <p:spPr bwMode="auto">
              <a:xfrm>
                <a:off x="1791" y="2697"/>
                <a:ext cx="1542" cy="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spTree>
    <p:extLst>
      <p:ext uri="{BB962C8B-B14F-4D97-AF65-F5344CB8AC3E}">
        <p14:creationId xmlns:p14="http://schemas.microsoft.com/office/powerpoint/2010/main" val="10041546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92313" y="260350"/>
            <a:ext cx="8229600" cy="1143000"/>
          </a:xfrm>
        </p:spPr>
        <p:txBody>
          <a:bodyPr>
            <a:normAutofit fontScale="90000"/>
          </a:bodyPr>
          <a:lstStyle/>
          <a:p>
            <a:r>
              <a:rPr lang="en-GB" altLang="en-US" sz="4000" dirty="0"/>
              <a:t>Balancing placement supervision</a:t>
            </a:r>
            <a:br>
              <a:rPr lang="en-GB" altLang="en-US" sz="4000" dirty="0"/>
            </a:br>
            <a:r>
              <a:rPr lang="en-GB" altLang="en-US" sz="4000" dirty="0" err="1"/>
              <a:t>Cydbwyso</a:t>
            </a:r>
            <a:r>
              <a:rPr lang="en-GB" altLang="en-US" sz="4000" dirty="0"/>
              <a:t> </a:t>
            </a:r>
            <a:r>
              <a:rPr lang="en-GB" altLang="en-US" sz="4000" dirty="0" err="1"/>
              <a:t>goruchwylio</a:t>
            </a:r>
            <a:r>
              <a:rPr lang="en-GB" altLang="en-US" sz="4000" dirty="0"/>
              <a:t> </a:t>
            </a:r>
            <a:r>
              <a:rPr lang="en-GB" altLang="en-US" sz="4000" dirty="0" err="1" smtClean="0"/>
              <a:t>lleoliad</a:t>
            </a:r>
            <a:endParaRPr lang="en-GB" altLang="en-US" sz="4000" dirty="0"/>
          </a:p>
        </p:txBody>
      </p:sp>
      <p:grpSp>
        <p:nvGrpSpPr>
          <p:cNvPr id="8195" name="Group 3"/>
          <p:cNvGrpSpPr>
            <a:grpSpLocks/>
          </p:cNvGrpSpPr>
          <p:nvPr/>
        </p:nvGrpSpPr>
        <p:grpSpPr bwMode="auto">
          <a:xfrm>
            <a:off x="5880100" y="2708275"/>
            <a:ext cx="2736850" cy="2374900"/>
            <a:chOff x="1519" y="1979"/>
            <a:chExt cx="2087" cy="1859"/>
          </a:xfrm>
        </p:grpSpPr>
        <p:sp>
          <p:nvSpPr>
            <p:cNvPr id="820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Text Box 5"/>
            <p:cNvSpPr txBox="1">
              <a:spLocks noChangeArrowheads="1"/>
            </p:cNvSpPr>
            <p:nvPr/>
          </p:nvSpPr>
          <p:spPr bwMode="auto">
            <a:xfrm>
              <a:off x="1791" y="2697"/>
              <a:ext cx="1541" cy="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nvGrpSpPr>
          <p:cNvPr id="8196" name="Group 9"/>
          <p:cNvGrpSpPr>
            <a:grpSpLocks/>
          </p:cNvGrpSpPr>
          <p:nvPr/>
        </p:nvGrpSpPr>
        <p:grpSpPr bwMode="auto">
          <a:xfrm>
            <a:off x="4872039" y="1412875"/>
            <a:ext cx="3529875" cy="1873250"/>
            <a:chOff x="1746" y="1117"/>
            <a:chExt cx="1277" cy="635"/>
          </a:xfrm>
        </p:grpSpPr>
        <p:sp>
          <p:nvSpPr>
            <p:cNvPr id="8200" name="Oval 10"/>
            <p:cNvSpPr>
              <a:spLocks noChangeArrowheads="1"/>
            </p:cNvSpPr>
            <p:nvPr/>
          </p:nvSpPr>
          <p:spPr bwMode="auto">
            <a:xfrm>
              <a:off x="1746" y="1117"/>
              <a:ext cx="680" cy="63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1" name="Text Box 11"/>
            <p:cNvSpPr txBox="1">
              <a:spLocks noChangeArrowheads="1"/>
            </p:cNvSpPr>
            <p:nvPr/>
          </p:nvSpPr>
          <p:spPr bwMode="auto">
            <a:xfrm>
              <a:off x="1889" y="1244"/>
              <a:ext cx="1134" cy="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dirty="0" smtClean="0"/>
                <a:t>Supportive</a:t>
              </a:r>
            </a:p>
            <a:p>
              <a:pPr eaLnBrk="1" hangingPunct="1">
                <a:spcBef>
                  <a:spcPct val="50000"/>
                </a:spcBef>
                <a:buFontTx/>
                <a:buNone/>
              </a:pPr>
              <a:r>
                <a:rPr lang="en-GB" altLang="en-US" sz="1800" i="1" dirty="0" err="1" smtClean="0"/>
                <a:t>Cefnogol</a:t>
              </a:r>
              <a:endParaRPr lang="en-GB" altLang="en-US" sz="1800" i="1" dirty="0"/>
            </a:p>
          </p:txBody>
        </p:sp>
      </p:grpSp>
      <p:grpSp>
        <p:nvGrpSpPr>
          <p:cNvPr id="8197" name="Group 6"/>
          <p:cNvGrpSpPr>
            <a:grpSpLocks/>
          </p:cNvGrpSpPr>
          <p:nvPr/>
        </p:nvGrpSpPr>
        <p:grpSpPr bwMode="auto">
          <a:xfrm>
            <a:off x="2782888" y="2349501"/>
            <a:ext cx="3459162" cy="3311525"/>
            <a:chOff x="748" y="1298"/>
            <a:chExt cx="1407" cy="1271"/>
          </a:xfrm>
        </p:grpSpPr>
        <p:sp>
          <p:nvSpPr>
            <p:cNvPr id="8198"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Text Box 8"/>
            <p:cNvSpPr txBox="1">
              <a:spLocks noChangeArrowheads="1"/>
            </p:cNvSpPr>
            <p:nvPr/>
          </p:nvSpPr>
          <p:spPr bwMode="auto">
            <a:xfrm>
              <a:off x="930" y="1796"/>
              <a:ext cx="1043" cy="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Addysgol</a:t>
              </a:r>
              <a:endParaRPr lang="en-GB" altLang="en-US" sz="2400" i="1" dirty="0"/>
            </a:p>
          </p:txBody>
        </p:sp>
      </p:grpSp>
    </p:spTree>
    <p:extLst>
      <p:ext uri="{BB962C8B-B14F-4D97-AF65-F5344CB8AC3E}">
        <p14:creationId xmlns:p14="http://schemas.microsoft.com/office/powerpoint/2010/main" val="1121502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latin typeface="Impact" panose="020B0806030902050204" pitchFamily="34" charset="0"/>
              </a:rPr>
              <a:t>Hard and Soft Quality</a:t>
            </a:r>
          </a:p>
        </p:txBody>
      </p:sp>
      <p:grpSp>
        <p:nvGrpSpPr>
          <p:cNvPr id="11267" name="Group 3"/>
          <p:cNvGrpSpPr>
            <a:grpSpLocks/>
          </p:cNvGrpSpPr>
          <p:nvPr/>
        </p:nvGrpSpPr>
        <p:grpSpPr bwMode="auto">
          <a:xfrm>
            <a:off x="4008438" y="1916113"/>
            <a:ext cx="4394200" cy="3598862"/>
            <a:chOff x="1655" y="1344"/>
            <a:chExt cx="2768" cy="2267"/>
          </a:xfrm>
        </p:grpSpPr>
        <p:pic>
          <p:nvPicPr>
            <p:cNvPr id="11276" name="Picture 4" descr="fried-egg-stress-to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5" y="1344"/>
              <a:ext cx="2768" cy="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77" name="Group 5"/>
            <p:cNvGrpSpPr>
              <a:grpSpLocks/>
            </p:cNvGrpSpPr>
            <p:nvPr/>
          </p:nvGrpSpPr>
          <p:grpSpPr bwMode="auto">
            <a:xfrm>
              <a:off x="2336" y="1797"/>
              <a:ext cx="1860" cy="1150"/>
              <a:chOff x="2290" y="1797"/>
              <a:chExt cx="1860" cy="1150"/>
            </a:xfrm>
          </p:grpSpPr>
          <p:sp>
            <p:nvSpPr>
              <p:cNvPr id="11278" name="Text Box 6"/>
              <p:cNvSpPr txBox="1">
                <a:spLocks noChangeArrowheads="1"/>
              </p:cNvSpPr>
              <p:nvPr/>
            </p:nvSpPr>
            <p:spPr bwMode="auto">
              <a:xfrm>
                <a:off x="2290" y="1797"/>
                <a:ext cx="817"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a:solidFill>
                      <a:schemeClr val="bg1"/>
                    </a:solidFill>
                  </a:rPr>
                  <a:t>Core Activity</a:t>
                </a:r>
              </a:p>
            </p:txBody>
          </p:sp>
          <p:sp>
            <p:nvSpPr>
              <p:cNvPr id="11279" name="Text Box 7"/>
              <p:cNvSpPr txBox="1">
                <a:spLocks noChangeArrowheads="1"/>
              </p:cNvSpPr>
              <p:nvPr/>
            </p:nvSpPr>
            <p:spPr bwMode="auto">
              <a:xfrm>
                <a:off x="2744" y="2659"/>
                <a:ext cx="136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Relationships</a:t>
                </a:r>
              </a:p>
            </p:txBody>
          </p:sp>
          <p:sp>
            <p:nvSpPr>
              <p:cNvPr id="11280" name="Text Box 8"/>
              <p:cNvSpPr txBox="1">
                <a:spLocks noChangeArrowheads="1"/>
              </p:cNvSpPr>
              <p:nvPr/>
            </p:nvSpPr>
            <p:spPr bwMode="auto">
              <a:xfrm>
                <a:off x="3334" y="2160"/>
                <a:ext cx="8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Context</a:t>
                </a:r>
              </a:p>
            </p:txBody>
          </p:sp>
        </p:grpSp>
      </p:grpSp>
      <p:sp>
        <p:nvSpPr>
          <p:cNvPr id="11268" name="Text Box 9"/>
          <p:cNvSpPr txBox="1">
            <a:spLocks noChangeArrowheads="1"/>
          </p:cNvSpPr>
          <p:nvPr/>
        </p:nvSpPr>
        <p:spPr bwMode="auto">
          <a:xfrm>
            <a:off x="1847851" y="1773239"/>
            <a:ext cx="2735263"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a:latin typeface="Impact" panose="020B0806030902050204" pitchFamily="34" charset="0"/>
              </a:rPr>
              <a:t>Hard Elements</a:t>
            </a:r>
          </a:p>
        </p:txBody>
      </p:sp>
      <p:sp>
        <p:nvSpPr>
          <p:cNvPr id="11269" name="Line 10"/>
          <p:cNvSpPr>
            <a:spLocks noChangeShapeType="1"/>
          </p:cNvSpPr>
          <p:nvPr/>
        </p:nvSpPr>
        <p:spPr bwMode="auto">
          <a:xfrm>
            <a:off x="4367214" y="2133601"/>
            <a:ext cx="936625" cy="576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0" name="Text Box 11"/>
          <p:cNvSpPr txBox="1">
            <a:spLocks noChangeArrowheads="1"/>
          </p:cNvSpPr>
          <p:nvPr/>
        </p:nvSpPr>
        <p:spPr bwMode="auto">
          <a:xfrm>
            <a:off x="7464426" y="1844675"/>
            <a:ext cx="26654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a:latin typeface="Impact" panose="020B0806030902050204" pitchFamily="34" charset="0"/>
              </a:rPr>
              <a:t>Soft Elements</a:t>
            </a:r>
          </a:p>
        </p:txBody>
      </p:sp>
      <p:sp>
        <p:nvSpPr>
          <p:cNvPr id="11271" name="Arc 12"/>
          <p:cNvSpPr>
            <a:spLocks/>
          </p:cNvSpPr>
          <p:nvPr/>
        </p:nvSpPr>
        <p:spPr bwMode="auto">
          <a:xfrm rot="9000457" flipV="1">
            <a:off x="6600826" y="2420939"/>
            <a:ext cx="1685925" cy="2376487"/>
          </a:xfrm>
          <a:custGeom>
            <a:avLst/>
            <a:gdLst>
              <a:gd name="T0" fmla="*/ 0 w 18499"/>
              <a:gd name="T1" fmla="*/ 0 h 21600"/>
              <a:gd name="T2" fmla="*/ 2147483647 w 18499"/>
              <a:gd name="T3" fmla="*/ 2147483647 h 21600"/>
              <a:gd name="T4" fmla="*/ 0 w 18499"/>
              <a:gd name="T5" fmla="*/ 2147483647 h 21600"/>
              <a:gd name="T6" fmla="*/ 0 60000 65536"/>
              <a:gd name="T7" fmla="*/ 0 60000 65536"/>
              <a:gd name="T8" fmla="*/ 0 60000 65536"/>
            </a:gdLst>
            <a:ahLst/>
            <a:cxnLst>
              <a:cxn ang="T6">
                <a:pos x="T0" y="T1"/>
              </a:cxn>
              <a:cxn ang="T7">
                <a:pos x="T2" y="T3"/>
              </a:cxn>
              <a:cxn ang="T8">
                <a:pos x="T4" y="T5"/>
              </a:cxn>
            </a:cxnLst>
            <a:rect l="0" t="0" r="r" b="b"/>
            <a:pathLst>
              <a:path w="18499" h="21600" fill="none" extrusionOk="0">
                <a:moveTo>
                  <a:pt x="-1" y="0"/>
                </a:moveTo>
                <a:cubicBezTo>
                  <a:pt x="7571" y="0"/>
                  <a:pt x="14590" y="3964"/>
                  <a:pt x="18499" y="10448"/>
                </a:cubicBezTo>
              </a:path>
              <a:path w="18499" h="21600" stroke="0" extrusionOk="0">
                <a:moveTo>
                  <a:pt x="-1" y="0"/>
                </a:moveTo>
                <a:cubicBezTo>
                  <a:pt x="7571" y="0"/>
                  <a:pt x="14590" y="3964"/>
                  <a:pt x="18499" y="10448"/>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272" name="Arc 13"/>
          <p:cNvSpPr>
            <a:spLocks/>
          </p:cNvSpPr>
          <p:nvPr/>
        </p:nvSpPr>
        <p:spPr bwMode="auto">
          <a:xfrm rot="10800000" flipV="1">
            <a:off x="7248525" y="2133600"/>
            <a:ext cx="431800" cy="1079500"/>
          </a:xfrm>
          <a:custGeom>
            <a:avLst/>
            <a:gdLst>
              <a:gd name="T0" fmla="*/ 0 w 21538"/>
              <a:gd name="T1" fmla="*/ 0 h 21600"/>
              <a:gd name="T2" fmla="*/ 173555011 w 21538"/>
              <a:gd name="T3" fmla="*/ 2147483647 h 21600"/>
              <a:gd name="T4" fmla="*/ 0 w 21538"/>
              <a:gd name="T5" fmla="*/ 2147483647 h 21600"/>
              <a:gd name="T6" fmla="*/ 0 60000 65536"/>
              <a:gd name="T7" fmla="*/ 0 60000 65536"/>
              <a:gd name="T8" fmla="*/ 0 60000 65536"/>
            </a:gdLst>
            <a:ahLst/>
            <a:cxnLst>
              <a:cxn ang="T6">
                <a:pos x="T0" y="T1"/>
              </a:cxn>
              <a:cxn ang="T7">
                <a:pos x="T2" y="T3"/>
              </a:cxn>
              <a:cxn ang="T8">
                <a:pos x="T4" y="T5"/>
              </a:cxn>
            </a:cxnLst>
            <a:rect l="0" t="0" r="r" b="b"/>
            <a:pathLst>
              <a:path w="21538" h="21600" fill="none" extrusionOk="0">
                <a:moveTo>
                  <a:pt x="-1" y="0"/>
                </a:moveTo>
                <a:cubicBezTo>
                  <a:pt x="11293" y="0"/>
                  <a:pt x="20680" y="8699"/>
                  <a:pt x="21537" y="19960"/>
                </a:cubicBezTo>
              </a:path>
              <a:path w="21538" h="21600" stroke="0" extrusionOk="0">
                <a:moveTo>
                  <a:pt x="-1" y="0"/>
                </a:moveTo>
                <a:cubicBezTo>
                  <a:pt x="11293" y="0"/>
                  <a:pt x="20680" y="8699"/>
                  <a:pt x="21537" y="19960"/>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10" name="Text Box 14"/>
          <p:cNvSpPr txBox="1">
            <a:spLocks noChangeArrowheads="1"/>
          </p:cNvSpPr>
          <p:nvPr/>
        </p:nvSpPr>
        <p:spPr bwMode="auto">
          <a:xfrm>
            <a:off x="1919288" y="2492376"/>
            <a:ext cx="2520950" cy="344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200">
                <a:latin typeface="Corbel" panose="020B0503020204020204" pitchFamily="34" charset="0"/>
              </a:rPr>
              <a:t>Expectations met?</a:t>
            </a:r>
          </a:p>
          <a:p>
            <a:pPr eaLnBrk="1" hangingPunct="1">
              <a:spcBef>
                <a:spcPct val="50000"/>
              </a:spcBef>
              <a:buFontTx/>
              <a:buNone/>
            </a:pPr>
            <a:r>
              <a:rPr lang="en-GB" altLang="en-US" sz="2200">
                <a:latin typeface="Corbel" panose="020B0503020204020204" pitchFamily="34" charset="0"/>
              </a:rPr>
              <a:t>Did it work?</a:t>
            </a:r>
          </a:p>
          <a:p>
            <a:pPr eaLnBrk="1" hangingPunct="1">
              <a:spcBef>
                <a:spcPct val="50000"/>
              </a:spcBef>
              <a:buFontTx/>
              <a:buNone/>
            </a:pPr>
            <a:r>
              <a:rPr lang="en-GB" altLang="en-US" sz="2200">
                <a:latin typeface="Corbel" panose="020B0503020204020204" pitchFamily="34" charset="0"/>
              </a:rPr>
              <a:t>Worth the cost?</a:t>
            </a:r>
          </a:p>
          <a:p>
            <a:pPr eaLnBrk="1" hangingPunct="1">
              <a:spcBef>
                <a:spcPct val="50000"/>
              </a:spcBef>
              <a:buFontTx/>
              <a:buNone/>
            </a:pPr>
            <a:r>
              <a:rPr lang="en-GB" altLang="en-US" sz="2200">
                <a:latin typeface="Corbel" panose="020B0503020204020204" pitchFamily="34" charset="0"/>
              </a:rPr>
              <a:t>Worth the effort?</a:t>
            </a:r>
          </a:p>
          <a:p>
            <a:pPr eaLnBrk="1" hangingPunct="1">
              <a:spcBef>
                <a:spcPct val="50000"/>
              </a:spcBef>
              <a:buFontTx/>
              <a:buNone/>
            </a:pPr>
            <a:r>
              <a:rPr lang="en-GB" altLang="en-US" sz="2200">
                <a:latin typeface="Corbel" panose="020B0503020204020204" pitchFamily="34" charset="0"/>
              </a:rPr>
              <a:t>Accurate?</a:t>
            </a:r>
          </a:p>
          <a:p>
            <a:pPr eaLnBrk="1" hangingPunct="1">
              <a:spcBef>
                <a:spcPct val="50000"/>
              </a:spcBef>
              <a:buFontTx/>
              <a:buNone/>
            </a:pPr>
            <a:r>
              <a:rPr lang="en-GB" altLang="en-US" sz="2200">
                <a:latin typeface="Corbel" panose="020B0503020204020204" pitchFamily="34" charset="0"/>
              </a:rPr>
              <a:t>Delivered well?</a:t>
            </a:r>
          </a:p>
          <a:p>
            <a:pPr eaLnBrk="1" hangingPunct="1">
              <a:spcBef>
                <a:spcPct val="50000"/>
              </a:spcBef>
              <a:buFontTx/>
              <a:buNone/>
            </a:pPr>
            <a:r>
              <a:rPr lang="en-GB" altLang="en-US" sz="2200">
                <a:latin typeface="Corbel" panose="020B0503020204020204" pitchFamily="34" charset="0"/>
              </a:rPr>
              <a:t>As ordered?</a:t>
            </a:r>
          </a:p>
        </p:txBody>
      </p:sp>
      <p:sp>
        <p:nvSpPr>
          <p:cNvPr id="4111" name="Text Box 15"/>
          <p:cNvSpPr txBox="1">
            <a:spLocks noChangeArrowheads="1"/>
          </p:cNvSpPr>
          <p:nvPr/>
        </p:nvSpPr>
        <p:spPr bwMode="auto">
          <a:xfrm>
            <a:off x="8131003" y="2636838"/>
            <a:ext cx="2520950" cy="3985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sz="2200" dirty="0">
                <a:latin typeface="Corbel" panose="020B0503020204020204" pitchFamily="34" charset="0"/>
              </a:rPr>
              <a:t>How did young people feel?</a:t>
            </a:r>
          </a:p>
          <a:p>
            <a:pPr algn="r" eaLnBrk="1" hangingPunct="1">
              <a:spcBef>
                <a:spcPct val="50000"/>
              </a:spcBef>
              <a:buFontTx/>
              <a:buNone/>
            </a:pPr>
            <a:r>
              <a:rPr lang="en-GB" altLang="en-US" sz="2200" dirty="0">
                <a:latin typeface="Corbel" panose="020B0503020204020204" pitchFamily="34" charset="0"/>
              </a:rPr>
              <a:t>Were stakeholders informed and consulted?</a:t>
            </a:r>
          </a:p>
          <a:p>
            <a:pPr algn="r" eaLnBrk="1" hangingPunct="1">
              <a:spcBef>
                <a:spcPct val="50000"/>
              </a:spcBef>
              <a:buFontTx/>
              <a:buNone/>
            </a:pPr>
            <a:r>
              <a:rPr lang="en-GB" altLang="en-US" sz="2200" dirty="0">
                <a:latin typeface="Corbel" panose="020B0503020204020204" pitchFamily="34" charset="0"/>
              </a:rPr>
              <a:t>Was it personalised?</a:t>
            </a:r>
          </a:p>
          <a:p>
            <a:pPr algn="r" eaLnBrk="1" hangingPunct="1">
              <a:spcBef>
                <a:spcPct val="50000"/>
              </a:spcBef>
              <a:buFontTx/>
              <a:buNone/>
            </a:pPr>
            <a:r>
              <a:rPr lang="en-GB" altLang="en-US" sz="2200" dirty="0">
                <a:latin typeface="Corbel" panose="020B0503020204020204" pitchFamily="34" charset="0"/>
              </a:rPr>
              <a:t>Did young people like how they were treated?</a:t>
            </a:r>
          </a:p>
        </p:txBody>
      </p:sp>
      <p:sp>
        <p:nvSpPr>
          <p:cNvPr id="11275" name="Text Box 16"/>
          <p:cNvSpPr txBox="1">
            <a:spLocks noChangeArrowheads="1"/>
          </p:cNvSpPr>
          <p:nvPr/>
        </p:nvSpPr>
        <p:spPr bwMode="auto">
          <a:xfrm>
            <a:off x="1992314" y="6165851"/>
            <a:ext cx="30241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Lawrie, (1995: 54)</a:t>
            </a:r>
          </a:p>
        </p:txBody>
      </p:sp>
    </p:spTree>
    <p:extLst>
      <p:ext uri="{BB962C8B-B14F-4D97-AF65-F5344CB8AC3E}">
        <p14:creationId xmlns:p14="http://schemas.microsoft.com/office/powerpoint/2010/main" val="2609176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110"/>
                                        </p:tgtEl>
                                        <p:attrNameLst>
                                          <p:attrName>style.visibility</p:attrName>
                                        </p:attrNameLst>
                                      </p:cBhvr>
                                      <p:to>
                                        <p:strVal val="visible"/>
                                      </p:to>
                                    </p:set>
                                    <p:anim calcmode="lin" valueType="num">
                                      <p:cBhvr>
                                        <p:cTn id="7" dur="500" fill="hold"/>
                                        <p:tgtEl>
                                          <p:spTgt spid="4110"/>
                                        </p:tgtEl>
                                        <p:attrNameLst>
                                          <p:attrName>ppt_w</p:attrName>
                                        </p:attrNameLst>
                                      </p:cBhvr>
                                      <p:tavLst>
                                        <p:tav tm="0">
                                          <p:val>
                                            <p:fltVal val="0"/>
                                          </p:val>
                                        </p:tav>
                                        <p:tav tm="100000">
                                          <p:val>
                                            <p:strVal val="#ppt_w"/>
                                          </p:val>
                                        </p:tav>
                                      </p:tavLst>
                                    </p:anim>
                                    <p:anim calcmode="lin" valueType="num">
                                      <p:cBhvr>
                                        <p:cTn id="8" dur="500" fill="hold"/>
                                        <p:tgtEl>
                                          <p:spTgt spid="4110"/>
                                        </p:tgtEl>
                                        <p:attrNameLst>
                                          <p:attrName>ppt_h</p:attrName>
                                        </p:attrNameLst>
                                      </p:cBhvr>
                                      <p:tavLst>
                                        <p:tav tm="0">
                                          <p:val>
                                            <p:fltVal val="0"/>
                                          </p:val>
                                        </p:tav>
                                        <p:tav tm="100000">
                                          <p:val>
                                            <p:strVal val="#ppt_h"/>
                                          </p:val>
                                        </p:tav>
                                      </p:tavLst>
                                    </p:anim>
                                    <p:animEffect transition="in" filter="fade">
                                      <p:cBhvr>
                                        <p:cTn id="9" dur="500"/>
                                        <p:tgtEl>
                                          <p:spTgt spid="411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4111"/>
                                        </p:tgtEl>
                                        <p:attrNameLst>
                                          <p:attrName>style.visibility</p:attrName>
                                        </p:attrNameLst>
                                      </p:cBhvr>
                                      <p:to>
                                        <p:strVal val="visible"/>
                                      </p:to>
                                    </p:set>
                                    <p:anim calcmode="lin" valueType="num">
                                      <p:cBhvr>
                                        <p:cTn id="14" dur="500" fill="hold"/>
                                        <p:tgtEl>
                                          <p:spTgt spid="4111"/>
                                        </p:tgtEl>
                                        <p:attrNameLst>
                                          <p:attrName>ppt_w</p:attrName>
                                        </p:attrNameLst>
                                      </p:cBhvr>
                                      <p:tavLst>
                                        <p:tav tm="0">
                                          <p:val>
                                            <p:fltVal val="0"/>
                                          </p:val>
                                        </p:tav>
                                        <p:tav tm="100000">
                                          <p:val>
                                            <p:strVal val="#ppt_w"/>
                                          </p:val>
                                        </p:tav>
                                      </p:tavLst>
                                    </p:anim>
                                    <p:anim calcmode="lin" valueType="num">
                                      <p:cBhvr>
                                        <p:cTn id="15" dur="500" fill="hold"/>
                                        <p:tgtEl>
                                          <p:spTgt spid="4111"/>
                                        </p:tgtEl>
                                        <p:attrNameLst>
                                          <p:attrName>ppt_h</p:attrName>
                                        </p:attrNameLst>
                                      </p:cBhvr>
                                      <p:tavLst>
                                        <p:tav tm="0">
                                          <p:val>
                                            <p:fltVal val="0"/>
                                          </p:val>
                                        </p:tav>
                                        <p:tav tm="100000">
                                          <p:val>
                                            <p:strVal val="#ppt_h"/>
                                          </p:val>
                                        </p:tav>
                                      </p:tavLst>
                                    </p:anim>
                                    <p:animEffect transition="in" filter="fade">
                                      <p:cBhvr>
                                        <p:cTn id="16" dur="500"/>
                                        <p:tgtEl>
                                          <p:spTgt spid="4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0" grpId="0"/>
      <p:bldP spid="41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GB" altLang="en-US" sz="4000" dirty="0"/>
              <a:t>Areas for Supervision</a:t>
            </a:r>
            <a:r>
              <a:rPr lang="cy-GB" altLang="en-US" sz="4000" dirty="0"/>
              <a:t/>
            </a:r>
            <a:br>
              <a:rPr lang="cy-GB" altLang="en-US" sz="4000" dirty="0"/>
            </a:br>
            <a:r>
              <a:rPr lang="cy-GB" altLang="en-US" sz="4000" dirty="0"/>
              <a:t>Meysydd i’w Goruchwylio</a:t>
            </a:r>
          </a:p>
        </p:txBody>
      </p:sp>
      <p:graphicFrame>
        <p:nvGraphicFramePr>
          <p:cNvPr id="11302" name="Group 38"/>
          <p:cNvGraphicFramePr>
            <a:graphicFrameLocks noGrp="1"/>
          </p:cNvGraphicFramePr>
          <p:nvPr>
            <p:ph idx="1"/>
            <p:extLst>
              <p:ext uri="{D42A27DB-BD31-4B8C-83A1-F6EECF244321}">
                <p14:modId xmlns:p14="http://schemas.microsoft.com/office/powerpoint/2010/main" val="971339098"/>
              </p:ext>
            </p:extLst>
          </p:nvPr>
        </p:nvGraphicFramePr>
        <p:xfrm>
          <a:off x="1919288" y="1628776"/>
          <a:ext cx="8229600" cy="4818063"/>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03023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Performance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Perfformiad</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What</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Beth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Why</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Pam</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How</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cy-GB" altLang="en-US" sz="2800" b="0" i="0" u="none" strike="noStrike" cap="none" normalizeH="0" baseline="0" smtClean="0">
                          <a:ln>
                            <a:noFill/>
                          </a:ln>
                          <a:solidFill>
                            <a:schemeClr val="tx1"/>
                          </a:solidFill>
                          <a:effectLst/>
                          <a:latin typeface="Arial" charset="0"/>
                          <a:cs typeface="Arial" charset="0"/>
                        </a:rPr>
                        <a:t>Sut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79">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smtClean="0">
                          <a:ln>
                            <a:noFill/>
                          </a:ln>
                          <a:solidFill>
                            <a:schemeClr val="tx1"/>
                          </a:solidFill>
                          <a:effectLst/>
                          <a:latin typeface="Arial" charset="0"/>
                          <a:cs typeface="Arial" charset="0"/>
                        </a:rPr>
                        <a:t>Aspect 1</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smtClean="0">
                          <a:ln>
                            <a:noFill/>
                          </a:ln>
                          <a:solidFill>
                            <a:schemeClr val="tx1"/>
                          </a:solidFill>
                          <a:effectLst/>
                          <a:latin typeface="Arial" charset="0"/>
                          <a:cs typeface="Arial" charset="0"/>
                        </a:rPr>
                        <a:t>Agwedd </a:t>
                      </a:r>
                      <a:r>
                        <a:rPr kumimoji="0" lang="en-GB" altLang="en-US" sz="2500" b="0" i="0" u="none" strike="noStrike" cap="none" normalizeH="0" baseline="0" smtClean="0">
                          <a:ln>
                            <a:noFill/>
                          </a:ln>
                          <a:solidFill>
                            <a:schemeClr val="tx1"/>
                          </a:solidFill>
                          <a:effectLst/>
                          <a:latin typeface="Arial" charset="0"/>
                          <a:cs typeface="Arial" charset="0"/>
                        </a:rPr>
                        <a:t>1</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68430">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smtClean="0">
                          <a:ln>
                            <a:noFill/>
                          </a:ln>
                          <a:solidFill>
                            <a:schemeClr val="tx1"/>
                          </a:solidFill>
                          <a:effectLst/>
                          <a:latin typeface="Arial" charset="0"/>
                          <a:cs typeface="Arial" charset="0"/>
                        </a:rPr>
                        <a:t>Aspect 2</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smtClean="0">
                          <a:ln>
                            <a:noFill/>
                          </a:ln>
                          <a:solidFill>
                            <a:schemeClr val="tx1"/>
                          </a:solidFill>
                          <a:effectLst/>
                          <a:latin typeface="Arial" charset="0"/>
                          <a:cs typeface="Arial" charset="0"/>
                        </a:rPr>
                        <a:t>Agwedd 2</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29541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Aspect 3</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Agwedd 3</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4774974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2130426"/>
            <a:ext cx="7772400" cy="1470025"/>
          </a:xfrm>
        </p:spPr>
        <p:txBody>
          <a:bodyPr anchor="ctr"/>
          <a:lstStyle/>
          <a:p>
            <a:r>
              <a:rPr lang="en-GB" altLang="en-US" sz="4400" dirty="0" smtClean="0"/>
              <a:t>Relationships and Contracting in Supervision</a:t>
            </a:r>
            <a:endParaRPr lang="en-US" altLang="en-US" sz="4400" dirty="0"/>
          </a:p>
        </p:txBody>
      </p:sp>
      <p:sp>
        <p:nvSpPr>
          <p:cNvPr id="2051" name="Rectangle 3"/>
          <p:cNvSpPr>
            <a:spLocks noGrp="1" noChangeArrowheads="1"/>
          </p:cNvSpPr>
          <p:nvPr>
            <p:ph type="subTitle" idx="1"/>
          </p:nvPr>
        </p:nvSpPr>
        <p:spPr>
          <a:xfrm>
            <a:off x="2895600" y="3886200"/>
            <a:ext cx="6400800" cy="1752600"/>
          </a:xfrm>
        </p:spPr>
        <p:txBody>
          <a:bodyPr/>
          <a:lstStyle/>
          <a:p>
            <a:r>
              <a:rPr lang="cy-GB" altLang="en-US" sz="3200" dirty="0" smtClean="0"/>
              <a:t>Perthnasoedd a Chontractau ym maes Goruchwylio</a:t>
            </a:r>
            <a:endParaRPr lang="cy-GB" altLang="en-US" sz="3200" dirty="0"/>
          </a:p>
        </p:txBody>
      </p:sp>
    </p:spTree>
    <p:extLst>
      <p:ext uri="{BB962C8B-B14F-4D97-AF65-F5344CB8AC3E}">
        <p14:creationId xmlns:p14="http://schemas.microsoft.com/office/powerpoint/2010/main" val="293219466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098" name="Rectangle 9"/>
          <p:cNvSpPr>
            <a:spLocks noGrp="1" noChangeArrowheads="1"/>
          </p:cNvSpPr>
          <p:nvPr>
            <p:ph sz="half" idx="1"/>
          </p:nvPr>
        </p:nvSpPr>
        <p:spPr/>
        <p:txBody>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
        <p:nvSpPr>
          <p:cNvPr id="3" name="Content Placeholder 2"/>
          <p:cNvSpPr>
            <a:spLocks noGrp="1"/>
          </p:cNvSpPr>
          <p:nvPr>
            <p:ph sz="half" idx="2"/>
          </p:nvPr>
        </p:nvSpPr>
        <p:spPr/>
        <p:txBody>
          <a:bodyPr/>
          <a:lstStyle/>
          <a:p>
            <a:r>
              <a:rPr lang="cy-GB" altLang="en-US" sz="3600" dirty="0" smtClean="0"/>
              <a:t>Sut y gall y contract goruchwylio    helpu i ddatblygu perthynas goruchwylio iach ac effeithiol? </a:t>
            </a:r>
          </a:p>
          <a:p>
            <a:endParaRPr lang="cy-GB" dirty="0"/>
          </a:p>
        </p:txBody>
      </p:sp>
    </p:spTree>
    <p:extLst>
      <p:ext uri="{BB962C8B-B14F-4D97-AF65-F5344CB8AC3E}">
        <p14:creationId xmlns:p14="http://schemas.microsoft.com/office/powerpoint/2010/main" val="1378801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ctr" eaLnBrk="1" hangingPunct="1"/>
            <a:r>
              <a:rPr lang="en-GB" altLang="en-US" dirty="0" smtClean="0"/>
              <a:t>Types of supervision     </a:t>
            </a:r>
            <a:br>
              <a:rPr lang="en-GB" altLang="en-US" dirty="0" smtClean="0"/>
            </a:br>
            <a:r>
              <a:rPr lang="cy-GB" altLang="en-US" dirty="0" smtClean="0"/>
              <a:t>Mathau ar oruchwyliaeth</a:t>
            </a:r>
          </a:p>
        </p:txBody>
      </p:sp>
      <p:sp>
        <p:nvSpPr>
          <p:cNvPr id="7171" name="Rectangle 3"/>
          <p:cNvSpPr>
            <a:spLocks noGrp="1" noChangeArrowheads="1"/>
          </p:cNvSpPr>
          <p:nvPr>
            <p:ph sz="half" idx="1"/>
          </p:nvPr>
        </p:nvSpPr>
        <p:spPr/>
        <p:txBody>
          <a:bodyPr>
            <a:normAutofit fontScale="92500" lnSpcReduction="20000"/>
          </a:bodyPr>
          <a:lstStyle/>
          <a:p>
            <a:pPr eaLnBrk="1" hangingPunct="1"/>
            <a:r>
              <a:rPr lang="en-GB" altLang="en-US" dirty="0"/>
              <a:t>‘Supervision’ used as an umbrella </a:t>
            </a:r>
            <a:r>
              <a:rPr lang="en-GB" altLang="en-US" dirty="0" smtClean="0"/>
              <a:t>term</a:t>
            </a:r>
          </a:p>
          <a:p>
            <a:pPr eaLnBrk="1" hangingPunct="1"/>
            <a:r>
              <a:rPr lang="en-GB" altLang="en-US" dirty="0"/>
              <a:t>H</a:t>
            </a:r>
            <a:r>
              <a:rPr lang="en-GB" altLang="en-US" dirty="0" smtClean="0"/>
              <a:t>awkins </a:t>
            </a:r>
            <a:r>
              <a:rPr lang="en-GB" altLang="en-US" dirty="0"/>
              <a:t>and </a:t>
            </a:r>
            <a:r>
              <a:rPr lang="en-GB" altLang="en-US" dirty="0" err="1"/>
              <a:t>Shohet</a:t>
            </a:r>
            <a:r>
              <a:rPr lang="en-GB" altLang="en-US" dirty="0"/>
              <a:t> (1984) have identified four main types of supervision:</a:t>
            </a:r>
          </a:p>
          <a:p>
            <a:pPr eaLnBrk="1" hangingPunct="1">
              <a:buFontTx/>
              <a:buNone/>
            </a:pPr>
            <a:endParaRPr lang="en-GB" altLang="en-US" dirty="0"/>
          </a:p>
          <a:p>
            <a:pPr lvl="1" eaLnBrk="1" hangingPunct="1"/>
            <a:r>
              <a:rPr lang="en-GB" altLang="en-US" dirty="0"/>
              <a:t>Tutorial supervision</a:t>
            </a:r>
          </a:p>
          <a:p>
            <a:pPr lvl="1" eaLnBrk="1" hangingPunct="1"/>
            <a:r>
              <a:rPr lang="en-GB" altLang="en-US" dirty="0"/>
              <a:t>Training supervision (supervisor has some responsibility)</a:t>
            </a:r>
          </a:p>
          <a:p>
            <a:pPr lvl="1" eaLnBrk="1" hangingPunct="1"/>
            <a:r>
              <a:rPr lang="en-GB" altLang="en-US" dirty="0"/>
              <a:t>Managerial supervision, manager – subordinate</a:t>
            </a:r>
          </a:p>
          <a:p>
            <a:pPr lvl="1" eaLnBrk="1" hangingPunct="1"/>
            <a:r>
              <a:rPr lang="en-GB" altLang="en-US" dirty="0"/>
              <a:t>Consultancy supervision purely in a consultative capacity </a:t>
            </a:r>
            <a:endParaRPr lang="en-US"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Defnyddir ‘goruchwylio’ yn derm ymbarél</a:t>
            </a:r>
          </a:p>
          <a:p>
            <a:r>
              <a:rPr lang="cy-GB" altLang="en-US" dirty="0" smtClean="0"/>
              <a:t>Hawkins a </a:t>
            </a:r>
            <a:r>
              <a:rPr lang="cy-GB" altLang="en-US" dirty="0" err="1" smtClean="0"/>
              <a:t>Shohet</a:t>
            </a:r>
            <a:r>
              <a:rPr lang="cy-GB" altLang="en-US" dirty="0" smtClean="0"/>
              <a:t> (1984) wedi nodi pedwar prif fath ar oruchwylio:</a:t>
            </a:r>
          </a:p>
          <a:p>
            <a:pPr>
              <a:buNone/>
            </a:pPr>
            <a:endParaRPr lang="cy-GB" altLang="en-US" dirty="0" smtClean="0"/>
          </a:p>
          <a:p>
            <a:pPr lvl="1"/>
            <a:r>
              <a:rPr lang="cy-GB" altLang="en-US" dirty="0" smtClean="0"/>
              <a:t>Goruchwylio tiwtoriaid </a:t>
            </a:r>
          </a:p>
          <a:p>
            <a:pPr lvl="1"/>
            <a:r>
              <a:rPr lang="cy-GB" altLang="en-US" dirty="0" smtClean="0"/>
              <a:t>Goruchwyliaeth hyfforddi (ychydig o gyfrifoldeb gan y goruchwyliwr)</a:t>
            </a:r>
          </a:p>
          <a:p>
            <a:pPr lvl="1"/>
            <a:r>
              <a:rPr lang="cy-GB" altLang="en-US" dirty="0" smtClean="0"/>
              <a:t>Goruchwyliaeth reolaethol, rheolwr – israddol</a:t>
            </a:r>
          </a:p>
          <a:p>
            <a:pPr lvl="1"/>
            <a:r>
              <a:rPr lang="cy-GB" altLang="en-US" dirty="0" smtClean="0"/>
              <a:t>Goruchwyliaeth ymgynghorol at ddiben ymgynghori yn unig</a:t>
            </a:r>
          </a:p>
          <a:p>
            <a:endParaRPr lang="cy-GB" dirty="0"/>
          </a:p>
        </p:txBody>
      </p:sp>
    </p:spTree>
    <p:extLst>
      <p:ext uri="{BB962C8B-B14F-4D97-AF65-F5344CB8AC3E}">
        <p14:creationId xmlns:p14="http://schemas.microsoft.com/office/powerpoint/2010/main" val="1610890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Forming the relationship </a:t>
            </a:r>
            <a:r>
              <a:rPr lang="cy-GB" altLang="en-US" dirty="0" smtClean="0"/>
              <a:t>Ffurfio’r berthynas</a:t>
            </a:r>
          </a:p>
        </p:txBody>
      </p:sp>
      <p:sp>
        <p:nvSpPr>
          <p:cNvPr id="6147" name="Rectangle 3"/>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smtClean="0"/>
              <a:t>Includes sharing each other’s past experiences, values and expectations of supervision (in pairs)</a:t>
            </a:r>
          </a:p>
          <a:p>
            <a:pPr eaLnBrk="1" hangingPunct="1">
              <a:lnSpc>
                <a:spcPct val="90000"/>
              </a:lnSpc>
              <a:buFontTx/>
              <a:buNone/>
            </a:pPr>
            <a:endParaRPr lang="en-GB" altLang="en-US" dirty="0" smtClean="0"/>
          </a:p>
          <a:p>
            <a:pPr lvl="1" eaLnBrk="1" hangingPunct="1">
              <a:lnSpc>
                <a:spcPct val="90000"/>
              </a:lnSpc>
            </a:pPr>
            <a:r>
              <a:rPr lang="en-GB" altLang="en-US" dirty="0" smtClean="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smtClean="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smtClean="0"/>
              <a:t>Sharing mutual expectations </a:t>
            </a:r>
            <a:endParaRPr lang="en-US" altLang="en-US" dirty="0" smtClean="0"/>
          </a:p>
        </p:txBody>
      </p:sp>
      <p:sp>
        <p:nvSpPr>
          <p:cNvPr id="2" name="Content Placeholder 1"/>
          <p:cNvSpPr>
            <a:spLocks noGrp="1"/>
          </p:cNvSpPr>
          <p:nvPr>
            <p:ph sz="half" idx="2"/>
          </p:nvPr>
        </p:nvSpPr>
        <p:spPr/>
        <p:txBody>
          <a:bodyPr>
            <a:normAutofit fontScale="92500" lnSpcReduction="10000"/>
          </a:bodyPr>
          <a:lstStyle/>
          <a:p>
            <a:r>
              <a:rPr lang="cy-GB" altLang="en-US" dirty="0" smtClean="0"/>
              <a:t>Yn cynnwys rhannu profiadau, gwerthoedd a disgwyliadau ei gilydd (mewn parau)</a:t>
            </a:r>
          </a:p>
          <a:p>
            <a:pPr>
              <a:buNone/>
            </a:pPr>
            <a:endParaRPr lang="cy-GB" altLang="en-US" dirty="0" smtClean="0"/>
          </a:p>
          <a:p>
            <a:pPr lvl="1"/>
            <a:r>
              <a:rPr lang="cy-GB" altLang="en-US" dirty="0" smtClean="0"/>
              <a:t>Gallai fod yn estyniad o rôl bresennol neu ddatblygiad o rôl newydd </a:t>
            </a:r>
          </a:p>
          <a:p>
            <a:pPr lvl="1">
              <a:buNone/>
            </a:pPr>
            <a:endParaRPr lang="cy-GB" altLang="en-US" sz="1800" dirty="0" smtClean="0"/>
          </a:p>
          <a:p>
            <a:pPr lvl="1"/>
            <a:r>
              <a:rPr lang="cy-GB" altLang="en-US" dirty="0" smtClean="0"/>
              <a:t>Rhannu profiadau o oruchwylio ac o oruchwylio eraill, mae angen i hyn weithio yn y ddwy ffordd</a:t>
            </a:r>
            <a:endParaRPr lang="cy-GB" altLang="en-US" sz="1600" dirty="0" smtClean="0"/>
          </a:p>
          <a:p>
            <a:pPr lvl="1"/>
            <a:r>
              <a:rPr lang="cy-GB" altLang="en-US" dirty="0" smtClean="0"/>
              <a:t>Rhannu disgwyliadau ar y naill ochr a’r llall </a:t>
            </a:r>
          </a:p>
          <a:p>
            <a:endParaRPr lang="en-US" dirty="0"/>
          </a:p>
        </p:txBody>
      </p:sp>
    </p:spTree>
    <p:extLst>
      <p:ext uri="{BB962C8B-B14F-4D97-AF65-F5344CB8AC3E}">
        <p14:creationId xmlns:p14="http://schemas.microsoft.com/office/powerpoint/2010/main" val="20425587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Formative function		</a:t>
            </a:r>
            <a:br>
              <a:rPr lang="en-GB" altLang="en-US" dirty="0" smtClean="0"/>
            </a:br>
            <a:r>
              <a:rPr lang="cy-GB" altLang="en-US" dirty="0" smtClean="0"/>
              <a:t>Swyddogaeth ffurfiannol</a:t>
            </a:r>
          </a:p>
        </p:txBody>
      </p:sp>
      <p:sp>
        <p:nvSpPr>
          <p:cNvPr id="8195" name="Rectangle 3"/>
          <p:cNvSpPr>
            <a:spLocks noGrp="1" noChangeArrowheads="1"/>
          </p:cNvSpPr>
          <p:nvPr>
            <p:ph sz="half" idx="1"/>
          </p:nvPr>
        </p:nvSpPr>
        <p:spPr/>
        <p:txBody>
          <a:bodyPr>
            <a:normAutofit fontScale="85000" lnSpcReduction="10000"/>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a:t>
            </a:r>
          </a:p>
          <a:p>
            <a:pPr lvl="1" eaLnBrk="1" hangingPunct="1"/>
            <a:r>
              <a:rPr lang="en-GB" altLang="en-US" dirty="0"/>
              <a:t>If the supervision is to enable learning then that assumes a willingness to make the work visible, to open it up to attention.</a:t>
            </a:r>
          </a:p>
        </p:txBody>
      </p:sp>
      <p:sp>
        <p:nvSpPr>
          <p:cNvPr id="2" name="Content Placeholder 1"/>
          <p:cNvSpPr>
            <a:spLocks noGrp="1"/>
          </p:cNvSpPr>
          <p:nvPr>
            <p:ph sz="half" idx="2"/>
          </p:nvPr>
        </p:nvSpPr>
        <p:spPr/>
        <p:txBody>
          <a:bodyPr>
            <a:normAutofit fontScale="85000" lnSpcReduction="10000"/>
          </a:bodyPr>
          <a:lstStyle/>
          <a:p>
            <a:r>
              <a:rPr lang="cy-GB" altLang="en-US" dirty="0" smtClean="0"/>
              <a:t>Ystyriwch sut mae’r </a:t>
            </a:r>
            <a:r>
              <a:rPr lang="cy-GB" altLang="en-US" dirty="0" err="1" smtClean="0"/>
              <a:t>goruchwyliedig</a:t>
            </a:r>
            <a:r>
              <a:rPr lang="cy-GB" altLang="en-US" dirty="0" smtClean="0"/>
              <a:t> yn dysgu orau?</a:t>
            </a:r>
          </a:p>
          <a:p>
            <a:pPr>
              <a:buNone/>
            </a:pPr>
            <a:r>
              <a:rPr lang="cy-GB" altLang="en-US" dirty="0" smtClean="0"/>
              <a:t> </a:t>
            </a:r>
          </a:p>
          <a:p>
            <a:pPr lvl="1"/>
            <a:r>
              <a:rPr lang="cy-GB" altLang="en-US" dirty="0" smtClean="0"/>
              <a:t>Trwy syniadau a damcaniaeth – neu drwy ymarfer?</a:t>
            </a:r>
          </a:p>
          <a:p>
            <a:pPr lvl="1"/>
            <a:r>
              <a:rPr lang="cy-GB" altLang="en-US" dirty="0" smtClean="0"/>
              <a:t>Trwy bennu amcanion neu drwy weithio’n brysur a mynd dros y gwaith maes o law?</a:t>
            </a:r>
          </a:p>
          <a:p>
            <a:pPr lvl="1"/>
            <a:r>
              <a:rPr lang="cy-GB" altLang="en-US" dirty="0" smtClean="0"/>
              <a:t>Ydy’r </a:t>
            </a:r>
            <a:r>
              <a:rPr lang="cy-GB" altLang="en-US" dirty="0" err="1" smtClean="0"/>
              <a:t>goruchwyliedig</a:t>
            </a:r>
            <a:r>
              <a:rPr lang="cy-GB" altLang="en-US" dirty="0" smtClean="0"/>
              <a:t> yn canfod darnau cyfan neu ddarnau manwl o’r gwaith?</a:t>
            </a:r>
          </a:p>
          <a:p>
            <a:pPr lvl="1"/>
            <a:r>
              <a:rPr lang="cy-GB" altLang="en-US" dirty="0" smtClean="0"/>
              <a:t>Pa effaith a gaiff camgymeriad?</a:t>
            </a:r>
          </a:p>
          <a:p>
            <a:pPr lvl="1"/>
            <a:r>
              <a:rPr lang="cy-GB" altLang="en-US" dirty="0" smtClean="0"/>
              <a:t>Os nod y goruchwylio yw galluogi dysgu, rhagdybia hynny barodrwydd i wneud y gwaith yn weladwy, i’w agor i sylwadau.</a:t>
            </a:r>
          </a:p>
          <a:p>
            <a:endParaRPr lang="cy-GB" dirty="0"/>
          </a:p>
        </p:txBody>
      </p:sp>
    </p:spTree>
    <p:extLst>
      <p:ext uri="{BB962C8B-B14F-4D97-AF65-F5344CB8AC3E}">
        <p14:creationId xmlns:p14="http://schemas.microsoft.com/office/powerpoint/2010/main" val="2307066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Accountability                 </a:t>
            </a:r>
            <a:r>
              <a:rPr lang="cy-GB" altLang="en-US" dirty="0" smtClean="0"/>
              <a:t>Atebolrwydd</a:t>
            </a:r>
          </a:p>
        </p:txBody>
      </p:sp>
      <p:sp>
        <p:nvSpPr>
          <p:cNvPr id="9219" name="Rectangle 3"/>
          <p:cNvSpPr>
            <a:spLocks noGrp="1" noChangeArrowheads="1"/>
          </p:cNvSpPr>
          <p:nvPr>
            <p:ph sz="half" idx="1"/>
          </p:nvPr>
        </p:nvSpPr>
        <p:spPr/>
        <p:txBody>
          <a:bodyPr>
            <a:normAutofit lnSpcReduction="10000"/>
          </a:bodyPr>
          <a:lstStyle/>
          <a:p>
            <a:pPr eaLnBrk="1" hangingPunct="1"/>
            <a:r>
              <a:rPr lang="en-GB" altLang="en-US" dirty="0" smtClean="0"/>
              <a:t>Through line management relationship</a:t>
            </a:r>
          </a:p>
          <a:p>
            <a:pPr eaLnBrk="1" hangingPunct="1"/>
            <a:endParaRPr lang="en-GB" altLang="en-US" dirty="0" smtClean="0"/>
          </a:p>
          <a:p>
            <a:pPr eaLnBrk="1" hangingPunct="1"/>
            <a:r>
              <a:rPr lang="en-GB" altLang="en-US" dirty="0" smtClean="0"/>
              <a:t>The legal, social and political demands on the organisation for accountability</a:t>
            </a:r>
          </a:p>
          <a:p>
            <a:pPr eaLnBrk="1" hangingPunct="1"/>
            <a:endParaRPr lang="en-GB" altLang="en-US" dirty="0" smtClean="0"/>
          </a:p>
          <a:p>
            <a:pPr eaLnBrk="1" hangingPunct="1"/>
            <a:r>
              <a:rPr lang="en-GB" altLang="en-US" dirty="0" smtClean="0"/>
              <a:t>The degree to which the supervisee is experienced and acknowledged as competent</a:t>
            </a:r>
            <a:endParaRPr lang="en-US" altLang="en-US" dirty="0" smtClean="0"/>
          </a:p>
        </p:txBody>
      </p:sp>
      <p:sp>
        <p:nvSpPr>
          <p:cNvPr id="2" name="Content Placeholder 1"/>
          <p:cNvSpPr>
            <a:spLocks noGrp="1"/>
          </p:cNvSpPr>
          <p:nvPr>
            <p:ph sz="half" idx="2"/>
          </p:nvPr>
        </p:nvSpPr>
        <p:spPr/>
        <p:txBody>
          <a:bodyPr>
            <a:normAutofit lnSpcReduction="10000"/>
          </a:bodyPr>
          <a:lstStyle/>
          <a:p>
            <a:r>
              <a:rPr lang="cy-GB" altLang="en-US" dirty="0" smtClean="0"/>
              <a:t>Trwy berthynas rheolwyr llinell</a:t>
            </a:r>
          </a:p>
          <a:p>
            <a:endParaRPr lang="cy-GB" altLang="en-US" dirty="0" smtClean="0"/>
          </a:p>
          <a:p>
            <a:r>
              <a:rPr lang="cy-GB" altLang="en-US" dirty="0" smtClean="0"/>
              <a:t>Y gofynion cyfreithiol, cymdeithasol a gwleidyddol ar y sefydliad ar gyfer atebolrwydd</a:t>
            </a:r>
          </a:p>
          <a:p>
            <a:endParaRPr lang="cy-GB" altLang="en-US" dirty="0" smtClean="0"/>
          </a:p>
          <a:p>
            <a:r>
              <a:rPr lang="cy-GB" altLang="en-US" dirty="0" smtClean="0"/>
              <a:t>I ba raddau y mae’r </a:t>
            </a:r>
            <a:r>
              <a:rPr lang="cy-GB" altLang="en-US" dirty="0" err="1" smtClean="0"/>
              <a:t>goruchwyliedig</a:t>
            </a:r>
            <a:r>
              <a:rPr lang="cy-GB" altLang="en-US" dirty="0" smtClean="0"/>
              <a:t> yn brofiadol ac y’i cydnabyddir yn gymwys</a:t>
            </a:r>
          </a:p>
          <a:p>
            <a:endParaRPr lang="cy-GB" dirty="0"/>
          </a:p>
        </p:txBody>
      </p:sp>
    </p:spTree>
    <p:extLst>
      <p:ext uri="{BB962C8B-B14F-4D97-AF65-F5344CB8AC3E}">
        <p14:creationId xmlns:p14="http://schemas.microsoft.com/office/powerpoint/2010/main" val="11534647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dirty="0" smtClean="0"/>
              <a:t>Focus                                </a:t>
            </a:r>
            <a:r>
              <a:rPr lang="cy-GB" altLang="en-US" dirty="0" smtClean="0"/>
              <a:t>Ffocws</a:t>
            </a:r>
          </a:p>
        </p:txBody>
      </p:sp>
      <p:sp>
        <p:nvSpPr>
          <p:cNvPr id="10243" name="Rectangle 3"/>
          <p:cNvSpPr>
            <a:spLocks noGrp="1" noChangeArrowheads="1"/>
          </p:cNvSpPr>
          <p:nvPr>
            <p:ph sz="half" idx="1"/>
          </p:nvPr>
        </p:nvSpPr>
        <p:spPr/>
        <p:txBody>
          <a:bodyPr>
            <a:normAutofit fontScale="92500" lnSpcReduction="20000"/>
          </a:bodyPr>
          <a:lstStyle/>
          <a:p>
            <a:pPr eaLnBrk="1" hangingPunct="1"/>
            <a:r>
              <a:rPr lang="en-GB" altLang="en-US" dirty="0"/>
              <a:t>The extent to which the supervision deals primarily with current specific practice issues, or aims to develop a wider, more general, learning and understanding of the approach to future work.</a:t>
            </a:r>
          </a:p>
          <a:p>
            <a:pPr lvl="1" eaLnBrk="1" hangingPunct="1"/>
            <a:r>
              <a:rPr lang="en-GB" altLang="en-US" dirty="0"/>
              <a:t>Less experienced workers may have greater need for supervision exploring big issues</a:t>
            </a:r>
          </a:p>
          <a:p>
            <a:pPr lvl="1" eaLnBrk="1" hangingPunct="1"/>
            <a:r>
              <a:rPr lang="en-GB" altLang="en-US" dirty="0"/>
              <a:t>The nature of the work</a:t>
            </a:r>
          </a:p>
          <a:p>
            <a:pPr lvl="1" eaLnBrk="1" hangingPunct="1"/>
            <a:r>
              <a:rPr lang="en-GB" altLang="en-US" dirty="0"/>
              <a:t>Pressures on the worker to deliver</a:t>
            </a:r>
          </a:p>
          <a:p>
            <a:pPr lvl="1" eaLnBrk="1" hangingPunct="1"/>
            <a:r>
              <a:rPr lang="en-GB" altLang="en-US" dirty="0"/>
              <a:t>The degree of latitude in service delivery </a:t>
            </a:r>
            <a:r>
              <a:rPr lang="en-GB" altLang="en-US" dirty="0" smtClean="0"/>
              <a:t> </a:t>
            </a:r>
            <a:endParaRPr lang="en-US"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I ba raddau y mae’r goruchwylio’n ymwneud yn bennaf â phroblemau penodol ynghylch ymarfer ar hyn o bryd, neu’n anelu at ddatblygu addysg a dealltwriaeth ehangach, fwy cyffredinol ynghylch yr agwedd at waith yn y dyfodol.</a:t>
            </a:r>
          </a:p>
          <a:p>
            <a:pPr lvl="1"/>
            <a:r>
              <a:rPr lang="cy-GB" altLang="en-US" dirty="0" smtClean="0"/>
              <a:t>Efallai fod ar weithwyr llai profiadol fwy o angen goruchwyliaeth sy’n archwilio materion o bwys</a:t>
            </a:r>
          </a:p>
          <a:p>
            <a:pPr lvl="1"/>
            <a:r>
              <a:rPr lang="cy-GB" altLang="en-US" dirty="0" smtClean="0"/>
              <a:t>Natur y gwaith</a:t>
            </a:r>
          </a:p>
          <a:p>
            <a:pPr lvl="1"/>
            <a:r>
              <a:rPr lang="cy-GB" altLang="en-US" dirty="0" smtClean="0"/>
              <a:t>Pwysau ar y gweithiwr i gyflawni</a:t>
            </a:r>
          </a:p>
          <a:p>
            <a:pPr lvl="1"/>
            <a:r>
              <a:rPr lang="cy-GB" altLang="en-US" dirty="0" smtClean="0"/>
              <a:t>Faint o ryddid wrth ddarparu gwasanaethau</a:t>
            </a:r>
          </a:p>
          <a:p>
            <a:endParaRPr lang="en-US" dirty="0"/>
          </a:p>
        </p:txBody>
      </p:sp>
    </p:spTree>
    <p:extLst>
      <p:ext uri="{BB962C8B-B14F-4D97-AF65-F5344CB8AC3E}">
        <p14:creationId xmlns:p14="http://schemas.microsoft.com/office/powerpoint/2010/main" val="35604207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dirty="0" smtClean="0"/>
              <a:t>House keeping                 </a:t>
            </a:r>
            <a:r>
              <a:rPr lang="cy-GB" altLang="en-US" dirty="0" smtClean="0"/>
              <a:t>Cadw trefn</a:t>
            </a:r>
          </a:p>
        </p:txBody>
      </p:sp>
      <p:sp>
        <p:nvSpPr>
          <p:cNvPr id="11267" name="Rectangle 3"/>
          <p:cNvSpPr>
            <a:spLocks noGrp="1" noChangeArrowheads="1"/>
          </p:cNvSpPr>
          <p:nvPr>
            <p:ph sz="half" idx="1"/>
          </p:nvPr>
        </p:nvSpPr>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sp>
        <p:nvSpPr>
          <p:cNvPr id="2" name="Content Placeholder 1"/>
          <p:cNvSpPr>
            <a:spLocks noGrp="1"/>
          </p:cNvSpPr>
          <p:nvPr>
            <p:ph sz="half" idx="2"/>
          </p:nvPr>
        </p:nvSpPr>
        <p:spPr/>
        <p:txBody>
          <a:bodyPr/>
          <a:lstStyle/>
          <a:p>
            <a:r>
              <a:rPr lang="cy-GB" altLang="en-US" dirty="0" smtClean="0"/>
              <a:t>Materion ymarferol – rhaid i oruchwyliwr osgoi rhuthro drostyn nhw</a:t>
            </a:r>
          </a:p>
          <a:p>
            <a:endParaRPr lang="cy-GB" altLang="en-US" dirty="0" smtClean="0"/>
          </a:p>
          <a:p>
            <a:pPr lvl="1"/>
            <a:r>
              <a:rPr lang="cy-GB" altLang="en-US" dirty="0" smtClean="0"/>
              <a:t>Cytunwch ar yr hyd</a:t>
            </a:r>
          </a:p>
          <a:p>
            <a:pPr lvl="1"/>
            <a:r>
              <a:rPr lang="cy-GB" altLang="en-US" dirty="0" smtClean="0"/>
              <a:t>Cytunwch ar yr amlder</a:t>
            </a:r>
          </a:p>
          <a:p>
            <a:pPr lvl="1"/>
            <a:r>
              <a:rPr lang="cy-GB" altLang="en-US" dirty="0" smtClean="0"/>
              <a:t>Cytunwch ar yr hyblygrwydd</a:t>
            </a:r>
          </a:p>
          <a:p>
            <a:pPr lvl="1"/>
            <a:r>
              <a:rPr lang="cy-GB" altLang="en-US" dirty="0" err="1" smtClean="0"/>
              <a:t>Dyddiadurwch</a:t>
            </a:r>
            <a:r>
              <a:rPr lang="cy-GB" altLang="en-US" dirty="0" smtClean="0"/>
              <a:t> y cyfarfodydd ymlaen llaw ac ymrwymo i fod yno</a:t>
            </a:r>
          </a:p>
          <a:p>
            <a:endParaRPr 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702" y="0"/>
            <a:ext cx="1414298" cy="189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6607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Confidentiality                </a:t>
            </a:r>
            <a:r>
              <a:rPr lang="cy-GB" altLang="en-US" dirty="0" smtClean="0"/>
              <a:t>Cyfrinachedd</a:t>
            </a:r>
          </a:p>
        </p:txBody>
      </p:sp>
      <p:sp>
        <p:nvSpPr>
          <p:cNvPr id="12291" name="Rectangle 5"/>
          <p:cNvSpPr>
            <a:spLocks noGrp="1" noChangeArrowheads="1"/>
          </p:cNvSpPr>
          <p:nvPr>
            <p:ph sz="half" idx="1"/>
          </p:nvPr>
        </p:nvSpPr>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sp>
        <p:nvSpPr>
          <p:cNvPr id="2" name="Content Placeholder 1"/>
          <p:cNvSpPr>
            <a:spLocks noGrp="1"/>
          </p:cNvSpPr>
          <p:nvPr>
            <p:ph sz="half" idx="2"/>
          </p:nvPr>
        </p:nvSpPr>
        <p:spPr/>
        <p:txBody>
          <a:bodyPr>
            <a:normAutofit/>
          </a:bodyPr>
          <a:lstStyle/>
          <a:p>
            <a:r>
              <a:rPr lang="cy-GB" altLang="en-US" dirty="0" smtClean="0"/>
              <a:t>All cyfrinachedd fod yn llwyr?</a:t>
            </a:r>
          </a:p>
          <a:p>
            <a:pPr>
              <a:buNone/>
            </a:pPr>
            <a:endParaRPr lang="cy-GB" altLang="en-US" dirty="0" smtClean="0"/>
          </a:p>
          <a:p>
            <a:r>
              <a:rPr lang="cy-GB" altLang="en-US" dirty="0" smtClean="0"/>
              <a:t>Fel goruchwyliwr rhaid annog y myfyriwr i gytuno ar rai egwyddorion.</a:t>
            </a:r>
          </a:p>
          <a:p>
            <a:pPr>
              <a:buNone/>
            </a:pPr>
            <a:endParaRPr lang="cy-GB" altLang="en-US" dirty="0" smtClean="0"/>
          </a:p>
          <a:p>
            <a:r>
              <a:rPr lang="cy-GB" altLang="en-US" dirty="0" smtClean="0"/>
              <a:t>Yn aml daw hyn yn ôl i’r berthynas yn yr un modd ag â phobl ifanc.  </a:t>
            </a:r>
          </a:p>
          <a:p>
            <a:endParaRPr lang="cy-GB"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11702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lstStyle/>
          <a:p>
            <a:pPr eaLnBrk="1" hangingPunct="1"/>
            <a:r>
              <a:rPr lang="en-GB" altLang="en-US" sz="3600" dirty="0"/>
              <a:t>Preparation, agenda setting, methods, record </a:t>
            </a:r>
            <a:r>
              <a:rPr lang="en-GB" altLang="en-US" sz="3600" dirty="0" smtClean="0"/>
              <a:t>keeping</a:t>
            </a:r>
            <a:br>
              <a:rPr lang="en-GB" altLang="en-US" sz="3600" dirty="0" smtClean="0"/>
            </a:br>
            <a:r>
              <a:rPr lang="cy-GB" altLang="en-US" sz="3600" dirty="0" smtClean="0"/>
              <a:t>Paratoi, pennu agendâu, dulliau, cadw cofnodion</a:t>
            </a:r>
            <a:endParaRPr lang="cy-GB" altLang="en-US" sz="3600" dirty="0"/>
          </a:p>
        </p:txBody>
      </p:sp>
      <p:sp>
        <p:nvSpPr>
          <p:cNvPr id="13315" name="Rectangle 14"/>
          <p:cNvSpPr>
            <a:spLocks noGrp="1" noChangeArrowheads="1"/>
          </p:cNvSpPr>
          <p:nvPr>
            <p:ph sz="half" idx="1"/>
          </p:nvPr>
        </p:nvSpPr>
        <p:spPr/>
        <p:txBody>
          <a:bodyPr>
            <a:normAutofit/>
          </a:bodyPr>
          <a:lstStyle/>
          <a:p>
            <a:pPr eaLnBrk="1" hangingPunct="1">
              <a:lnSpc>
                <a:spcPct val="90000"/>
              </a:lnSpc>
            </a:pPr>
            <a:r>
              <a:rPr lang="en-GB" altLang="en-US" dirty="0"/>
              <a:t>Clarify how decisions will be made about content</a:t>
            </a:r>
          </a:p>
          <a:p>
            <a:pPr eaLnBrk="1" hangingPunct="1">
              <a:lnSpc>
                <a:spcPct val="90000"/>
              </a:lnSpc>
            </a:pPr>
            <a:r>
              <a:rPr lang="en-GB" altLang="en-US" dirty="0"/>
              <a:t>Psychological preparation</a:t>
            </a:r>
          </a:p>
          <a:p>
            <a:pPr eaLnBrk="1" hangingPunct="1">
              <a:lnSpc>
                <a:spcPct val="90000"/>
              </a:lnSpc>
            </a:pPr>
            <a:r>
              <a:rPr lang="en-GB" altLang="en-US" dirty="0"/>
              <a:t>Time before and after</a:t>
            </a:r>
          </a:p>
          <a:p>
            <a:pPr eaLnBrk="1" hangingPunct="1">
              <a:lnSpc>
                <a:spcPct val="90000"/>
              </a:lnSpc>
            </a:pPr>
            <a:r>
              <a:rPr lang="en-GB" altLang="en-US" dirty="0"/>
              <a:t>Keep a record from which both can learn</a:t>
            </a:r>
          </a:p>
          <a:p>
            <a:pPr eaLnBrk="1" hangingPunct="1">
              <a:lnSpc>
                <a:spcPct val="90000"/>
              </a:lnSpc>
            </a:pPr>
            <a:r>
              <a:rPr lang="en-GB" altLang="en-US" dirty="0"/>
              <a:t>Taking into account </a:t>
            </a:r>
            <a:r>
              <a:rPr lang="en-GB" altLang="en-US" dirty="0" smtClean="0"/>
              <a:t>individuals’ </a:t>
            </a:r>
            <a:r>
              <a:rPr lang="en-GB" altLang="en-US" dirty="0"/>
              <a:t>skills and abilities</a:t>
            </a:r>
          </a:p>
          <a:p>
            <a:pPr eaLnBrk="1" hangingPunct="1">
              <a:lnSpc>
                <a:spcPct val="90000"/>
              </a:lnSpc>
            </a:pPr>
            <a:endParaRPr lang="en-US" altLang="en-US" dirty="0"/>
          </a:p>
        </p:txBody>
      </p:sp>
      <p:sp>
        <p:nvSpPr>
          <p:cNvPr id="2" name="Content Placeholder 1"/>
          <p:cNvSpPr>
            <a:spLocks noGrp="1"/>
          </p:cNvSpPr>
          <p:nvPr>
            <p:ph sz="half" idx="2"/>
          </p:nvPr>
        </p:nvSpPr>
        <p:spPr/>
        <p:txBody>
          <a:bodyPr>
            <a:normAutofit/>
          </a:bodyPr>
          <a:lstStyle/>
          <a:p>
            <a:r>
              <a:rPr lang="cy-GB" altLang="en-US" dirty="0" smtClean="0"/>
              <a:t>Eglurwch sut y gwneir penderfyniadau am gynnwys</a:t>
            </a:r>
          </a:p>
          <a:p>
            <a:r>
              <a:rPr lang="cy-GB" altLang="en-US" dirty="0" smtClean="0"/>
              <a:t>Paratoi seicolegol</a:t>
            </a:r>
          </a:p>
          <a:p>
            <a:r>
              <a:rPr lang="cy-GB" altLang="en-US" dirty="0" smtClean="0"/>
              <a:t>Yr amser cyn hynny ac ar ôl</a:t>
            </a:r>
          </a:p>
          <a:p>
            <a:r>
              <a:rPr lang="cy-GB" altLang="en-US" dirty="0" smtClean="0"/>
              <a:t>Cadw cofnod y gall y ddau ddysgu oddi wrtho</a:t>
            </a:r>
          </a:p>
          <a:p>
            <a:r>
              <a:rPr lang="cy-GB" altLang="en-US" dirty="0" smtClean="0"/>
              <a:t>Cymryd i ystyriaeth sgiliau a galluoedd unigolion</a:t>
            </a:r>
            <a:endParaRPr lang="cy-GB" dirty="0"/>
          </a:p>
        </p:txBody>
      </p:sp>
    </p:spTree>
    <p:extLst>
      <p:ext uri="{BB962C8B-B14F-4D97-AF65-F5344CB8AC3E}">
        <p14:creationId xmlns:p14="http://schemas.microsoft.com/office/powerpoint/2010/main" val="29427817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smtClean="0"/>
              <a:t>Skills                                  </a:t>
            </a:r>
            <a:r>
              <a:rPr lang="cy-GB" altLang="en-US" dirty="0" smtClean="0"/>
              <a:t>Sgiliau</a:t>
            </a:r>
          </a:p>
        </p:txBody>
      </p:sp>
      <p:sp>
        <p:nvSpPr>
          <p:cNvPr id="1433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a:t>Skill in supervision cannot be seen – e.g. understanding the setting, concentrating on the supervisee</a:t>
            </a:r>
          </a:p>
          <a:p>
            <a:pPr eaLnBrk="1" hangingPunct="1">
              <a:lnSpc>
                <a:spcPct val="90000"/>
              </a:lnSpc>
              <a:buFontTx/>
              <a:buNone/>
            </a:pPr>
            <a:endParaRPr lang="en-GB" altLang="en-US" dirty="0"/>
          </a:p>
          <a:p>
            <a:pPr eaLnBrk="1" hangingPunct="1">
              <a:lnSpc>
                <a:spcPct val="90000"/>
              </a:lnSpc>
            </a:pPr>
            <a:r>
              <a:rPr lang="en-GB" altLang="en-US" dirty="0"/>
              <a:t>Technique can be seen and/or heard – e.g. observing, listening, questioning, exploring, reflecting, suggesting choices, drawing out more information, conceptualising, relating knowledge to previous knowledge, analysing and drawing conclusions and using records.</a:t>
            </a:r>
          </a:p>
          <a:p>
            <a:pPr lvl="1" eaLnBrk="1" hangingPunct="1">
              <a:lnSpc>
                <a:spcPct val="90000"/>
              </a:lnSpc>
            </a:pPr>
            <a:r>
              <a:rPr lang="en-GB" altLang="en-US" dirty="0"/>
              <a:t>(Tash, 1984, 85)</a:t>
            </a:r>
          </a:p>
        </p:txBody>
      </p:sp>
      <p:sp>
        <p:nvSpPr>
          <p:cNvPr id="2" name="Content Placeholder 1"/>
          <p:cNvSpPr>
            <a:spLocks noGrp="1"/>
          </p:cNvSpPr>
          <p:nvPr>
            <p:ph sz="half" idx="2"/>
          </p:nvPr>
        </p:nvSpPr>
        <p:spPr/>
        <p:txBody>
          <a:bodyPr>
            <a:normAutofit fontScale="92500" lnSpcReduction="20000"/>
          </a:bodyPr>
          <a:lstStyle/>
          <a:p>
            <a:r>
              <a:rPr lang="cy-GB" altLang="en-US" dirty="0" smtClean="0"/>
              <a:t>Ni ellir gweld sgiliau wrth oruchwylio – e.e. deall y lleoliad, canolbwyntio ar y </a:t>
            </a:r>
            <a:r>
              <a:rPr lang="cy-GB" altLang="en-US" dirty="0" err="1" smtClean="0"/>
              <a:t>goruchwyliedig</a:t>
            </a:r>
            <a:endParaRPr lang="cy-GB" altLang="en-US" dirty="0" smtClean="0"/>
          </a:p>
          <a:p>
            <a:pPr>
              <a:buNone/>
            </a:pPr>
            <a:endParaRPr lang="cy-GB" altLang="en-US" dirty="0" smtClean="0"/>
          </a:p>
          <a:p>
            <a:r>
              <a:rPr lang="cy-GB" altLang="en-US" dirty="0" smtClean="0"/>
              <a:t>Gellir gweld a/neu glywed techneg – e.e. arsylwi, gwrando, holi, archwilio, adlewyrchu, awgrymu dewisiadau, tynnu rhagor o wybodaeth, cysyniadau, cysylltu gwybodaeth â gwybodaeth flaenorol, dadansoddi a thynnu casgliadau a defnyddio cofnodion.</a:t>
            </a:r>
          </a:p>
          <a:p>
            <a:pPr lvl="1"/>
            <a:r>
              <a:rPr lang="cy-GB" altLang="en-US" dirty="0" smtClean="0"/>
              <a:t>(</a:t>
            </a:r>
            <a:r>
              <a:rPr lang="cy-GB" altLang="en-US" dirty="0" err="1" smtClean="0"/>
              <a:t>Tash</a:t>
            </a:r>
            <a:r>
              <a:rPr lang="cy-GB" altLang="en-US" dirty="0" smtClean="0"/>
              <a:t>, 1984, 85)</a:t>
            </a:r>
          </a:p>
          <a:p>
            <a:endParaRPr lang="en-US" dirty="0"/>
          </a:p>
        </p:txBody>
      </p:sp>
    </p:spTree>
    <p:extLst>
      <p:ext uri="{BB962C8B-B14F-4D97-AF65-F5344CB8AC3E}">
        <p14:creationId xmlns:p14="http://schemas.microsoft.com/office/powerpoint/2010/main" val="13934705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Skill and Technique        </a:t>
            </a:r>
            <a:r>
              <a:rPr lang="cy-GB" altLang="en-US" dirty="0" smtClean="0"/>
              <a:t>Sgil a Thechneg</a:t>
            </a:r>
          </a:p>
        </p:txBody>
      </p:sp>
      <p:sp>
        <p:nvSpPr>
          <p:cNvPr id="15363"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Creating a situation where learning can occur is the responsibility of the Supervisor, this can be helped by:</a:t>
            </a:r>
          </a:p>
          <a:p>
            <a:pPr lvl="1" eaLnBrk="1" hangingPunct="1">
              <a:lnSpc>
                <a:spcPct val="90000"/>
              </a:lnSpc>
            </a:pPr>
            <a:r>
              <a:rPr lang="en-GB" altLang="en-US" dirty="0" smtClean="0"/>
              <a:t>Being aware of non-verbal communication</a:t>
            </a:r>
          </a:p>
          <a:p>
            <a:pPr lvl="1" eaLnBrk="1" hangingPunct="1">
              <a:lnSpc>
                <a:spcPct val="90000"/>
              </a:lnSpc>
            </a:pPr>
            <a:r>
              <a:rPr lang="en-GB" altLang="en-US" dirty="0" smtClean="0"/>
              <a:t>Eye contact</a:t>
            </a:r>
          </a:p>
          <a:p>
            <a:pPr lvl="1" eaLnBrk="1" hangingPunct="1">
              <a:lnSpc>
                <a:spcPct val="90000"/>
              </a:lnSpc>
            </a:pPr>
            <a:r>
              <a:rPr lang="en-GB" altLang="en-US" dirty="0" smtClean="0"/>
              <a:t>Paying attention</a:t>
            </a:r>
          </a:p>
          <a:p>
            <a:pPr lvl="1" eaLnBrk="1" hangingPunct="1">
              <a:lnSpc>
                <a:spcPct val="90000"/>
              </a:lnSpc>
            </a:pPr>
            <a:r>
              <a:rPr lang="en-GB" altLang="en-US" dirty="0" smtClean="0"/>
              <a:t>Listening</a:t>
            </a:r>
          </a:p>
          <a:p>
            <a:pPr lvl="1" eaLnBrk="1" hangingPunct="1">
              <a:lnSpc>
                <a:spcPct val="90000"/>
              </a:lnSpc>
            </a:pPr>
            <a:r>
              <a:rPr lang="en-GB" altLang="en-US" dirty="0" smtClean="0"/>
              <a:t>Sitting positions</a:t>
            </a:r>
          </a:p>
          <a:p>
            <a:pPr lvl="1" eaLnBrk="1" hangingPunct="1">
              <a:lnSpc>
                <a:spcPct val="90000"/>
              </a:lnSpc>
            </a:pPr>
            <a:r>
              <a:rPr lang="en-GB" altLang="en-US" dirty="0" smtClean="0"/>
              <a:t>The use of furniture in the room</a:t>
            </a:r>
          </a:p>
          <a:p>
            <a:pPr lvl="1" eaLnBrk="1" hangingPunct="1">
              <a:lnSpc>
                <a:spcPct val="90000"/>
              </a:lnSpc>
            </a:pPr>
            <a:r>
              <a:rPr lang="en-GB" altLang="en-US" dirty="0" smtClean="0"/>
              <a:t>Denying external interruptions</a:t>
            </a:r>
          </a:p>
          <a:p>
            <a:pPr lvl="1" eaLnBrk="1" hangingPunct="1">
              <a:lnSpc>
                <a:spcPct val="90000"/>
              </a:lnSpc>
              <a:buFontTx/>
              <a:buNone/>
            </a:pPr>
            <a:endParaRPr lang="en-GB" altLang="en-US" dirty="0" smtClean="0"/>
          </a:p>
          <a:p>
            <a:pPr lvl="2" algn="r" eaLnBrk="1" hangingPunct="1">
              <a:lnSpc>
                <a:spcPct val="90000"/>
              </a:lnSpc>
              <a:buFontTx/>
              <a:buNone/>
            </a:pPr>
            <a:r>
              <a:rPr lang="en-GB" altLang="en-US" dirty="0" smtClean="0"/>
              <a:t>Murray, in </a:t>
            </a:r>
            <a:r>
              <a:rPr lang="en-GB" altLang="en-US" dirty="0" err="1" smtClean="0"/>
              <a:t>Marken</a:t>
            </a:r>
            <a:r>
              <a:rPr lang="en-GB" altLang="en-US" dirty="0" smtClean="0"/>
              <a:t> and Payne, </a:t>
            </a:r>
            <a:r>
              <a:rPr lang="en-GB" altLang="en-US" dirty="0" err="1" smtClean="0"/>
              <a:t>eds</a:t>
            </a:r>
            <a:r>
              <a:rPr lang="en-GB" altLang="en-US" dirty="0" smtClean="0"/>
              <a:t>, (1987: 52)</a:t>
            </a:r>
            <a:endParaRPr lang="en-GB"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Cyfrifoldeb y goruchwyliwr yw creu sefyllfa lle gall dysgu ddigwydd, gellir helpu hyn trwy’r canlynol:</a:t>
            </a:r>
          </a:p>
          <a:p>
            <a:pPr lvl="1"/>
            <a:r>
              <a:rPr lang="cy-GB" altLang="en-US" dirty="0" smtClean="0"/>
              <a:t>Bod yn ymwybodol o gyfathrebu </a:t>
            </a:r>
            <a:r>
              <a:rPr lang="cy-GB" altLang="en-US" dirty="0" err="1" smtClean="0"/>
              <a:t>dieiriau</a:t>
            </a:r>
            <a:endParaRPr lang="cy-GB" altLang="en-US" dirty="0" smtClean="0"/>
          </a:p>
          <a:p>
            <a:pPr lvl="1"/>
            <a:r>
              <a:rPr lang="cy-GB" altLang="en-US" dirty="0" smtClean="0"/>
              <a:t>Cysylltiad llygaid</a:t>
            </a:r>
          </a:p>
          <a:p>
            <a:pPr lvl="1"/>
            <a:r>
              <a:rPr lang="cy-GB" altLang="en-US" dirty="0" smtClean="0"/>
              <a:t>Rhoi sylw</a:t>
            </a:r>
          </a:p>
          <a:p>
            <a:pPr lvl="1"/>
            <a:r>
              <a:rPr lang="cy-GB" altLang="en-US" dirty="0" smtClean="0"/>
              <a:t>Gwrando</a:t>
            </a:r>
          </a:p>
          <a:p>
            <a:pPr lvl="1"/>
            <a:r>
              <a:rPr lang="cy-GB" altLang="en-US" dirty="0" smtClean="0"/>
              <a:t>Safleoedd eistedd</a:t>
            </a:r>
          </a:p>
          <a:p>
            <a:pPr lvl="1"/>
            <a:r>
              <a:rPr lang="cy-GB" altLang="en-US" dirty="0" smtClean="0"/>
              <a:t>Defnyddio celfi yn yr ystafell</a:t>
            </a:r>
          </a:p>
          <a:p>
            <a:pPr lvl="1"/>
            <a:r>
              <a:rPr lang="cy-GB" altLang="en-US" dirty="0" smtClean="0"/>
              <a:t>Gwrthod amhariadau allanol</a:t>
            </a:r>
          </a:p>
          <a:p>
            <a:pPr lvl="1">
              <a:buNone/>
            </a:pPr>
            <a:endParaRPr lang="cy-GB" altLang="en-US" dirty="0" smtClean="0"/>
          </a:p>
          <a:p>
            <a:pPr lvl="2" algn="r">
              <a:buNone/>
            </a:pPr>
            <a:r>
              <a:rPr lang="en-GB" altLang="en-US" dirty="0" smtClean="0"/>
              <a:t>Murray</a:t>
            </a:r>
            <a:r>
              <a:rPr lang="en-GB" altLang="en-US" dirty="0"/>
              <a:t>, </a:t>
            </a:r>
            <a:r>
              <a:rPr lang="en-GB" altLang="en-US" dirty="0" err="1" smtClean="0"/>
              <a:t>yn</a:t>
            </a:r>
            <a:r>
              <a:rPr lang="en-GB" altLang="en-US" dirty="0" smtClean="0"/>
              <a:t> </a:t>
            </a:r>
            <a:r>
              <a:rPr lang="en-GB" altLang="en-US" dirty="0" err="1"/>
              <a:t>Marken</a:t>
            </a:r>
            <a:r>
              <a:rPr lang="en-GB" altLang="en-US" dirty="0"/>
              <a:t> </a:t>
            </a:r>
            <a:r>
              <a:rPr lang="en-GB" altLang="en-US" dirty="0" smtClean="0"/>
              <a:t>a </a:t>
            </a:r>
            <a:r>
              <a:rPr lang="en-GB" altLang="en-US" dirty="0"/>
              <a:t>Payne, </a:t>
            </a:r>
            <a:r>
              <a:rPr lang="en-GB" altLang="en-US" dirty="0" err="1" smtClean="0"/>
              <a:t>gol</a:t>
            </a:r>
            <a:r>
              <a:rPr lang="en-GB" altLang="en-US" dirty="0" smtClean="0"/>
              <a:t>., </a:t>
            </a:r>
            <a:r>
              <a:rPr lang="en-GB" altLang="en-US" dirty="0"/>
              <a:t>(1987: 52)</a:t>
            </a:r>
          </a:p>
          <a:p>
            <a:endParaRPr lang="en-US" dirty="0"/>
          </a:p>
        </p:txBody>
      </p:sp>
    </p:spTree>
    <p:extLst>
      <p:ext uri="{BB962C8B-B14F-4D97-AF65-F5344CB8AC3E}">
        <p14:creationId xmlns:p14="http://schemas.microsoft.com/office/powerpoint/2010/main" val="22132198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3400" dirty="0"/>
              <a:t>The Supervisor: anti oppressive </a:t>
            </a:r>
            <a:r>
              <a:rPr lang="en-GB" altLang="en-US" sz="3400" dirty="0" smtClean="0"/>
              <a:t>qualities</a:t>
            </a:r>
            <a:br>
              <a:rPr lang="en-GB" altLang="en-US" sz="3400" dirty="0" smtClean="0"/>
            </a:br>
            <a:r>
              <a:rPr lang="cy-GB" altLang="en-US" sz="3400" dirty="0" smtClean="0"/>
              <a:t>Y Goruchwyliwr: rhinweddau </a:t>
            </a:r>
            <a:r>
              <a:rPr lang="cy-GB" altLang="en-US" sz="3400" dirty="0" err="1" smtClean="0"/>
              <a:t>gwrthormesol</a:t>
            </a:r>
            <a:endParaRPr lang="cy-GB" altLang="en-US" sz="3400" dirty="0"/>
          </a:p>
        </p:txBody>
      </p:sp>
      <p:sp>
        <p:nvSpPr>
          <p:cNvPr id="17411"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Flexibility</a:t>
            </a:r>
          </a:p>
          <a:p>
            <a:pPr eaLnBrk="1" hangingPunct="1">
              <a:lnSpc>
                <a:spcPct val="80000"/>
              </a:lnSpc>
            </a:pPr>
            <a:r>
              <a:rPr lang="en-GB" altLang="en-US" dirty="0"/>
              <a:t>A multi-perspectival view</a:t>
            </a:r>
          </a:p>
          <a:p>
            <a:pPr eaLnBrk="1" hangingPunct="1">
              <a:lnSpc>
                <a:spcPct val="80000"/>
              </a:lnSpc>
            </a:pPr>
            <a:r>
              <a:rPr lang="en-GB" altLang="en-US" dirty="0"/>
              <a:t>A working map of the discipline</a:t>
            </a:r>
          </a:p>
          <a:p>
            <a:pPr eaLnBrk="1" hangingPunct="1">
              <a:lnSpc>
                <a:spcPct val="80000"/>
              </a:lnSpc>
            </a:pPr>
            <a:r>
              <a:rPr lang="en-GB" altLang="en-US" dirty="0"/>
              <a:t>The ability to work transculturally</a:t>
            </a:r>
          </a:p>
          <a:p>
            <a:pPr eaLnBrk="1" hangingPunct="1">
              <a:lnSpc>
                <a:spcPct val="80000"/>
              </a:lnSpc>
            </a:pPr>
            <a:r>
              <a:rPr lang="en-GB" altLang="en-US" dirty="0"/>
              <a:t>The capacity to manage and contain anxiety</a:t>
            </a:r>
          </a:p>
          <a:p>
            <a:pPr eaLnBrk="1" hangingPunct="1">
              <a:lnSpc>
                <a:spcPct val="80000"/>
              </a:lnSpc>
            </a:pPr>
            <a:r>
              <a:rPr lang="en-GB" altLang="en-US" dirty="0"/>
              <a:t>Openness to learning</a:t>
            </a:r>
          </a:p>
          <a:p>
            <a:pPr eaLnBrk="1" hangingPunct="1">
              <a:lnSpc>
                <a:spcPct val="80000"/>
              </a:lnSpc>
            </a:pPr>
            <a:r>
              <a:rPr lang="en-GB" altLang="en-US" dirty="0"/>
              <a:t>Sensitivity to wider contextual issues</a:t>
            </a:r>
          </a:p>
          <a:p>
            <a:pPr eaLnBrk="1" hangingPunct="1">
              <a:lnSpc>
                <a:spcPct val="80000"/>
              </a:lnSpc>
            </a:pPr>
            <a:r>
              <a:rPr lang="en-GB" altLang="en-US" dirty="0"/>
              <a:t>Schooled in anti oppressive practice</a:t>
            </a:r>
          </a:p>
          <a:p>
            <a:pPr eaLnBrk="1" hangingPunct="1">
              <a:lnSpc>
                <a:spcPct val="80000"/>
              </a:lnSpc>
            </a:pPr>
            <a:r>
              <a:rPr lang="en-GB" altLang="en-US"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smtClean="0"/>
              <a:t>(</a:t>
            </a:r>
            <a:r>
              <a:rPr lang="en-GB" altLang="en-US" dirty="0"/>
              <a:t>Gilbert &amp; Evans, in Hawkins and </a:t>
            </a:r>
            <a:r>
              <a:rPr lang="en-GB" altLang="en-US" dirty="0" err="1"/>
              <a:t>Shohet</a:t>
            </a:r>
            <a:r>
              <a:rPr lang="en-GB" altLang="en-US" dirty="0"/>
              <a:t>: 42)</a:t>
            </a:r>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Hyblygrwydd</a:t>
            </a:r>
          </a:p>
          <a:p>
            <a:pPr>
              <a:lnSpc>
                <a:spcPct val="80000"/>
              </a:lnSpc>
            </a:pPr>
            <a:r>
              <a:rPr lang="cy-GB" altLang="en-US" dirty="0" smtClean="0"/>
              <a:t>Golwg </a:t>
            </a:r>
            <a:r>
              <a:rPr lang="cy-GB" altLang="en-US" dirty="0" err="1" smtClean="0"/>
              <a:t>amlbersbectif</a:t>
            </a:r>
            <a:r>
              <a:rPr lang="cy-GB" altLang="en-US" dirty="0" smtClean="0"/>
              <a:t> </a:t>
            </a:r>
          </a:p>
          <a:p>
            <a:pPr>
              <a:lnSpc>
                <a:spcPct val="80000"/>
              </a:lnSpc>
            </a:pPr>
            <a:r>
              <a:rPr lang="cy-GB" altLang="en-US" dirty="0" smtClean="0"/>
              <a:t>Y gallu i weithio’n </a:t>
            </a:r>
            <a:r>
              <a:rPr lang="cy-GB" altLang="en-US" dirty="0" err="1" smtClean="0"/>
              <a:t>drawsddiwylliannol</a:t>
            </a:r>
            <a:endParaRPr lang="cy-GB" altLang="en-US" dirty="0" smtClean="0"/>
          </a:p>
          <a:p>
            <a:pPr>
              <a:lnSpc>
                <a:spcPct val="80000"/>
              </a:lnSpc>
            </a:pPr>
            <a:r>
              <a:rPr lang="cy-GB" altLang="en-US" dirty="0" smtClean="0"/>
              <a:t>Y gallu i reoli gofid a chyfyngu arno</a:t>
            </a:r>
          </a:p>
          <a:p>
            <a:pPr>
              <a:lnSpc>
                <a:spcPct val="80000"/>
              </a:lnSpc>
            </a:pPr>
            <a:r>
              <a:rPr lang="cy-GB" altLang="en-US" dirty="0" smtClean="0"/>
              <a:t>Agored i ddysgu</a:t>
            </a:r>
          </a:p>
          <a:p>
            <a:pPr>
              <a:lnSpc>
                <a:spcPct val="80000"/>
              </a:lnSpc>
            </a:pPr>
            <a:r>
              <a:rPr lang="cy-GB" altLang="en-US" dirty="0" smtClean="0"/>
              <a:t>Sensitifrwydd i faterion cyd-destunol ehangach </a:t>
            </a:r>
          </a:p>
          <a:p>
            <a:pPr>
              <a:lnSpc>
                <a:spcPct val="80000"/>
              </a:lnSpc>
            </a:pPr>
            <a:r>
              <a:rPr lang="cy-GB" altLang="en-US" dirty="0" smtClean="0"/>
              <a:t>Wedi’i drwytho mewn arfer </a:t>
            </a:r>
            <a:r>
              <a:rPr lang="cy-GB" altLang="en-US" dirty="0" err="1" smtClean="0"/>
              <a:t>gwrthormesol</a:t>
            </a:r>
            <a:endParaRPr lang="cy-GB" altLang="en-US" dirty="0" smtClean="0"/>
          </a:p>
          <a:p>
            <a:pPr>
              <a:lnSpc>
                <a:spcPct val="80000"/>
              </a:lnSpc>
            </a:pPr>
            <a:r>
              <a:rPr lang="cy-GB" altLang="en-US" dirty="0" smtClean="0"/>
              <a:t>Hiwmor, gostyngeiddrwydd ac amynedd</a:t>
            </a:r>
          </a:p>
          <a:p>
            <a:pPr>
              <a:lnSpc>
                <a:spcPct val="80000"/>
              </a:lnSpc>
              <a:buNone/>
            </a:pPr>
            <a:endParaRPr lang="en-GB" altLang="en-US" dirty="0"/>
          </a:p>
          <a:p>
            <a:pPr marL="1371600" lvl="3" indent="0" algn="r">
              <a:lnSpc>
                <a:spcPct val="80000"/>
              </a:lnSpc>
              <a:buNone/>
            </a:pPr>
            <a:r>
              <a:rPr lang="en-GB" altLang="en-US" dirty="0"/>
              <a:t>(Gilbert &amp; Evans, </a:t>
            </a:r>
            <a:r>
              <a:rPr lang="en-GB" altLang="en-US" dirty="0" err="1" smtClean="0"/>
              <a:t>yn</a:t>
            </a:r>
            <a:r>
              <a:rPr lang="en-GB" altLang="en-US" dirty="0" smtClean="0"/>
              <a:t> </a:t>
            </a:r>
            <a:r>
              <a:rPr lang="en-GB" altLang="en-US" dirty="0"/>
              <a:t>Hawkins </a:t>
            </a:r>
            <a:r>
              <a:rPr lang="en-GB" altLang="en-US" dirty="0" smtClean="0"/>
              <a:t>a </a:t>
            </a:r>
            <a:r>
              <a:rPr lang="en-GB" altLang="en-US" dirty="0" err="1"/>
              <a:t>Shohet</a:t>
            </a:r>
            <a:r>
              <a:rPr lang="en-GB" altLang="en-US" dirty="0"/>
              <a:t>: 42</a:t>
            </a:r>
            <a:endParaRPr lang="en-US" dirty="0"/>
          </a:p>
        </p:txBody>
      </p:sp>
    </p:spTree>
    <p:extLst>
      <p:ext uri="{BB962C8B-B14F-4D97-AF65-F5344CB8AC3E}">
        <p14:creationId xmlns:p14="http://schemas.microsoft.com/office/powerpoint/2010/main" val="221838064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z="3000" dirty="0"/>
              <a:t>Supervisory intervention </a:t>
            </a:r>
            <a:r>
              <a:rPr lang="en-GB" altLang="en-US" sz="3000" dirty="0" smtClean="0"/>
              <a:t>skills        </a:t>
            </a:r>
            <a:r>
              <a:rPr lang="cy-GB" altLang="en-US" sz="3000" dirty="0" smtClean="0"/>
              <a:t>Sgiliau ymyrryd goruchwylwyr</a:t>
            </a:r>
            <a:endParaRPr lang="cy-GB" altLang="en-US" sz="3000" dirty="0"/>
          </a:p>
        </p:txBody>
      </p:sp>
      <p:sp>
        <p:nvSpPr>
          <p:cNvPr id="18435" name="Rectangle 3"/>
          <p:cNvSpPr>
            <a:spLocks noGrp="1" noChangeArrowheads="1"/>
          </p:cNvSpPr>
          <p:nvPr>
            <p:ph sz="half" idx="1"/>
          </p:nvPr>
        </p:nvSpPr>
        <p:spPr/>
        <p:txBody>
          <a:bodyPr>
            <a:normAutofit fontScale="77500" lnSpcReduction="20000"/>
          </a:bodyPr>
          <a:lstStyle/>
          <a:p>
            <a:pPr eaLnBrk="1" hangingPunct="1">
              <a:lnSpc>
                <a:spcPct val="90000"/>
              </a:lnSpc>
            </a:pPr>
            <a:r>
              <a:rPr lang="en-GB" altLang="en-US" sz="3000" dirty="0"/>
              <a:t>Be prescriptive: give advice</a:t>
            </a:r>
          </a:p>
          <a:p>
            <a:pPr eaLnBrk="1" hangingPunct="1">
              <a:lnSpc>
                <a:spcPct val="90000"/>
              </a:lnSpc>
            </a:pPr>
            <a:r>
              <a:rPr lang="en-GB" altLang="en-US" sz="3000" dirty="0"/>
              <a:t>Be informative: be didactic, instruct, inform</a:t>
            </a:r>
          </a:p>
          <a:p>
            <a:pPr eaLnBrk="1" hangingPunct="1">
              <a:lnSpc>
                <a:spcPct val="90000"/>
              </a:lnSpc>
            </a:pPr>
            <a:r>
              <a:rPr lang="en-GB" altLang="en-US" sz="3000" dirty="0" err="1"/>
              <a:t>Confrontative</a:t>
            </a:r>
            <a:r>
              <a:rPr lang="en-GB" altLang="en-US" sz="3000" dirty="0"/>
              <a:t>: be challenging, give direct feedback</a:t>
            </a:r>
          </a:p>
          <a:p>
            <a:pPr eaLnBrk="1" hangingPunct="1">
              <a:lnSpc>
                <a:spcPct val="90000"/>
              </a:lnSpc>
            </a:pPr>
            <a:r>
              <a:rPr lang="en-GB" altLang="en-US" sz="3000" dirty="0"/>
              <a:t>Cathartic: release tension</a:t>
            </a:r>
          </a:p>
          <a:p>
            <a:pPr eaLnBrk="1" hangingPunct="1">
              <a:lnSpc>
                <a:spcPct val="90000"/>
              </a:lnSpc>
            </a:pPr>
            <a:r>
              <a:rPr lang="en-GB" altLang="en-US" sz="3000" dirty="0"/>
              <a:t>Catalytic: be reflective, encourage self directed problem solving</a:t>
            </a:r>
          </a:p>
          <a:p>
            <a:pPr eaLnBrk="1" hangingPunct="1">
              <a:lnSpc>
                <a:spcPct val="90000"/>
              </a:lnSpc>
            </a:pPr>
            <a:r>
              <a:rPr lang="en-GB" altLang="en-US" sz="3000" dirty="0"/>
              <a:t>Supportive: confirm, validate</a:t>
            </a:r>
          </a:p>
          <a:p>
            <a:pPr algn="r" eaLnBrk="1" hangingPunct="1">
              <a:lnSpc>
                <a:spcPct val="90000"/>
              </a:lnSpc>
            </a:pPr>
            <a:endParaRPr lang="en-GB" altLang="en-US" sz="2000" dirty="0"/>
          </a:p>
          <a:p>
            <a:pPr algn="r" eaLnBrk="1" hangingPunct="1">
              <a:lnSpc>
                <a:spcPct val="90000"/>
              </a:lnSpc>
              <a:buFontTx/>
              <a:buNone/>
            </a:pPr>
            <a:r>
              <a:rPr lang="en-GB" altLang="en-US" sz="2000" dirty="0"/>
              <a:t>Hawkins and </a:t>
            </a:r>
            <a:r>
              <a:rPr lang="en-GB" altLang="en-US" sz="2000" dirty="0" err="1"/>
              <a:t>Shohet</a:t>
            </a:r>
            <a:r>
              <a:rPr lang="en-GB" altLang="en-US" sz="2000" dirty="0"/>
              <a:t>: 115 citing Heron (1975)</a:t>
            </a:r>
          </a:p>
        </p:txBody>
      </p:sp>
      <p:sp>
        <p:nvSpPr>
          <p:cNvPr id="2" name="Content Placeholder 1"/>
          <p:cNvSpPr>
            <a:spLocks noGrp="1"/>
          </p:cNvSpPr>
          <p:nvPr>
            <p:ph sz="half" idx="2"/>
          </p:nvPr>
        </p:nvSpPr>
        <p:spPr/>
        <p:txBody>
          <a:bodyPr>
            <a:normAutofit fontScale="77500" lnSpcReduction="20000"/>
          </a:bodyPr>
          <a:lstStyle/>
          <a:p>
            <a:r>
              <a:rPr lang="cy-GB" altLang="en-US" dirty="0" smtClean="0"/>
              <a:t>Byddwch yn gyfarwyddol: rhowch gyngor</a:t>
            </a:r>
          </a:p>
          <a:p>
            <a:r>
              <a:rPr lang="cy-GB" altLang="en-US" dirty="0" smtClean="0"/>
              <a:t>Rhowch wybodaeth: byddwch yn ddidactig, cyfarwyddwch, hysbyswch</a:t>
            </a:r>
          </a:p>
          <a:p>
            <a:r>
              <a:rPr lang="cy-GB" altLang="en-US" dirty="0" smtClean="0"/>
              <a:t>Wynebu: byddwch yn heriol, rhowch adborth uniongyrchol  </a:t>
            </a:r>
          </a:p>
          <a:p>
            <a:r>
              <a:rPr lang="cy-GB" altLang="en-US" dirty="0" err="1" smtClean="0"/>
              <a:t>Cathartig</a:t>
            </a:r>
            <a:r>
              <a:rPr lang="cy-GB" altLang="en-US" dirty="0" smtClean="0"/>
              <a:t>: rhyddhewch y tensiwn</a:t>
            </a:r>
          </a:p>
          <a:p>
            <a:r>
              <a:rPr lang="cy-GB" altLang="en-US" dirty="0" smtClean="0"/>
              <a:t>Catalytig: byddwch yn adfyfyriol, anogwch ddulliau o ddatrys problemau sy’n canolbwyntio arnom ein hunain </a:t>
            </a:r>
          </a:p>
          <a:p>
            <a:r>
              <a:rPr lang="cy-GB" altLang="en-US" dirty="0" smtClean="0"/>
              <a:t>Cefnogol: sicrhewch, dilyswch</a:t>
            </a:r>
          </a:p>
          <a:p>
            <a:pPr algn="r"/>
            <a:endParaRPr lang="cy-GB" altLang="en-US" sz="1800" dirty="0" smtClean="0"/>
          </a:p>
          <a:p>
            <a:pPr algn="r">
              <a:buNone/>
            </a:pPr>
            <a:r>
              <a:rPr lang="en-GB" altLang="en-US" sz="1800" dirty="0" smtClean="0"/>
              <a:t>Hawkins a </a:t>
            </a:r>
            <a:r>
              <a:rPr lang="en-GB" altLang="en-US" sz="1800" dirty="0" err="1"/>
              <a:t>Shohet</a:t>
            </a:r>
            <a:r>
              <a:rPr lang="en-GB" altLang="en-US" sz="1800" dirty="0"/>
              <a:t>: 115 </a:t>
            </a:r>
            <a:r>
              <a:rPr lang="en-GB" altLang="en-US" sz="1800" dirty="0" err="1" smtClean="0"/>
              <a:t>yn</a:t>
            </a:r>
            <a:r>
              <a:rPr lang="en-GB" altLang="en-US" sz="1800" dirty="0" smtClean="0"/>
              <a:t> </a:t>
            </a:r>
            <a:r>
              <a:rPr lang="en-GB" altLang="en-US" sz="1800" dirty="0" err="1" smtClean="0"/>
              <a:t>dyfynnu</a:t>
            </a:r>
            <a:r>
              <a:rPr lang="en-GB" altLang="en-US" sz="1800" dirty="0" smtClean="0"/>
              <a:t> </a:t>
            </a:r>
            <a:r>
              <a:rPr lang="en-GB" altLang="en-US" sz="1800" dirty="0"/>
              <a:t>Heron (1975)</a:t>
            </a:r>
          </a:p>
          <a:p>
            <a:endParaRPr lang="en-US" dirty="0"/>
          </a:p>
        </p:txBody>
      </p:sp>
    </p:spTree>
    <p:extLst>
      <p:ext uri="{BB962C8B-B14F-4D97-AF65-F5344CB8AC3E}">
        <p14:creationId xmlns:p14="http://schemas.microsoft.com/office/powerpoint/2010/main" val="313968643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t>Personal Preference      </a:t>
            </a:r>
            <a:r>
              <a:rPr lang="cy-GB" altLang="en-US" dirty="0" smtClean="0"/>
              <a:t>Dewis Personol</a:t>
            </a:r>
          </a:p>
        </p:txBody>
      </p:sp>
      <p:sp>
        <p:nvSpPr>
          <p:cNvPr id="1945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Individually please make a note of your response to the following questions:</a:t>
            </a:r>
          </a:p>
          <a:p>
            <a:pPr eaLnBrk="1" hangingPunct="1">
              <a:lnSpc>
                <a:spcPct val="90000"/>
              </a:lnSpc>
              <a:buFontTx/>
              <a:buNone/>
            </a:pPr>
            <a:endParaRPr lang="en-GB" altLang="en-US" sz="1200" dirty="0"/>
          </a:p>
          <a:p>
            <a:pPr lvl="1" eaLnBrk="1" hangingPunct="1">
              <a:lnSpc>
                <a:spcPct val="90000"/>
              </a:lnSpc>
            </a:pPr>
            <a:r>
              <a:rPr lang="en-GB" altLang="en-US" dirty="0" smtClean="0"/>
              <a:t>What skills, experience and background would you want in your own supervisor?  For instance would you prefer your supervisor to be professionally qualified?  </a:t>
            </a:r>
          </a:p>
          <a:p>
            <a:pPr lvl="1" eaLnBrk="1" hangingPunct="1">
              <a:lnSpc>
                <a:spcPct val="90000"/>
              </a:lnSpc>
            </a:pPr>
            <a:r>
              <a:rPr lang="en-GB" altLang="en-US" dirty="0" smtClean="0"/>
              <a:t>Do you think it is important that your supervisees share your ethnic background, gender and age?  </a:t>
            </a:r>
          </a:p>
          <a:p>
            <a:pPr lvl="1" eaLnBrk="1" hangingPunct="1">
              <a:lnSpc>
                <a:spcPct val="90000"/>
              </a:lnSpc>
            </a:pPr>
            <a:r>
              <a:rPr lang="en-GB" altLang="en-US" dirty="0" smtClean="0"/>
              <a:t>Would you prefer to supervise somebody you already know?  </a:t>
            </a:r>
          </a:p>
        </p:txBody>
      </p:sp>
      <p:sp>
        <p:nvSpPr>
          <p:cNvPr id="2" name="Content Placeholder 1"/>
          <p:cNvSpPr>
            <a:spLocks noGrp="1"/>
          </p:cNvSpPr>
          <p:nvPr>
            <p:ph sz="half" idx="2"/>
          </p:nvPr>
        </p:nvSpPr>
        <p:spPr/>
        <p:txBody>
          <a:bodyPr>
            <a:normAutofit fontScale="92500" lnSpcReduction="20000"/>
          </a:bodyPr>
          <a:lstStyle/>
          <a:p>
            <a:r>
              <a:rPr lang="cy-GB" altLang="en-US" dirty="0" smtClean="0"/>
              <a:t>Yn unigol nodwch eich ymateb i’r cwestiynau canlynol:</a:t>
            </a:r>
          </a:p>
          <a:p>
            <a:pPr>
              <a:buNone/>
            </a:pPr>
            <a:endParaRPr lang="cy-GB" altLang="en-US" sz="1200" dirty="0" smtClean="0"/>
          </a:p>
          <a:p>
            <a:pPr lvl="1"/>
            <a:r>
              <a:rPr lang="cy-GB" altLang="en-US" dirty="0" smtClean="0"/>
              <a:t>Pa sgiliau, profiad a chefndir hoffech chi eu gweld yn eich goruchwyliwr eich hun?  Er enghraifft, a fyddai’n well gennych chi fod gan eich goruchwyliwr gymwysterau proffesiynol?  </a:t>
            </a:r>
          </a:p>
          <a:p>
            <a:pPr lvl="1"/>
            <a:r>
              <a:rPr lang="cy-GB" altLang="en-US" dirty="0" smtClean="0"/>
              <a:t>Ydych chi’n credu ei bod hi’n bwysig bod y rheini a oruchwyliwch o’r un cefndir ethnig, rhywedd ac oedran â chi?  </a:t>
            </a:r>
          </a:p>
          <a:p>
            <a:pPr lvl="1"/>
            <a:r>
              <a:rPr lang="cy-GB" altLang="en-US" dirty="0" smtClean="0"/>
              <a:t>Fyddai’n well gennych chi oruchwylio rhywun yr ydych chi’n ei adnabod eisoes?  </a:t>
            </a:r>
          </a:p>
          <a:p>
            <a:endParaRPr lang="en-US" dirty="0"/>
          </a:p>
        </p:txBody>
      </p:sp>
    </p:spTree>
    <p:extLst>
      <p:ext uri="{BB962C8B-B14F-4D97-AF65-F5344CB8AC3E}">
        <p14:creationId xmlns:p14="http://schemas.microsoft.com/office/powerpoint/2010/main" val="225907728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761459767"/>
              </p:ext>
            </p:extLst>
          </p:nvPr>
        </p:nvGraphicFramePr>
        <p:xfrm>
          <a:off x="819807" y="395417"/>
          <a:ext cx="10515600" cy="6154719"/>
        </p:xfrm>
        <a:graphic>
          <a:graphicData uri="http://schemas.openxmlformats.org/drawingml/2006/table">
            <a:tbl>
              <a:tblPr/>
              <a:tblGrid>
                <a:gridCol w="1328650">
                  <a:extLst>
                    <a:ext uri="{9D8B030D-6E8A-4147-A177-3AD203B41FA5}">
                      <a16:colId xmlns:a16="http://schemas.microsoft.com/office/drawing/2014/main" val="20000"/>
                    </a:ext>
                  </a:extLst>
                </a:gridCol>
                <a:gridCol w="3929150">
                  <a:extLst>
                    <a:ext uri="{9D8B030D-6E8A-4147-A177-3AD203B41FA5}">
                      <a16:colId xmlns:a16="http://schemas.microsoft.com/office/drawing/2014/main" val="20001"/>
                    </a:ext>
                  </a:extLst>
                </a:gridCol>
                <a:gridCol w="3870326">
                  <a:extLst>
                    <a:ext uri="{9D8B030D-6E8A-4147-A177-3AD203B41FA5}">
                      <a16:colId xmlns:a16="http://schemas.microsoft.com/office/drawing/2014/main" val="20002"/>
                    </a:ext>
                  </a:extLst>
                </a:gridCol>
                <a:gridCol w="1387474">
                  <a:extLst>
                    <a:ext uri="{9D8B030D-6E8A-4147-A177-3AD203B41FA5}">
                      <a16:colId xmlns:a16="http://schemas.microsoft.com/office/drawing/2014/main" val="20003"/>
                    </a:ext>
                  </a:extLst>
                </a:gridCol>
              </a:tblGrid>
              <a:tr h="466750">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60586">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Regular</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Ad hoc</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560586">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566797">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Informal</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254843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Evaluation and review    </a:t>
            </a:r>
            <a:br>
              <a:rPr lang="en-GB" altLang="en-US" dirty="0" smtClean="0"/>
            </a:br>
            <a:r>
              <a:rPr lang="cy-GB" altLang="en-US" dirty="0" smtClean="0"/>
              <a:t>Gwerthuso ac adolygu</a:t>
            </a:r>
          </a:p>
        </p:txBody>
      </p:sp>
      <p:sp>
        <p:nvSpPr>
          <p:cNvPr id="23555" name="Rectangle 3"/>
          <p:cNvSpPr>
            <a:spLocks noGrp="1" noChangeArrowheads="1"/>
          </p:cNvSpPr>
          <p:nvPr>
            <p:ph sz="half" idx="1"/>
          </p:nvPr>
        </p:nvSpPr>
        <p:spPr/>
        <p:txBody>
          <a:bodyPr>
            <a:normAutofit fontScale="92500" lnSpcReduction="20000"/>
          </a:bodyPr>
          <a:lstStyle/>
          <a:p>
            <a:pPr eaLnBrk="1" hangingPunct="1">
              <a:lnSpc>
                <a:spcPct val="80000"/>
              </a:lnSpc>
            </a:pPr>
            <a:r>
              <a:rPr lang="en-GB" altLang="en-US" dirty="0"/>
              <a:t>What questions are legitimate questions for evaluation?</a:t>
            </a:r>
          </a:p>
          <a:p>
            <a:pPr lvl="1" eaLnBrk="1" hangingPunct="1">
              <a:lnSpc>
                <a:spcPct val="80000"/>
              </a:lnSpc>
            </a:pPr>
            <a:r>
              <a:rPr lang="en-GB" altLang="en-US" dirty="0"/>
              <a:t>How much did you do (number of young people taking part, number of sessions held, number of outreach contacts made)</a:t>
            </a:r>
          </a:p>
          <a:p>
            <a:pPr lvl="1" eaLnBrk="1" hangingPunct="1">
              <a:lnSpc>
                <a:spcPct val="80000"/>
              </a:lnSpc>
            </a:pPr>
            <a:r>
              <a:rPr lang="en-GB" altLang="en-US" dirty="0"/>
              <a:t>How well did you do it (diversity of young people, young people satisfaction, cost per activity per young person)</a:t>
            </a:r>
          </a:p>
          <a:p>
            <a:pPr lvl="1" eaLnBrk="1" hangingPunct="1">
              <a:lnSpc>
                <a:spcPct val="80000"/>
              </a:lnSpc>
            </a:pPr>
            <a:r>
              <a:rPr lang="en-GB" altLang="en-US"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dirty="0"/>
          </a:p>
        </p:txBody>
      </p:sp>
      <p:sp>
        <p:nvSpPr>
          <p:cNvPr id="2" name="Content Placeholder 1"/>
          <p:cNvSpPr>
            <a:spLocks noGrp="1"/>
          </p:cNvSpPr>
          <p:nvPr>
            <p:ph sz="half" idx="2"/>
          </p:nvPr>
        </p:nvSpPr>
        <p:spPr/>
        <p:txBody>
          <a:bodyPr>
            <a:normAutofit fontScale="92500" lnSpcReduction="20000"/>
          </a:bodyPr>
          <a:lstStyle/>
          <a:p>
            <a:pPr>
              <a:lnSpc>
                <a:spcPct val="80000"/>
              </a:lnSpc>
            </a:pPr>
            <a:r>
              <a:rPr lang="cy-GB" altLang="en-US" dirty="0" smtClean="0"/>
              <a:t>Pa gwestiynau sy’n rhai dilys ar gyfer gwerthuso?</a:t>
            </a:r>
          </a:p>
          <a:p>
            <a:pPr lvl="1">
              <a:lnSpc>
                <a:spcPct val="80000"/>
              </a:lnSpc>
            </a:pPr>
            <a:r>
              <a:rPr lang="cy-GB" altLang="en-US" dirty="0" smtClean="0"/>
              <a:t>Faint a wnaethoch (nifer y bobl ifanc sy’n cymryd rhan, nifer y sesiynau a gynhaliwyd, nifer y cysylltau allgymorth a wnaed)</a:t>
            </a:r>
          </a:p>
          <a:p>
            <a:pPr lvl="1">
              <a:lnSpc>
                <a:spcPct val="80000"/>
              </a:lnSpc>
            </a:pPr>
            <a:r>
              <a:rPr lang="cy-GB" altLang="en-US" dirty="0" smtClean="0"/>
              <a:t>Pa mor dda a wnaethoch chi (amrywiaeth o bobl ifanc, bodlonrwydd pobl ifanc, cost pob gweithgaredd i bob person ifanc)</a:t>
            </a:r>
          </a:p>
          <a:p>
            <a:pPr lvl="1">
              <a:lnSpc>
                <a:spcPct val="80000"/>
              </a:lnSpc>
            </a:pPr>
            <a:r>
              <a:rPr lang="cy-GB" altLang="en-US" dirty="0" smtClean="0"/>
              <a:t>Oes rhywun ar ei ennill (deilliannau llwyddiannus, dyfyniadau pobl ifanc, astudiaethau achos, tystiolaeth gan rieni neu ofalwyr, canran y rheini sy’n cael eu hachredu, y gyfran sy’n cofnodi cynnydd o ran hunan hyder, presenoldeb uwch yn yr ysgol, nifer y bobl ifanc sy’n dechrau ar hyfforddiant neu swyddi)</a:t>
            </a:r>
          </a:p>
          <a:p>
            <a:endParaRPr lang="cy-GB" dirty="0"/>
          </a:p>
        </p:txBody>
      </p:sp>
    </p:spTree>
    <p:extLst>
      <p:ext uri="{BB962C8B-B14F-4D97-AF65-F5344CB8AC3E}">
        <p14:creationId xmlns:p14="http://schemas.microsoft.com/office/powerpoint/2010/main" val="40457169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In threes				</a:t>
            </a:r>
            <a:r>
              <a:rPr lang="cy-GB" altLang="en-US" dirty="0" smtClean="0"/>
              <a:t>Fesul tri</a:t>
            </a:r>
          </a:p>
        </p:txBody>
      </p:sp>
      <p:sp>
        <p:nvSpPr>
          <p:cNvPr id="24579"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400" dirty="0"/>
          </a:p>
          <a:p>
            <a:pPr lvl="1" eaLnBrk="1" hangingPunct="1">
              <a:lnSpc>
                <a:spcPct val="80000"/>
              </a:lnSpc>
            </a:pPr>
            <a:r>
              <a:rPr lang="en-GB" altLang="en-US" dirty="0"/>
              <a:t>The supervisee is to take ten minutes describing in detail their Youth Work</a:t>
            </a:r>
          </a:p>
          <a:p>
            <a:pPr lvl="1" eaLnBrk="1" hangingPunct="1">
              <a:lnSpc>
                <a:spcPct val="80000"/>
              </a:lnSpc>
            </a:pPr>
            <a:r>
              <a:rPr lang="en-GB" altLang="en-US" dirty="0"/>
              <a:t>Supervisor and observer are to take notes (separately)</a:t>
            </a:r>
          </a:p>
          <a:p>
            <a:pPr lvl="1" eaLnBrk="1" hangingPunct="1">
              <a:lnSpc>
                <a:spcPct val="80000"/>
              </a:lnSpc>
            </a:pPr>
            <a:r>
              <a:rPr lang="en-GB" altLang="en-US" dirty="0"/>
              <a:t>Supervisor sum up what has been heard</a:t>
            </a:r>
          </a:p>
          <a:p>
            <a:pPr lvl="1" eaLnBrk="1" hangingPunct="1">
              <a:lnSpc>
                <a:spcPct val="80000"/>
              </a:lnSpc>
            </a:pPr>
            <a:r>
              <a:rPr lang="en-GB" altLang="en-US" dirty="0"/>
              <a:t>Pick out the three most important things that have been said</a:t>
            </a:r>
          </a:p>
          <a:p>
            <a:pPr lvl="1" eaLnBrk="1" hangingPunct="1">
              <a:lnSpc>
                <a:spcPct val="80000"/>
              </a:lnSpc>
            </a:pPr>
            <a:r>
              <a:rPr lang="en-GB" altLang="en-US" dirty="0"/>
              <a:t>The supervisor is to make one recommendation</a:t>
            </a:r>
          </a:p>
          <a:p>
            <a:pPr lvl="1" eaLnBrk="1" hangingPunct="1">
              <a:lnSpc>
                <a:spcPct val="80000"/>
              </a:lnSpc>
            </a:pPr>
            <a:r>
              <a:rPr lang="en-GB" altLang="en-US" dirty="0"/>
              <a:t>All three then to discuss the accuracy and usefulness of the recommendation</a:t>
            </a:r>
            <a:endParaRPr lang="en-US" altLang="en-US" dirty="0"/>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Y dasg fydd i chi gymryd tro, un i fod yn oruchwyliwr (gan gymryd nodiadau) un </a:t>
            </a:r>
            <a:r>
              <a:rPr lang="cy-GB" altLang="en-US" smtClean="0"/>
              <a:t>i fod yn </a:t>
            </a:r>
            <a:r>
              <a:rPr lang="cy-GB" altLang="en-US" dirty="0" err="1" smtClean="0"/>
              <a:t>oruchwyliedig</a:t>
            </a:r>
            <a:r>
              <a:rPr lang="cy-GB" altLang="en-US" dirty="0" smtClean="0"/>
              <a:t> ac un i fod yn sylwebydd swyddogol a diduedd (nid cyfrannwr) a chymerwr nodiadau.</a:t>
            </a:r>
          </a:p>
          <a:p>
            <a:pPr>
              <a:lnSpc>
                <a:spcPct val="80000"/>
              </a:lnSpc>
              <a:buNone/>
            </a:pPr>
            <a:endParaRPr lang="cy-GB" altLang="en-US" sz="2400" dirty="0" smtClean="0"/>
          </a:p>
          <a:p>
            <a:pPr lvl="1">
              <a:lnSpc>
                <a:spcPct val="80000"/>
              </a:lnSpc>
            </a:pPr>
            <a:r>
              <a:rPr lang="cy-GB" altLang="en-US" dirty="0" smtClean="0"/>
              <a:t>Bydd y </a:t>
            </a:r>
            <a:r>
              <a:rPr lang="cy-GB" altLang="en-US" dirty="0" err="1" smtClean="0"/>
              <a:t>goruchwyliedig</a:t>
            </a:r>
            <a:r>
              <a:rPr lang="cy-GB" altLang="en-US" dirty="0" smtClean="0"/>
              <a:t> yn cymryd deng munud i ddisgrifio’n fanwl y Gwaith Ieuenctid y mae’n ymwneud ag e.</a:t>
            </a:r>
          </a:p>
          <a:p>
            <a:pPr lvl="1">
              <a:lnSpc>
                <a:spcPct val="80000"/>
              </a:lnSpc>
            </a:pPr>
            <a:r>
              <a:rPr lang="cy-GB" altLang="en-US" dirty="0" smtClean="0"/>
              <a:t>Mae’r sylwebydd a’r arsylwr i gymryd nodiadau (ar wahân)</a:t>
            </a:r>
          </a:p>
          <a:p>
            <a:pPr lvl="1">
              <a:lnSpc>
                <a:spcPct val="80000"/>
              </a:lnSpc>
            </a:pPr>
            <a:r>
              <a:rPr lang="cy-GB" altLang="en-US" dirty="0" smtClean="0"/>
              <a:t>Y goruchwyliwr yn crynhoi’r hyn a glywyd </a:t>
            </a:r>
          </a:p>
          <a:p>
            <a:pPr lvl="1">
              <a:lnSpc>
                <a:spcPct val="80000"/>
              </a:lnSpc>
            </a:pPr>
            <a:r>
              <a:rPr lang="cy-GB" altLang="en-US" dirty="0" smtClean="0"/>
              <a:t>Dewiswch y tri pheth pwysicaf a ddwedwyd </a:t>
            </a:r>
          </a:p>
          <a:p>
            <a:pPr lvl="1">
              <a:lnSpc>
                <a:spcPct val="80000"/>
              </a:lnSpc>
            </a:pPr>
            <a:r>
              <a:rPr lang="cy-GB" altLang="en-US" dirty="0" smtClean="0"/>
              <a:t>Y goruchwyliwr i wneud un argymhelliad</a:t>
            </a:r>
          </a:p>
          <a:p>
            <a:pPr lvl="1">
              <a:lnSpc>
                <a:spcPct val="80000"/>
              </a:lnSpc>
            </a:pPr>
            <a:r>
              <a:rPr lang="cy-GB" altLang="en-US" dirty="0" smtClean="0"/>
              <a:t>Wedyn pob un o’r tri i drafod cywirdeb a buddioldeb yr argymhelliad</a:t>
            </a:r>
          </a:p>
          <a:p>
            <a:endParaRPr lang="en-US" dirty="0"/>
          </a:p>
        </p:txBody>
      </p:sp>
    </p:spTree>
    <p:extLst>
      <p:ext uri="{BB962C8B-B14F-4D97-AF65-F5344CB8AC3E}">
        <p14:creationId xmlns:p14="http://schemas.microsoft.com/office/powerpoint/2010/main" val="462120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1415</TotalTime>
  <Words>5471</Words>
  <Application>Microsoft Office PowerPoint</Application>
  <PresentationFormat>Widescreen</PresentationFormat>
  <Paragraphs>627</Paragraphs>
  <Slides>55</Slides>
  <Notes>39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Arial</vt:lpstr>
      <vt:lpstr>Calibri</vt:lpstr>
      <vt:lpstr>Calibri Light</vt:lpstr>
      <vt:lpstr>Comic Sans MS</vt:lpstr>
      <vt:lpstr>Corbel</vt:lpstr>
      <vt:lpstr>Impact</vt:lpstr>
      <vt:lpstr>Times New Roman</vt:lpstr>
      <vt:lpstr>Wingdings</vt:lpstr>
      <vt:lpstr>Office Theme</vt:lpstr>
      <vt:lpstr>Managing People:  Supervision and Support Skills </vt:lpstr>
      <vt:lpstr>PowerPoint Presentation</vt:lpstr>
      <vt:lpstr>Group Work Gwaith Grŵp</vt:lpstr>
      <vt:lpstr>Definition Diffiniad</vt:lpstr>
      <vt:lpstr>What is supervision? Beth yw goruchwylio?</vt:lpstr>
      <vt:lpstr>What is supervision? Beth yw goruchwylio?</vt:lpstr>
      <vt:lpstr>Becoming a supervisor Dod yn oruchwyliwr</vt:lpstr>
      <vt:lpstr>Becoming a supervisor Dod yn oruchwyliwr</vt:lpstr>
      <vt:lpstr>Becoming a supervisor Dod yn oruchwyliwr</vt:lpstr>
      <vt:lpstr>Getting the support and Supervision you need Sicrhau’r cymorth a’r oruchwyliaeth y mae arnoch chi ei hangen</vt:lpstr>
      <vt:lpstr>Qualities needed to be a good supervisor. Y rhinweddau y mae eu hangen i fod yn oruchwyliwr da.</vt:lpstr>
      <vt:lpstr>Qualities needed to be a good supervisor. Y priodoleddau sydd eu hangen i fod yn oruchwyliwr da.</vt:lpstr>
      <vt:lpstr>Becoming a supervisor   Mynd yn oruchwyliwr</vt:lpstr>
      <vt:lpstr>Becoming a supervisor  Mynd yn oruchwyliwr</vt:lpstr>
      <vt:lpstr>Becoming a supervisor  Mynd yn oruchwyliwr</vt:lpstr>
      <vt:lpstr>Supervisor’s roles            Rolau’r goruchwyliwr</vt:lpstr>
      <vt:lpstr>Supervisor’s roles           Rolau’r goruchwyliwr</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The Functions of Supervision   Swyddogaethau Goruchwylio</vt:lpstr>
      <vt:lpstr>The Functions of Supervision Swyddogaethau Goruchwylio</vt:lpstr>
      <vt:lpstr>The Functions of Supervision Swyddogaethau Goruchwylio</vt:lpstr>
      <vt:lpstr>The Functions of Supervision  Swyddogaethau Goruchwylio</vt:lpstr>
      <vt:lpstr>Function of Supervision   Swyddogaeth Goruchwylio </vt:lpstr>
      <vt:lpstr>Managerial Supervision: Frame of Reference</vt:lpstr>
      <vt:lpstr>Group Task – 10 minutes   Tasg Grŵp – 10 munud</vt:lpstr>
      <vt:lpstr>Focus and balance in supervision   Ffocws a chydbwysedd wrth oruchwylio</vt:lpstr>
      <vt:lpstr>Supervision – often we just do it  Goruchwylio – mater o wneud yw e’n aml</vt:lpstr>
      <vt:lpstr>Supervision in youth work Goruchwylio mewn gwaith ieuenctid</vt:lpstr>
      <vt:lpstr>PowerPoint Presentation</vt:lpstr>
      <vt:lpstr>Finding the right balance Cael y cydbwysedd cywir</vt:lpstr>
      <vt:lpstr>Balancing placement supervision Cydbwyso goruchwylio lleoliad</vt:lpstr>
      <vt:lpstr>Hard and Soft Quality</vt:lpstr>
      <vt:lpstr>Areas for Supervision Meysydd i’w Goruchwylio</vt:lpstr>
      <vt:lpstr>Relationships and Contracting in Supervision</vt:lpstr>
      <vt:lpstr>PowerPoint Presentation</vt:lpstr>
      <vt:lpstr>Types of supervision      Mathau ar oruchwyliaeth</vt:lpstr>
      <vt:lpstr>Forming the relationship Ffurfio’r berthynas</vt:lpstr>
      <vt:lpstr>Formative function   Swyddogaeth ffurfiannol</vt:lpstr>
      <vt:lpstr>Accountability                 Atebolrwydd</vt:lpstr>
      <vt:lpstr>Focus                                Ffocws</vt:lpstr>
      <vt:lpstr>House keeping                 Cadw trefn</vt:lpstr>
      <vt:lpstr>Confidentiality                Cyfrinachedd</vt:lpstr>
      <vt:lpstr>Preparation, agenda setting, methods, record keeping Paratoi, pennu agendâu, dulliau, cadw cofnodion</vt:lpstr>
      <vt:lpstr>Skills                                  Sgiliau</vt:lpstr>
      <vt:lpstr>Skill and Technique        Sgil a Thechneg</vt:lpstr>
      <vt:lpstr>The Supervisor: anti oppressive qualities Y Goruchwyliwr: rhinweddau gwrthormesol</vt:lpstr>
      <vt:lpstr>Supervisory intervention skills        Sgiliau ymyrryd goruchwylwyr</vt:lpstr>
      <vt:lpstr>Personal Preference      Dewis Personol</vt:lpstr>
      <vt:lpstr>PowerPoint Presentation</vt:lpstr>
      <vt:lpstr>Evaluation and review     Gwerthuso ac adolygu</vt:lpstr>
      <vt:lpstr>In threes    Fesul tri</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90</cp:revision>
  <cp:lastPrinted>2016-02-03T12:10:53Z</cp:lastPrinted>
  <dcterms:created xsi:type="dcterms:W3CDTF">2016-02-02T17:29:41Z</dcterms:created>
  <dcterms:modified xsi:type="dcterms:W3CDTF">2019-10-21T22:45:11Z</dcterms:modified>
</cp:coreProperties>
</file>