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6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AF890D-1279-3C52-3F8F-97135BAA88E1}" v="347" dt="2023-08-30T20:46:27.580"/>
    <p1510:client id="{A0456064-5F40-03C9-14D6-5C7BB3F1C0D5}" v="381" dt="2023-08-30T18:04:32.318"/>
    <p1510:client id="{D9873A5B-3C0A-0D4E-88F2-267CD86E58DF}" v="136" dt="2023-08-29T17:12:09.0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59" autoAdjust="0"/>
    <p:restoredTop sz="94660"/>
  </p:normalViewPr>
  <p:slideViewPr>
    <p:cSldViewPr snapToGrid="0">
      <p:cViewPr varScale="1">
        <p:scale>
          <a:sx n="99" d="100"/>
          <a:sy n="99" d="100"/>
        </p:scale>
        <p:origin x="0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smtClean="0"/>
              <a:t>8/30/2023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8288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smtClean="0"/>
              <a:t>8/30/2023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9461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smtClean="0"/>
              <a:t>8/30/2023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712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smtClean="0"/>
              <a:t>8/30/2023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38029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smtClean="0"/>
              <a:t>8/30/2023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2940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smtClean="0"/>
              <a:t>8/30/2023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102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smtClean="0"/>
              <a:t>8/30/2023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8496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smtClean="0"/>
              <a:t>8/30/2023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63761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smtClean="0"/>
              <a:t>8/30/2023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8742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8/30/2023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572497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8/30/2023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83540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8/30/2023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17917500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8/30/2023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975542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8/30/2023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979039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8/30/2023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561804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smtClean="0"/>
              <a:t>8/30/2023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651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smtClean="0"/>
              <a:t>8/30/2023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5301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BC1C18-307B-4F68-A007-B5B542270E8D}" type="datetimeFigureOut">
              <a:rPr lang="en-US" smtClean="0"/>
              <a:t>8/30/2023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33889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/>
          <p:cNvSpPr>
            <a:spLocks noGrp="1"/>
          </p:cNvSpPr>
          <p:nvPr>
            <p:ph type="ctrTitle"/>
          </p:nvPr>
        </p:nvSpPr>
        <p:spPr>
          <a:xfrm>
            <a:off x="702255" y="134754"/>
            <a:ext cx="10787489" cy="4793381"/>
          </a:xfrm>
        </p:spPr>
        <p:txBody>
          <a:bodyPr>
            <a:normAutofit/>
          </a:bodyPr>
          <a:lstStyle/>
          <a:p>
            <a:r>
              <a:rPr lang="pl-PL" b="1" dirty="0">
                <a:solidFill>
                  <a:srgbClr val="FF0000"/>
                </a:solidFill>
                <a:latin typeface="Calibri"/>
                <a:cs typeface="Calibri"/>
              </a:rPr>
              <a:t>Issue of translating vocational titles in relation to cultural changes and their influence on specific occupational titles based on selected examples from the United Kingdom and Poland.</a:t>
            </a:r>
            <a:endParaRPr lang="en-US" dirty="0">
              <a:solidFill>
                <a:srgbClr val="FF0000"/>
              </a:solidFill>
            </a:endParaRPr>
          </a:p>
          <a:p>
            <a:endParaRPr lang="pl-PL" dirty="0">
              <a:cs typeface="Arial"/>
            </a:endParaRPr>
          </a:p>
        </p:txBody>
      </p:sp>
      <p:pic>
        <p:nvPicPr>
          <p:cNvPr id="4" name="Camera 3">
            <a:extLst>
              <a:ext uri="{FF2B5EF4-FFF2-40B4-BE49-F238E27FC236}">
                <a16:creationId xmlns:a16="http://schemas.microsoft.com/office/drawing/2014/main" id="{13B41C03-99AD-2350-0E8D-A09B4189F7B9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34400" y="4800600"/>
            <a:ext cx="3657600" cy="2057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3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50317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EB5E7D-83BA-E3E5-EF99-456706F182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10" y="4627836"/>
            <a:ext cx="5157787" cy="810997"/>
          </a:xfrm>
        </p:spPr>
        <p:txBody>
          <a:bodyPr>
            <a:noAutofit/>
          </a:bodyPr>
          <a:lstStyle/>
          <a:p>
            <a:r>
              <a:rPr lang="en-US" sz="2800" dirty="0">
                <a:cs typeface="Calibri"/>
              </a:rPr>
              <a:t>Bożena Szwarc as a Polish Nurse</a:t>
            </a:r>
            <a:endParaRPr lang="en-US" sz="28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7EEAAA8-A33B-015B-6899-D52E54165E4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8903" y="990847"/>
            <a:ext cx="5157787" cy="3478139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3C7B414-2DA3-8C83-02B3-8CB4090262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236690" y="21000"/>
            <a:ext cx="5183188" cy="971059"/>
          </a:xfrm>
        </p:spPr>
        <p:txBody>
          <a:bodyPr>
            <a:normAutofit/>
          </a:bodyPr>
          <a:lstStyle/>
          <a:p>
            <a:r>
              <a:rPr lang="en-US" sz="2800" dirty="0">
                <a:cs typeface="Calibri"/>
              </a:rPr>
              <a:t>Piotr Adamski as a Polish Plumber</a:t>
            </a:r>
            <a:endParaRPr lang="en-US" sz="2800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FD5D096D-4136-DD2E-ED82-A982D36D7CD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5338701" y="990847"/>
            <a:ext cx="4911536" cy="4885706"/>
          </a:xfrm>
        </p:spPr>
      </p:pic>
      <p:pic>
        <p:nvPicPr>
          <p:cNvPr id="3" name="Camera 2">
            <a:extLst>
              <a:ext uri="{FF2B5EF4-FFF2-40B4-BE49-F238E27FC236}">
                <a16:creationId xmlns:a16="http://schemas.microsoft.com/office/drawing/2014/main" id="{9EB421EC-0453-4295-CD70-180405D899BA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34400" y="4800600"/>
            <a:ext cx="3657600" cy="2057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3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62387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5936C0-D525-2121-D098-48F221BDC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34994"/>
            <a:ext cx="3896467" cy="313446"/>
          </a:xfrm>
        </p:spPr>
        <p:txBody>
          <a:bodyPr>
            <a:normAutofit fontScale="92500" lnSpcReduction="20000"/>
          </a:bodyPr>
          <a:lstStyle/>
          <a:p>
            <a:r>
              <a:rPr lang="en-US" sz="1800" dirty="0">
                <a:cs typeface="Arial"/>
              </a:rPr>
              <a:t>Back side of Polish Diploma</a:t>
            </a:r>
            <a:endParaRPr lang="en-US" sz="18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194BB85-386A-BB5C-2D22-09B7087CC86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0" y="442577"/>
            <a:ext cx="4532483" cy="6236050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3B37F72-2504-A8A4-AD94-EF74E41178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3986" y="442577"/>
            <a:ext cx="5372136" cy="45696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6350" indent="0">
              <a:buNone/>
            </a:pPr>
            <a:r>
              <a:rPr lang="en-US" sz="2800" b="1" dirty="0">
                <a:cs typeface="Arial"/>
              </a:rPr>
              <a:t>Polish </a:t>
            </a:r>
            <a:r>
              <a:rPr lang="en-US" sz="2800" b="1" dirty="0" err="1">
                <a:cs typeface="Arial"/>
              </a:rPr>
              <a:t>Nostrified</a:t>
            </a:r>
            <a:r>
              <a:rPr lang="en-US" sz="2800" b="1" dirty="0">
                <a:cs typeface="Arial"/>
              </a:rPr>
              <a:t> Craftsman Diploma need to include:</a:t>
            </a:r>
          </a:p>
          <a:p>
            <a:pPr marL="344170" indent="-337820">
              <a:buFont typeface="Calibri" panose="05000000000000000000" pitchFamily="2" charset="2"/>
              <a:buChar char="-"/>
            </a:pPr>
            <a:r>
              <a:rPr lang="en-US" sz="2400" dirty="0">
                <a:cs typeface="Arial"/>
              </a:rPr>
              <a:t>Two stamps of Eagle in the Crown</a:t>
            </a:r>
          </a:p>
          <a:p>
            <a:pPr marL="344170" indent="-337820">
              <a:buFont typeface="Calibri" panose="05000000000000000000" pitchFamily="2" charset="2"/>
              <a:buChar char="-"/>
            </a:pPr>
            <a:r>
              <a:rPr lang="en-US" sz="2400" dirty="0">
                <a:cs typeface="Arial"/>
              </a:rPr>
              <a:t>Two original/made by hand signatures</a:t>
            </a:r>
          </a:p>
          <a:p>
            <a:pPr marL="344170" indent="-337820">
              <a:buFont typeface="Calibri" panose="05000000000000000000" pitchFamily="2" charset="2"/>
              <a:buChar char="-"/>
            </a:pPr>
            <a:r>
              <a:rPr lang="en-US" sz="2400" dirty="0">
                <a:cs typeface="Arial"/>
              </a:rPr>
              <a:t>Sticker from Polish Ministery of Foreign Affairs</a:t>
            </a:r>
          </a:p>
          <a:p>
            <a:pPr marL="344170" indent="-337820">
              <a:buFont typeface="Calibri" panose="05000000000000000000" pitchFamily="2" charset="2"/>
              <a:buChar char="-"/>
            </a:pPr>
            <a:r>
              <a:rPr lang="en-US" sz="2400" dirty="0">
                <a:cs typeface="Arial"/>
              </a:rPr>
              <a:t>General Board Stamp</a:t>
            </a:r>
          </a:p>
        </p:txBody>
      </p:sp>
      <p:pic>
        <p:nvPicPr>
          <p:cNvPr id="4" name="Camera 3">
            <a:extLst>
              <a:ext uri="{FF2B5EF4-FFF2-40B4-BE49-F238E27FC236}">
                <a16:creationId xmlns:a16="http://schemas.microsoft.com/office/drawing/2014/main" id="{02BF3C84-421A-9983-8FC7-C780E3E09ACD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534400" y="4800600"/>
            <a:ext cx="3657600" cy="2057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3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51694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081F20-9703-27A6-4245-0EC0CC02E7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34002"/>
            <a:ext cx="4757415" cy="358964"/>
          </a:xfrm>
        </p:spPr>
        <p:txBody>
          <a:bodyPr>
            <a:normAutofit lnSpcReduction="10000"/>
          </a:bodyPr>
          <a:lstStyle/>
          <a:p>
            <a:r>
              <a:rPr lang="en-US" sz="1800" dirty="0">
                <a:cs typeface="Arial"/>
              </a:rPr>
              <a:t>Front side of Polish Diploma</a:t>
            </a:r>
            <a:endParaRPr lang="en-US" sz="18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22DD8BB-F610-D484-E917-549BB83F873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0" y="588184"/>
            <a:ext cx="4474345" cy="6164314"/>
          </a:xfr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8D303F8-1003-85E8-265C-05D7EBE664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74345" y="82342"/>
            <a:ext cx="5183188" cy="410624"/>
          </a:xfrm>
        </p:spPr>
        <p:txBody>
          <a:bodyPr>
            <a:normAutofit lnSpcReduction="10000"/>
          </a:bodyPr>
          <a:lstStyle/>
          <a:p>
            <a:r>
              <a:rPr lang="en-US" sz="1800" dirty="0">
                <a:cs typeface="Arial"/>
              </a:rPr>
              <a:t>British equivalent od Polish qualifications</a:t>
            </a:r>
            <a:endParaRPr lang="en-US" sz="1800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553510B-1FB5-16A8-420F-FD20E656045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4576867" y="588184"/>
            <a:ext cx="4873819" cy="4878965"/>
          </a:xfrm>
        </p:spPr>
      </p:pic>
      <p:pic>
        <p:nvPicPr>
          <p:cNvPr id="3" name="Camera 2">
            <a:extLst>
              <a:ext uri="{FF2B5EF4-FFF2-40B4-BE49-F238E27FC236}">
                <a16:creationId xmlns:a16="http://schemas.microsoft.com/office/drawing/2014/main" id="{704AA073-83F3-B347-68EB-E27D5D48D3FC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34400" y="4800600"/>
            <a:ext cx="3657600" cy="2057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3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32758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90F6991-6AA8-40A4-F54D-F7CC147235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0"/>
            <a:ext cx="5157787" cy="410624"/>
          </a:xfrm>
        </p:spPr>
        <p:txBody>
          <a:bodyPr>
            <a:normAutofit fontScale="92500"/>
          </a:bodyPr>
          <a:lstStyle/>
          <a:p>
            <a:r>
              <a:rPr lang="en-US" sz="1800" dirty="0">
                <a:cs typeface="Arial"/>
              </a:rPr>
              <a:t>Front side of Polish Diploma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A32509A-F8C4-E519-B032-6113E4D2730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0" y="477380"/>
            <a:ext cx="4526008" cy="6228892"/>
          </a:xfr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6E8DFA4-CE3E-7907-F654-54B337C4D7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26008" y="33378"/>
            <a:ext cx="4963629" cy="410624"/>
          </a:xfrm>
        </p:spPr>
        <p:txBody>
          <a:bodyPr>
            <a:normAutofit fontScale="92500"/>
          </a:bodyPr>
          <a:lstStyle/>
          <a:p>
            <a:r>
              <a:rPr lang="en-US" sz="1800" dirty="0">
                <a:cs typeface="Arial"/>
              </a:rPr>
              <a:t>Translation of Front side of Polish Diploma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E47C2DC-F4A0-EE81-6CF3-B0DF232E4560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4627780" y="477380"/>
            <a:ext cx="4376506" cy="6228892"/>
          </a:xfrm>
        </p:spPr>
      </p:pic>
      <p:pic>
        <p:nvPicPr>
          <p:cNvPr id="3" name="Camera 2">
            <a:extLst>
              <a:ext uri="{FF2B5EF4-FFF2-40B4-BE49-F238E27FC236}">
                <a16:creationId xmlns:a16="http://schemas.microsoft.com/office/drawing/2014/main" id="{FF2A6F37-8696-7A7D-ED3F-133852978EC8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34400" y="4783626"/>
            <a:ext cx="3657600" cy="2057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3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243631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87CA43F-819A-DC72-8266-9242EB465D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06767" y="185388"/>
            <a:ext cx="4565552" cy="6508184"/>
          </a:xfrm>
        </p:spPr>
      </p:pic>
      <p:pic>
        <p:nvPicPr>
          <p:cNvPr id="3" name="Camera 2">
            <a:extLst>
              <a:ext uri="{FF2B5EF4-FFF2-40B4-BE49-F238E27FC236}">
                <a16:creationId xmlns:a16="http://schemas.microsoft.com/office/drawing/2014/main" id="{4A91FE24-9B7E-F747-0A59-28B0A7296470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534400" y="4800600"/>
            <a:ext cx="3657600" cy="2057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3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683250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172AB1-1F4C-08AF-3070-3E9A1A3E19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01" y="32036"/>
            <a:ext cx="4834906" cy="823912"/>
          </a:xfrm>
        </p:spPr>
        <p:txBody>
          <a:bodyPr/>
          <a:lstStyle/>
          <a:p>
            <a:r>
              <a:rPr lang="en-US" dirty="0">
                <a:cs typeface="Calibri"/>
              </a:rPr>
              <a:t>Andrzej Kozłowski posing to his own advert</a:t>
            </a:r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BA81B7C-E965-8432-73BE-BF03883D043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98158" y="981075"/>
            <a:ext cx="3709835" cy="5596044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E084A-8BE7-F250-6F12-68623CB63A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63610" y="32036"/>
            <a:ext cx="5183188" cy="823912"/>
          </a:xfrm>
        </p:spPr>
        <p:txBody>
          <a:bodyPr/>
          <a:lstStyle/>
          <a:p>
            <a:r>
              <a:rPr lang="en-US" dirty="0">
                <a:cs typeface="Arial"/>
              </a:rPr>
              <a:t>Plumber from Andrzej Kozłowski's advert</a:t>
            </a:r>
            <a:endParaRPr 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CC7685B9-32B5-72A2-24C3-33ECB122029D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4686520" y="981075"/>
            <a:ext cx="4937367" cy="4937367"/>
          </a:xfrm>
        </p:spPr>
      </p:pic>
      <p:pic>
        <p:nvPicPr>
          <p:cNvPr id="3" name="Camera 2">
            <a:extLst>
              <a:ext uri="{FF2B5EF4-FFF2-40B4-BE49-F238E27FC236}">
                <a16:creationId xmlns:a16="http://schemas.microsoft.com/office/drawing/2014/main" id="{213B329C-98D4-2762-533A-0265141C74E8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34400" y="4800600"/>
            <a:ext cx="3657600" cy="2057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3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275649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FF42A-BC31-61F0-3DA5-1220594AE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8579" y="97607"/>
            <a:ext cx="8664771" cy="1132137"/>
          </a:xfrm>
        </p:spPr>
        <p:txBody>
          <a:bodyPr/>
          <a:lstStyle/>
          <a:p>
            <a:r>
              <a:rPr lang="en-US" b="1" dirty="0">
                <a:cs typeface="Arial"/>
              </a:rPr>
              <a:t>Other Examples Of Job Titles Which May Bring Confusion: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EF8847-A289-C931-83A3-1554574713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896" y="1352867"/>
            <a:ext cx="3887503" cy="417983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cs typeface="Arial"/>
              </a:rPr>
              <a:t>British Professional Title: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6B1F6F-CC4C-5EF7-1740-1E53D0CC4C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896" y="2313449"/>
            <a:ext cx="4824956" cy="419091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344170" indent="-337820"/>
            <a:r>
              <a:rPr lang="en-US" dirty="0">
                <a:cs typeface="Arial"/>
              </a:rPr>
              <a:t>'Barber'</a:t>
            </a:r>
          </a:p>
          <a:p>
            <a:pPr marL="344170" indent="-337820"/>
            <a:r>
              <a:rPr lang="en-US" dirty="0">
                <a:cs typeface="Arial"/>
              </a:rPr>
              <a:t>'Nurse' (different names of specializations)</a:t>
            </a:r>
          </a:p>
          <a:p>
            <a:pPr marL="344170" indent="-337820"/>
            <a:r>
              <a:rPr lang="en-US" dirty="0">
                <a:cs typeface="Arial"/>
              </a:rPr>
              <a:t>Occupational Therapist</a:t>
            </a:r>
          </a:p>
          <a:p>
            <a:pPr marL="344170" indent="-337820"/>
            <a:r>
              <a:rPr lang="en-US" dirty="0">
                <a:cs typeface="Arial"/>
              </a:rPr>
              <a:t>(No any profession like this)</a:t>
            </a:r>
          </a:p>
          <a:p>
            <a:pPr marL="344170" indent="-337820"/>
            <a:r>
              <a:rPr lang="en-US" dirty="0">
                <a:cs typeface="Arial"/>
              </a:rPr>
              <a:t>Psychologist/</a:t>
            </a:r>
            <a:r>
              <a:rPr lang="en-US" dirty="0" err="1">
                <a:cs typeface="Arial"/>
              </a:rPr>
              <a:t>Councellor</a:t>
            </a:r>
          </a:p>
          <a:p>
            <a:pPr marL="344170" indent="-337820"/>
            <a:endParaRPr lang="en-US" dirty="0">
              <a:cs typeface="Arial"/>
            </a:endParaRPr>
          </a:p>
          <a:p>
            <a:pPr marL="344170" indent="-337820"/>
            <a:r>
              <a:rPr lang="en-US" dirty="0">
                <a:cs typeface="Arial"/>
              </a:rPr>
              <a:t>Surveyor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D7B36E-6BEA-A5C2-F335-3CF864F4D0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967399" y="1360118"/>
            <a:ext cx="3899798" cy="417983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cs typeface="Arial"/>
              </a:rPr>
              <a:t>Polish Professional Title: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D09819-66D2-0D3A-ECFC-55521AD153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680060" y="2336085"/>
            <a:ext cx="5809501" cy="419091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344170" indent="-337820"/>
            <a:r>
              <a:rPr lang="en-US" dirty="0">
                <a:cs typeface="Arial"/>
              </a:rPr>
              <a:t>'</a:t>
            </a:r>
            <a:r>
              <a:rPr lang="en-US" dirty="0" err="1">
                <a:cs typeface="Arial"/>
              </a:rPr>
              <a:t>Fryzjer</a:t>
            </a:r>
            <a:r>
              <a:rPr lang="en-US" dirty="0">
                <a:cs typeface="Arial"/>
              </a:rPr>
              <a:t>' (Profession overtaken by Hairdresser)</a:t>
            </a:r>
          </a:p>
          <a:p>
            <a:pPr marL="344170" indent="-337820"/>
            <a:r>
              <a:rPr lang="en-US" dirty="0">
                <a:cs typeface="Arial"/>
              </a:rPr>
              <a:t>'</a:t>
            </a:r>
            <a:r>
              <a:rPr lang="en-US" dirty="0" err="1">
                <a:cs typeface="Arial"/>
              </a:rPr>
              <a:t>Pielęgniarka</a:t>
            </a:r>
            <a:r>
              <a:rPr lang="en-US" dirty="0">
                <a:cs typeface="Arial"/>
              </a:rPr>
              <a:t>' (different names of specializations)</a:t>
            </a:r>
          </a:p>
          <a:p>
            <a:pPr marL="344170" indent="-337820"/>
            <a:r>
              <a:rPr lang="en-US" dirty="0">
                <a:cs typeface="Arial"/>
              </a:rPr>
              <a:t>(No any profession like this)</a:t>
            </a:r>
          </a:p>
          <a:p>
            <a:pPr marL="344170" indent="-337820"/>
            <a:r>
              <a:rPr lang="en-US" dirty="0">
                <a:cs typeface="Arial"/>
              </a:rPr>
              <a:t>'</a:t>
            </a:r>
            <a:r>
              <a:rPr lang="en-US" dirty="0" err="1">
                <a:cs typeface="Arial"/>
              </a:rPr>
              <a:t>Pedagog</a:t>
            </a:r>
            <a:r>
              <a:rPr lang="en-US" dirty="0">
                <a:cs typeface="Arial"/>
              </a:rPr>
              <a:t>'</a:t>
            </a:r>
          </a:p>
          <a:p>
            <a:pPr marL="344170" indent="-337820"/>
            <a:r>
              <a:rPr lang="en-US" dirty="0">
                <a:cs typeface="Arial"/>
              </a:rPr>
              <a:t>'</a:t>
            </a:r>
            <a:r>
              <a:rPr lang="en-US" dirty="0" err="1">
                <a:cs typeface="Arial"/>
              </a:rPr>
              <a:t>Psycholog</a:t>
            </a:r>
            <a:r>
              <a:rPr lang="en-US" dirty="0">
                <a:cs typeface="Arial"/>
              </a:rPr>
              <a:t>' (No General Board of '</a:t>
            </a:r>
            <a:r>
              <a:rPr lang="en-US" dirty="0" err="1">
                <a:cs typeface="Arial"/>
              </a:rPr>
              <a:t>Councellors</a:t>
            </a:r>
            <a:r>
              <a:rPr lang="en-US" dirty="0">
                <a:cs typeface="Arial"/>
              </a:rPr>
              <a:t>' in Poland – no any on the back of Diploma)</a:t>
            </a:r>
          </a:p>
          <a:p>
            <a:pPr marL="344170" indent="-337820"/>
            <a:r>
              <a:rPr lang="en-US" dirty="0">
                <a:cs typeface="Arial"/>
              </a:rPr>
              <a:t>'</a:t>
            </a:r>
            <a:r>
              <a:rPr lang="en-US" dirty="0" err="1">
                <a:cs typeface="Arial"/>
              </a:rPr>
              <a:t>Geodeta</a:t>
            </a:r>
            <a:r>
              <a:rPr lang="en-US" dirty="0">
                <a:cs typeface="Arial"/>
              </a:rPr>
              <a:t>' and '</a:t>
            </a:r>
            <a:r>
              <a:rPr lang="en-US" dirty="0" err="1">
                <a:cs typeface="Arial"/>
              </a:rPr>
              <a:t>Rzeczoznawca</a:t>
            </a:r>
            <a:r>
              <a:rPr lang="en-US" dirty="0">
                <a:cs typeface="Arial"/>
              </a:rPr>
              <a:t>' (Two different professions)</a:t>
            </a:r>
          </a:p>
        </p:txBody>
      </p:sp>
      <p:pic>
        <p:nvPicPr>
          <p:cNvPr id="10" name="Camera 9">
            <a:extLst>
              <a:ext uri="{FF2B5EF4-FFF2-40B4-BE49-F238E27FC236}">
                <a16:creationId xmlns:a16="http://schemas.microsoft.com/office/drawing/2014/main" id="{B9BADC87-8714-089B-881B-6355BD729BEC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34400" y="4800600"/>
            <a:ext cx="3657600" cy="2057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3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778720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DC41CD1-4386-3A1E-96DE-BA115F4CC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8534400" cy="6858000"/>
          </a:xfrm>
        </p:spPr>
        <p:txBody>
          <a:bodyPr>
            <a:normAutofit fontScale="55000" lnSpcReduction="20000"/>
          </a:bodyPr>
          <a:lstStyle/>
          <a:p>
            <a:pPr marL="344170" indent="-344170"/>
            <a:endParaRPr lang="en-US" i="1" dirty="0">
              <a:latin typeface="Calibri"/>
              <a:ea typeface="Calibri"/>
              <a:cs typeface="Calibri"/>
            </a:endParaRPr>
          </a:p>
          <a:p>
            <a:pPr marL="344170" indent="-344170"/>
            <a:endParaRPr lang="en-US" i="1" dirty="0">
              <a:latin typeface="Calibri"/>
              <a:ea typeface="Calibri"/>
              <a:cs typeface="Calibri"/>
            </a:endParaRPr>
          </a:p>
          <a:p>
            <a:pPr marL="344170" indent="-344170"/>
            <a:r>
              <a:rPr lang="en-US" b="1" dirty="0">
                <a:latin typeface="Calibri"/>
                <a:ea typeface="Calibri"/>
                <a:cs typeface="Calibri"/>
              </a:rPr>
              <a:t>Bibliography:</a:t>
            </a:r>
            <a:endParaRPr lang="en-US" i="1" dirty="0">
              <a:latin typeface="Calibri"/>
              <a:ea typeface="Calibri"/>
              <a:cs typeface="Calibri"/>
            </a:endParaRPr>
          </a:p>
          <a:p>
            <a:pPr marL="344170" indent="-344170"/>
            <a:endParaRPr lang="en-US" i="1" dirty="0">
              <a:latin typeface="Calibri"/>
              <a:ea typeface="Calibri"/>
              <a:cs typeface="Calibri"/>
            </a:endParaRPr>
          </a:p>
          <a:p>
            <a:pPr marL="344170" indent="-344170"/>
            <a:r>
              <a:rPr lang="en-US" dirty="0" err="1">
                <a:latin typeface="Calibri"/>
                <a:ea typeface="Calibri"/>
                <a:cs typeface="Calibri"/>
              </a:rPr>
              <a:t>Biliński</a:t>
            </a:r>
            <a:r>
              <a:rPr lang="en-US" dirty="0">
                <a:latin typeface="Calibri"/>
                <a:ea typeface="Calibri"/>
                <a:cs typeface="Calibri"/>
              </a:rPr>
              <a:t>, Tadeusz, and Kucharczyk, Emilia, '</a:t>
            </a:r>
            <a:r>
              <a:rPr lang="en-US" dirty="0" err="1">
                <a:latin typeface="Calibri"/>
                <a:ea typeface="Calibri"/>
                <a:cs typeface="Calibri"/>
              </a:rPr>
              <a:t>Uprawnienia</a:t>
            </a:r>
            <a:r>
              <a:rPr lang="en-US" dirty="0">
                <a:latin typeface="Calibri"/>
                <a:ea typeface="Calibri"/>
                <a:cs typeface="Calibri"/>
              </a:rPr>
              <a:t> Budowlane W </a:t>
            </a:r>
            <a:r>
              <a:rPr lang="en-US" dirty="0" err="1">
                <a:latin typeface="Calibri"/>
                <a:ea typeface="Calibri"/>
                <a:cs typeface="Calibri"/>
              </a:rPr>
              <a:t>Przeszłości</a:t>
            </a:r>
            <a:r>
              <a:rPr lang="en-US" dirty="0">
                <a:latin typeface="Calibri"/>
                <a:ea typeface="Calibri"/>
                <a:cs typeface="Calibri"/>
              </a:rPr>
              <a:t>, </a:t>
            </a:r>
            <a:r>
              <a:rPr lang="en-US" dirty="0" err="1">
                <a:latin typeface="Calibri"/>
                <a:ea typeface="Calibri"/>
                <a:cs typeface="Calibri"/>
              </a:rPr>
              <a:t>Dzisiaj</a:t>
            </a:r>
            <a:r>
              <a:rPr lang="en-US" dirty="0">
                <a:latin typeface="Calibri"/>
                <a:ea typeface="Calibri"/>
                <a:cs typeface="Calibri"/>
              </a:rPr>
              <a:t> I W </a:t>
            </a:r>
            <a:r>
              <a:rPr lang="en-US" dirty="0" err="1">
                <a:latin typeface="Calibri"/>
                <a:ea typeface="Calibri"/>
                <a:cs typeface="Calibri"/>
              </a:rPr>
              <a:t>Najbliższej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 dirty="0" err="1">
                <a:latin typeface="Calibri"/>
                <a:ea typeface="Calibri"/>
                <a:cs typeface="Calibri"/>
              </a:rPr>
              <a:t>Przyszłości</a:t>
            </a:r>
            <a:r>
              <a:rPr lang="en-US" dirty="0">
                <a:latin typeface="Calibri"/>
                <a:ea typeface="Calibri"/>
                <a:cs typeface="Calibri"/>
              </a:rPr>
              <a:t>', </a:t>
            </a:r>
            <a:r>
              <a:rPr lang="en-US" i="1" dirty="0" err="1">
                <a:latin typeface="Calibri"/>
                <a:ea typeface="Calibri"/>
                <a:cs typeface="Calibri"/>
              </a:rPr>
              <a:t>Przegląd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Budowlany</a:t>
            </a:r>
            <a:r>
              <a:rPr lang="en-US" dirty="0">
                <a:latin typeface="Calibri"/>
                <a:ea typeface="Calibri"/>
                <a:cs typeface="Calibri"/>
              </a:rPr>
              <a:t>, 1/2017, (2017), pp.49-54</a:t>
            </a:r>
            <a:r>
              <a:rPr lang="en-US" i="1" dirty="0">
                <a:latin typeface="Calibri"/>
                <a:ea typeface="Calibri"/>
                <a:cs typeface="Calibri"/>
              </a:rPr>
              <a:t> &lt;</a:t>
            </a:r>
            <a:r>
              <a:rPr lang="en-US" dirty="0">
                <a:latin typeface="Calibri"/>
                <a:ea typeface="Calibri"/>
                <a:cs typeface="Calibri"/>
              </a:rPr>
              <a:t>https://www.przegladbudowlany.pl/2017/01/2017-01-49-Kucharczyk-Uprawnienia.pdf&gt; [accessed 24 August 2023].</a:t>
            </a:r>
            <a:endParaRPr lang="en-US" i="1" dirty="0">
              <a:latin typeface="Calibri"/>
              <a:ea typeface="Calibri"/>
              <a:cs typeface="Calibri"/>
            </a:endParaRPr>
          </a:p>
          <a:p>
            <a:pPr marL="344170" indent="-344170"/>
            <a:r>
              <a:rPr lang="en-US" dirty="0">
                <a:latin typeface="Calibri"/>
                <a:ea typeface="Calibri"/>
                <a:cs typeface="Calibri"/>
              </a:rPr>
              <a:t>Enic-Naric, </a:t>
            </a:r>
            <a:r>
              <a:rPr lang="en-US" i="1" dirty="0">
                <a:latin typeface="Calibri"/>
                <a:ea typeface="Calibri"/>
                <a:cs typeface="Calibri"/>
              </a:rPr>
              <a:t>Enic-Naric Gateway To Recognition Of Qualifications</a:t>
            </a:r>
            <a:r>
              <a:rPr lang="en-US" dirty="0">
                <a:latin typeface="Calibri"/>
                <a:ea typeface="Calibri"/>
                <a:cs typeface="Calibri"/>
              </a:rPr>
              <a:t> (N.A.) &lt;https://www.enic-naric.net/&gt; [accessed 24 August 2023].</a:t>
            </a:r>
            <a:endParaRPr lang="en-US" dirty="0">
              <a:cs typeface="Arial" panose="020B0604020202020204"/>
            </a:endParaRPr>
          </a:p>
          <a:p>
            <a:pPr marL="344170" indent="-344170"/>
            <a:r>
              <a:rPr lang="pl" dirty="0">
                <a:latin typeface="Calibri"/>
                <a:ea typeface="Calibri"/>
                <a:cs typeface="Calibri"/>
              </a:rPr>
              <a:t>E-Restauracja, </a:t>
            </a:r>
            <a:r>
              <a:rPr lang="pl" i="1" dirty="0">
                <a:latin typeface="Calibri"/>
                <a:ea typeface="Calibri"/>
                <a:cs typeface="Calibri"/>
              </a:rPr>
              <a:t>Zmarł Andrzej Kozłowski</a:t>
            </a:r>
            <a:r>
              <a:rPr lang="pl" dirty="0">
                <a:latin typeface="Calibri"/>
                <a:ea typeface="Calibri"/>
                <a:cs typeface="Calibri"/>
              </a:rPr>
              <a:t>, (2015) https://www.e-restauracja.com/artykul/30992/zmarl-andrzej-kozlowski?fbclid=IwAR0iF-e-0Fim8e9i77EEpk0aBCmJZUrTTpzKjpi7wx7p37X9xnqamxduIlk&gt; [accessed 29 August 2023].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344170" indent="-344170"/>
            <a:r>
              <a:rPr lang="en-US" dirty="0" err="1">
                <a:latin typeface="Calibri"/>
                <a:ea typeface="Calibri"/>
                <a:cs typeface="Calibri"/>
              </a:rPr>
              <a:t>Ministerstwo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 dirty="0" err="1">
                <a:latin typeface="Calibri"/>
                <a:ea typeface="Calibri"/>
                <a:cs typeface="Calibri"/>
              </a:rPr>
              <a:t>Rodziny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 dirty="0" err="1">
                <a:latin typeface="Calibri"/>
                <a:ea typeface="Calibri"/>
                <a:cs typeface="Calibri"/>
              </a:rPr>
              <a:t>i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 dirty="0" err="1">
                <a:latin typeface="Calibri"/>
                <a:ea typeface="Calibri"/>
                <a:cs typeface="Calibri"/>
              </a:rPr>
              <a:t>Polityki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 dirty="0" err="1">
                <a:latin typeface="Calibri"/>
                <a:ea typeface="Calibri"/>
                <a:cs typeface="Calibri"/>
              </a:rPr>
              <a:t>Społecznej</a:t>
            </a:r>
            <a:r>
              <a:rPr lang="en-US" dirty="0">
                <a:latin typeface="Calibri"/>
                <a:ea typeface="Calibri"/>
                <a:cs typeface="Calibri"/>
              </a:rPr>
              <a:t>,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Wortal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Publicznych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Służb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Zatrudnienia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Ministerstwo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Rodziny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i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Polityki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Społecznej</a:t>
            </a:r>
            <a:r>
              <a:rPr lang="en-US" dirty="0">
                <a:latin typeface="Calibri"/>
                <a:ea typeface="Calibri"/>
                <a:cs typeface="Calibri"/>
              </a:rPr>
              <a:t> (N.A.) &lt;https://psz.praca.gov.pl/&gt; [accessed 24 August 2023].</a:t>
            </a:r>
          </a:p>
          <a:p>
            <a:pPr marL="344170" indent="-337820"/>
            <a:r>
              <a:rPr lang="pl" dirty="0">
                <a:latin typeface="Calibri"/>
                <a:ea typeface="+mn-lt"/>
                <a:cs typeface="Calibri"/>
              </a:rPr>
              <a:t>Małgorzata Jaworska, ‘Bożena Szwarc - Polska Pielęgniarka Podbija Świat’, </a:t>
            </a:r>
            <a:r>
              <a:rPr lang="pl" i="1" dirty="0">
                <a:latin typeface="Calibri"/>
                <a:ea typeface="+mn-lt"/>
                <a:cs typeface="Calibri"/>
              </a:rPr>
              <a:t>WPWiadomości</a:t>
            </a:r>
            <a:r>
              <a:rPr lang="pl" dirty="0">
                <a:latin typeface="Calibri"/>
                <a:ea typeface="+mn-lt"/>
                <a:cs typeface="Calibri"/>
              </a:rPr>
              <a:t>, (2006) &lt;</a:t>
            </a:r>
            <a:r>
              <a:rPr lang="pl" dirty="0">
                <a:latin typeface="Calibri"/>
                <a:ea typeface="+mn-lt"/>
                <a:cs typeface="+mn-lt"/>
              </a:rPr>
              <a:t> </a:t>
            </a:r>
            <a:r>
              <a:rPr lang="pl" dirty="0">
                <a:latin typeface="Calibri"/>
                <a:cs typeface="Calibri"/>
              </a:rPr>
              <a:t>https://wiadomosci.wp.pl/szwarc-bozena-polska-pielegniarka-podbija-swiat-6036384986731649a?fbclid=IwAR32FOIilKWquRAmBEbiLv9aVNpe6pJcbwOVxE8M8ih5u8SdniBCVeU1afg&gt; [accessed 29 August 2023].</a:t>
            </a:r>
            <a:endParaRPr lang="en-US" dirty="0">
              <a:latin typeface="Calibri"/>
              <a:cs typeface="Calibri"/>
            </a:endParaRPr>
          </a:p>
          <a:p>
            <a:pPr marL="344170" indent="-337820"/>
            <a:r>
              <a:rPr lang="pl" dirty="0">
                <a:latin typeface="Calibri"/>
                <a:cs typeface="Calibri"/>
              </a:rPr>
              <a:t>Nowa Trybuna Opolska, ‘Hydraulik Występuje w Puszczy’ (2006) https://nto.pl/hydraulik-wystepuje-w-puszczy/ar/4028715?fbclid=IwAR1rWZDx62jDv6s3cmALmuyF2vd3c2L1mtCX9hREPIHdzN4GomllIAGotZU&gt; [accessed 29 August 2023].</a:t>
            </a:r>
            <a:endParaRPr lang="en-US" dirty="0"/>
          </a:p>
          <a:p>
            <a:pPr marL="344170" indent="-344170"/>
            <a:r>
              <a:rPr lang="en-US" i="1" dirty="0" err="1">
                <a:latin typeface="Calibri"/>
                <a:ea typeface="Calibri"/>
                <a:cs typeface="Calibri"/>
              </a:rPr>
              <a:t>Obwieszczenie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Marszałka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Sejmu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Rzeczypospolitej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Polskiej</a:t>
            </a:r>
            <a:r>
              <a:rPr lang="en-US" i="1" dirty="0">
                <a:latin typeface="Calibri"/>
                <a:ea typeface="Calibri"/>
                <a:cs typeface="Calibri"/>
              </a:rPr>
              <a:t> z </a:t>
            </a:r>
            <a:r>
              <a:rPr lang="en-US" i="1" dirty="0" err="1">
                <a:latin typeface="Calibri"/>
                <a:ea typeface="Calibri"/>
                <a:cs typeface="Calibri"/>
              </a:rPr>
              <a:t>dnia</a:t>
            </a:r>
            <a:r>
              <a:rPr lang="en-US" i="1" dirty="0">
                <a:latin typeface="Calibri"/>
                <a:ea typeface="Calibri"/>
                <a:cs typeface="Calibri"/>
              </a:rPr>
              <a:t> 17 </a:t>
            </a:r>
            <a:r>
              <a:rPr lang="en-US" i="1" dirty="0" err="1">
                <a:latin typeface="Calibri"/>
                <a:ea typeface="Calibri"/>
                <a:cs typeface="Calibri"/>
              </a:rPr>
              <a:t>sierpnia</a:t>
            </a:r>
            <a:r>
              <a:rPr lang="en-US" i="1" dirty="0">
                <a:latin typeface="Calibri"/>
                <a:ea typeface="Calibri"/>
                <a:cs typeface="Calibri"/>
              </a:rPr>
              <a:t> 2006 r. w </a:t>
            </a:r>
            <a:r>
              <a:rPr lang="en-US" i="1" dirty="0" err="1">
                <a:latin typeface="Calibri"/>
                <a:ea typeface="Calibri"/>
                <a:cs typeface="Calibri"/>
              </a:rPr>
              <a:t>sprawie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ogłoszenia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jednolitego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tekstu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ustawy</a:t>
            </a:r>
            <a:r>
              <a:rPr lang="en-US" i="1" dirty="0">
                <a:latin typeface="Calibri"/>
                <a:ea typeface="Calibri"/>
                <a:cs typeface="Calibri"/>
              </a:rPr>
              <a:t> - </a:t>
            </a:r>
            <a:r>
              <a:rPr lang="en-US" i="1" dirty="0" err="1">
                <a:latin typeface="Calibri"/>
                <a:ea typeface="Calibri"/>
                <a:cs typeface="Calibri"/>
              </a:rPr>
              <a:t>Prawo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budowlane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dirty="0">
                <a:latin typeface="Calibri"/>
                <a:ea typeface="Calibri"/>
                <a:cs typeface="Calibri"/>
              </a:rPr>
              <a:t>(2006 Warsaw: </a:t>
            </a:r>
            <a:r>
              <a:rPr lang="en-US" dirty="0" err="1">
                <a:latin typeface="Calibri"/>
                <a:ea typeface="Calibri"/>
                <a:cs typeface="Calibri"/>
              </a:rPr>
              <a:t>Parliment</a:t>
            </a:r>
            <a:r>
              <a:rPr lang="en-US" dirty="0">
                <a:latin typeface="Calibri"/>
                <a:ea typeface="Calibri"/>
                <a:cs typeface="Calibri"/>
              </a:rPr>
              <a:t>) &lt;https://isap.sejm.gov.pl/isap.nsf/DocDetails.xsp?id=WDU20061561118&gt; [accessed 24 August 2023].</a:t>
            </a:r>
            <a:endParaRPr lang="en-US" dirty="0">
              <a:latin typeface="Arial"/>
              <a:cs typeface="Arial"/>
            </a:endParaRPr>
          </a:p>
          <a:p>
            <a:pPr marL="344170" indent="-344170"/>
            <a:r>
              <a:rPr lang="pl" dirty="0">
                <a:latin typeface="Calibri"/>
                <a:ea typeface="Calibri"/>
                <a:cs typeface="Calibri"/>
              </a:rPr>
              <a:t>Sona Circle, </a:t>
            </a:r>
            <a:r>
              <a:rPr lang="pl" i="1" dirty="0">
                <a:latin typeface="Calibri"/>
                <a:ea typeface="Calibri"/>
                <a:cs typeface="Calibri"/>
              </a:rPr>
              <a:t>Transferring International Qualifications to the UK: A Guide for Refugees and Asylum Seekers,</a:t>
            </a:r>
            <a:r>
              <a:rPr lang="pl" dirty="0">
                <a:latin typeface="Calibri"/>
                <a:ea typeface="Calibri"/>
                <a:cs typeface="Calibri"/>
              </a:rPr>
              <a:t> (N.A.)</a:t>
            </a:r>
            <a:r>
              <a:rPr lang="pl" i="1" dirty="0">
                <a:latin typeface="Calibri"/>
                <a:ea typeface="Calibri"/>
                <a:cs typeface="Calibri"/>
              </a:rPr>
              <a:t> </a:t>
            </a:r>
            <a:r>
              <a:rPr lang="pl" dirty="0">
                <a:latin typeface="Calibri"/>
                <a:ea typeface="Calibri"/>
                <a:cs typeface="Calibri"/>
              </a:rPr>
              <a:t>https://sonacircle.com/transferring-international-qualifications-to-the-uk-a-guide-for-refugees-and-asylum-seekers/ [accessed 24 August 2023].</a:t>
            </a:r>
            <a:endParaRPr lang="en-US" dirty="0">
              <a:latin typeface="Calibri"/>
              <a:ea typeface="Calibri"/>
              <a:cs typeface="Calibri"/>
            </a:endParaRPr>
          </a:p>
          <a:p>
            <a:pPr marL="344170" indent="-344170"/>
            <a:r>
              <a:rPr lang="en-US" i="1" dirty="0" err="1">
                <a:latin typeface="Calibri"/>
                <a:ea typeface="Calibri"/>
                <a:cs typeface="Calibri"/>
              </a:rPr>
              <a:t>Ustawa</a:t>
            </a:r>
            <a:r>
              <a:rPr lang="en-US" i="1" dirty="0">
                <a:latin typeface="Calibri"/>
                <a:ea typeface="Calibri"/>
                <a:cs typeface="Calibri"/>
              </a:rPr>
              <a:t> z </a:t>
            </a:r>
            <a:r>
              <a:rPr lang="en-US" i="1" dirty="0" err="1">
                <a:latin typeface="Calibri"/>
                <a:ea typeface="Calibri"/>
                <a:cs typeface="Calibri"/>
              </a:rPr>
              <a:t>dnia</a:t>
            </a:r>
            <a:r>
              <a:rPr lang="en-US" i="1" dirty="0">
                <a:latin typeface="Calibri"/>
                <a:ea typeface="Calibri"/>
                <a:cs typeface="Calibri"/>
              </a:rPr>
              <a:t> 25 </a:t>
            </a:r>
            <a:r>
              <a:rPr lang="en-US" i="1" dirty="0" err="1">
                <a:latin typeface="Calibri"/>
                <a:ea typeface="Calibri"/>
                <a:cs typeface="Calibri"/>
              </a:rPr>
              <a:t>listopada</a:t>
            </a:r>
            <a:r>
              <a:rPr lang="en-US" i="1" dirty="0">
                <a:latin typeface="Calibri"/>
                <a:ea typeface="Calibri"/>
                <a:cs typeface="Calibri"/>
              </a:rPr>
              <a:t> 2004 r. o </a:t>
            </a:r>
            <a:r>
              <a:rPr lang="en-US" i="1" dirty="0" err="1">
                <a:latin typeface="Calibri"/>
                <a:ea typeface="Calibri"/>
                <a:cs typeface="Calibri"/>
              </a:rPr>
              <a:t>zawodzie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tłumacza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przysięgłego</a:t>
            </a:r>
            <a:r>
              <a:rPr lang="en-US" dirty="0">
                <a:latin typeface="Calibri"/>
                <a:ea typeface="Calibri"/>
                <a:cs typeface="Calibri"/>
              </a:rPr>
              <a:t> (2004 Warsaw: </a:t>
            </a:r>
            <a:r>
              <a:rPr lang="en-US" dirty="0" err="1">
                <a:latin typeface="Calibri"/>
                <a:ea typeface="Calibri"/>
                <a:cs typeface="Calibri"/>
              </a:rPr>
              <a:t>Parliment</a:t>
            </a:r>
            <a:r>
              <a:rPr lang="en-US" dirty="0">
                <a:latin typeface="Calibri"/>
                <a:ea typeface="Calibri"/>
                <a:cs typeface="Calibri"/>
              </a:rPr>
              <a:t>) &lt;https://isap.sejm.gov.pl/isap.nsf/DocDetails.xsp?id=wdu20042732702&gt; [accessed 24 August 2023].</a:t>
            </a:r>
            <a:endParaRPr lang="en-US" dirty="0">
              <a:cs typeface="Arial" panose="020B0604020202020204"/>
            </a:endParaRPr>
          </a:p>
          <a:p>
            <a:pPr marL="344170" indent="-344170"/>
            <a:r>
              <a:rPr lang="en-US" i="1" dirty="0" err="1">
                <a:latin typeface="Calibri"/>
                <a:ea typeface="Calibri"/>
                <a:cs typeface="Calibri"/>
              </a:rPr>
              <a:t>Ustawa</a:t>
            </a:r>
            <a:r>
              <a:rPr lang="en-US" i="1" dirty="0">
                <a:latin typeface="Calibri"/>
                <a:ea typeface="Calibri"/>
                <a:cs typeface="Calibri"/>
              </a:rPr>
              <a:t> z </a:t>
            </a:r>
            <a:r>
              <a:rPr lang="en-US" i="1" dirty="0" err="1">
                <a:latin typeface="Calibri"/>
                <a:ea typeface="Calibri"/>
                <a:cs typeface="Calibri"/>
              </a:rPr>
              <a:t>dnia</a:t>
            </a:r>
            <a:r>
              <a:rPr lang="en-US" i="1" dirty="0">
                <a:latin typeface="Calibri"/>
                <a:ea typeface="Calibri"/>
                <a:cs typeface="Calibri"/>
              </a:rPr>
              <a:t> 31 </a:t>
            </a:r>
            <a:r>
              <a:rPr lang="en-US" i="1" dirty="0" err="1">
                <a:latin typeface="Calibri"/>
                <a:ea typeface="Calibri"/>
                <a:cs typeface="Calibri"/>
              </a:rPr>
              <a:t>stycznia</a:t>
            </a:r>
            <a:r>
              <a:rPr lang="en-US" i="1" dirty="0">
                <a:latin typeface="Calibri"/>
                <a:ea typeface="Calibri"/>
                <a:cs typeface="Calibri"/>
              </a:rPr>
              <a:t> 1961 r. </a:t>
            </a:r>
            <a:r>
              <a:rPr lang="en-US" i="1" dirty="0" err="1">
                <a:latin typeface="Calibri"/>
                <a:ea typeface="Calibri"/>
                <a:cs typeface="Calibri"/>
              </a:rPr>
              <a:t>Prawo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budowlane</a:t>
            </a:r>
            <a:r>
              <a:rPr lang="en-US" i="1" dirty="0">
                <a:latin typeface="Calibri"/>
                <a:ea typeface="Calibri"/>
                <a:cs typeface="Calibri"/>
              </a:rPr>
              <a:t>. </a:t>
            </a:r>
            <a:r>
              <a:rPr lang="en-US" dirty="0">
                <a:latin typeface="Calibri"/>
                <a:ea typeface="Calibri"/>
                <a:cs typeface="Calibri"/>
              </a:rPr>
              <a:t>(1961 Warsaw: </a:t>
            </a:r>
            <a:r>
              <a:rPr lang="en-US" dirty="0" err="1">
                <a:latin typeface="Calibri"/>
                <a:ea typeface="Calibri"/>
                <a:cs typeface="Calibri"/>
              </a:rPr>
              <a:t>Parliment</a:t>
            </a:r>
            <a:r>
              <a:rPr lang="en-US" dirty="0">
                <a:latin typeface="Calibri"/>
                <a:ea typeface="Calibri"/>
                <a:cs typeface="Calibri"/>
              </a:rPr>
              <a:t>) &lt;https://isap.sejm.gov.pl/isap.nsf/DocDetails.xsp?id=WDU19610070046&gt; [accessed 24 August 2023].</a:t>
            </a:r>
            <a:endParaRPr lang="en-US" dirty="0">
              <a:cs typeface="Arial" panose="020B0604020202020204"/>
            </a:endParaRPr>
          </a:p>
          <a:p>
            <a:pPr marL="344170" indent="-344170"/>
            <a:r>
              <a:rPr lang="en-US" dirty="0" err="1">
                <a:latin typeface="Calibri"/>
                <a:ea typeface="Calibri"/>
                <a:cs typeface="Calibri"/>
              </a:rPr>
              <a:t>Związek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 dirty="0" err="1">
                <a:latin typeface="Calibri"/>
                <a:ea typeface="Calibri"/>
                <a:cs typeface="Calibri"/>
              </a:rPr>
              <a:t>Rzemiosła</a:t>
            </a:r>
            <a:r>
              <a:rPr lang="en-US" dirty="0">
                <a:latin typeface="Calibri"/>
                <a:ea typeface="Calibri"/>
                <a:cs typeface="Calibri"/>
              </a:rPr>
              <a:t> </a:t>
            </a:r>
            <a:r>
              <a:rPr lang="en-US" dirty="0" err="1">
                <a:latin typeface="Calibri"/>
                <a:ea typeface="Calibri"/>
                <a:cs typeface="Calibri"/>
              </a:rPr>
              <a:t>Polskiego</a:t>
            </a:r>
            <a:r>
              <a:rPr lang="en-US" dirty="0">
                <a:latin typeface="Calibri"/>
                <a:ea typeface="Calibri"/>
                <a:cs typeface="Calibri"/>
              </a:rPr>
              <a:t>, </a:t>
            </a:r>
            <a:r>
              <a:rPr lang="en-US" i="1" dirty="0" err="1">
                <a:latin typeface="Calibri"/>
                <a:ea typeface="Calibri"/>
                <a:cs typeface="Calibri"/>
              </a:rPr>
              <a:t>Wykaz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Komisji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Egzaminacyjnych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Czeladniczych</a:t>
            </a:r>
            <a:r>
              <a:rPr lang="en-US" i="1" dirty="0">
                <a:latin typeface="Calibri"/>
                <a:ea typeface="Calibri"/>
                <a:cs typeface="Calibri"/>
              </a:rPr>
              <a:t> I </a:t>
            </a:r>
            <a:r>
              <a:rPr lang="en-US" i="1" dirty="0" err="1">
                <a:latin typeface="Calibri"/>
                <a:ea typeface="Calibri"/>
                <a:cs typeface="Calibri"/>
              </a:rPr>
              <a:t>Mistrzowskich</a:t>
            </a:r>
            <a:r>
              <a:rPr lang="en-US" i="1" dirty="0">
                <a:latin typeface="Calibri"/>
                <a:ea typeface="Calibri"/>
                <a:cs typeface="Calibri"/>
              </a:rPr>
              <a:t>, W </a:t>
            </a:r>
            <a:r>
              <a:rPr lang="en-US" i="1" dirty="0" err="1">
                <a:latin typeface="Calibri"/>
                <a:ea typeface="Calibri"/>
                <a:cs typeface="Calibri"/>
              </a:rPr>
              <a:t>Zawodach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Odpowiadających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Danemu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Rodzajowi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Rzemiosła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Powołanych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Przez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Izby</a:t>
            </a:r>
            <a:r>
              <a:rPr lang="en-US" i="1" dirty="0">
                <a:latin typeface="Calibri"/>
                <a:ea typeface="Calibri"/>
                <a:cs typeface="Calibri"/>
              </a:rPr>
              <a:t> </a:t>
            </a:r>
            <a:r>
              <a:rPr lang="en-US" i="1" dirty="0" err="1">
                <a:latin typeface="Calibri"/>
                <a:ea typeface="Calibri"/>
                <a:cs typeface="Calibri"/>
              </a:rPr>
              <a:t>Rzemieślnicze</a:t>
            </a:r>
            <a:r>
              <a:rPr lang="en-US" i="1" dirty="0">
                <a:latin typeface="Calibri"/>
                <a:ea typeface="Calibri"/>
                <a:cs typeface="Calibri"/>
              </a:rPr>
              <a:t>, </a:t>
            </a:r>
            <a:r>
              <a:rPr lang="en-US" dirty="0">
                <a:latin typeface="Calibri"/>
                <a:ea typeface="Calibri"/>
                <a:cs typeface="Calibri"/>
              </a:rPr>
              <a:t>(2017) &lt;https://zrp.pl/wp-content/uploads/2018/03/wykaz-komisji-lipiec-2017.pdf&gt; [accessed 24 August 2023].</a:t>
            </a:r>
            <a:endParaRPr lang="en-US" dirty="0"/>
          </a:p>
          <a:p>
            <a:pPr marL="344170" indent="-344170"/>
            <a:endParaRPr lang="en-US" dirty="0">
              <a:cs typeface="Arial"/>
            </a:endParaRPr>
          </a:p>
        </p:txBody>
      </p:sp>
      <p:pic>
        <p:nvPicPr>
          <p:cNvPr id="6" name="Camera 5">
            <a:extLst>
              <a:ext uri="{FF2B5EF4-FFF2-40B4-BE49-F238E27FC236}">
                <a16:creationId xmlns:a16="http://schemas.microsoft.com/office/drawing/2014/main" id="{44B4933E-0CE4-0112-A4C3-39A8F08F9A8A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34400" y="4800600"/>
            <a:ext cx="3657600" cy="20574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3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43126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16</TotalTime>
  <Words>664</Words>
  <Application>Microsoft Office PowerPoint</Application>
  <PresentationFormat>Widescreen</PresentationFormat>
  <Paragraphs>46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Bookman Old Style</vt:lpstr>
      <vt:lpstr>Calibri</vt:lpstr>
      <vt:lpstr>Rockwell</vt:lpstr>
      <vt:lpstr>Damask</vt:lpstr>
      <vt:lpstr>Issue of translating vocational titles in relation to cultural changes and their influence on specific occupational titles based on selected examples from the United Kingdom and Poland.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Other Examples Of Job Titles Which May Bring Confusion: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Robert Pawlikowski (2104650)</cp:lastModifiedBy>
  <cp:revision>417</cp:revision>
  <dcterms:created xsi:type="dcterms:W3CDTF">2023-08-29T15:27:31Z</dcterms:created>
  <dcterms:modified xsi:type="dcterms:W3CDTF">2023-08-30T21:20:49Z</dcterms:modified>
</cp:coreProperties>
</file>