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32" r:id="rId2"/>
    <p:sldMasterId id="2147483675" r:id="rId3"/>
    <p:sldMasterId id="2147485037" r:id="rId4"/>
    <p:sldMasterId id="2147483687" r:id="rId5"/>
  </p:sldMasterIdLst>
  <p:notesMasterIdLst>
    <p:notesMasterId r:id="rId71"/>
  </p:notesMasterIdLst>
  <p:sldIdLst>
    <p:sldId id="434" r:id="rId6"/>
    <p:sldId id="481" r:id="rId7"/>
    <p:sldId id="435" r:id="rId8"/>
    <p:sldId id="480" r:id="rId9"/>
    <p:sldId id="304" r:id="rId10"/>
    <p:sldId id="476" r:id="rId11"/>
    <p:sldId id="291" r:id="rId12"/>
    <p:sldId id="284" r:id="rId13"/>
    <p:sldId id="306" r:id="rId14"/>
    <p:sldId id="427" r:id="rId15"/>
    <p:sldId id="426" r:id="rId16"/>
    <p:sldId id="425" r:id="rId17"/>
    <p:sldId id="424" r:id="rId18"/>
    <p:sldId id="423" r:id="rId19"/>
    <p:sldId id="422" r:id="rId20"/>
    <p:sldId id="421" r:id="rId21"/>
    <p:sldId id="420" r:id="rId22"/>
    <p:sldId id="419" r:id="rId23"/>
    <p:sldId id="416" r:id="rId24"/>
    <p:sldId id="410" r:id="rId25"/>
    <p:sldId id="409" r:id="rId26"/>
    <p:sldId id="407" r:id="rId27"/>
    <p:sldId id="385" r:id="rId28"/>
    <p:sldId id="388" r:id="rId29"/>
    <p:sldId id="383" r:id="rId30"/>
    <p:sldId id="453" r:id="rId31"/>
    <p:sldId id="479" r:id="rId32"/>
    <p:sldId id="316" r:id="rId33"/>
    <p:sldId id="317" r:id="rId34"/>
    <p:sldId id="380" r:id="rId35"/>
    <p:sldId id="381" r:id="rId36"/>
    <p:sldId id="378" r:id="rId37"/>
    <p:sldId id="377" r:id="rId38"/>
    <p:sldId id="376" r:id="rId39"/>
    <p:sldId id="375" r:id="rId40"/>
    <p:sldId id="374" r:id="rId41"/>
    <p:sldId id="372" r:id="rId42"/>
    <p:sldId id="477" r:id="rId43"/>
    <p:sldId id="475" r:id="rId44"/>
    <p:sldId id="371" r:id="rId45"/>
    <p:sldId id="370" r:id="rId46"/>
    <p:sldId id="369" r:id="rId47"/>
    <p:sldId id="368" r:id="rId48"/>
    <p:sldId id="367" r:id="rId49"/>
    <p:sldId id="366" r:id="rId50"/>
    <p:sldId id="438" r:id="rId51"/>
    <p:sldId id="439" r:id="rId52"/>
    <p:sldId id="440" r:id="rId53"/>
    <p:sldId id="446" r:id="rId54"/>
    <p:sldId id="444" r:id="rId55"/>
    <p:sldId id="445" r:id="rId56"/>
    <p:sldId id="362" r:id="rId57"/>
    <p:sldId id="361" r:id="rId58"/>
    <p:sldId id="360" r:id="rId59"/>
    <p:sldId id="443" r:id="rId60"/>
    <p:sldId id="442" r:id="rId61"/>
    <p:sldId id="441" r:id="rId62"/>
    <p:sldId id="449" r:id="rId63"/>
    <p:sldId id="447" r:id="rId64"/>
    <p:sldId id="450" r:id="rId65"/>
    <p:sldId id="456" r:id="rId66"/>
    <p:sldId id="452" r:id="rId67"/>
    <p:sldId id="454" r:id="rId68"/>
    <p:sldId id="455" r:id="rId69"/>
    <p:sldId id="321"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FBEE2A-645F-266A-901B-2B0FA2E75D67}" v="1" dt="2026-02-23T18:24:46.5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37"/>
    <p:restoredTop sz="94752"/>
  </p:normalViewPr>
  <p:slideViewPr>
    <p:cSldViewPr snapToGrid="0">
      <p:cViewPr varScale="1">
        <p:scale>
          <a:sx n="116" d="100"/>
          <a:sy n="116" d="100"/>
        </p:scale>
        <p:origin x="31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microsoft.com/office/2015/10/relationships/revisionInfo" Target="revisionInfo.xml"/><Relationship Id="rId7" Type="http://schemas.openxmlformats.org/officeDocument/2006/relationships/slide" Target="slides/slide2.xml"/><Relationship Id="rId7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E4CF9-2965-4246-A320-06851238052C}" type="doc">
      <dgm:prSet loTypeId="urn:microsoft.com/office/officeart/2005/8/layout/matrix2" loCatId="relationship" qsTypeId="urn:microsoft.com/office/officeart/2005/8/quickstyle/simple1" qsCatId="simple" csTypeId="urn:microsoft.com/office/officeart/2005/8/colors/colorful5" csCatId="colorful" phldr="1"/>
      <dgm:spPr/>
      <dgm:t>
        <a:bodyPr/>
        <a:lstStyle/>
        <a:p>
          <a:endParaRPr lang="en-GB"/>
        </a:p>
      </dgm:t>
    </dgm:pt>
    <dgm:pt modelId="{18DB1D21-AACE-DB45-83F5-87B7A5104739}">
      <dgm:prSet/>
      <dgm:spPr/>
      <dgm:t>
        <a:bodyPr/>
        <a:lstStyle/>
        <a:p>
          <a:pPr rtl="0"/>
          <a:r>
            <a:rPr lang="en-GB" b="1"/>
            <a:t>Psychodynamic</a:t>
          </a:r>
          <a:r>
            <a:rPr lang="en-GB"/>
            <a:t>: Unconscious Drives</a:t>
          </a:r>
          <a:r>
            <a:rPr lang="en-GB">
              <a:latin typeface="Calibri Light" panose="020F0302020204030204"/>
            </a:rPr>
            <a:t>/ Intersubjective</a:t>
          </a:r>
          <a:endParaRPr lang="en-GB"/>
        </a:p>
      </dgm:t>
    </dgm:pt>
    <dgm:pt modelId="{ABE28B45-C95B-364D-AA0C-893E6BCE1E29}" type="parTrans" cxnId="{6D76C31C-0606-AE4F-9EFC-C5E78DEE53B3}">
      <dgm:prSet/>
      <dgm:spPr/>
      <dgm:t>
        <a:bodyPr/>
        <a:lstStyle/>
        <a:p>
          <a:endParaRPr lang="en-GB"/>
        </a:p>
      </dgm:t>
    </dgm:pt>
    <dgm:pt modelId="{C8651506-1D80-DC4C-A42F-475914F8D56F}" type="sibTrans" cxnId="{6D76C31C-0606-AE4F-9EFC-C5E78DEE53B3}">
      <dgm:prSet/>
      <dgm:spPr/>
      <dgm:t>
        <a:bodyPr/>
        <a:lstStyle/>
        <a:p>
          <a:endParaRPr lang="en-GB"/>
        </a:p>
      </dgm:t>
    </dgm:pt>
    <dgm:pt modelId="{D90B14AF-0E60-6348-8C9C-899CCBEBC13A}">
      <dgm:prSet/>
      <dgm:spPr/>
      <dgm:t>
        <a:bodyPr/>
        <a:lstStyle/>
        <a:p>
          <a:pPr rtl="0"/>
          <a:r>
            <a:rPr lang="en-GB" b="1" dirty="0"/>
            <a:t>PCT</a:t>
          </a:r>
          <a:r>
            <a:rPr lang="en-GB" dirty="0"/>
            <a:t>: Self-Actualisation/ Conditions of Worth</a:t>
          </a:r>
          <a:r>
            <a:rPr lang="en-GB" dirty="0">
              <a:latin typeface="Calibri Light" panose="020F0302020204030204"/>
            </a:rPr>
            <a:t> </a:t>
          </a:r>
          <a:endParaRPr lang="en-GB" dirty="0"/>
        </a:p>
      </dgm:t>
    </dgm:pt>
    <dgm:pt modelId="{EDDFE2BB-8B6E-F54A-AF8B-A940C6ABFF3A}" type="parTrans" cxnId="{EBAE48F2-6BEB-7C40-954F-BEBE210AA0FE}">
      <dgm:prSet/>
      <dgm:spPr/>
      <dgm:t>
        <a:bodyPr/>
        <a:lstStyle/>
        <a:p>
          <a:endParaRPr lang="en-GB"/>
        </a:p>
      </dgm:t>
    </dgm:pt>
    <dgm:pt modelId="{AB35393D-3AFC-334A-82AB-3216F0B6FA6A}" type="sibTrans" cxnId="{EBAE48F2-6BEB-7C40-954F-BEBE210AA0FE}">
      <dgm:prSet/>
      <dgm:spPr/>
      <dgm:t>
        <a:bodyPr/>
        <a:lstStyle/>
        <a:p>
          <a:endParaRPr lang="en-GB"/>
        </a:p>
      </dgm:t>
    </dgm:pt>
    <dgm:pt modelId="{1BAA49BB-F234-0146-8657-66057C0B6FF0}">
      <dgm:prSet/>
      <dgm:spPr/>
      <dgm:t>
        <a:bodyPr/>
        <a:lstStyle/>
        <a:p>
          <a:r>
            <a:rPr lang="en-GB" b="1" dirty="0"/>
            <a:t>CBT</a:t>
          </a:r>
          <a:r>
            <a:rPr lang="en-GB" dirty="0"/>
            <a:t>: Reprogramming Maladaptive Thoughts (person as computer)</a:t>
          </a:r>
        </a:p>
      </dgm:t>
    </dgm:pt>
    <dgm:pt modelId="{F099DD40-AA07-EB44-BDA0-E01DAD2ECE49}" type="parTrans" cxnId="{C5D87E33-BB0B-C64A-AD85-50B8666C63F9}">
      <dgm:prSet/>
      <dgm:spPr/>
      <dgm:t>
        <a:bodyPr/>
        <a:lstStyle/>
        <a:p>
          <a:endParaRPr lang="en-GB"/>
        </a:p>
      </dgm:t>
    </dgm:pt>
    <dgm:pt modelId="{2F4DF64B-B931-2B4E-B856-863AF457B00F}" type="sibTrans" cxnId="{C5D87E33-BB0B-C64A-AD85-50B8666C63F9}">
      <dgm:prSet/>
      <dgm:spPr/>
      <dgm:t>
        <a:bodyPr/>
        <a:lstStyle/>
        <a:p>
          <a:endParaRPr lang="en-GB"/>
        </a:p>
      </dgm:t>
    </dgm:pt>
    <dgm:pt modelId="{CC31C8CB-E019-1742-8616-FD44E5411208}">
      <dgm:prSet/>
      <dgm:spPr/>
      <dgm:t>
        <a:bodyPr/>
        <a:lstStyle/>
        <a:p>
          <a:r>
            <a:rPr lang="en-GB" b="1" dirty="0"/>
            <a:t>Existential</a:t>
          </a:r>
          <a:r>
            <a:rPr lang="en-GB" dirty="0"/>
            <a:t>: The Illusory 'I'/ Innate Freedom/ Meaninglessness</a:t>
          </a:r>
        </a:p>
      </dgm:t>
    </dgm:pt>
    <dgm:pt modelId="{57569BCB-03E1-124C-80C6-4929F61B741C}" type="parTrans" cxnId="{AFE9DDB6-8F68-6A47-907A-717C3B1158F3}">
      <dgm:prSet/>
      <dgm:spPr/>
      <dgm:t>
        <a:bodyPr/>
        <a:lstStyle/>
        <a:p>
          <a:endParaRPr lang="en-GB"/>
        </a:p>
      </dgm:t>
    </dgm:pt>
    <dgm:pt modelId="{7BD77041-4162-4E49-A208-B08D286B02BB}" type="sibTrans" cxnId="{AFE9DDB6-8F68-6A47-907A-717C3B1158F3}">
      <dgm:prSet/>
      <dgm:spPr/>
      <dgm:t>
        <a:bodyPr/>
        <a:lstStyle/>
        <a:p>
          <a:endParaRPr lang="en-GB"/>
        </a:p>
      </dgm:t>
    </dgm:pt>
    <dgm:pt modelId="{DA83538B-3A40-4A10-8E2B-7E22C6182357}" type="pres">
      <dgm:prSet presAssocID="{9AFE4CF9-2965-4246-A320-06851238052C}" presName="matrix" presStyleCnt="0">
        <dgm:presLayoutVars>
          <dgm:chMax val="1"/>
          <dgm:dir/>
          <dgm:resizeHandles val="exact"/>
        </dgm:presLayoutVars>
      </dgm:prSet>
      <dgm:spPr/>
    </dgm:pt>
    <dgm:pt modelId="{27D7782F-9FBC-430C-A495-6C813AD61A77}" type="pres">
      <dgm:prSet presAssocID="{9AFE4CF9-2965-4246-A320-06851238052C}" presName="axisShape" presStyleLbl="bgShp" presStyleIdx="0" presStyleCnt="1"/>
      <dgm:spPr/>
    </dgm:pt>
    <dgm:pt modelId="{6B6FD87C-2882-40E6-8F68-67BF1C2ABDFF}" type="pres">
      <dgm:prSet presAssocID="{9AFE4CF9-2965-4246-A320-06851238052C}" presName="rect1" presStyleLbl="node1" presStyleIdx="0" presStyleCnt="4">
        <dgm:presLayoutVars>
          <dgm:chMax val="0"/>
          <dgm:chPref val="0"/>
          <dgm:bulletEnabled val="1"/>
        </dgm:presLayoutVars>
      </dgm:prSet>
      <dgm:spPr/>
    </dgm:pt>
    <dgm:pt modelId="{7AC4BE8A-17F5-4FC3-AB62-2094E06AB4C7}" type="pres">
      <dgm:prSet presAssocID="{9AFE4CF9-2965-4246-A320-06851238052C}" presName="rect2" presStyleLbl="node1" presStyleIdx="1" presStyleCnt="4">
        <dgm:presLayoutVars>
          <dgm:chMax val="0"/>
          <dgm:chPref val="0"/>
          <dgm:bulletEnabled val="1"/>
        </dgm:presLayoutVars>
      </dgm:prSet>
      <dgm:spPr/>
    </dgm:pt>
    <dgm:pt modelId="{72E94980-B240-43A3-B7C6-739A7E16CA67}" type="pres">
      <dgm:prSet presAssocID="{9AFE4CF9-2965-4246-A320-06851238052C}" presName="rect3" presStyleLbl="node1" presStyleIdx="2" presStyleCnt="4">
        <dgm:presLayoutVars>
          <dgm:chMax val="0"/>
          <dgm:chPref val="0"/>
          <dgm:bulletEnabled val="1"/>
        </dgm:presLayoutVars>
      </dgm:prSet>
      <dgm:spPr/>
    </dgm:pt>
    <dgm:pt modelId="{F7537657-2223-4CC4-B256-8FA483898988}" type="pres">
      <dgm:prSet presAssocID="{9AFE4CF9-2965-4246-A320-06851238052C}" presName="rect4" presStyleLbl="node1" presStyleIdx="3" presStyleCnt="4">
        <dgm:presLayoutVars>
          <dgm:chMax val="0"/>
          <dgm:chPref val="0"/>
          <dgm:bulletEnabled val="1"/>
        </dgm:presLayoutVars>
      </dgm:prSet>
      <dgm:spPr/>
    </dgm:pt>
  </dgm:ptLst>
  <dgm:cxnLst>
    <dgm:cxn modelId="{4EBB0513-2420-4DE6-A5BB-A4610C13B4FA}" type="presOf" srcId="{9AFE4CF9-2965-4246-A320-06851238052C}" destId="{DA83538B-3A40-4A10-8E2B-7E22C6182357}" srcOrd="0" destOrd="0" presId="urn:microsoft.com/office/officeart/2005/8/layout/matrix2"/>
    <dgm:cxn modelId="{6D76C31C-0606-AE4F-9EFC-C5E78DEE53B3}" srcId="{9AFE4CF9-2965-4246-A320-06851238052C}" destId="{18DB1D21-AACE-DB45-83F5-87B7A5104739}" srcOrd="0" destOrd="0" parTransId="{ABE28B45-C95B-364D-AA0C-893E6BCE1E29}" sibTransId="{C8651506-1D80-DC4C-A42F-475914F8D56F}"/>
    <dgm:cxn modelId="{C5D87E33-BB0B-C64A-AD85-50B8666C63F9}" srcId="{9AFE4CF9-2965-4246-A320-06851238052C}" destId="{1BAA49BB-F234-0146-8657-66057C0B6FF0}" srcOrd="2" destOrd="0" parTransId="{F099DD40-AA07-EB44-BDA0-E01DAD2ECE49}" sibTransId="{2F4DF64B-B931-2B4E-B856-863AF457B00F}"/>
    <dgm:cxn modelId="{86D01E40-69CA-4FC0-B680-DD9D399C8AE7}" type="presOf" srcId="{D90B14AF-0E60-6348-8C9C-899CCBEBC13A}" destId="{7AC4BE8A-17F5-4FC3-AB62-2094E06AB4C7}" srcOrd="0" destOrd="0" presId="urn:microsoft.com/office/officeart/2005/8/layout/matrix2"/>
    <dgm:cxn modelId="{2D2D0441-D732-4C4D-9EED-82C13C5B7B05}" type="presOf" srcId="{CC31C8CB-E019-1742-8616-FD44E5411208}" destId="{F7537657-2223-4CC4-B256-8FA483898988}" srcOrd="0" destOrd="0" presId="urn:microsoft.com/office/officeart/2005/8/layout/matrix2"/>
    <dgm:cxn modelId="{3D54FC7B-90BB-4CD5-A645-27DCE1711E34}" type="presOf" srcId="{1BAA49BB-F234-0146-8657-66057C0B6FF0}" destId="{72E94980-B240-43A3-B7C6-739A7E16CA67}" srcOrd="0" destOrd="0" presId="urn:microsoft.com/office/officeart/2005/8/layout/matrix2"/>
    <dgm:cxn modelId="{AFE9DDB6-8F68-6A47-907A-717C3B1158F3}" srcId="{9AFE4CF9-2965-4246-A320-06851238052C}" destId="{CC31C8CB-E019-1742-8616-FD44E5411208}" srcOrd="3" destOrd="0" parTransId="{57569BCB-03E1-124C-80C6-4929F61B741C}" sibTransId="{7BD77041-4162-4E49-A208-B08D286B02BB}"/>
    <dgm:cxn modelId="{79E2B7CE-78CF-42ED-80D8-C6D7C36B9B71}" type="presOf" srcId="{18DB1D21-AACE-DB45-83F5-87B7A5104739}" destId="{6B6FD87C-2882-40E6-8F68-67BF1C2ABDFF}" srcOrd="0" destOrd="0" presId="urn:microsoft.com/office/officeart/2005/8/layout/matrix2"/>
    <dgm:cxn modelId="{EBAE48F2-6BEB-7C40-954F-BEBE210AA0FE}" srcId="{9AFE4CF9-2965-4246-A320-06851238052C}" destId="{D90B14AF-0E60-6348-8C9C-899CCBEBC13A}" srcOrd="1" destOrd="0" parTransId="{EDDFE2BB-8B6E-F54A-AF8B-A940C6ABFF3A}" sibTransId="{AB35393D-3AFC-334A-82AB-3216F0B6FA6A}"/>
    <dgm:cxn modelId="{044CC377-F76A-4316-BE3E-74104BF8A590}" type="presParOf" srcId="{DA83538B-3A40-4A10-8E2B-7E22C6182357}" destId="{27D7782F-9FBC-430C-A495-6C813AD61A77}" srcOrd="0" destOrd="0" presId="urn:microsoft.com/office/officeart/2005/8/layout/matrix2"/>
    <dgm:cxn modelId="{BC816739-82B2-4914-9EEA-0B2CCE57BA14}" type="presParOf" srcId="{DA83538B-3A40-4A10-8E2B-7E22C6182357}" destId="{6B6FD87C-2882-40E6-8F68-67BF1C2ABDFF}" srcOrd="1" destOrd="0" presId="urn:microsoft.com/office/officeart/2005/8/layout/matrix2"/>
    <dgm:cxn modelId="{C65707B5-9EA6-4DF6-AB51-EFE47AD4EFF0}" type="presParOf" srcId="{DA83538B-3A40-4A10-8E2B-7E22C6182357}" destId="{7AC4BE8A-17F5-4FC3-AB62-2094E06AB4C7}" srcOrd="2" destOrd="0" presId="urn:microsoft.com/office/officeart/2005/8/layout/matrix2"/>
    <dgm:cxn modelId="{0E38D2A0-56D7-4F35-A491-0DA6964A6EBB}" type="presParOf" srcId="{DA83538B-3A40-4A10-8E2B-7E22C6182357}" destId="{72E94980-B240-43A3-B7C6-739A7E16CA67}" srcOrd="3" destOrd="0" presId="urn:microsoft.com/office/officeart/2005/8/layout/matrix2"/>
    <dgm:cxn modelId="{4B0E7EAA-8AC7-407B-83C4-DF895E7A2E05}" type="presParOf" srcId="{DA83538B-3A40-4A10-8E2B-7E22C6182357}" destId="{F7537657-2223-4CC4-B256-8FA483898988}"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C44EFE-DE9F-BB4E-B890-3EB0628D4DF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GB"/>
        </a:p>
      </dgm:t>
    </dgm:pt>
    <dgm:pt modelId="{78CC66F9-7A36-E740-B3D4-1FEB951D78DB}">
      <dgm:prSet/>
      <dgm:spPr/>
      <dgm:t>
        <a:bodyPr/>
        <a:lstStyle/>
        <a:p>
          <a:r>
            <a:rPr lang="en-US" b="1"/>
            <a:t>Hermeneutics </a:t>
          </a:r>
          <a:endParaRPr lang="en-GB" b="1"/>
        </a:p>
      </dgm:t>
    </dgm:pt>
    <dgm:pt modelId="{B62FB5ED-A0FE-DC41-9D06-9478D2C1E86A}" type="parTrans" cxnId="{A882A338-AF3F-8945-9893-FA9DC4A46A18}">
      <dgm:prSet/>
      <dgm:spPr/>
      <dgm:t>
        <a:bodyPr/>
        <a:lstStyle/>
        <a:p>
          <a:endParaRPr lang="en-GB"/>
        </a:p>
      </dgm:t>
    </dgm:pt>
    <dgm:pt modelId="{CC417AE4-770E-664E-A550-6EE06BCE7381}" type="sibTrans" cxnId="{A882A338-AF3F-8945-9893-FA9DC4A46A18}">
      <dgm:prSet/>
      <dgm:spPr/>
      <dgm:t>
        <a:bodyPr/>
        <a:lstStyle/>
        <a:p>
          <a:endParaRPr lang="en-GB"/>
        </a:p>
      </dgm:t>
    </dgm:pt>
    <dgm:pt modelId="{4D2595D5-7EAF-304B-8873-6A16D25114EE}">
      <dgm:prSet/>
      <dgm:spPr/>
      <dgm:t>
        <a:bodyPr/>
        <a:lstStyle/>
        <a:p>
          <a:r>
            <a:rPr lang="en-US" b="1"/>
            <a:t>Phenomenology </a:t>
          </a:r>
          <a:endParaRPr lang="en-GB" b="1"/>
        </a:p>
      </dgm:t>
    </dgm:pt>
    <dgm:pt modelId="{9B38A5A5-DFDA-3742-89B6-50BE77BFC0A3}" type="parTrans" cxnId="{5E9B220D-7E16-A645-9FD4-6B3156327C3E}">
      <dgm:prSet/>
      <dgm:spPr/>
      <dgm:t>
        <a:bodyPr/>
        <a:lstStyle/>
        <a:p>
          <a:endParaRPr lang="en-GB"/>
        </a:p>
      </dgm:t>
    </dgm:pt>
    <dgm:pt modelId="{3AE60FF4-C9B2-5545-A2C8-29DE7CB979B2}" type="sibTrans" cxnId="{5E9B220D-7E16-A645-9FD4-6B3156327C3E}">
      <dgm:prSet/>
      <dgm:spPr/>
      <dgm:t>
        <a:bodyPr/>
        <a:lstStyle/>
        <a:p>
          <a:endParaRPr lang="en-GB"/>
        </a:p>
      </dgm:t>
    </dgm:pt>
    <dgm:pt modelId="{AC830A00-8C32-674E-B752-B2824C67E913}">
      <dgm:prSet/>
      <dgm:spPr/>
      <dgm:t>
        <a:bodyPr/>
        <a:lstStyle/>
        <a:p>
          <a:r>
            <a:rPr lang="en-US" b="1"/>
            <a:t>Social Constructionism</a:t>
          </a:r>
          <a:endParaRPr lang="en-GB" b="1"/>
        </a:p>
      </dgm:t>
    </dgm:pt>
    <dgm:pt modelId="{536B3413-057E-E347-9090-F0E27B98B0A5}" type="parTrans" cxnId="{4F8C3F2D-4090-D74B-9C00-8B3643CA9598}">
      <dgm:prSet/>
      <dgm:spPr/>
      <dgm:t>
        <a:bodyPr/>
        <a:lstStyle/>
        <a:p>
          <a:endParaRPr lang="en-GB"/>
        </a:p>
      </dgm:t>
    </dgm:pt>
    <dgm:pt modelId="{1AD7EDF1-42D0-974D-BA22-1AA6A42C69E3}" type="sibTrans" cxnId="{4F8C3F2D-4090-D74B-9C00-8B3643CA9598}">
      <dgm:prSet/>
      <dgm:spPr/>
      <dgm:t>
        <a:bodyPr/>
        <a:lstStyle/>
        <a:p>
          <a:endParaRPr lang="en-GB"/>
        </a:p>
      </dgm:t>
    </dgm:pt>
    <dgm:pt modelId="{166230F0-03A9-4BEA-BC36-CB5EEA10E2D4}" type="pres">
      <dgm:prSet presAssocID="{04C44EFE-DE9F-BB4E-B890-3EB0628D4DF5}" presName="vert0" presStyleCnt="0">
        <dgm:presLayoutVars>
          <dgm:dir/>
          <dgm:animOne val="branch"/>
          <dgm:animLvl val="lvl"/>
        </dgm:presLayoutVars>
      </dgm:prSet>
      <dgm:spPr/>
    </dgm:pt>
    <dgm:pt modelId="{99B4930D-64F4-435D-8CA8-69C47599D06A}" type="pres">
      <dgm:prSet presAssocID="{78CC66F9-7A36-E740-B3D4-1FEB951D78DB}" presName="thickLine" presStyleLbl="alignNode1" presStyleIdx="0" presStyleCnt="3"/>
      <dgm:spPr/>
    </dgm:pt>
    <dgm:pt modelId="{4B2E68AC-49FE-42ED-BD03-244BE8AA7189}" type="pres">
      <dgm:prSet presAssocID="{78CC66F9-7A36-E740-B3D4-1FEB951D78DB}" presName="horz1" presStyleCnt="0"/>
      <dgm:spPr/>
    </dgm:pt>
    <dgm:pt modelId="{A05E5229-CB4E-4ED6-B292-6EA863FA6B14}" type="pres">
      <dgm:prSet presAssocID="{78CC66F9-7A36-E740-B3D4-1FEB951D78DB}" presName="tx1" presStyleLbl="revTx" presStyleIdx="0" presStyleCnt="3"/>
      <dgm:spPr/>
    </dgm:pt>
    <dgm:pt modelId="{02881AC1-E92C-4308-A663-C4DC235DDB21}" type="pres">
      <dgm:prSet presAssocID="{78CC66F9-7A36-E740-B3D4-1FEB951D78DB}" presName="vert1" presStyleCnt="0"/>
      <dgm:spPr/>
    </dgm:pt>
    <dgm:pt modelId="{BD07DA7E-D3F4-4F9D-AE74-CA43C8D8A356}" type="pres">
      <dgm:prSet presAssocID="{4D2595D5-7EAF-304B-8873-6A16D25114EE}" presName="thickLine" presStyleLbl="alignNode1" presStyleIdx="1" presStyleCnt="3"/>
      <dgm:spPr/>
    </dgm:pt>
    <dgm:pt modelId="{A025BF0F-AAF5-4FB4-9E57-83C5762A91AC}" type="pres">
      <dgm:prSet presAssocID="{4D2595D5-7EAF-304B-8873-6A16D25114EE}" presName="horz1" presStyleCnt="0"/>
      <dgm:spPr/>
    </dgm:pt>
    <dgm:pt modelId="{8740578F-A59F-49B1-BF34-691D14BCC9ED}" type="pres">
      <dgm:prSet presAssocID="{4D2595D5-7EAF-304B-8873-6A16D25114EE}" presName="tx1" presStyleLbl="revTx" presStyleIdx="1" presStyleCnt="3"/>
      <dgm:spPr/>
    </dgm:pt>
    <dgm:pt modelId="{769E1B5F-F77F-48CF-B78F-2B61C6E05C6B}" type="pres">
      <dgm:prSet presAssocID="{4D2595D5-7EAF-304B-8873-6A16D25114EE}" presName="vert1" presStyleCnt="0"/>
      <dgm:spPr/>
    </dgm:pt>
    <dgm:pt modelId="{5CABCF5D-7CE2-4BC1-A17C-84B6F2D8D5BE}" type="pres">
      <dgm:prSet presAssocID="{AC830A00-8C32-674E-B752-B2824C67E913}" presName="thickLine" presStyleLbl="alignNode1" presStyleIdx="2" presStyleCnt="3"/>
      <dgm:spPr/>
    </dgm:pt>
    <dgm:pt modelId="{4D31A878-AE66-41C9-894A-618462C65DF1}" type="pres">
      <dgm:prSet presAssocID="{AC830A00-8C32-674E-B752-B2824C67E913}" presName="horz1" presStyleCnt="0"/>
      <dgm:spPr/>
    </dgm:pt>
    <dgm:pt modelId="{4BF5F054-1B37-41D7-BCAE-E22D3DAD23CC}" type="pres">
      <dgm:prSet presAssocID="{AC830A00-8C32-674E-B752-B2824C67E913}" presName="tx1" presStyleLbl="revTx" presStyleIdx="2" presStyleCnt="3"/>
      <dgm:spPr/>
    </dgm:pt>
    <dgm:pt modelId="{5BCEF16C-8141-44BA-A50D-7918E6302431}" type="pres">
      <dgm:prSet presAssocID="{AC830A00-8C32-674E-B752-B2824C67E913}" presName="vert1" presStyleCnt="0"/>
      <dgm:spPr/>
    </dgm:pt>
  </dgm:ptLst>
  <dgm:cxnLst>
    <dgm:cxn modelId="{5E9B220D-7E16-A645-9FD4-6B3156327C3E}" srcId="{04C44EFE-DE9F-BB4E-B890-3EB0628D4DF5}" destId="{4D2595D5-7EAF-304B-8873-6A16D25114EE}" srcOrd="1" destOrd="0" parTransId="{9B38A5A5-DFDA-3742-89B6-50BE77BFC0A3}" sibTransId="{3AE60FF4-C9B2-5545-A2C8-29DE7CB979B2}"/>
    <dgm:cxn modelId="{4F8C3F2D-4090-D74B-9C00-8B3643CA9598}" srcId="{04C44EFE-DE9F-BB4E-B890-3EB0628D4DF5}" destId="{AC830A00-8C32-674E-B752-B2824C67E913}" srcOrd="2" destOrd="0" parTransId="{536B3413-057E-E347-9090-F0E27B98B0A5}" sibTransId="{1AD7EDF1-42D0-974D-BA22-1AA6A42C69E3}"/>
    <dgm:cxn modelId="{6B2CBB31-99D0-4D5D-9A4A-213E8924E48B}" type="presOf" srcId="{78CC66F9-7A36-E740-B3D4-1FEB951D78DB}" destId="{A05E5229-CB4E-4ED6-B292-6EA863FA6B14}" srcOrd="0" destOrd="0" presId="urn:microsoft.com/office/officeart/2008/layout/LinedList"/>
    <dgm:cxn modelId="{A882A338-AF3F-8945-9893-FA9DC4A46A18}" srcId="{04C44EFE-DE9F-BB4E-B890-3EB0628D4DF5}" destId="{78CC66F9-7A36-E740-B3D4-1FEB951D78DB}" srcOrd="0" destOrd="0" parTransId="{B62FB5ED-A0FE-DC41-9D06-9478D2C1E86A}" sibTransId="{CC417AE4-770E-664E-A550-6EE06BCE7381}"/>
    <dgm:cxn modelId="{FB26D7A3-A18C-4293-B752-1CF87BE1A5D0}" type="presOf" srcId="{04C44EFE-DE9F-BB4E-B890-3EB0628D4DF5}" destId="{166230F0-03A9-4BEA-BC36-CB5EEA10E2D4}" srcOrd="0" destOrd="0" presId="urn:microsoft.com/office/officeart/2008/layout/LinedList"/>
    <dgm:cxn modelId="{6F0514A9-44EF-47D1-A3CD-A7EF83D3871F}" type="presOf" srcId="{4D2595D5-7EAF-304B-8873-6A16D25114EE}" destId="{8740578F-A59F-49B1-BF34-691D14BCC9ED}" srcOrd="0" destOrd="0" presId="urn:microsoft.com/office/officeart/2008/layout/LinedList"/>
    <dgm:cxn modelId="{CAD82DEF-2B90-4090-A149-F962DA547CB4}" type="presOf" srcId="{AC830A00-8C32-674E-B752-B2824C67E913}" destId="{4BF5F054-1B37-41D7-BCAE-E22D3DAD23CC}" srcOrd="0" destOrd="0" presId="urn:microsoft.com/office/officeart/2008/layout/LinedList"/>
    <dgm:cxn modelId="{4363CADB-78A5-4C1B-B947-D70387EB54D9}" type="presParOf" srcId="{166230F0-03A9-4BEA-BC36-CB5EEA10E2D4}" destId="{99B4930D-64F4-435D-8CA8-69C47599D06A}" srcOrd="0" destOrd="0" presId="urn:microsoft.com/office/officeart/2008/layout/LinedList"/>
    <dgm:cxn modelId="{E4628AC9-45E7-4905-A18B-089076024E4D}" type="presParOf" srcId="{166230F0-03A9-4BEA-BC36-CB5EEA10E2D4}" destId="{4B2E68AC-49FE-42ED-BD03-244BE8AA7189}" srcOrd="1" destOrd="0" presId="urn:microsoft.com/office/officeart/2008/layout/LinedList"/>
    <dgm:cxn modelId="{26B27B0E-5EC3-44F3-AB5C-B7B8CFC6F437}" type="presParOf" srcId="{4B2E68AC-49FE-42ED-BD03-244BE8AA7189}" destId="{A05E5229-CB4E-4ED6-B292-6EA863FA6B14}" srcOrd="0" destOrd="0" presId="urn:microsoft.com/office/officeart/2008/layout/LinedList"/>
    <dgm:cxn modelId="{94F89BE0-4F5D-46B4-A6C0-5B3F3BA150A2}" type="presParOf" srcId="{4B2E68AC-49FE-42ED-BD03-244BE8AA7189}" destId="{02881AC1-E92C-4308-A663-C4DC235DDB21}" srcOrd="1" destOrd="0" presId="urn:microsoft.com/office/officeart/2008/layout/LinedList"/>
    <dgm:cxn modelId="{53008A62-FE94-448C-8931-B1C24ED8480C}" type="presParOf" srcId="{166230F0-03A9-4BEA-BC36-CB5EEA10E2D4}" destId="{BD07DA7E-D3F4-4F9D-AE74-CA43C8D8A356}" srcOrd="2" destOrd="0" presId="urn:microsoft.com/office/officeart/2008/layout/LinedList"/>
    <dgm:cxn modelId="{51AE65B5-020E-4F86-8F9F-619104DB780D}" type="presParOf" srcId="{166230F0-03A9-4BEA-BC36-CB5EEA10E2D4}" destId="{A025BF0F-AAF5-4FB4-9E57-83C5762A91AC}" srcOrd="3" destOrd="0" presId="urn:microsoft.com/office/officeart/2008/layout/LinedList"/>
    <dgm:cxn modelId="{7E7D10C3-B6D7-4868-BB7A-FB54FFCC9178}" type="presParOf" srcId="{A025BF0F-AAF5-4FB4-9E57-83C5762A91AC}" destId="{8740578F-A59F-49B1-BF34-691D14BCC9ED}" srcOrd="0" destOrd="0" presId="urn:microsoft.com/office/officeart/2008/layout/LinedList"/>
    <dgm:cxn modelId="{55D5C12B-C4F0-4783-A78E-840020EFFE90}" type="presParOf" srcId="{A025BF0F-AAF5-4FB4-9E57-83C5762A91AC}" destId="{769E1B5F-F77F-48CF-B78F-2B61C6E05C6B}" srcOrd="1" destOrd="0" presId="urn:microsoft.com/office/officeart/2008/layout/LinedList"/>
    <dgm:cxn modelId="{8B96E172-9A12-4198-AA92-69F3D70E9576}" type="presParOf" srcId="{166230F0-03A9-4BEA-BC36-CB5EEA10E2D4}" destId="{5CABCF5D-7CE2-4BC1-A17C-84B6F2D8D5BE}" srcOrd="4" destOrd="0" presId="urn:microsoft.com/office/officeart/2008/layout/LinedList"/>
    <dgm:cxn modelId="{7721DD70-A9E3-41CA-B2DB-8060B992857C}" type="presParOf" srcId="{166230F0-03A9-4BEA-BC36-CB5EEA10E2D4}" destId="{4D31A878-AE66-41C9-894A-618462C65DF1}" srcOrd="5" destOrd="0" presId="urn:microsoft.com/office/officeart/2008/layout/LinedList"/>
    <dgm:cxn modelId="{4C2FF4D9-6417-4A1F-A1B6-09188B85BD31}" type="presParOf" srcId="{4D31A878-AE66-41C9-894A-618462C65DF1}" destId="{4BF5F054-1B37-41D7-BCAE-E22D3DAD23CC}" srcOrd="0" destOrd="0" presId="urn:microsoft.com/office/officeart/2008/layout/LinedList"/>
    <dgm:cxn modelId="{60982F2B-9AAD-4FEB-A4D4-2052330CB26D}" type="presParOf" srcId="{4D31A878-AE66-41C9-894A-618462C65DF1}" destId="{5BCEF16C-8141-44BA-A50D-7918E63024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3E68A0-F8D2-4B4D-B7F1-5EA918F1C3C0}"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10711A4E-7D84-0F41-ADB3-158C5F0F5E71}">
      <dgm:prSet/>
      <dgm:spPr/>
      <dgm:t>
        <a:bodyPr/>
        <a:lstStyle/>
        <a:p>
          <a:r>
            <a:rPr lang="en-GB"/>
            <a:t>Research Problem</a:t>
          </a:r>
        </a:p>
      </dgm:t>
    </dgm:pt>
    <dgm:pt modelId="{B30A02ED-E2D9-FB40-895C-6420B524E72D}" type="parTrans" cxnId="{2A49C513-5ABD-1046-9495-0684366293C7}">
      <dgm:prSet/>
      <dgm:spPr/>
      <dgm:t>
        <a:bodyPr/>
        <a:lstStyle/>
        <a:p>
          <a:endParaRPr lang="en-GB"/>
        </a:p>
      </dgm:t>
    </dgm:pt>
    <dgm:pt modelId="{10FA68FC-F1AD-9D41-8D8C-4A5C072F642E}" type="sibTrans" cxnId="{2A49C513-5ABD-1046-9495-0684366293C7}">
      <dgm:prSet/>
      <dgm:spPr/>
      <dgm:t>
        <a:bodyPr/>
        <a:lstStyle/>
        <a:p>
          <a:endParaRPr lang="en-GB"/>
        </a:p>
      </dgm:t>
    </dgm:pt>
    <dgm:pt modelId="{480DE398-D3BF-054E-A4B3-D88735CCE416}">
      <dgm:prSet/>
      <dgm:spPr/>
      <dgm:t>
        <a:bodyPr/>
        <a:lstStyle/>
        <a:p>
          <a:r>
            <a:rPr lang="en-GB"/>
            <a:t>Research Question </a:t>
          </a:r>
        </a:p>
      </dgm:t>
    </dgm:pt>
    <dgm:pt modelId="{933828BD-C1E2-C245-89CE-59978B10098B}" type="parTrans" cxnId="{5694DE22-C3C6-8444-AA61-A831F3018F68}">
      <dgm:prSet/>
      <dgm:spPr/>
      <dgm:t>
        <a:bodyPr/>
        <a:lstStyle/>
        <a:p>
          <a:endParaRPr lang="en-GB"/>
        </a:p>
      </dgm:t>
    </dgm:pt>
    <dgm:pt modelId="{1C0F65E7-C558-EB4D-A065-65449760D861}" type="sibTrans" cxnId="{5694DE22-C3C6-8444-AA61-A831F3018F68}">
      <dgm:prSet/>
      <dgm:spPr/>
      <dgm:t>
        <a:bodyPr/>
        <a:lstStyle/>
        <a:p>
          <a:endParaRPr lang="en-GB"/>
        </a:p>
      </dgm:t>
    </dgm:pt>
    <dgm:pt modelId="{1047BADA-F4F1-C141-AF86-B4858DFD6F05}">
      <dgm:prSet/>
      <dgm:spPr/>
      <dgm:t>
        <a:bodyPr/>
        <a:lstStyle/>
        <a:p>
          <a:r>
            <a:rPr lang="en-GB"/>
            <a:t>Research Aims</a:t>
          </a:r>
        </a:p>
      </dgm:t>
    </dgm:pt>
    <dgm:pt modelId="{32B29970-50F7-0A41-AA2D-04ACDBBAA738}" type="parTrans" cxnId="{DE9A008B-BCC0-1D43-BFB3-98D712885A6A}">
      <dgm:prSet/>
      <dgm:spPr/>
      <dgm:t>
        <a:bodyPr/>
        <a:lstStyle/>
        <a:p>
          <a:endParaRPr lang="en-GB"/>
        </a:p>
      </dgm:t>
    </dgm:pt>
    <dgm:pt modelId="{28DBDB3F-7BB8-8141-AF4E-2E61CD58FD52}" type="sibTrans" cxnId="{DE9A008B-BCC0-1D43-BFB3-98D712885A6A}">
      <dgm:prSet/>
      <dgm:spPr/>
      <dgm:t>
        <a:bodyPr/>
        <a:lstStyle/>
        <a:p>
          <a:endParaRPr lang="en-GB"/>
        </a:p>
      </dgm:t>
    </dgm:pt>
    <dgm:pt modelId="{BAC5EC0C-7675-A44E-86D3-B51DC62A7CCA}" type="pres">
      <dgm:prSet presAssocID="{B53E68A0-F8D2-4B4D-B7F1-5EA918F1C3C0}" presName="rootnode" presStyleCnt="0">
        <dgm:presLayoutVars>
          <dgm:chMax/>
          <dgm:chPref/>
          <dgm:dir/>
          <dgm:animLvl val="lvl"/>
        </dgm:presLayoutVars>
      </dgm:prSet>
      <dgm:spPr/>
    </dgm:pt>
    <dgm:pt modelId="{2EEA2989-A4DA-6449-BD13-86DBF4BD30EB}" type="pres">
      <dgm:prSet presAssocID="{10711A4E-7D84-0F41-ADB3-158C5F0F5E71}" presName="composite" presStyleCnt="0"/>
      <dgm:spPr/>
    </dgm:pt>
    <dgm:pt modelId="{81D83A29-112A-F642-92A8-1B0A3EE6A648}" type="pres">
      <dgm:prSet presAssocID="{10711A4E-7D84-0F41-ADB3-158C5F0F5E71}" presName="bentUpArrow1" presStyleLbl="alignImgPlace1" presStyleIdx="0" presStyleCnt="2"/>
      <dgm:spPr/>
    </dgm:pt>
    <dgm:pt modelId="{61D57976-1B7A-5A42-AAAE-A8C499ACB366}" type="pres">
      <dgm:prSet presAssocID="{10711A4E-7D84-0F41-ADB3-158C5F0F5E71}" presName="ParentText" presStyleLbl="node1" presStyleIdx="0" presStyleCnt="3">
        <dgm:presLayoutVars>
          <dgm:chMax val="1"/>
          <dgm:chPref val="1"/>
          <dgm:bulletEnabled val="1"/>
        </dgm:presLayoutVars>
      </dgm:prSet>
      <dgm:spPr/>
    </dgm:pt>
    <dgm:pt modelId="{18341FBA-42D6-0042-99B6-0A8D937AA6BA}" type="pres">
      <dgm:prSet presAssocID="{10711A4E-7D84-0F41-ADB3-158C5F0F5E71}" presName="ChildText" presStyleLbl="revTx" presStyleIdx="0" presStyleCnt="2">
        <dgm:presLayoutVars>
          <dgm:chMax val="0"/>
          <dgm:chPref val="0"/>
          <dgm:bulletEnabled val="1"/>
        </dgm:presLayoutVars>
      </dgm:prSet>
      <dgm:spPr/>
    </dgm:pt>
    <dgm:pt modelId="{4AE81CCA-3643-184B-A5C8-D4BE4D9FD525}" type="pres">
      <dgm:prSet presAssocID="{10FA68FC-F1AD-9D41-8D8C-4A5C072F642E}" presName="sibTrans" presStyleCnt="0"/>
      <dgm:spPr/>
    </dgm:pt>
    <dgm:pt modelId="{3AC1B32B-D63E-D74C-AD83-194E84A31202}" type="pres">
      <dgm:prSet presAssocID="{480DE398-D3BF-054E-A4B3-D88735CCE416}" presName="composite" presStyleCnt="0"/>
      <dgm:spPr/>
    </dgm:pt>
    <dgm:pt modelId="{F3E9BEE9-302E-1B4E-9BA7-A880854F6842}" type="pres">
      <dgm:prSet presAssocID="{480DE398-D3BF-054E-A4B3-D88735CCE416}" presName="bentUpArrow1" presStyleLbl="alignImgPlace1" presStyleIdx="1" presStyleCnt="2"/>
      <dgm:spPr/>
    </dgm:pt>
    <dgm:pt modelId="{0EE5BCB0-4257-A944-84F6-997D346C806D}" type="pres">
      <dgm:prSet presAssocID="{480DE398-D3BF-054E-A4B3-D88735CCE416}" presName="ParentText" presStyleLbl="node1" presStyleIdx="1" presStyleCnt="3">
        <dgm:presLayoutVars>
          <dgm:chMax val="1"/>
          <dgm:chPref val="1"/>
          <dgm:bulletEnabled val="1"/>
        </dgm:presLayoutVars>
      </dgm:prSet>
      <dgm:spPr/>
    </dgm:pt>
    <dgm:pt modelId="{24CFD162-1A4A-194A-A5C4-DD8C4421EF98}" type="pres">
      <dgm:prSet presAssocID="{480DE398-D3BF-054E-A4B3-D88735CCE416}" presName="ChildText" presStyleLbl="revTx" presStyleIdx="1" presStyleCnt="2">
        <dgm:presLayoutVars>
          <dgm:chMax val="0"/>
          <dgm:chPref val="0"/>
          <dgm:bulletEnabled val="1"/>
        </dgm:presLayoutVars>
      </dgm:prSet>
      <dgm:spPr/>
    </dgm:pt>
    <dgm:pt modelId="{CD6DC3B7-4FDF-824F-AC03-FF6E3DF01AB6}" type="pres">
      <dgm:prSet presAssocID="{1C0F65E7-C558-EB4D-A065-65449760D861}" presName="sibTrans" presStyleCnt="0"/>
      <dgm:spPr/>
    </dgm:pt>
    <dgm:pt modelId="{F8354B52-4AE4-B14F-94A1-F0CCA0844FFB}" type="pres">
      <dgm:prSet presAssocID="{1047BADA-F4F1-C141-AF86-B4858DFD6F05}" presName="composite" presStyleCnt="0"/>
      <dgm:spPr/>
    </dgm:pt>
    <dgm:pt modelId="{6C942174-E996-0848-AD4A-999C494FCAD1}" type="pres">
      <dgm:prSet presAssocID="{1047BADA-F4F1-C141-AF86-B4858DFD6F05}" presName="ParentText" presStyleLbl="node1" presStyleIdx="2" presStyleCnt="3">
        <dgm:presLayoutVars>
          <dgm:chMax val="1"/>
          <dgm:chPref val="1"/>
          <dgm:bulletEnabled val="1"/>
        </dgm:presLayoutVars>
      </dgm:prSet>
      <dgm:spPr/>
    </dgm:pt>
  </dgm:ptLst>
  <dgm:cxnLst>
    <dgm:cxn modelId="{6F5BC609-6B89-764A-ACC9-F343B5F00F37}" type="presOf" srcId="{10711A4E-7D84-0F41-ADB3-158C5F0F5E71}" destId="{61D57976-1B7A-5A42-AAAE-A8C499ACB366}" srcOrd="0" destOrd="0" presId="urn:microsoft.com/office/officeart/2005/8/layout/StepDownProcess"/>
    <dgm:cxn modelId="{2A49C513-5ABD-1046-9495-0684366293C7}" srcId="{B53E68A0-F8D2-4B4D-B7F1-5EA918F1C3C0}" destId="{10711A4E-7D84-0F41-ADB3-158C5F0F5E71}" srcOrd="0" destOrd="0" parTransId="{B30A02ED-E2D9-FB40-895C-6420B524E72D}" sibTransId="{10FA68FC-F1AD-9D41-8D8C-4A5C072F642E}"/>
    <dgm:cxn modelId="{5694DE22-C3C6-8444-AA61-A831F3018F68}" srcId="{B53E68A0-F8D2-4B4D-B7F1-5EA918F1C3C0}" destId="{480DE398-D3BF-054E-A4B3-D88735CCE416}" srcOrd="1" destOrd="0" parTransId="{933828BD-C1E2-C245-89CE-59978B10098B}" sibTransId="{1C0F65E7-C558-EB4D-A065-65449760D861}"/>
    <dgm:cxn modelId="{5DBC7250-E37F-904A-BA2E-990A6CD84208}" type="presOf" srcId="{480DE398-D3BF-054E-A4B3-D88735CCE416}" destId="{0EE5BCB0-4257-A944-84F6-997D346C806D}" srcOrd="0" destOrd="0" presId="urn:microsoft.com/office/officeart/2005/8/layout/StepDownProcess"/>
    <dgm:cxn modelId="{D50DBB62-ED76-8E47-ACE3-A55EDE7594D7}" type="presOf" srcId="{B53E68A0-F8D2-4B4D-B7F1-5EA918F1C3C0}" destId="{BAC5EC0C-7675-A44E-86D3-B51DC62A7CCA}" srcOrd="0" destOrd="0" presId="urn:microsoft.com/office/officeart/2005/8/layout/StepDownProcess"/>
    <dgm:cxn modelId="{DE9A008B-BCC0-1D43-BFB3-98D712885A6A}" srcId="{B53E68A0-F8D2-4B4D-B7F1-5EA918F1C3C0}" destId="{1047BADA-F4F1-C141-AF86-B4858DFD6F05}" srcOrd="2" destOrd="0" parTransId="{32B29970-50F7-0A41-AA2D-04ACDBBAA738}" sibTransId="{28DBDB3F-7BB8-8141-AF4E-2E61CD58FD52}"/>
    <dgm:cxn modelId="{8B677BBA-E2B3-5E4F-9898-9C8E7B6229D8}" type="presOf" srcId="{1047BADA-F4F1-C141-AF86-B4858DFD6F05}" destId="{6C942174-E996-0848-AD4A-999C494FCAD1}" srcOrd="0" destOrd="0" presId="urn:microsoft.com/office/officeart/2005/8/layout/StepDownProcess"/>
    <dgm:cxn modelId="{64A01860-4364-5648-A558-B140F06CA9E6}" type="presParOf" srcId="{BAC5EC0C-7675-A44E-86D3-B51DC62A7CCA}" destId="{2EEA2989-A4DA-6449-BD13-86DBF4BD30EB}" srcOrd="0" destOrd="0" presId="urn:microsoft.com/office/officeart/2005/8/layout/StepDownProcess"/>
    <dgm:cxn modelId="{17BCC7FF-44F1-954F-8402-C71CDA864F8A}" type="presParOf" srcId="{2EEA2989-A4DA-6449-BD13-86DBF4BD30EB}" destId="{81D83A29-112A-F642-92A8-1B0A3EE6A648}" srcOrd="0" destOrd="0" presId="urn:microsoft.com/office/officeart/2005/8/layout/StepDownProcess"/>
    <dgm:cxn modelId="{4FD90D6A-F4A9-4F4C-8B58-6CF85A8E995D}" type="presParOf" srcId="{2EEA2989-A4DA-6449-BD13-86DBF4BD30EB}" destId="{61D57976-1B7A-5A42-AAAE-A8C499ACB366}" srcOrd="1" destOrd="0" presId="urn:microsoft.com/office/officeart/2005/8/layout/StepDownProcess"/>
    <dgm:cxn modelId="{C6E6D5DC-31A8-714E-BF29-CF4304174CE5}" type="presParOf" srcId="{2EEA2989-A4DA-6449-BD13-86DBF4BD30EB}" destId="{18341FBA-42D6-0042-99B6-0A8D937AA6BA}" srcOrd="2" destOrd="0" presId="urn:microsoft.com/office/officeart/2005/8/layout/StepDownProcess"/>
    <dgm:cxn modelId="{2C49EBE7-27EC-A542-BDF6-983D90060F5F}" type="presParOf" srcId="{BAC5EC0C-7675-A44E-86D3-B51DC62A7CCA}" destId="{4AE81CCA-3643-184B-A5C8-D4BE4D9FD525}" srcOrd="1" destOrd="0" presId="urn:microsoft.com/office/officeart/2005/8/layout/StepDownProcess"/>
    <dgm:cxn modelId="{5FF3D98E-C371-134C-9EAE-065A11361C27}" type="presParOf" srcId="{BAC5EC0C-7675-A44E-86D3-B51DC62A7CCA}" destId="{3AC1B32B-D63E-D74C-AD83-194E84A31202}" srcOrd="2" destOrd="0" presId="urn:microsoft.com/office/officeart/2005/8/layout/StepDownProcess"/>
    <dgm:cxn modelId="{65727A57-B0DC-5E42-8DF3-13E100DD5C4F}" type="presParOf" srcId="{3AC1B32B-D63E-D74C-AD83-194E84A31202}" destId="{F3E9BEE9-302E-1B4E-9BA7-A880854F6842}" srcOrd="0" destOrd="0" presId="urn:microsoft.com/office/officeart/2005/8/layout/StepDownProcess"/>
    <dgm:cxn modelId="{EADD7059-628E-F949-9C0B-CC052A55E2E7}" type="presParOf" srcId="{3AC1B32B-D63E-D74C-AD83-194E84A31202}" destId="{0EE5BCB0-4257-A944-84F6-997D346C806D}" srcOrd="1" destOrd="0" presId="urn:microsoft.com/office/officeart/2005/8/layout/StepDownProcess"/>
    <dgm:cxn modelId="{6318CA4F-5EB7-604C-8309-198EE09798E4}" type="presParOf" srcId="{3AC1B32B-D63E-D74C-AD83-194E84A31202}" destId="{24CFD162-1A4A-194A-A5C4-DD8C4421EF98}" srcOrd="2" destOrd="0" presId="urn:microsoft.com/office/officeart/2005/8/layout/StepDownProcess"/>
    <dgm:cxn modelId="{9E6AEF5E-A049-0141-ADD4-EE001297E3E2}" type="presParOf" srcId="{BAC5EC0C-7675-A44E-86D3-B51DC62A7CCA}" destId="{CD6DC3B7-4FDF-824F-AC03-FF6E3DF01AB6}" srcOrd="3" destOrd="0" presId="urn:microsoft.com/office/officeart/2005/8/layout/StepDownProcess"/>
    <dgm:cxn modelId="{E8C246E1-22E9-E94B-822B-9ED16A67B1DB}" type="presParOf" srcId="{BAC5EC0C-7675-A44E-86D3-B51DC62A7CCA}" destId="{F8354B52-4AE4-B14F-94A1-F0CCA0844FFB}" srcOrd="4" destOrd="0" presId="urn:microsoft.com/office/officeart/2005/8/layout/StepDownProcess"/>
    <dgm:cxn modelId="{F6597CDE-F864-9940-9830-C4FD452FA2E0}" type="presParOf" srcId="{F8354B52-4AE4-B14F-94A1-F0CCA0844FFB}" destId="{6C942174-E996-0848-AD4A-999C494FCAD1}" srcOrd="0" destOrd="0" presId="urn:microsoft.com/office/officeart/2005/8/layout/StepDown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3E68A0-F8D2-4B4D-B7F1-5EA918F1C3C0}"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10711A4E-7D84-0F41-ADB3-158C5F0F5E71}">
      <dgm:prSet/>
      <dgm:spPr/>
      <dgm:t>
        <a:bodyPr/>
        <a:lstStyle/>
        <a:p>
          <a:r>
            <a:rPr lang="en-GB"/>
            <a:t>Research Problem</a:t>
          </a:r>
        </a:p>
      </dgm:t>
    </dgm:pt>
    <dgm:pt modelId="{B30A02ED-E2D9-FB40-895C-6420B524E72D}" type="parTrans" cxnId="{2A49C513-5ABD-1046-9495-0684366293C7}">
      <dgm:prSet/>
      <dgm:spPr/>
      <dgm:t>
        <a:bodyPr/>
        <a:lstStyle/>
        <a:p>
          <a:endParaRPr lang="en-GB"/>
        </a:p>
      </dgm:t>
    </dgm:pt>
    <dgm:pt modelId="{10FA68FC-F1AD-9D41-8D8C-4A5C072F642E}" type="sibTrans" cxnId="{2A49C513-5ABD-1046-9495-0684366293C7}">
      <dgm:prSet/>
      <dgm:spPr/>
      <dgm:t>
        <a:bodyPr/>
        <a:lstStyle/>
        <a:p>
          <a:endParaRPr lang="en-GB"/>
        </a:p>
      </dgm:t>
    </dgm:pt>
    <dgm:pt modelId="{480DE398-D3BF-054E-A4B3-D88735CCE416}">
      <dgm:prSet/>
      <dgm:spPr/>
      <dgm:t>
        <a:bodyPr/>
        <a:lstStyle/>
        <a:p>
          <a:r>
            <a:rPr lang="en-GB"/>
            <a:t>Research Question </a:t>
          </a:r>
        </a:p>
      </dgm:t>
    </dgm:pt>
    <dgm:pt modelId="{933828BD-C1E2-C245-89CE-59978B10098B}" type="parTrans" cxnId="{5694DE22-C3C6-8444-AA61-A831F3018F68}">
      <dgm:prSet/>
      <dgm:spPr/>
      <dgm:t>
        <a:bodyPr/>
        <a:lstStyle/>
        <a:p>
          <a:endParaRPr lang="en-GB"/>
        </a:p>
      </dgm:t>
    </dgm:pt>
    <dgm:pt modelId="{1C0F65E7-C558-EB4D-A065-65449760D861}" type="sibTrans" cxnId="{5694DE22-C3C6-8444-AA61-A831F3018F68}">
      <dgm:prSet/>
      <dgm:spPr/>
      <dgm:t>
        <a:bodyPr/>
        <a:lstStyle/>
        <a:p>
          <a:endParaRPr lang="en-GB"/>
        </a:p>
      </dgm:t>
    </dgm:pt>
    <dgm:pt modelId="{1047BADA-F4F1-C141-AF86-B4858DFD6F05}">
      <dgm:prSet/>
      <dgm:spPr/>
      <dgm:t>
        <a:bodyPr/>
        <a:lstStyle/>
        <a:p>
          <a:r>
            <a:rPr lang="en-GB"/>
            <a:t>Research Aims</a:t>
          </a:r>
        </a:p>
      </dgm:t>
    </dgm:pt>
    <dgm:pt modelId="{32B29970-50F7-0A41-AA2D-04ACDBBAA738}" type="parTrans" cxnId="{DE9A008B-BCC0-1D43-BFB3-98D712885A6A}">
      <dgm:prSet/>
      <dgm:spPr/>
      <dgm:t>
        <a:bodyPr/>
        <a:lstStyle/>
        <a:p>
          <a:endParaRPr lang="en-GB"/>
        </a:p>
      </dgm:t>
    </dgm:pt>
    <dgm:pt modelId="{28DBDB3F-7BB8-8141-AF4E-2E61CD58FD52}" type="sibTrans" cxnId="{DE9A008B-BCC0-1D43-BFB3-98D712885A6A}">
      <dgm:prSet/>
      <dgm:spPr/>
      <dgm:t>
        <a:bodyPr/>
        <a:lstStyle/>
        <a:p>
          <a:endParaRPr lang="en-GB"/>
        </a:p>
      </dgm:t>
    </dgm:pt>
    <dgm:pt modelId="{BAC5EC0C-7675-A44E-86D3-B51DC62A7CCA}" type="pres">
      <dgm:prSet presAssocID="{B53E68A0-F8D2-4B4D-B7F1-5EA918F1C3C0}" presName="rootnode" presStyleCnt="0">
        <dgm:presLayoutVars>
          <dgm:chMax/>
          <dgm:chPref/>
          <dgm:dir/>
          <dgm:animLvl val="lvl"/>
        </dgm:presLayoutVars>
      </dgm:prSet>
      <dgm:spPr/>
    </dgm:pt>
    <dgm:pt modelId="{2EEA2989-A4DA-6449-BD13-86DBF4BD30EB}" type="pres">
      <dgm:prSet presAssocID="{10711A4E-7D84-0F41-ADB3-158C5F0F5E71}" presName="composite" presStyleCnt="0"/>
      <dgm:spPr/>
    </dgm:pt>
    <dgm:pt modelId="{81D83A29-112A-F642-92A8-1B0A3EE6A648}" type="pres">
      <dgm:prSet presAssocID="{10711A4E-7D84-0F41-ADB3-158C5F0F5E71}" presName="bentUpArrow1" presStyleLbl="alignImgPlace1" presStyleIdx="0" presStyleCnt="2"/>
      <dgm:spPr/>
    </dgm:pt>
    <dgm:pt modelId="{61D57976-1B7A-5A42-AAAE-A8C499ACB366}" type="pres">
      <dgm:prSet presAssocID="{10711A4E-7D84-0F41-ADB3-158C5F0F5E71}" presName="ParentText" presStyleLbl="node1" presStyleIdx="0" presStyleCnt="3">
        <dgm:presLayoutVars>
          <dgm:chMax val="1"/>
          <dgm:chPref val="1"/>
          <dgm:bulletEnabled val="1"/>
        </dgm:presLayoutVars>
      </dgm:prSet>
      <dgm:spPr/>
    </dgm:pt>
    <dgm:pt modelId="{18341FBA-42D6-0042-99B6-0A8D937AA6BA}" type="pres">
      <dgm:prSet presAssocID="{10711A4E-7D84-0F41-ADB3-158C5F0F5E71}" presName="ChildText" presStyleLbl="revTx" presStyleIdx="0" presStyleCnt="2">
        <dgm:presLayoutVars>
          <dgm:chMax val="0"/>
          <dgm:chPref val="0"/>
          <dgm:bulletEnabled val="1"/>
        </dgm:presLayoutVars>
      </dgm:prSet>
      <dgm:spPr/>
    </dgm:pt>
    <dgm:pt modelId="{4AE81CCA-3643-184B-A5C8-D4BE4D9FD525}" type="pres">
      <dgm:prSet presAssocID="{10FA68FC-F1AD-9D41-8D8C-4A5C072F642E}" presName="sibTrans" presStyleCnt="0"/>
      <dgm:spPr/>
    </dgm:pt>
    <dgm:pt modelId="{3AC1B32B-D63E-D74C-AD83-194E84A31202}" type="pres">
      <dgm:prSet presAssocID="{480DE398-D3BF-054E-A4B3-D88735CCE416}" presName="composite" presStyleCnt="0"/>
      <dgm:spPr/>
    </dgm:pt>
    <dgm:pt modelId="{F3E9BEE9-302E-1B4E-9BA7-A880854F6842}" type="pres">
      <dgm:prSet presAssocID="{480DE398-D3BF-054E-A4B3-D88735CCE416}" presName="bentUpArrow1" presStyleLbl="alignImgPlace1" presStyleIdx="1" presStyleCnt="2"/>
      <dgm:spPr/>
    </dgm:pt>
    <dgm:pt modelId="{0EE5BCB0-4257-A944-84F6-997D346C806D}" type="pres">
      <dgm:prSet presAssocID="{480DE398-D3BF-054E-A4B3-D88735CCE416}" presName="ParentText" presStyleLbl="node1" presStyleIdx="1" presStyleCnt="3">
        <dgm:presLayoutVars>
          <dgm:chMax val="1"/>
          <dgm:chPref val="1"/>
          <dgm:bulletEnabled val="1"/>
        </dgm:presLayoutVars>
      </dgm:prSet>
      <dgm:spPr/>
    </dgm:pt>
    <dgm:pt modelId="{24CFD162-1A4A-194A-A5C4-DD8C4421EF98}" type="pres">
      <dgm:prSet presAssocID="{480DE398-D3BF-054E-A4B3-D88735CCE416}" presName="ChildText" presStyleLbl="revTx" presStyleIdx="1" presStyleCnt="2">
        <dgm:presLayoutVars>
          <dgm:chMax val="0"/>
          <dgm:chPref val="0"/>
          <dgm:bulletEnabled val="1"/>
        </dgm:presLayoutVars>
      </dgm:prSet>
      <dgm:spPr/>
    </dgm:pt>
    <dgm:pt modelId="{CD6DC3B7-4FDF-824F-AC03-FF6E3DF01AB6}" type="pres">
      <dgm:prSet presAssocID="{1C0F65E7-C558-EB4D-A065-65449760D861}" presName="sibTrans" presStyleCnt="0"/>
      <dgm:spPr/>
    </dgm:pt>
    <dgm:pt modelId="{F8354B52-4AE4-B14F-94A1-F0CCA0844FFB}" type="pres">
      <dgm:prSet presAssocID="{1047BADA-F4F1-C141-AF86-B4858DFD6F05}" presName="composite" presStyleCnt="0"/>
      <dgm:spPr/>
    </dgm:pt>
    <dgm:pt modelId="{6C942174-E996-0848-AD4A-999C494FCAD1}" type="pres">
      <dgm:prSet presAssocID="{1047BADA-F4F1-C141-AF86-B4858DFD6F05}" presName="ParentText" presStyleLbl="node1" presStyleIdx="2" presStyleCnt="3">
        <dgm:presLayoutVars>
          <dgm:chMax val="1"/>
          <dgm:chPref val="1"/>
          <dgm:bulletEnabled val="1"/>
        </dgm:presLayoutVars>
      </dgm:prSet>
      <dgm:spPr/>
    </dgm:pt>
  </dgm:ptLst>
  <dgm:cxnLst>
    <dgm:cxn modelId="{2A49C513-5ABD-1046-9495-0684366293C7}" srcId="{B53E68A0-F8D2-4B4D-B7F1-5EA918F1C3C0}" destId="{10711A4E-7D84-0F41-ADB3-158C5F0F5E71}" srcOrd="0" destOrd="0" parTransId="{B30A02ED-E2D9-FB40-895C-6420B524E72D}" sibTransId="{10FA68FC-F1AD-9D41-8D8C-4A5C072F642E}"/>
    <dgm:cxn modelId="{5694DE22-C3C6-8444-AA61-A831F3018F68}" srcId="{B53E68A0-F8D2-4B4D-B7F1-5EA918F1C3C0}" destId="{480DE398-D3BF-054E-A4B3-D88735CCE416}" srcOrd="1" destOrd="0" parTransId="{933828BD-C1E2-C245-89CE-59978B10098B}" sibTransId="{1C0F65E7-C558-EB4D-A065-65449760D861}"/>
    <dgm:cxn modelId="{FFF87A4A-6D06-A34F-B5CF-C7D3BC7DDB30}" type="presOf" srcId="{10711A4E-7D84-0F41-ADB3-158C5F0F5E71}" destId="{61D57976-1B7A-5A42-AAAE-A8C499ACB366}" srcOrd="0" destOrd="0" presId="urn:microsoft.com/office/officeart/2005/8/layout/StepDownProcess"/>
    <dgm:cxn modelId="{D50DBB62-ED76-8E47-ACE3-A55EDE7594D7}" type="presOf" srcId="{B53E68A0-F8D2-4B4D-B7F1-5EA918F1C3C0}" destId="{BAC5EC0C-7675-A44E-86D3-B51DC62A7CCA}" srcOrd="0" destOrd="0" presId="urn:microsoft.com/office/officeart/2005/8/layout/StepDownProcess"/>
    <dgm:cxn modelId="{0A78FA64-374D-E642-B4B7-FE623FA12352}" type="presOf" srcId="{1047BADA-F4F1-C141-AF86-B4858DFD6F05}" destId="{6C942174-E996-0848-AD4A-999C494FCAD1}" srcOrd="0" destOrd="0" presId="urn:microsoft.com/office/officeart/2005/8/layout/StepDownProcess"/>
    <dgm:cxn modelId="{EF30AF71-BD97-BF41-B22C-3C2381A72E2E}" type="presOf" srcId="{480DE398-D3BF-054E-A4B3-D88735CCE416}" destId="{0EE5BCB0-4257-A944-84F6-997D346C806D}" srcOrd="0" destOrd="0" presId="urn:microsoft.com/office/officeart/2005/8/layout/StepDownProcess"/>
    <dgm:cxn modelId="{DE9A008B-BCC0-1D43-BFB3-98D712885A6A}" srcId="{B53E68A0-F8D2-4B4D-B7F1-5EA918F1C3C0}" destId="{1047BADA-F4F1-C141-AF86-B4858DFD6F05}" srcOrd="2" destOrd="0" parTransId="{32B29970-50F7-0A41-AA2D-04ACDBBAA738}" sibTransId="{28DBDB3F-7BB8-8141-AF4E-2E61CD58FD52}"/>
    <dgm:cxn modelId="{64A01860-4364-5648-A558-B140F06CA9E6}" type="presParOf" srcId="{BAC5EC0C-7675-A44E-86D3-B51DC62A7CCA}" destId="{2EEA2989-A4DA-6449-BD13-86DBF4BD30EB}" srcOrd="0" destOrd="0" presId="urn:microsoft.com/office/officeart/2005/8/layout/StepDownProcess"/>
    <dgm:cxn modelId="{58A69EC8-CA1C-8C4B-A2F6-32602BB14DC8}" type="presParOf" srcId="{2EEA2989-A4DA-6449-BD13-86DBF4BD30EB}" destId="{81D83A29-112A-F642-92A8-1B0A3EE6A648}" srcOrd="0" destOrd="0" presId="urn:microsoft.com/office/officeart/2005/8/layout/StepDownProcess"/>
    <dgm:cxn modelId="{151D4368-F430-0644-A4F9-9E2716410E05}" type="presParOf" srcId="{2EEA2989-A4DA-6449-BD13-86DBF4BD30EB}" destId="{61D57976-1B7A-5A42-AAAE-A8C499ACB366}" srcOrd="1" destOrd="0" presId="urn:microsoft.com/office/officeart/2005/8/layout/StepDownProcess"/>
    <dgm:cxn modelId="{95E27365-1C79-014D-A0CF-7C1CF0FFC900}" type="presParOf" srcId="{2EEA2989-A4DA-6449-BD13-86DBF4BD30EB}" destId="{18341FBA-42D6-0042-99B6-0A8D937AA6BA}" srcOrd="2" destOrd="0" presId="urn:microsoft.com/office/officeart/2005/8/layout/StepDownProcess"/>
    <dgm:cxn modelId="{2C49EBE7-27EC-A542-BDF6-983D90060F5F}" type="presParOf" srcId="{BAC5EC0C-7675-A44E-86D3-B51DC62A7CCA}" destId="{4AE81CCA-3643-184B-A5C8-D4BE4D9FD525}" srcOrd="1" destOrd="0" presId="urn:microsoft.com/office/officeart/2005/8/layout/StepDownProcess"/>
    <dgm:cxn modelId="{5FF3D98E-C371-134C-9EAE-065A11361C27}" type="presParOf" srcId="{BAC5EC0C-7675-A44E-86D3-B51DC62A7CCA}" destId="{3AC1B32B-D63E-D74C-AD83-194E84A31202}" srcOrd="2" destOrd="0" presId="urn:microsoft.com/office/officeart/2005/8/layout/StepDownProcess"/>
    <dgm:cxn modelId="{C71D5265-A4EA-D443-B0AE-AC66F7F2BCF6}" type="presParOf" srcId="{3AC1B32B-D63E-D74C-AD83-194E84A31202}" destId="{F3E9BEE9-302E-1B4E-9BA7-A880854F6842}" srcOrd="0" destOrd="0" presId="urn:microsoft.com/office/officeart/2005/8/layout/StepDownProcess"/>
    <dgm:cxn modelId="{3156AAE1-610B-6F44-95D5-9935C87A4DD1}" type="presParOf" srcId="{3AC1B32B-D63E-D74C-AD83-194E84A31202}" destId="{0EE5BCB0-4257-A944-84F6-997D346C806D}" srcOrd="1" destOrd="0" presId="urn:microsoft.com/office/officeart/2005/8/layout/StepDownProcess"/>
    <dgm:cxn modelId="{2DCF89AF-0452-BF49-9B06-DE5FBAE9AA37}" type="presParOf" srcId="{3AC1B32B-D63E-D74C-AD83-194E84A31202}" destId="{24CFD162-1A4A-194A-A5C4-DD8C4421EF98}" srcOrd="2" destOrd="0" presId="urn:microsoft.com/office/officeart/2005/8/layout/StepDownProcess"/>
    <dgm:cxn modelId="{9E6AEF5E-A049-0141-ADD4-EE001297E3E2}" type="presParOf" srcId="{BAC5EC0C-7675-A44E-86D3-B51DC62A7CCA}" destId="{CD6DC3B7-4FDF-824F-AC03-FF6E3DF01AB6}" srcOrd="3" destOrd="0" presId="urn:microsoft.com/office/officeart/2005/8/layout/StepDownProcess"/>
    <dgm:cxn modelId="{E8C246E1-22E9-E94B-822B-9ED16A67B1DB}" type="presParOf" srcId="{BAC5EC0C-7675-A44E-86D3-B51DC62A7CCA}" destId="{F8354B52-4AE4-B14F-94A1-F0CCA0844FFB}" srcOrd="4" destOrd="0" presId="urn:microsoft.com/office/officeart/2005/8/layout/StepDownProcess"/>
    <dgm:cxn modelId="{209EE966-EABD-6549-8160-E730AB7BDCEB}" type="presParOf" srcId="{F8354B52-4AE4-B14F-94A1-F0CCA0844FFB}" destId="{6C942174-E996-0848-AD4A-999C494FCAD1}" srcOrd="0" destOrd="0" presId="urn:microsoft.com/office/officeart/2005/8/layout/StepDown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D7782F-9FBC-430C-A495-6C813AD61A77}">
      <dsp:nvSpPr>
        <dsp:cNvPr id="0" name=""/>
        <dsp:cNvSpPr/>
      </dsp:nvSpPr>
      <dsp:spPr>
        <a:xfrm>
          <a:off x="2800190" y="0"/>
          <a:ext cx="5753418" cy="5753418"/>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6FD87C-2882-40E6-8F68-67BF1C2ABDFF}">
      <dsp:nvSpPr>
        <dsp:cNvPr id="0" name=""/>
        <dsp:cNvSpPr/>
      </dsp:nvSpPr>
      <dsp:spPr>
        <a:xfrm>
          <a:off x="3174163" y="373972"/>
          <a:ext cx="2301367" cy="230136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b="1" kern="1200"/>
            <a:t>Psychodynamic</a:t>
          </a:r>
          <a:r>
            <a:rPr lang="en-GB" sz="2100" kern="1200"/>
            <a:t>: Unconscious Drives</a:t>
          </a:r>
          <a:r>
            <a:rPr lang="en-GB" sz="2100" kern="1200">
              <a:latin typeface="Calibri Light" panose="020F0302020204030204"/>
            </a:rPr>
            <a:t>/ Intersubjective</a:t>
          </a:r>
          <a:endParaRPr lang="en-GB" sz="2100" kern="1200"/>
        </a:p>
      </dsp:txBody>
      <dsp:txXfrm>
        <a:off x="3286506" y="486315"/>
        <a:ext cx="2076681" cy="2076681"/>
      </dsp:txXfrm>
    </dsp:sp>
    <dsp:sp modelId="{7AC4BE8A-17F5-4FC3-AB62-2094E06AB4C7}">
      <dsp:nvSpPr>
        <dsp:cNvPr id="0" name=""/>
        <dsp:cNvSpPr/>
      </dsp:nvSpPr>
      <dsp:spPr>
        <a:xfrm>
          <a:off x="5878269" y="373972"/>
          <a:ext cx="2301367" cy="2301367"/>
        </a:xfrm>
        <a:prstGeom prst="roundRect">
          <a:avLst/>
        </a:prstGeom>
        <a:solidFill>
          <a:schemeClr val="accent5">
            <a:hueOff val="368749"/>
            <a:satOff val="4187"/>
            <a:lumOff val="37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b="1" kern="1200" dirty="0"/>
            <a:t>PCT</a:t>
          </a:r>
          <a:r>
            <a:rPr lang="en-GB" sz="2100" kern="1200" dirty="0"/>
            <a:t>: Self-Actualisation/ Conditions of Worth</a:t>
          </a:r>
          <a:r>
            <a:rPr lang="en-GB" sz="2100" kern="1200" dirty="0">
              <a:latin typeface="Calibri Light" panose="020F0302020204030204"/>
            </a:rPr>
            <a:t> </a:t>
          </a:r>
          <a:endParaRPr lang="en-GB" sz="2100" kern="1200" dirty="0"/>
        </a:p>
      </dsp:txBody>
      <dsp:txXfrm>
        <a:off x="5990612" y="486315"/>
        <a:ext cx="2076681" cy="2076681"/>
      </dsp:txXfrm>
    </dsp:sp>
    <dsp:sp modelId="{72E94980-B240-43A3-B7C6-739A7E16CA67}">
      <dsp:nvSpPr>
        <dsp:cNvPr id="0" name=""/>
        <dsp:cNvSpPr/>
      </dsp:nvSpPr>
      <dsp:spPr>
        <a:xfrm>
          <a:off x="3174163" y="3078078"/>
          <a:ext cx="2301367" cy="2301367"/>
        </a:xfrm>
        <a:prstGeom prst="roundRect">
          <a:avLst/>
        </a:prstGeom>
        <a:solidFill>
          <a:schemeClr val="accent5">
            <a:hueOff val="737499"/>
            <a:satOff val="8374"/>
            <a:lumOff val="75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CBT</a:t>
          </a:r>
          <a:r>
            <a:rPr lang="en-GB" sz="2100" kern="1200" dirty="0"/>
            <a:t>: Reprogramming Maladaptive Thoughts (person as computer)</a:t>
          </a:r>
        </a:p>
      </dsp:txBody>
      <dsp:txXfrm>
        <a:off x="3286506" y="3190421"/>
        <a:ext cx="2076681" cy="2076681"/>
      </dsp:txXfrm>
    </dsp:sp>
    <dsp:sp modelId="{F7537657-2223-4CC4-B256-8FA483898988}">
      <dsp:nvSpPr>
        <dsp:cNvPr id="0" name=""/>
        <dsp:cNvSpPr/>
      </dsp:nvSpPr>
      <dsp:spPr>
        <a:xfrm>
          <a:off x="5878269" y="3078078"/>
          <a:ext cx="2301367" cy="2301367"/>
        </a:xfrm>
        <a:prstGeom prst="roundRect">
          <a:avLst/>
        </a:prstGeom>
        <a:solidFill>
          <a:schemeClr val="accent5">
            <a:hueOff val="1106248"/>
            <a:satOff val="12561"/>
            <a:lumOff val="1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Existential</a:t>
          </a:r>
          <a:r>
            <a:rPr lang="en-GB" sz="2100" kern="1200" dirty="0"/>
            <a:t>: The Illusory 'I'/ Innate Freedom/ Meaninglessness</a:t>
          </a:r>
        </a:p>
      </dsp:txBody>
      <dsp:txXfrm>
        <a:off x="5990612" y="3190421"/>
        <a:ext cx="2076681" cy="20766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4930D-64F4-435D-8CA8-69C47599D06A}">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E5229-CB4E-4ED6-B292-6EA863FA6B14}">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b="1" kern="1200"/>
            <a:t>Hermeneutics </a:t>
          </a:r>
          <a:endParaRPr lang="en-GB" sz="5100" b="1" kern="1200"/>
        </a:p>
      </dsp:txBody>
      <dsp:txXfrm>
        <a:off x="0" y="2492"/>
        <a:ext cx="6492875" cy="1700138"/>
      </dsp:txXfrm>
    </dsp:sp>
    <dsp:sp modelId="{BD07DA7E-D3F4-4F9D-AE74-CA43C8D8A356}">
      <dsp:nvSpPr>
        <dsp:cNvPr id="0" name=""/>
        <dsp:cNvSpPr/>
      </dsp:nvSpPr>
      <dsp:spPr>
        <a:xfrm>
          <a:off x="0" y="1702630"/>
          <a:ext cx="6492875" cy="0"/>
        </a:xfrm>
        <a:prstGeom prst="line">
          <a:avLst/>
        </a:prstGeom>
        <a:solidFill>
          <a:schemeClr val="accent2">
            <a:hueOff val="3183231"/>
            <a:satOff val="5400"/>
            <a:lumOff val="-196"/>
            <a:alphaOff val="0"/>
          </a:schemeClr>
        </a:solidFill>
        <a:ln w="12700" cap="flat" cmpd="sng" algn="ctr">
          <a:solidFill>
            <a:schemeClr val="accent2">
              <a:hueOff val="3183231"/>
              <a:satOff val="5400"/>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0578F-A59F-49B1-BF34-691D14BCC9ED}">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b="1" kern="1200"/>
            <a:t>Phenomenology </a:t>
          </a:r>
          <a:endParaRPr lang="en-GB" sz="5100" b="1" kern="1200"/>
        </a:p>
      </dsp:txBody>
      <dsp:txXfrm>
        <a:off x="0" y="1702630"/>
        <a:ext cx="6492875" cy="1700138"/>
      </dsp:txXfrm>
    </dsp:sp>
    <dsp:sp modelId="{5CABCF5D-7CE2-4BC1-A17C-84B6F2D8D5BE}">
      <dsp:nvSpPr>
        <dsp:cNvPr id="0" name=""/>
        <dsp:cNvSpPr/>
      </dsp:nvSpPr>
      <dsp:spPr>
        <a:xfrm>
          <a:off x="0" y="3402769"/>
          <a:ext cx="6492875" cy="0"/>
        </a:xfrm>
        <a:prstGeom prst="line">
          <a:avLst/>
        </a:prstGeom>
        <a:solidFill>
          <a:schemeClr val="accent2">
            <a:hueOff val="6366461"/>
            <a:satOff val="10800"/>
            <a:lumOff val="-392"/>
            <a:alphaOff val="0"/>
          </a:schemeClr>
        </a:solidFill>
        <a:ln w="12700" cap="flat" cmpd="sng" algn="ctr">
          <a:solidFill>
            <a:schemeClr val="accent2">
              <a:hueOff val="6366461"/>
              <a:satOff val="10800"/>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5F054-1B37-41D7-BCAE-E22D3DAD23CC}">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b="1" kern="1200"/>
            <a:t>Social Constructionism</a:t>
          </a:r>
          <a:endParaRPr lang="en-GB" sz="5100" b="1" kern="1200"/>
        </a:p>
      </dsp:txBody>
      <dsp:txXfrm>
        <a:off x="0" y="3402769"/>
        <a:ext cx="6492875" cy="1700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83A29-112A-F642-92A8-1B0A3EE6A648}">
      <dsp:nvSpPr>
        <dsp:cNvPr id="0" name=""/>
        <dsp:cNvSpPr/>
      </dsp:nvSpPr>
      <dsp:spPr>
        <a:xfrm rot="5400000">
          <a:off x="2600551" y="2003696"/>
          <a:ext cx="1772096" cy="2017469"/>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D57976-1B7A-5A42-AAAE-A8C499ACB366}">
      <dsp:nvSpPr>
        <dsp:cNvPr id="0" name=""/>
        <dsp:cNvSpPr/>
      </dsp:nvSpPr>
      <dsp:spPr>
        <a:xfrm>
          <a:off x="2131053" y="39291"/>
          <a:ext cx="2983167" cy="2088120"/>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Research Problem</a:t>
          </a:r>
        </a:p>
      </dsp:txBody>
      <dsp:txXfrm>
        <a:off x="2233005" y="141243"/>
        <a:ext cx="2779263" cy="1884216"/>
      </dsp:txXfrm>
    </dsp:sp>
    <dsp:sp modelId="{18341FBA-42D6-0042-99B6-0A8D937AA6BA}">
      <dsp:nvSpPr>
        <dsp:cNvPr id="0" name=""/>
        <dsp:cNvSpPr/>
      </dsp:nvSpPr>
      <dsp:spPr>
        <a:xfrm>
          <a:off x="5114220" y="238441"/>
          <a:ext cx="2169671" cy="1687710"/>
        </a:xfrm>
        <a:prstGeom prst="rect">
          <a:avLst/>
        </a:prstGeom>
        <a:noFill/>
        <a:ln>
          <a:noFill/>
        </a:ln>
        <a:effectLst/>
      </dsp:spPr>
      <dsp:style>
        <a:lnRef idx="0">
          <a:scrgbClr r="0" g="0" b="0"/>
        </a:lnRef>
        <a:fillRef idx="0">
          <a:scrgbClr r="0" g="0" b="0"/>
        </a:fillRef>
        <a:effectRef idx="0">
          <a:scrgbClr r="0" g="0" b="0"/>
        </a:effectRef>
        <a:fontRef idx="minor"/>
      </dsp:style>
    </dsp:sp>
    <dsp:sp modelId="{F3E9BEE9-302E-1B4E-9BA7-A880854F6842}">
      <dsp:nvSpPr>
        <dsp:cNvPr id="0" name=""/>
        <dsp:cNvSpPr/>
      </dsp:nvSpPr>
      <dsp:spPr>
        <a:xfrm rot="5400000">
          <a:off x="5073913" y="4349344"/>
          <a:ext cx="1772096" cy="2017469"/>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E5BCB0-4257-A944-84F6-997D346C806D}">
      <dsp:nvSpPr>
        <dsp:cNvPr id="0" name=""/>
        <dsp:cNvSpPr/>
      </dsp:nvSpPr>
      <dsp:spPr>
        <a:xfrm>
          <a:off x="4604415" y="2384939"/>
          <a:ext cx="2983167" cy="2088120"/>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Research Question </a:t>
          </a:r>
        </a:p>
      </dsp:txBody>
      <dsp:txXfrm>
        <a:off x="4706367" y="2486891"/>
        <a:ext cx="2779263" cy="1884216"/>
      </dsp:txXfrm>
    </dsp:sp>
    <dsp:sp modelId="{24CFD162-1A4A-194A-A5C4-DD8C4421EF98}">
      <dsp:nvSpPr>
        <dsp:cNvPr id="0" name=""/>
        <dsp:cNvSpPr/>
      </dsp:nvSpPr>
      <dsp:spPr>
        <a:xfrm>
          <a:off x="7587583" y="2584089"/>
          <a:ext cx="2169671" cy="1687710"/>
        </a:xfrm>
        <a:prstGeom prst="rect">
          <a:avLst/>
        </a:prstGeom>
        <a:noFill/>
        <a:ln>
          <a:noFill/>
        </a:ln>
        <a:effectLst/>
      </dsp:spPr>
      <dsp:style>
        <a:lnRef idx="0">
          <a:scrgbClr r="0" g="0" b="0"/>
        </a:lnRef>
        <a:fillRef idx="0">
          <a:scrgbClr r="0" g="0" b="0"/>
        </a:fillRef>
        <a:effectRef idx="0">
          <a:scrgbClr r="0" g="0" b="0"/>
        </a:effectRef>
        <a:fontRef idx="minor"/>
      </dsp:style>
    </dsp:sp>
    <dsp:sp modelId="{6C942174-E996-0848-AD4A-999C494FCAD1}">
      <dsp:nvSpPr>
        <dsp:cNvPr id="0" name=""/>
        <dsp:cNvSpPr/>
      </dsp:nvSpPr>
      <dsp:spPr>
        <a:xfrm>
          <a:off x="7077778" y="4730587"/>
          <a:ext cx="2983167" cy="2088120"/>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Research Aims</a:t>
          </a:r>
        </a:p>
      </dsp:txBody>
      <dsp:txXfrm>
        <a:off x="7179730" y="4832539"/>
        <a:ext cx="2779263" cy="18842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83A29-112A-F642-92A8-1B0A3EE6A648}">
      <dsp:nvSpPr>
        <dsp:cNvPr id="0" name=""/>
        <dsp:cNvSpPr/>
      </dsp:nvSpPr>
      <dsp:spPr>
        <a:xfrm rot="5400000">
          <a:off x="2600551" y="2003696"/>
          <a:ext cx="1772096" cy="2017469"/>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D57976-1B7A-5A42-AAAE-A8C499ACB366}">
      <dsp:nvSpPr>
        <dsp:cNvPr id="0" name=""/>
        <dsp:cNvSpPr/>
      </dsp:nvSpPr>
      <dsp:spPr>
        <a:xfrm>
          <a:off x="2131053" y="39291"/>
          <a:ext cx="2983167" cy="2088120"/>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Research Problem</a:t>
          </a:r>
        </a:p>
      </dsp:txBody>
      <dsp:txXfrm>
        <a:off x="2233005" y="141243"/>
        <a:ext cx="2779263" cy="1884216"/>
      </dsp:txXfrm>
    </dsp:sp>
    <dsp:sp modelId="{18341FBA-42D6-0042-99B6-0A8D937AA6BA}">
      <dsp:nvSpPr>
        <dsp:cNvPr id="0" name=""/>
        <dsp:cNvSpPr/>
      </dsp:nvSpPr>
      <dsp:spPr>
        <a:xfrm>
          <a:off x="5114220" y="238441"/>
          <a:ext cx="2169671" cy="1687710"/>
        </a:xfrm>
        <a:prstGeom prst="rect">
          <a:avLst/>
        </a:prstGeom>
        <a:noFill/>
        <a:ln>
          <a:noFill/>
        </a:ln>
        <a:effectLst/>
      </dsp:spPr>
      <dsp:style>
        <a:lnRef idx="0">
          <a:scrgbClr r="0" g="0" b="0"/>
        </a:lnRef>
        <a:fillRef idx="0">
          <a:scrgbClr r="0" g="0" b="0"/>
        </a:fillRef>
        <a:effectRef idx="0">
          <a:scrgbClr r="0" g="0" b="0"/>
        </a:effectRef>
        <a:fontRef idx="minor"/>
      </dsp:style>
    </dsp:sp>
    <dsp:sp modelId="{F3E9BEE9-302E-1B4E-9BA7-A880854F6842}">
      <dsp:nvSpPr>
        <dsp:cNvPr id="0" name=""/>
        <dsp:cNvSpPr/>
      </dsp:nvSpPr>
      <dsp:spPr>
        <a:xfrm rot="5400000">
          <a:off x="5073913" y="4349344"/>
          <a:ext cx="1772096" cy="2017469"/>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E5BCB0-4257-A944-84F6-997D346C806D}">
      <dsp:nvSpPr>
        <dsp:cNvPr id="0" name=""/>
        <dsp:cNvSpPr/>
      </dsp:nvSpPr>
      <dsp:spPr>
        <a:xfrm>
          <a:off x="4604415" y="2384939"/>
          <a:ext cx="2983167" cy="2088120"/>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Research Question </a:t>
          </a:r>
        </a:p>
      </dsp:txBody>
      <dsp:txXfrm>
        <a:off x="4706367" y="2486891"/>
        <a:ext cx="2779263" cy="1884216"/>
      </dsp:txXfrm>
    </dsp:sp>
    <dsp:sp modelId="{24CFD162-1A4A-194A-A5C4-DD8C4421EF98}">
      <dsp:nvSpPr>
        <dsp:cNvPr id="0" name=""/>
        <dsp:cNvSpPr/>
      </dsp:nvSpPr>
      <dsp:spPr>
        <a:xfrm>
          <a:off x="7587583" y="2584089"/>
          <a:ext cx="2169671" cy="1687710"/>
        </a:xfrm>
        <a:prstGeom prst="rect">
          <a:avLst/>
        </a:prstGeom>
        <a:noFill/>
        <a:ln>
          <a:noFill/>
        </a:ln>
        <a:effectLst/>
      </dsp:spPr>
      <dsp:style>
        <a:lnRef idx="0">
          <a:scrgbClr r="0" g="0" b="0"/>
        </a:lnRef>
        <a:fillRef idx="0">
          <a:scrgbClr r="0" g="0" b="0"/>
        </a:fillRef>
        <a:effectRef idx="0">
          <a:scrgbClr r="0" g="0" b="0"/>
        </a:effectRef>
        <a:fontRef idx="minor"/>
      </dsp:style>
    </dsp:sp>
    <dsp:sp modelId="{6C942174-E996-0848-AD4A-999C494FCAD1}">
      <dsp:nvSpPr>
        <dsp:cNvPr id="0" name=""/>
        <dsp:cNvSpPr/>
      </dsp:nvSpPr>
      <dsp:spPr>
        <a:xfrm>
          <a:off x="7077778" y="4730587"/>
          <a:ext cx="2983167" cy="2088120"/>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Research Aims</a:t>
          </a:r>
        </a:p>
      </dsp:txBody>
      <dsp:txXfrm>
        <a:off x="7179730" y="4832539"/>
        <a:ext cx="2779263" cy="1884216"/>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B4544B-3845-490F-863A-2A34C7DFF4B7}" type="datetimeFigureOut">
              <a:t>3/1/26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7965BD-3B0B-4313-A210-BD7444BA31CE}" type="slidenum">
              <a:t>‹#›</a:t>
            </a:fld>
            <a:endParaRPr lang="en-US"/>
          </a:p>
        </p:txBody>
      </p:sp>
    </p:spTree>
    <p:extLst>
      <p:ext uri="{BB962C8B-B14F-4D97-AF65-F5344CB8AC3E}">
        <p14:creationId xmlns:p14="http://schemas.microsoft.com/office/powerpoint/2010/main" val="8317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research-methodology.net/research-philosophy/interpretivism/#_ftn1" TargetMode="External"/><Relationship Id="rId2" Type="http://schemas.openxmlformats.org/officeDocument/2006/relationships/slide" Target="../slides/slide20.xml"/><Relationship Id="rId1" Type="http://schemas.openxmlformats.org/officeDocument/2006/relationships/notesMaster" Target="../notesMasters/notesMaster1.xml"/><Relationship Id="rId5" Type="http://schemas.openxmlformats.org/officeDocument/2006/relationships/hyperlink" Target="https://research-methodology.net/research-philosophy/interpretivism/#_ftn3" TargetMode="External"/><Relationship Id="rId4" Type="http://schemas.openxmlformats.org/officeDocument/2006/relationships/hyperlink" Target="https://research-methodology.net/research-philosophy/positivism/"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Qual qual qual </a:t>
            </a:r>
          </a:p>
        </p:txBody>
      </p:sp>
      <p:sp>
        <p:nvSpPr>
          <p:cNvPr id="4" name="Slide Number Placeholder 3"/>
          <p:cNvSpPr>
            <a:spLocks noGrp="1"/>
          </p:cNvSpPr>
          <p:nvPr>
            <p:ph type="sldNum" sz="quarter" idx="5"/>
          </p:nvPr>
        </p:nvSpPr>
        <p:spPr/>
        <p:txBody>
          <a:bodyPr/>
          <a:lstStyle/>
          <a:p>
            <a:fld id="{0B4FC595-7B7C-3A4B-8560-CF7EFC39EAA5}" type="slidenum">
              <a:rPr lang="en-US" smtClean="0"/>
              <a:t>1</a:t>
            </a:fld>
            <a:endParaRPr lang="en-US"/>
          </a:p>
        </p:txBody>
      </p:sp>
    </p:spTree>
    <p:extLst>
      <p:ext uri="{BB962C8B-B14F-4D97-AF65-F5344CB8AC3E}">
        <p14:creationId xmlns:p14="http://schemas.microsoft.com/office/powerpoint/2010/main" val="43835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B4FC595-7B7C-3A4B-8560-CF7EFC39EAA5}" type="slidenum">
              <a:rPr lang="en-US" smtClean="0"/>
              <a:t>3</a:t>
            </a:fld>
            <a:endParaRPr lang="en-US"/>
          </a:p>
        </p:txBody>
      </p:sp>
    </p:spTree>
    <p:extLst>
      <p:ext uri="{BB962C8B-B14F-4D97-AF65-F5344CB8AC3E}">
        <p14:creationId xmlns:p14="http://schemas.microsoft.com/office/powerpoint/2010/main" val="1619537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14C59B-3591-9740-8978-36D83A253740}" type="slidenum">
              <a:rPr lang="en-GB" smtClean="0"/>
              <a:t>6</a:t>
            </a:fld>
            <a:endParaRPr lang="en-GB"/>
          </a:p>
        </p:txBody>
      </p:sp>
    </p:spTree>
    <p:extLst>
      <p:ext uri="{BB962C8B-B14F-4D97-AF65-F5344CB8AC3E}">
        <p14:creationId xmlns:p14="http://schemas.microsoft.com/office/powerpoint/2010/main" val="697915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45" name="Google Shape;14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a:solidFill>
                  <a:schemeClr val="dk1"/>
                </a:solidFill>
                <a:latin typeface="Calibri"/>
                <a:ea typeface="Calibri"/>
                <a:cs typeface="Calibri"/>
                <a:sym typeface="Calibri"/>
              </a:rPr>
              <a:t>Ontology. </a:t>
            </a:r>
            <a:r>
              <a:rPr lang="en-GB" sz="1200">
                <a:solidFill>
                  <a:schemeClr val="dk1"/>
                </a:solidFill>
                <a:latin typeface="Calibri"/>
                <a:ea typeface="Calibri"/>
                <a:cs typeface="Calibri"/>
                <a:sym typeface="Calibri"/>
              </a:rPr>
              <a:t>Ontological issues are concerned with </a:t>
            </a:r>
            <a:r>
              <a:rPr lang="en-GB" sz="1200" i="1">
                <a:solidFill>
                  <a:schemeClr val="dk1"/>
                </a:solidFill>
                <a:latin typeface="Calibri"/>
                <a:ea typeface="Calibri"/>
                <a:cs typeface="Calibri"/>
                <a:sym typeface="Calibri"/>
              </a:rPr>
              <a:t>being </a:t>
            </a:r>
            <a:r>
              <a:rPr lang="en-GB" sz="1200">
                <a:solidFill>
                  <a:schemeClr val="dk1"/>
                </a:solidFill>
                <a:latin typeface="Calibri"/>
                <a:ea typeface="Calibri"/>
                <a:cs typeface="Calibri"/>
                <a:sym typeface="Calibri"/>
              </a:rPr>
              <a:t>- i.e. with what </a:t>
            </a:r>
            <a:r>
              <a:rPr lang="en-GB" sz="1200" i="1">
                <a:solidFill>
                  <a:schemeClr val="dk1"/>
                </a:solidFill>
                <a:latin typeface="Calibri"/>
                <a:ea typeface="Calibri"/>
                <a:cs typeface="Calibri"/>
                <a:sym typeface="Calibri"/>
              </a:rPr>
              <a:t>is</a:t>
            </a:r>
            <a:r>
              <a:rPr lang="en-GB" sz="1200">
                <a:solidFill>
                  <a:schemeClr val="dk1"/>
                </a:solidFill>
                <a:latin typeface="Calibri"/>
                <a:ea typeface="Calibri"/>
                <a:cs typeface="Calibri"/>
                <a:sym typeface="Calibri"/>
              </a:rPr>
              <a:t>, or what we believe to exist. What assumptions do we make about how the world works? </a:t>
            </a:r>
            <a:endParaRPr/>
          </a:p>
          <a:p>
            <a:pPr marL="0" lvl="0" indent="0" algn="l" rtl="0">
              <a:spcBef>
                <a:spcPts val="0"/>
              </a:spcBef>
              <a:spcAft>
                <a:spcPts val="0"/>
              </a:spcAft>
              <a:buNone/>
            </a:pP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 </a:t>
            </a:r>
            <a:r>
              <a:rPr lang="en-GB" sz="1200" b="1">
                <a:solidFill>
                  <a:schemeClr val="dk1"/>
                </a:solidFill>
                <a:latin typeface="Calibri"/>
                <a:ea typeface="Calibri"/>
                <a:cs typeface="Calibri"/>
                <a:sym typeface="Calibri"/>
              </a:rPr>
              <a:t>Epistemology. </a:t>
            </a:r>
            <a:r>
              <a:rPr lang="en-GB" sz="1200">
                <a:solidFill>
                  <a:schemeClr val="dk1"/>
                </a:solidFill>
                <a:latin typeface="Calibri"/>
                <a:ea typeface="Calibri"/>
                <a:cs typeface="Calibri"/>
                <a:sym typeface="Calibri"/>
              </a:rPr>
              <a:t>Epistemological issues are concerned with </a:t>
            </a:r>
            <a:r>
              <a:rPr lang="en-GB" sz="1200" i="1">
                <a:solidFill>
                  <a:schemeClr val="dk1"/>
                </a:solidFill>
                <a:latin typeface="Calibri"/>
                <a:ea typeface="Calibri"/>
                <a:cs typeface="Calibri"/>
                <a:sym typeface="Calibri"/>
              </a:rPr>
              <a:t>knowing </a:t>
            </a:r>
            <a:r>
              <a:rPr lang="en-GB" sz="1200">
                <a:solidFill>
                  <a:schemeClr val="dk1"/>
                </a:solidFill>
                <a:latin typeface="Calibri"/>
                <a:ea typeface="Calibri"/>
                <a:cs typeface="Calibri"/>
                <a:sym typeface="Calibri"/>
              </a:rPr>
              <a:t>- i.e. what sort of statements will we accept to justify what we believe to exist? What constitutes acceptable knowledge? </a:t>
            </a:r>
            <a:endParaRPr/>
          </a:p>
          <a:p>
            <a:pPr marL="0" lvl="0" indent="0" algn="l" rtl="0">
              <a:spcBef>
                <a:spcPts val="0"/>
              </a:spcBef>
              <a:spcAft>
                <a:spcPts val="0"/>
              </a:spcAft>
              <a:buNone/>
            </a:pPr>
            <a:endParaRPr/>
          </a:p>
          <a:p>
            <a:pPr marL="0" lvl="0" indent="0" algn="l" rtl="0">
              <a:spcBef>
                <a:spcPts val="0"/>
              </a:spcBef>
              <a:spcAft>
                <a:spcPts val="0"/>
              </a:spcAft>
              <a:buNone/>
            </a:pPr>
            <a:r>
              <a:rPr lang="en-GB" sz="1200" b="1">
                <a:solidFill>
                  <a:schemeClr val="dk1"/>
                </a:solidFill>
                <a:latin typeface="Calibri"/>
                <a:ea typeface="Calibri"/>
                <a:cs typeface="Calibri"/>
                <a:sym typeface="Calibri"/>
              </a:rPr>
              <a:t>Methodology. </a:t>
            </a:r>
            <a:r>
              <a:rPr lang="en-GB" sz="1200">
                <a:solidFill>
                  <a:schemeClr val="dk1"/>
                </a:solidFill>
                <a:latin typeface="Calibri"/>
                <a:ea typeface="Calibri"/>
                <a:cs typeface="Calibri"/>
                <a:sym typeface="Calibri"/>
              </a:rPr>
              <a:t>Methodological issues are concerned with the </a:t>
            </a:r>
            <a:r>
              <a:rPr lang="en-GB" sz="1200" i="1">
                <a:solidFill>
                  <a:schemeClr val="dk1"/>
                </a:solidFill>
                <a:latin typeface="Calibri"/>
                <a:ea typeface="Calibri"/>
                <a:cs typeface="Calibri"/>
                <a:sym typeface="Calibri"/>
              </a:rPr>
              <a:t>logic </a:t>
            </a:r>
            <a:r>
              <a:rPr lang="en-GB" sz="1200">
                <a:solidFill>
                  <a:schemeClr val="dk1"/>
                </a:solidFill>
                <a:latin typeface="Calibri"/>
                <a:ea typeface="Calibri"/>
                <a:cs typeface="Calibri"/>
                <a:sym typeface="Calibri"/>
              </a:rPr>
              <a:t>of inquiry - i.e. how are we to discover or validate what we think exists? </a:t>
            </a:r>
            <a:endParaRPr/>
          </a:p>
          <a:p>
            <a:pPr marL="0" lvl="0" indent="0" algn="l" rtl="0">
              <a:spcBef>
                <a:spcPts val="0"/>
              </a:spcBef>
              <a:spcAft>
                <a:spcPts val="0"/>
              </a:spcAft>
              <a:buNone/>
            </a:pP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 </a:t>
            </a:r>
            <a:r>
              <a:rPr lang="en-GB" sz="1200" b="1">
                <a:solidFill>
                  <a:schemeClr val="dk1"/>
                </a:solidFill>
                <a:latin typeface="Calibri"/>
                <a:ea typeface="Calibri"/>
                <a:cs typeface="Calibri"/>
                <a:sym typeface="Calibri"/>
              </a:rPr>
              <a:t>Methods. </a:t>
            </a:r>
            <a:r>
              <a:rPr lang="en-GB" sz="1200">
                <a:solidFill>
                  <a:schemeClr val="dk1"/>
                </a:solidFill>
                <a:latin typeface="Calibri"/>
                <a:ea typeface="Calibri"/>
                <a:cs typeface="Calibri"/>
                <a:sym typeface="Calibri"/>
              </a:rPr>
              <a:t>Issues of method concern the </a:t>
            </a:r>
            <a:r>
              <a:rPr lang="en-GB" sz="1200" i="1">
                <a:solidFill>
                  <a:schemeClr val="dk1"/>
                </a:solidFill>
                <a:latin typeface="Calibri"/>
                <a:ea typeface="Calibri"/>
                <a:cs typeface="Calibri"/>
                <a:sym typeface="Calibri"/>
              </a:rPr>
              <a:t>technique </a:t>
            </a:r>
            <a:r>
              <a:rPr lang="en-GB" sz="1200">
                <a:solidFill>
                  <a:schemeClr val="dk1"/>
                </a:solidFill>
                <a:latin typeface="Calibri"/>
                <a:ea typeface="Calibri"/>
                <a:cs typeface="Calibri"/>
                <a:sym typeface="Calibri"/>
              </a:rPr>
              <a:t>for collecting data - i.e. which specific techniques do we use to get at evidence which will support our propositions? </a:t>
            </a:r>
            <a:endParaRPr/>
          </a:p>
          <a:p>
            <a:pPr marL="0" lvl="0" indent="0" algn="l" rtl="0">
              <a:spcBef>
                <a:spcPts val="0"/>
              </a:spcBef>
              <a:spcAft>
                <a:spcPts val="0"/>
              </a:spcAft>
              <a:buNone/>
            </a:pPr>
            <a:endParaRPr/>
          </a:p>
          <a:p>
            <a:pPr marL="0" lvl="0" indent="0" algn="l" rtl="0">
              <a:spcBef>
                <a:spcPts val="0"/>
              </a:spcBef>
              <a:spcAft>
                <a:spcPts val="0"/>
              </a:spcAft>
              <a:buNone/>
            </a:pPr>
            <a:r>
              <a:rPr lang="en-GB" b="1"/>
              <a:t>OUR ANSWERS TO THESE QUESTIONS DICTATE OUR RESEARCH!!</a:t>
            </a:r>
            <a:endParaRPr/>
          </a:p>
          <a:p>
            <a:pPr marL="0" lvl="0" indent="0" algn="l" rtl="0">
              <a:spcBef>
                <a:spcPts val="0"/>
              </a:spcBef>
              <a:spcAft>
                <a:spcPts val="0"/>
              </a:spcAft>
              <a:buNone/>
            </a:pPr>
            <a:endParaRPr/>
          </a:p>
        </p:txBody>
      </p:sp>
      <p:sp>
        <p:nvSpPr>
          <p:cNvPr id="198" name="Google Shape;198;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5"/>
        <p:cNvGrpSpPr/>
        <p:nvPr/>
      </p:nvGrpSpPr>
      <p:grpSpPr>
        <a:xfrm>
          <a:off x="0" y="0"/>
          <a:ext cx="0" cy="0"/>
          <a:chOff x="0" y="0"/>
          <a:chExt cx="0" cy="0"/>
        </a:xfrm>
      </p:grpSpPr>
      <p:sp>
        <p:nvSpPr>
          <p:cNvPr id="436" name="Google Shape;436;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437" name="Google Shape;437;p4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r>
              <a:rPr lang="en-GB" b="1"/>
              <a:t>DESIGN – PARADIGMS</a:t>
            </a:r>
            <a:endParaRPr lang="en-US">
              <a:cs typeface="Calibri" panose="020F0502020204030204"/>
            </a:endParaRPr>
          </a:p>
          <a:p>
            <a:pPr marL="114300">
              <a:lnSpc>
                <a:spcPct val="90000"/>
              </a:lnSpc>
              <a:spcAft>
                <a:spcPts val="600"/>
              </a:spcAft>
            </a:pPr>
            <a:endParaRPr lang="en-US">
              <a:cs typeface="Calibri" panose="020F0502020204030204"/>
            </a:endParaRPr>
          </a:p>
          <a:p>
            <a:pPr>
              <a:lnSpc>
                <a:spcPct val="90000"/>
              </a:lnSpc>
              <a:spcAft>
                <a:spcPts val="600"/>
              </a:spcAft>
            </a:pPr>
            <a:r>
              <a:rPr lang="en-GB">
                <a:cs typeface="Calibri"/>
              </a:rPr>
              <a:t>Paradigms are assumptions</a:t>
            </a:r>
          </a:p>
          <a:p>
            <a:endParaRPr lang="en-GB" b="1">
              <a:cs typeface="Calibri"/>
            </a:endParaRPr>
          </a:p>
        </p:txBody>
      </p:sp>
      <p:sp>
        <p:nvSpPr>
          <p:cNvPr id="438" name="Google Shape;438;p4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GB" sz="1200" b="0" i="0" u="none" strike="noStrike" cap="none">
                <a:solidFill>
                  <a:srgbClr val="000000"/>
                </a:solidFill>
                <a:latin typeface="Calibri"/>
                <a:ea typeface="Calibri"/>
                <a:cs typeface="Calibri"/>
                <a:sym typeface="Calibri"/>
              </a:rPr>
              <a:t>10</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there to know? </a:t>
            </a:r>
          </a:p>
          <a:p>
            <a:endParaRPr lang="en-GB"/>
          </a:p>
          <a:p>
            <a:r>
              <a:rPr lang="en-GB"/>
              <a:t>And what represents ‘good’ practice? </a:t>
            </a:r>
          </a:p>
          <a:p>
            <a:endParaRPr lang="en-GB"/>
          </a:p>
          <a:p>
            <a:r>
              <a:rPr lang="en-GB"/>
              <a:t>You have been making ontological and epistemological decisions THE WHOLE TIME</a:t>
            </a:r>
          </a:p>
        </p:txBody>
      </p:sp>
      <p:sp>
        <p:nvSpPr>
          <p:cNvPr id="4" name="Slide Number Placeholder 3"/>
          <p:cNvSpPr>
            <a:spLocks noGrp="1"/>
          </p:cNvSpPr>
          <p:nvPr>
            <p:ph type="sldNum" sz="quarter" idx="5"/>
          </p:nvPr>
        </p:nvSpPr>
        <p:spPr/>
        <p:txBody>
          <a:bodyPr/>
          <a:lstStyle/>
          <a:p>
            <a:fld id="{E914C59B-3591-9740-8978-36D83A253740}" type="slidenum">
              <a:rPr lang="en-GB" smtClean="0"/>
              <a:t>11</a:t>
            </a:fld>
            <a:endParaRPr lang="en-GB"/>
          </a:p>
        </p:txBody>
      </p:sp>
    </p:spTree>
    <p:extLst>
      <p:ext uri="{BB962C8B-B14F-4D97-AF65-F5344CB8AC3E}">
        <p14:creationId xmlns:p14="http://schemas.microsoft.com/office/powerpoint/2010/main" val="3246491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7" name="Google Shape;227;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Starting point of all research. The first link in the chain. Everything flows from your ontological perspective. </a:t>
            </a:r>
            <a:endParaRPr/>
          </a:p>
          <a:p>
            <a:pPr marL="0" lvl="0" indent="0" algn="l" rtl="0">
              <a:spcBef>
                <a:spcPts val="0"/>
              </a:spcBef>
              <a:spcAft>
                <a:spcPts val="0"/>
              </a:spcAft>
              <a:buNone/>
            </a:pPr>
            <a:endParaRPr/>
          </a:p>
          <a:p>
            <a:pPr marL="0" lvl="0" indent="0" algn="l" rtl="0">
              <a:spcBef>
                <a:spcPts val="0"/>
              </a:spcBef>
              <a:spcAft>
                <a:spcPts val="0"/>
              </a:spcAft>
              <a:buNone/>
            </a:pPr>
            <a:r>
              <a:rPr lang="en-GB"/>
              <a:t>What exists? What is there to know? </a:t>
            </a:r>
            <a:endParaRPr/>
          </a:p>
          <a:p>
            <a:pPr marL="0" lvl="0" indent="0" algn="l" rtl="0">
              <a:spcBef>
                <a:spcPts val="0"/>
              </a:spcBef>
              <a:spcAft>
                <a:spcPts val="0"/>
              </a:spcAft>
              <a:buNone/>
            </a:pPr>
            <a:endParaRPr/>
          </a:p>
          <a:p>
            <a:pPr marL="0" lvl="0" indent="0" algn="l" rtl="0">
              <a:spcBef>
                <a:spcPts val="0"/>
              </a:spcBef>
              <a:spcAft>
                <a:spcPts val="0"/>
              </a:spcAft>
              <a:buNone/>
            </a:pPr>
            <a:r>
              <a:rPr lang="en-GB" b="1"/>
              <a:t>Research begins with philosophy </a:t>
            </a:r>
            <a:endParaRPr/>
          </a:p>
          <a:p>
            <a:pPr marL="0" lvl="0" indent="0" algn="l" rtl="0">
              <a:spcBef>
                <a:spcPts val="0"/>
              </a:spcBef>
              <a:spcAft>
                <a:spcPts val="0"/>
              </a:spcAft>
              <a:buNone/>
            </a:pPr>
            <a:endParaRPr/>
          </a:p>
          <a:p>
            <a:pPr marL="0" lvl="0" indent="0" algn="l" rtl="0">
              <a:spcBef>
                <a:spcPts val="0"/>
              </a:spcBef>
              <a:spcAft>
                <a:spcPts val="0"/>
              </a:spcAft>
              <a:buNone/>
            </a:pPr>
            <a:r>
              <a:rPr lang="en-GB"/>
              <a:t>Crucial because it relates to he researcher’s personal beliefs and relationship to the subject matter, as this may have a bearing on the method chosen, i.e. the researcher’s Ontological persuasion </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28" name="Google Shape;228;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Dates back to 5th Century B.C. when Empedocles divided the world into four elements – earth, fire, water and air.</a:t>
            </a:r>
          </a:p>
          <a:p>
            <a:r>
              <a:rPr lang="en-US"/>
              <a:t>–Aristotle, classification</a:t>
            </a:r>
            <a:endParaRPr lang="en-US">
              <a:cs typeface="Calibri"/>
            </a:endParaRPr>
          </a:p>
          <a:p>
            <a:r>
              <a:rPr lang="en-US"/>
              <a:t>Defined by philosophers as the nature of being or existence.</a:t>
            </a:r>
            <a:endParaRPr lang="en-US">
              <a:cs typeface="Calibri"/>
            </a:endParaRPr>
          </a:p>
          <a:p>
            <a:r>
              <a:rPr lang="en-US" err="1"/>
              <a:t>n“An</a:t>
            </a:r>
            <a:r>
              <a:rPr lang="en-US"/>
              <a:t> ontology is a specification of a conceptualization”</a:t>
            </a:r>
            <a:endParaRPr lang="en-US">
              <a:cs typeface="Calibri"/>
            </a:endParaRPr>
          </a:p>
          <a:p>
            <a:r>
              <a:rPr lang="en-US" err="1"/>
              <a:t>nThe</a:t>
            </a:r>
            <a:r>
              <a:rPr lang="en-US"/>
              <a:t> conceptualization is an abstract and simplified view of the world you want to represent, which is specified in a format based on the relationships between them.</a:t>
            </a:r>
            <a:endParaRPr lang="en-US">
              <a:cs typeface="Calibri"/>
            </a:endParaRPr>
          </a:p>
          <a:p>
            <a:r>
              <a:rPr lang="en-US"/>
              <a:t>–Examples:  hierarchy, cluster, relational diagram</a:t>
            </a:r>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6AB9E05-3DF5-449D-AA7E-6236B808A5E2}" type="slidenum">
              <a:rPr lang="en-US"/>
              <a:t>13</a:t>
            </a:fld>
            <a:endParaRPr lang="en-US"/>
          </a:p>
        </p:txBody>
      </p:sp>
    </p:spTree>
    <p:extLst>
      <p:ext uri="{BB962C8B-B14F-4D97-AF65-F5344CB8AC3E}">
        <p14:creationId xmlns:p14="http://schemas.microsoft.com/office/powerpoint/2010/main" val="3738927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Husserl (1859 – 1938) Inventor of formal ontology as a discipline distinct from formal logic Showed how philosophy and science had become detached from the ‘life world’ of ordinary experience </a:t>
            </a:r>
          </a:p>
          <a:p>
            <a:r>
              <a:rPr lang="en-US"/>
              <a:t>Privileges the actor rather than the object as the locus of meaning (“a knowing subject”) The subject is the author of “reality.” Subjects are the planners of their deeds and are therefore responsible Insensitive to the societal productions of meaning within which the author resides</a:t>
            </a:r>
            <a:endParaRPr lang="en-US">
              <a:cs typeface="Calibri"/>
            </a:endParaRPr>
          </a:p>
        </p:txBody>
      </p:sp>
      <p:sp>
        <p:nvSpPr>
          <p:cNvPr id="4" name="Slide Number Placeholder 3"/>
          <p:cNvSpPr>
            <a:spLocks noGrp="1"/>
          </p:cNvSpPr>
          <p:nvPr>
            <p:ph type="sldNum" sz="quarter" idx="5"/>
          </p:nvPr>
        </p:nvSpPr>
        <p:spPr/>
        <p:txBody>
          <a:bodyPr/>
          <a:lstStyle/>
          <a:p>
            <a:fld id="{A6AB9E05-3DF5-449D-AA7E-6236B808A5E2}" type="slidenum">
              <a:rPr lang="en-US"/>
              <a:t>14</a:t>
            </a:fld>
            <a:endParaRPr lang="en-US"/>
          </a:p>
        </p:txBody>
      </p:sp>
    </p:spTree>
    <p:extLst>
      <p:ext uri="{BB962C8B-B14F-4D97-AF65-F5344CB8AC3E}">
        <p14:creationId xmlns:p14="http://schemas.microsoft.com/office/powerpoint/2010/main" val="1938571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Generally, postmodernism accept the basic ontological assumption of relativism and claims that there can be no “objective” or final truth as all “truth” is a socially constructed entity. </a:t>
            </a:r>
          </a:p>
          <a:p>
            <a:endParaRPr lang="en-US"/>
          </a:p>
          <a:p>
            <a:r>
              <a:rPr lang="en-US"/>
              <a:t>This does not mean that just anything can be accepted as truth.</a:t>
            </a:r>
          </a:p>
          <a:p>
            <a:endParaRPr lang="en-US"/>
          </a:p>
          <a:p>
            <a:r>
              <a:rPr lang="en-US"/>
              <a:t>They argue that our world is not mirrored in language, but is rather </a:t>
            </a:r>
            <a:r>
              <a:rPr lang="en-US" i="1" u="sng"/>
              <a:t>created through language</a:t>
            </a:r>
            <a:r>
              <a:rPr lang="en-US"/>
              <a:t>. </a:t>
            </a:r>
          </a:p>
          <a:p>
            <a:endParaRPr lang="en-US"/>
          </a:p>
          <a:p>
            <a:r>
              <a:rPr lang="en-US"/>
              <a:t>When we talk about things we bring them into existence. </a:t>
            </a:r>
          </a:p>
          <a:p>
            <a:endParaRPr lang="en-US"/>
          </a:p>
          <a:p>
            <a:r>
              <a:rPr lang="en-US"/>
              <a:t>In postmodern ontology, things are created when we speak or write about them, that is, they exist linguistically, but only in text or discourse. </a:t>
            </a:r>
          </a:p>
          <a:p>
            <a:endParaRPr lang="en-US">
              <a:cs typeface="Calibri"/>
            </a:endParaRPr>
          </a:p>
          <a:p>
            <a:r>
              <a:rPr lang="en-US"/>
              <a:t>Discoursive practices limit the range of objects that can be identified (e.g. Inuits and “snow’) </a:t>
            </a:r>
          </a:p>
          <a:p>
            <a:endParaRPr lang="en-US"/>
          </a:p>
          <a:p>
            <a:r>
              <a:rPr lang="en-US"/>
              <a:t> Language is more than a de-notational tool Statements are complex, rule-governed behavior </a:t>
            </a:r>
          </a:p>
          <a:p>
            <a:endParaRPr lang="en-US"/>
          </a:p>
          <a:p>
            <a:r>
              <a:rPr lang="en-US"/>
              <a:t>Define the perspectives that one can legitimately regarded as “knowledge.” (e.g., the Bible) </a:t>
            </a:r>
          </a:p>
          <a:p>
            <a:endParaRPr lang="en-US">
              <a:cs typeface="Calibri" panose="020F0502020204030204"/>
            </a:endParaRPr>
          </a:p>
          <a:p>
            <a:r>
              <a:rPr lang="en-US"/>
              <a:t>Constitute certain kinds of people as AGENTS of knowledge (e.g., the scientist, the doctor, or the bureaucrat) </a:t>
            </a:r>
          </a:p>
          <a:p>
            <a:endParaRPr lang="en-US"/>
          </a:p>
          <a:p>
            <a:r>
              <a:rPr lang="en-US"/>
              <a:t>Thereby establishing norms for developing concept- izations that are used to “understand” the world</a:t>
            </a:r>
          </a:p>
          <a:p>
            <a:endParaRPr lang="en-US"/>
          </a:p>
          <a:p>
            <a:r>
              <a:rPr lang="en-US"/>
              <a:t>Political positions are embeded in figures of speech, such as metaphors </a:t>
            </a:r>
          </a:p>
          <a:p>
            <a:endParaRPr lang="en-US"/>
          </a:p>
          <a:p>
            <a:r>
              <a:rPr lang="en-US"/>
              <a:t>Figures of speech are not mere adornments: they help to produce our world</a:t>
            </a:r>
            <a:endParaRPr lang="en-US">
              <a:cs typeface="Calibri" panose="020F0502020204030204"/>
            </a:endParaRPr>
          </a:p>
          <a:p>
            <a:endParaRPr lang="en-US"/>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A6AB9E05-3DF5-449D-AA7E-6236B808A5E2}" type="slidenum">
              <a:rPr lang="en-US"/>
              <a:t>15</a:t>
            </a:fld>
            <a:endParaRPr lang="en-US"/>
          </a:p>
        </p:txBody>
      </p:sp>
    </p:spTree>
    <p:extLst>
      <p:ext uri="{BB962C8B-B14F-4D97-AF65-F5344CB8AC3E}">
        <p14:creationId xmlns:p14="http://schemas.microsoft.com/office/powerpoint/2010/main" val="4524583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Starting point of all research. The first link in the chain. Everything flows from your ontological perspective. </a:t>
            </a:r>
            <a:endParaRPr lang="en-US">
              <a:cs typeface="Calibri"/>
            </a:endParaRPr>
          </a:p>
          <a:p>
            <a:endParaRPr lang="en-US">
              <a:cs typeface="Calibri"/>
            </a:endParaRPr>
          </a:p>
          <a:p>
            <a:r>
              <a:rPr lang="en-GB">
                <a:cs typeface="Calibri"/>
              </a:rPr>
              <a:t>What exists? What is there to know? </a:t>
            </a:r>
          </a:p>
        </p:txBody>
      </p:sp>
      <p:sp>
        <p:nvSpPr>
          <p:cNvPr id="4" name="Slide Number Placeholder 3"/>
          <p:cNvSpPr>
            <a:spLocks noGrp="1"/>
          </p:cNvSpPr>
          <p:nvPr>
            <p:ph type="sldNum" sz="quarter" idx="5"/>
          </p:nvPr>
        </p:nvSpPr>
        <p:spPr/>
        <p:txBody>
          <a:bodyPr/>
          <a:lstStyle/>
          <a:p>
            <a:fld id="{A5A6F303-98DC-1340-976B-41E4309443AD}" type="slidenum">
              <a:rPr lang="en-US" smtClean="0"/>
              <a:t>16</a:t>
            </a:fld>
            <a:endParaRPr lang="en-US"/>
          </a:p>
        </p:txBody>
      </p:sp>
    </p:spTree>
    <p:extLst>
      <p:ext uri="{BB962C8B-B14F-4D97-AF65-F5344CB8AC3E}">
        <p14:creationId xmlns:p14="http://schemas.microsoft.com/office/powerpoint/2010/main" val="2393026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4" name="Google Shape;254;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A theory of knowledge </a:t>
            </a:r>
            <a:endParaRPr/>
          </a:p>
          <a:p>
            <a:pPr marL="0" lvl="0" indent="0" algn="l" rtl="0">
              <a:spcBef>
                <a:spcPts val="0"/>
              </a:spcBef>
              <a:spcAft>
                <a:spcPts val="0"/>
              </a:spcAft>
              <a:buNone/>
            </a:pPr>
            <a:endParaRPr/>
          </a:p>
          <a:p>
            <a:pPr marL="0" lvl="0" indent="0" algn="l" rtl="0">
              <a:spcBef>
                <a:spcPts val="0"/>
              </a:spcBef>
              <a:spcAft>
                <a:spcPts val="0"/>
              </a:spcAft>
              <a:buNone/>
            </a:pPr>
            <a:r>
              <a:rPr lang="en-GB"/>
              <a:t>How do we know what we know? </a:t>
            </a:r>
            <a:endParaRPr/>
          </a:p>
          <a:p>
            <a:pPr marL="0" lvl="0" indent="0" algn="l" rtl="0">
              <a:spcBef>
                <a:spcPts val="0"/>
              </a:spcBef>
              <a:spcAft>
                <a:spcPts val="0"/>
              </a:spcAft>
              <a:buNone/>
            </a:pPr>
            <a:endParaRPr/>
          </a:p>
          <a:p>
            <a:pPr marL="0" lvl="0" indent="0" algn="l" rtl="0">
              <a:spcBef>
                <a:spcPts val="0"/>
              </a:spcBef>
              <a:spcAft>
                <a:spcPts val="0"/>
              </a:spcAft>
              <a:buNone/>
            </a:pPr>
            <a:r>
              <a:rPr lang="en-GB"/>
              <a:t>How can we know justify what we know? </a:t>
            </a:r>
            <a:endParaRPr/>
          </a:p>
          <a:p>
            <a:pPr marL="0" lvl="0" indent="0" algn="l" rtl="0">
              <a:spcBef>
                <a:spcPts val="0"/>
              </a:spcBef>
              <a:spcAft>
                <a:spcPts val="0"/>
              </a:spcAft>
              <a:buNone/>
            </a:pPr>
            <a:endParaRPr/>
          </a:p>
          <a:p>
            <a:pPr marL="0" lvl="0" indent="-76200" algn="l" rtl="0">
              <a:lnSpc>
                <a:spcPct val="90000"/>
              </a:lnSpc>
              <a:spcBef>
                <a:spcPts val="0"/>
              </a:spcBef>
              <a:spcAft>
                <a:spcPts val="0"/>
              </a:spcAft>
              <a:buClr>
                <a:schemeClr val="dk1"/>
              </a:buClr>
              <a:buSzPts val="1200"/>
              <a:buFont typeface="Calibri"/>
              <a:buChar char="•"/>
            </a:pPr>
            <a:r>
              <a:rPr lang="en-GB" sz="1200" i="1"/>
              <a:t>Episteme </a:t>
            </a:r>
            <a:r>
              <a:rPr lang="en-GB" sz="1200"/>
              <a:t>= knowledge or science.</a:t>
            </a:r>
            <a:endParaRPr/>
          </a:p>
          <a:p>
            <a:pPr marL="0" lvl="0" indent="0" algn="l" rtl="0">
              <a:lnSpc>
                <a:spcPct val="90000"/>
              </a:lnSpc>
              <a:spcBef>
                <a:spcPts val="0"/>
              </a:spcBef>
              <a:spcAft>
                <a:spcPts val="0"/>
              </a:spcAft>
              <a:buClr>
                <a:schemeClr val="dk1"/>
              </a:buClr>
              <a:buSzPts val="1200"/>
              <a:buFont typeface="Calibri"/>
              <a:buNone/>
            </a:pPr>
            <a:endParaRPr sz="1200"/>
          </a:p>
          <a:p>
            <a:pPr marL="0" lvl="0" indent="-76200" algn="l" rtl="0">
              <a:lnSpc>
                <a:spcPct val="90000"/>
              </a:lnSpc>
              <a:spcBef>
                <a:spcPts val="0"/>
              </a:spcBef>
              <a:spcAft>
                <a:spcPts val="0"/>
              </a:spcAft>
              <a:buClr>
                <a:schemeClr val="dk1"/>
              </a:buClr>
              <a:buSzPts val="1200"/>
              <a:buFont typeface="Calibri"/>
              <a:buChar char="•"/>
            </a:pPr>
            <a:r>
              <a:rPr lang="en-GB" sz="1200" i="1"/>
              <a:t>Logos </a:t>
            </a:r>
            <a:r>
              <a:rPr lang="en-GB" sz="1200"/>
              <a:t>= knowledge, theory, or account.</a:t>
            </a:r>
            <a:endParaRPr/>
          </a:p>
          <a:p>
            <a:pPr marL="0" lvl="0" indent="0" algn="l" rtl="0">
              <a:lnSpc>
                <a:spcPct val="90000"/>
              </a:lnSpc>
              <a:spcBef>
                <a:spcPts val="0"/>
              </a:spcBef>
              <a:spcAft>
                <a:spcPts val="0"/>
              </a:spcAft>
              <a:buClr>
                <a:schemeClr val="dk1"/>
              </a:buClr>
              <a:buSzPts val="1200"/>
              <a:buFont typeface="Calibri"/>
              <a:buNone/>
            </a:pPr>
            <a:endParaRPr sz="1200"/>
          </a:p>
          <a:p>
            <a:pPr marL="0" lvl="0" indent="-76200" algn="l" rtl="0">
              <a:lnSpc>
                <a:spcPct val="90000"/>
              </a:lnSpc>
              <a:spcBef>
                <a:spcPts val="0"/>
              </a:spcBef>
              <a:spcAft>
                <a:spcPts val="0"/>
              </a:spcAft>
              <a:buClr>
                <a:schemeClr val="dk1"/>
              </a:buClr>
              <a:buSzPts val="1200"/>
              <a:buFont typeface="Calibri"/>
              <a:buChar char="•"/>
            </a:pPr>
            <a:r>
              <a:rPr lang="en-GB" sz="1200"/>
              <a:t>Epistemology is knowledge about knowledge – </a:t>
            </a:r>
            <a:r>
              <a:rPr lang="en-GB" sz="1200" b="1"/>
              <a:t>how we come to know what we know.</a:t>
            </a:r>
            <a:endParaRPr/>
          </a:p>
          <a:p>
            <a:pPr marL="0" lvl="0" indent="0" algn="l" rtl="0">
              <a:lnSpc>
                <a:spcPct val="90000"/>
              </a:lnSpc>
              <a:spcBef>
                <a:spcPts val="0"/>
              </a:spcBef>
              <a:spcAft>
                <a:spcPts val="0"/>
              </a:spcAft>
              <a:buClr>
                <a:schemeClr val="dk1"/>
              </a:buClr>
              <a:buSzPts val="1200"/>
              <a:buFont typeface="Calibri"/>
              <a:buNone/>
            </a:pPr>
            <a:endParaRPr sz="1200" b="1"/>
          </a:p>
          <a:p>
            <a:pPr marL="0" lvl="0" indent="-76200" algn="l" rtl="0">
              <a:lnSpc>
                <a:spcPct val="90000"/>
              </a:lnSpc>
              <a:spcBef>
                <a:spcPts val="0"/>
              </a:spcBef>
              <a:spcAft>
                <a:spcPts val="0"/>
              </a:spcAft>
              <a:buClr>
                <a:schemeClr val="dk1"/>
              </a:buClr>
              <a:buSzPts val="1200"/>
              <a:buFont typeface="Calibri"/>
              <a:buChar char="•"/>
            </a:pPr>
            <a:r>
              <a:rPr lang="en-GB" sz="1200"/>
              <a:t>Epistemological assumptions specify what is </a:t>
            </a:r>
            <a:r>
              <a:rPr lang="en-GB" sz="1200" u="sng"/>
              <a:t>scientifically permissible</a:t>
            </a:r>
            <a:r>
              <a:rPr lang="en-GB" sz="1200"/>
              <a:t>... (how we distinguish what the scientific from the non-scientific)</a:t>
            </a:r>
            <a:endParaRPr/>
          </a:p>
          <a:p>
            <a:pPr marL="0" lvl="0" indent="0" algn="l" rtl="0">
              <a:spcBef>
                <a:spcPts val="0"/>
              </a:spcBef>
              <a:spcAft>
                <a:spcPts val="0"/>
              </a:spcAft>
              <a:buNone/>
            </a:pPr>
            <a:endParaRPr/>
          </a:p>
        </p:txBody>
      </p:sp>
      <p:sp>
        <p:nvSpPr>
          <p:cNvPr id="255" name="Google Shape;255;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GB" sz="1200" b="0" i="0" u="none" strike="noStrike" cap="none">
                <a:solidFill>
                  <a:srgbClr val="000000"/>
                </a:solidFill>
                <a:latin typeface="Calibri"/>
                <a:ea typeface="Calibri"/>
                <a:cs typeface="Calibri"/>
                <a:sym typeface="Calibri"/>
              </a:rPr>
              <a:t>17</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“Positivism assumes a straightforward relationship between the world and our perception of it” </a:t>
            </a:r>
            <a:br>
              <a:rPr lang="en-GB">
                <a:cs typeface="+mn-lt"/>
              </a:rPr>
            </a:br>
            <a:r>
              <a:rPr lang="en-GB"/>
              <a:t>(Braun and Clarke 2013: 29)</a:t>
            </a:r>
          </a:p>
          <a:p>
            <a:endParaRPr lang="en-GB">
              <a:cs typeface="+mn-lt"/>
            </a:endParaRPr>
          </a:p>
          <a:p>
            <a:pPr>
              <a:lnSpc>
                <a:spcPct val="90000"/>
              </a:lnSpc>
              <a:spcBef>
                <a:spcPts val="1000"/>
              </a:spcBef>
            </a:pPr>
            <a:r>
              <a:rPr lang="en-US"/>
              <a:t>Empiricism-the only source of real knowledge is experienced gained by senses through observation and experiment</a:t>
            </a:r>
          </a:p>
          <a:p>
            <a:pPr>
              <a:lnSpc>
                <a:spcPct val="90000"/>
              </a:lnSpc>
              <a:spcBef>
                <a:spcPts val="1000"/>
              </a:spcBef>
            </a:pPr>
            <a:endParaRPr lang="en-US"/>
          </a:p>
          <a:p>
            <a:pPr>
              <a:lnSpc>
                <a:spcPct val="90000"/>
              </a:lnSpc>
              <a:spcBef>
                <a:spcPts val="1000"/>
              </a:spcBef>
            </a:pPr>
            <a:r>
              <a:rPr lang="en-US"/>
              <a:t>Rationality of the </a:t>
            </a:r>
            <a:r>
              <a:rPr lang="en-US" err="1"/>
              <a:t>enlightment</a:t>
            </a:r>
            <a:r>
              <a:rPr lang="en-US"/>
              <a:t>. Throwing off the old </a:t>
            </a:r>
            <a:r>
              <a:rPr lang="en-US" err="1"/>
              <a:t>superstituions</a:t>
            </a:r>
            <a:r>
              <a:rPr lang="en-US"/>
              <a:t> in studying the world as a system of properties and materials that can be measured and understood.</a:t>
            </a:r>
          </a:p>
          <a:p>
            <a:endParaRPr lang="en-GB"/>
          </a:p>
          <a:p>
            <a:endParaRPr lang="en-US"/>
          </a:p>
          <a:p>
            <a:br>
              <a:rPr lang="en-GB">
                <a:cs typeface="+mn-lt"/>
              </a:rPr>
            </a:br>
            <a:endParaRPr lang="en-GB">
              <a:cs typeface="Calibri"/>
            </a:endParaRPr>
          </a:p>
          <a:p>
            <a:r>
              <a:rPr lang="en-GB"/>
              <a:t>An epistemological position that advocates the application of the methods of the natural sciences (the scientific method) to research </a:t>
            </a:r>
            <a:endParaRPr lang="en-US"/>
          </a:p>
          <a:p>
            <a:endParaRPr lang="en-US"/>
          </a:p>
          <a:p>
            <a:r>
              <a:rPr lang="en-GB"/>
              <a:t>Social, psychological, material worlds </a:t>
            </a:r>
            <a:endParaRPr lang="en-US"/>
          </a:p>
          <a:p>
            <a:endParaRPr lang="en-US"/>
          </a:p>
          <a:p>
            <a:r>
              <a:rPr lang="en-GB"/>
              <a:t>Search for causal relationships between independent and dependent variables and produce law-like generalisations</a:t>
            </a:r>
            <a:endParaRPr lang="en-US"/>
          </a:p>
          <a:p>
            <a:endParaRPr lang="en-US"/>
          </a:p>
          <a:p>
            <a:r>
              <a:rPr lang="en-GB"/>
              <a:t>Testable hypotheses</a:t>
            </a:r>
            <a:endParaRPr lang="en-US"/>
          </a:p>
          <a:p>
            <a:endParaRPr lang="en-US"/>
          </a:p>
          <a:p>
            <a:r>
              <a:rPr lang="en-GB"/>
              <a:t>‘Facts’, not opinions </a:t>
            </a:r>
            <a:endParaRPr lang="en-US"/>
          </a:p>
          <a:p>
            <a:endParaRPr lang="en-US"/>
          </a:p>
          <a:p>
            <a:r>
              <a:rPr lang="en-GB"/>
              <a:t>Produce objective, value-free research</a:t>
            </a:r>
            <a:endParaRPr lang="en-US"/>
          </a:p>
          <a:p>
            <a:endParaRPr lang="en-US"/>
          </a:p>
          <a:p>
            <a:endParaRPr lang="en-GB"/>
          </a:p>
          <a:p>
            <a:endParaRPr lang="en-US"/>
          </a:p>
          <a:p>
            <a:endParaRPr lang="en-US"/>
          </a:p>
          <a:p>
            <a:endParaRPr lang="en-GB">
              <a:cs typeface="+mn-lt"/>
            </a:endParaRPr>
          </a:p>
          <a:p>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18</a:t>
            </a:fld>
            <a:endParaRPr lang="en-US"/>
          </a:p>
        </p:txBody>
      </p:sp>
    </p:spTree>
    <p:extLst>
      <p:ext uri="{BB962C8B-B14F-4D97-AF65-F5344CB8AC3E}">
        <p14:creationId xmlns:p14="http://schemas.microsoft.com/office/powerpoint/2010/main" val="26789559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series of relationships</a:t>
            </a:r>
          </a:p>
          <a:p>
            <a:endParaRPr lang="en-US"/>
          </a:p>
          <a:p>
            <a:pPr marL="609600" indent="-609600">
              <a:lnSpc>
                <a:spcPct val="80000"/>
              </a:lnSpc>
            </a:pPr>
            <a:r>
              <a:rPr lang="en-GB"/>
              <a:t>Positivism as </a:t>
            </a:r>
            <a:r>
              <a:rPr lang="en-GB" b="1"/>
              <a:t>empiricism</a:t>
            </a:r>
            <a:r>
              <a:rPr lang="en-GB"/>
              <a:t>: we acquire our knowledge from our sensory experience of the world and our interaction with it.</a:t>
            </a:r>
            <a:endParaRPr lang="en-US"/>
          </a:p>
          <a:p>
            <a:pPr marL="609600" indent="-609600">
              <a:lnSpc>
                <a:spcPct val="80000"/>
              </a:lnSpc>
            </a:pPr>
            <a:endParaRPr lang="en-GB"/>
          </a:p>
          <a:p>
            <a:pPr marL="609600" indent="-609600">
              <a:lnSpc>
                <a:spcPct val="80000"/>
              </a:lnSpc>
            </a:pPr>
            <a:r>
              <a:rPr lang="en-GB"/>
              <a:t>Positivism as </a:t>
            </a:r>
            <a:r>
              <a:rPr lang="en-GB" b="1"/>
              <a:t>ontology</a:t>
            </a:r>
            <a:r>
              <a:rPr lang="en-GB"/>
              <a:t>: knowledge-claims must be about objects that can be observed.</a:t>
            </a:r>
            <a:endParaRPr lang="en-US"/>
          </a:p>
          <a:p>
            <a:pPr marL="609600" indent="-609600">
              <a:lnSpc>
                <a:spcPct val="80000"/>
              </a:lnSpc>
            </a:pPr>
            <a:endParaRPr lang="en-GB"/>
          </a:p>
          <a:p>
            <a:pPr marL="609600" indent="-609600">
              <a:lnSpc>
                <a:spcPct val="80000"/>
              </a:lnSpc>
            </a:pPr>
            <a:r>
              <a:rPr lang="en-GB"/>
              <a:t>Positivism and </a:t>
            </a:r>
            <a:r>
              <a:rPr lang="en-GB" b="1"/>
              <a:t>reductionism</a:t>
            </a:r>
            <a:r>
              <a:rPr lang="en-GB"/>
              <a:t>: all knowledge claims can be reduced to sense experiences that can be tested through observation or experiment. </a:t>
            </a:r>
            <a:endParaRPr lang="en-US"/>
          </a:p>
          <a:p>
            <a:pPr marL="609600" indent="-609600">
              <a:lnSpc>
                <a:spcPct val="80000"/>
              </a:lnSpc>
            </a:pPr>
            <a:endParaRPr lang="en-GB"/>
          </a:p>
          <a:p>
            <a:pPr marL="609600" indent="-609600">
              <a:lnSpc>
                <a:spcPct val="80000"/>
              </a:lnSpc>
            </a:pPr>
            <a:r>
              <a:rPr lang="en-GB"/>
              <a:t>Positivism and </a:t>
            </a:r>
            <a:r>
              <a:rPr lang="en-GB" b="1"/>
              <a:t>objectivity</a:t>
            </a:r>
            <a:r>
              <a:rPr lang="en-GB"/>
              <a:t>: scientific knowledge rests on a clear separation of empirically testable claims (facts) from theory and value judgements.  Scientific knowledge can be insulated from social and cultural influences. </a:t>
            </a:r>
            <a:endParaRPr lang="en-US"/>
          </a:p>
          <a:p>
            <a:pPr marL="609600" indent="-609600">
              <a:lnSpc>
                <a:spcPct val="80000"/>
              </a:lnSpc>
            </a:pPr>
            <a:endParaRPr lang="en-GB"/>
          </a:p>
          <a:p>
            <a:pPr marL="609600" indent="-609600">
              <a:lnSpc>
                <a:spcPct val="80000"/>
              </a:lnSpc>
            </a:pPr>
            <a:r>
              <a:rPr lang="en-GB"/>
              <a:t>Positivism as </a:t>
            </a:r>
            <a:r>
              <a:rPr lang="en-GB" b="1"/>
              <a:t>Empirical science</a:t>
            </a:r>
            <a:r>
              <a:rPr lang="en-GB"/>
              <a:t>: can be extended to the study of human mental and social life, to establish these disciplines as social sciences </a:t>
            </a:r>
            <a:endParaRPr lang="en-US"/>
          </a:p>
          <a:p>
            <a:pPr marL="609600" indent="-609600">
              <a:lnSpc>
                <a:spcPct val="80000"/>
              </a:lnSpc>
            </a:pPr>
            <a:endParaRPr lang="en-GB"/>
          </a:p>
          <a:p>
            <a:pPr marL="609600" indent="-609600">
              <a:lnSpc>
                <a:spcPct val="80000"/>
              </a:lnSpc>
            </a:pPr>
            <a:r>
              <a:rPr lang="en-GB"/>
              <a:t>Empirical science – the scientific method is valued as a foundation for reliable knowledge.</a:t>
            </a:r>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19</a:t>
            </a:fld>
            <a:endParaRPr lang="en-US"/>
          </a:p>
        </p:txBody>
      </p:sp>
    </p:spTree>
    <p:extLst>
      <p:ext uri="{BB962C8B-B14F-4D97-AF65-F5344CB8AC3E}">
        <p14:creationId xmlns:p14="http://schemas.microsoft.com/office/powerpoint/2010/main" val="41474942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Interpretivism researchers to interpret elements of the study</a:t>
            </a:r>
          </a:p>
          <a:p>
            <a:pPr algn="just"/>
            <a:endParaRPr lang="en-US"/>
          </a:p>
          <a:p>
            <a:pPr algn="just"/>
            <a:r>
              <a:rPr lang="en-US"/>
              <a:t>interpretivism integrates human interest into a study. </a:t>
            </a:r>
          </a:p>
          <a:p>
            <a:pPr algn="just"/>
            <a:endParaRPr lang="en-US"/>
          </a:p>
          <a:p>
            <a:pPr algn="just"/>
            <a:r>
              <a:rPr lang="en-US"/>
              <a:t>“interpretive researchers assume that access to reality (given or socially constructed) is only through social constructions such as language, consciousness, shared meanings, and instruments”.</a:t>
            </a:r>
          </a:p>
          <a:p>
            <a:pPr algn="just"/>
            <a:endParaRPr lang="en-US"/>
          </a:p>
          <a:p>
            <a:pPr algn="just"/>
            <a:r>
              <a:rPr lang="en-US">
                <a:hlinkClick r:id="rId3"/>
              </a:rPr>
              <a:t>[1]</a:t>
            </a:r>
            <a:r>
              <a:rPr lang="en-US"/>
              <a:t> Development of interpretivist philosophy is based on the critique of </a:t>
            </a:r>
            <a:r>
              <a:rPr lang="en-US">
                <a:hlinkClick r:id="rId4"/>
              </a:rPr>
              <a:t>positivism</a:t>
            </a:r>
            <a:r>
              <a:rPr lang="en-US"/>
              <a:t> in social sciences. Accordingly, this philosophy emphasizes qualitative analysis over quantitative analysis.</a:t>
            </a:r>
            <a:endParaRPr lang="en-US">
              <a:cs typeface="Calibri"/>
            </a:endParaRPr>
          </a:p>
          <a:p>
            <a:pPr algn="just"/>
            <a:endParaRPr lang="en-US"/>
          </a:p>
          <a:p>
            <a:pPr algn="just"/>
            <a:r>
              <a:rPr lang="en-US"/>
              <a:t>According to interpretivist approach, it is important for the researcher as a social actor to appreciate differences between people.</a:t>
            </a:r>
            <a:r>
              <a:rPr lang="en-US">
                <a:hlinkClick r:id="rId5"/>
              </a:rPr>
              <a:t>[3]</a:t>
            </a:r>
            <a:r>
              <a:rPr lang="en-US"/>
              <a:t>  </a:t>
            </a:r>
          </a:p>
          <a:p>
            <a:pPr algn="just"/>
            <a:endParaRPr lang="en-US"/>
          </a:p>
          <a:p>
            <a:pPr algn="just"/>
            <a:r>
              <a:rPr lang="en-US"/>
              <a:t>Moreover, interpretivism studies usually focus on meaning and may employ multiple methods in order to reflect different aspects of the issue.</a:t>
            </a:r>
          </a:p>
          <a:p>
            <a:endParaRPr lang="en-US">
              <a:cs typeface="Calibri"/>
            </a:endParaRPr>
          </a:p>
        </p:txBody>
      </p:sp>
      <p:sp>
        <p:nvSpPr>
          <p:cNvPr id="4" name="Slide Number Placeholder 3"/>
          <p:cNvSpPr>
            <a:spLocks noGrp="1"/>
          </p:cNvSpPr>
          <p:nvPr>
            <p:ph type="sldNum" sz="quarter" idx="5"/>
          </p:nvPr>
        </p:nvSpPr>
        <p:spPr/>
        <p:txBody>
          <a:bodyPr/>
          <a:lstStyle/>
          <a:p>
            <a:fld id="{A6AB9E05-3DF5-449D-AA7E-6236B808A5E2}" type="slidenum">
              <a:rPr lang="en-US"/>
              <a:t>20</a:t>
            </a:fld>
            <a:endParaRPr lang="en-US"/>
          </a:p>
        </p:txBody>
      </p:sp>
    </p:spTree>
    <p:extLst>
      <p:ext uri="{BB962C8B-B14F-4D97-AF65-F5344CB8AC3E}">
        <p14:creationId xmlns:p14="http://schemas.microsoft.com/office/powerpoint/2010/main" val="22845646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An </a:t>
            </a:r>
            <a:r>
              <a:rPr lang="en-GB" sz="1200" b="1" i="0" kern="1200">
                <a:solidFill>
                  <a:schemeClr val="tx1"/>
                </a:solidFill>
                <a:effectLst/>
                <a:latin typeface="+mn-lt"/>
                <a:ea typeface="+mn-ea"/>
                <a:cs typeface="+mn-cs"/>
              </a:rPr>
              <a:t>interpretive approach </a:t>
            </a:r>
            <a:r>
              <a:rPr lang="en-GB" sz="1200" b="0" i="0" kern="1200">
                <a:solidFill>
                  <a:schemeClr val="tx1"/>
                </a:solidFill>
                <a:effectLst/>
                <a:latin typeface="+mn-lt"/>
                <a:ea typeface="+mn-ea"/>
                <a:cs typeface="+mn-cs"/>
              </a:rPr>
              <a:t>in the social sciences grows out of the idea that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the social world is ontologically different from the natural world,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and/or that the social world requires specific methodological tools to be understood</a:t>
            </a:r>
          </a:p>
          <a:p>
            <a:endParaRPr lang="en-GB" sz="1200" b="0" i="0" kern="1200">
              <a:solidFill>
                <a:schemeClr val="tx1"/>
              </a:solidFill>
              <a:effectLst/>
              <a:latin typeface="+mn-lt"/>
              <a:ea typeface="+mn-ea"/>
              <a:cs typeface="+mn-cs"/>
            </a:endParaRPr>
          </a:p>
          <a:p>
            <a:r>
              <a:rPr lang="en-GB" sz="1200" b="0" i="0" u="sng" kern="1200">
                <a:solidFill>
                  <a:schemeClr val="tx1"/>
                </a:solidFill>
                <a:effectLst/>
                <a:latin typeface="+mn-lt"/>
                <a:ea typeface="+mn-ea"/>
                <a:cs typeface="+mn-cs"/>
              </a:rPr>
              <a:t>Three main components: </a:t>
            </a:r>
          </a:p>
          <a:p>
            <a:endParaRPr lang="en-GB" sz="1200" b="0" i="0" u="sng" kern="1200">
              <a:solidFill>
                <a:schemeClr val="tx1"/>
              </a:solidFill>
              <a:effectLst/>
              <a:latin typeface="+mn-lt"/>
              <a:ea typeface="+mn-ea"/>
              <a:cs typeface="+mn-cs"/>
            </a:endParaRPr>
          </a:p>
          <a:p>
            <a:pPr eaLnBrk="1" hangingPunct="1">
              <a:lnSpc>
                <a:spcPct val="90000"/>
              </a:lnSpc>
            </a:pPr>
            <a:r>
              <a:rPr lang="en-US" altLang="en-US" b="1">
                <a:ea typeface="ＭＳ Ｐゴシック" panose="020B0600070205080204" pitchFamily="34" charset="-128"/>
              </a:rPr>
              <a:t>Hermeneutics</a:t>
            </a:r>
          </a:p>
          <a:p>
            <a:pPr eaLnBrk="1" hangingPunct="1">
              <a:lnSpc>
                <a:spcPct val="90000"/>
              </a:lnSpc>
            </a:pPr>
            <a:endParaRPr lang="en-US" altLang="en-US">
              <a:ea typeface="ＭＳ Ｐゴシック" panose="020B0600070205080204" pitchFamily="34" charset="-128"/>
            </a:endParaRPr>
          </a:p>
          <a:p>
            <a:pPr eaLnBrk="1" hangingPunct="1">
              <a:lnSpc>
                <a:spcPct val="90000"/>
              </a:lnSpc>
            </a:pPr>
            <a:r>
              <a:rPr lang="en-US" altLang="en-US">
                <a:ea typeface="ＭＳ Ｐゴシック" panose="020B0600070205080204" pitchFamily="34" charset="-128"/>
              </a:rPr>
              <a:t>Philosophical hermeneutics describes the human phenomenon of interpretation </a:t>
            </a:r>
            <a:r>
              <a:rPr lang="en-US" altLang="en-US" i="1">
                <a:ea typeface="ＭＳ Ｐゴシック" panose="020B0600070205080204" pitchFamily="34" charset="-128"/>
              </a:rPr>
              <a:t>itself</a:t>
            </a:r>
            <a:r>
              <a:rPr lang="en-US" altLang="en-US">
                <a:ea typeface="ＭＳ Ｐゴシック" panose="020B0600070205080204" pitchFamily="34" charset="-128"/>
              </a:rPr>
              <a:t>. </a:t>
            </a:r>
          </a:p>
          <a:p>
            <a:pPr eaLnBrk="1" hangingPunct="1">
              <a:lnSpc>
                <a:spcPct val="90000"/>
              </a:lnSpc>
            </a:pPr>
            <a:endParaRPr lang="en-US" altLang="en-US">
              <a:ea typeface="ＭＳ Ｐゴシック" panose="020B0600070205080204" pitchFamily="34" charset="-128"/>
            </a:endParaRPr>
          </a:p>
          <a:p>
            <a:pPr eaLnBrk="1" hangingPunct="1">
              <a:lnSpc>
                <a:spcPct val="90000"/>
              </a:lnSpc>
            </a:pPr>
            <a:r>
              <a:rPr lang="en-US" altLang="en-US">
                <a:ea typeface="ＭＳ Ｐゴシック" panose="020B0600070205080204" pitchFamily="34" charset="-128"/>
              </a:rPr>
              <a:t>It is about the most fundamental conditions of man's being in the world. </a:t>
            </a:r>
          </a:p>
          <a:p>
            <a:pPr eaLnBrk="1" hangingPunct="1">
              <a:lnSpc>
                <a:spcPct val="90000"/>
              </a:lnSpc>
            </a:pPr>
            <a:endParaRPr lang="en-US" altLang="en-US">
              <a:ea typeface="ＭＳ Ｐゴシック" panose="020B0600070205080204" pitchFamily="34" charset="-128"/>
            </a:endParaRPr>
          </a:p>
          <a:p>
            <a:pPr eaLnBrk="1" hangingPunct="1">
              <a:lnSpc>
                <a:spcPct val="90000"/>
              </a:lnSpc>
            </a:pPr>
            <a:r>
              <a:rPr lang="en-US" altLang="en-US">
                <a:ea typeface="ＭＳ Ｐゴシック" panose="020B0600070205080204" pitchFamily="34" charset="-128"/>
              </a:rPr>
              <a:t>Humans are self-interpreting beings and the meanings they work out in the business of living makes them what they are.</a:t>
            </a:r>
          </a:p>
          <a:p>
            <a:pPr eaLnBrk="1" hangingPunct="1">
              <a:lnSpc>
                <a:spcPct val="90000"/>
              </a:lnSpc>
            </a:pPr>
            <a:endParaRPr lang="en-US" altLang="en-US">
              <a:ea typeface="ＭＳ Ｐゴシック" panose="020B0600070205080204" pitchFamily="34" charset="-128"/>
            </a:endParaRPr>
          </a:p>
          <a:p>
            <a:pPr eaLnBrk="1" hangingPunct="1">
              <a:lnSpc>
                <a:spcPct val="90000"/>
              </a:lnSpc>
            </a:pPr>
            <a:r>
              <a:rPr lang="en-US" altLang="en-US">
                <a:ea typeface="ＭＳ Ｐゴシック" panose="020B0600070205080204" pitchFamily="34" charset="-128"/>
              </a:rPr>
              <a:t>Instead of thinking of the self as an object, hermeneutic thought conceives human existence as a happening or becoming.</a:t>
            </a:r>
          </a:p>
          <a:p>
            <a:pPr eaLnBrk="1" hangingPunct="1">
              <a:spcBef>
                <a:spcPct val="0"/>
              </a:spcBef>
            </a:pPr>
            <a:endParaRPr lang="en-US" altLang="en-US">
              <a:ea typeface="ＭＳ Ｐゴシック" panose="020B0600070205080204" pitchFamily="34" charset="-128"/>
            </a:endParaRPr>
          </a:p>
          <a:p>
            <a:pPr eaLnBrk="1" hangingPunct="1">
              <a:spcBef>
                <a:spcPct val="0"/>
              </a:spcBef>
            </a:pPr>
            <a:r>
              <a:rPr lang="en-US" altLang="en-US">
                <a:ea typeface="ＭＳ Ｐゴシック" panose="020B0600070205080204" pitchFamily="34" charset="-128"/>
              </a:rPr>
              <a:t>That evolution can only be understood through interpretation</a:t>
            </a:r>
          </a:p>
          <a:p>
            <a:endParaRPr lang="en-US" u="sng"/>
          </a:p>
          <a:p>
            <a:r>
              <a:rPr lang="en-US" b="1" u="none" err="1"/>
              <a:t>Phenemenology</a:t>
            </a:r>
            <a:endParaRPr lang="en-US" b="1" u="none"/>
          </a:p>
          <a:p>
            <a:endParaRPr lang="en-US" u="sng"/>
          </a:p>
          <a:p>
            <a:r>
              <a:rPr lang="en-GB"/>
              <a:t>Best understood as a series of </a:t>
            </a:r>
            <a:r>
              <a:rPr lang="en-GB" b="1"/>
              <a:t>ideas</a:t>
            </a:r>
            <a:r>
              <a:rPr lang="en-GB"/>
              <a:t>, or as a movement that has developed in different directions across time</a:t>
            </a:r>
          </a:p>
          <a:p>
            <a:endParaRPr lang="en-GB"/>
          </a:p>
          <a:p>
            <a:r>
              <a:rPr lang="en-GB"/>
              <a:t>Aims to understand phenomena as it appears to our conscious minds, or in our immediate experience</a:t>
            </a:r>
          </a:p>
          <a:p>
            <a:endParaRPr lang="en-GB"/>
          </a:p>
          <a:p>
            <a:r>
              <a:rPr lang="en-GB"/>
              <a:t>Rejects objectified meaning in favour of understanding the 'life-world’ of human beings</a:t>
            </a:r>
          </a:p>
          <a:p>
            <a:endParaRPr lang="en-GB"/>
          </a:p>
          <a:p>
            <a:r>
              <a:rPr lang="en-GB"/>
              <a:t>Not interested what causes human behaviour, but the meaning that human beings draw from existence</a:t>
            </a:r>
          </a:p>
          <a:p>
            <a:endParaRPr lang="en-GB"/>
          </a:p>
          <a:p>
            <a:r>
              <a:rPr lang="en-GB"/>
              <a:t>Suspicion of the beliefs and practices handed down to us by our culture</a:t>
            </a:r>
          </a:p>
          <a:p>
            <a:endParaRPr lang="en-GB"/>
          </a:p>
          <a:p>
            <a:r>
              <a:rPr lang="en-GB"/>
              <a:t>Calls into question what we take for granted in order to construct new understandings</a:t>
            </a:r>
          </a:p>
          <a:p>
            <a:endParaRPr lang="en-GB"/>
          </a:p>
          <a:p>
            <a:r>
              <a:rPr lang="en-GB" b="1"/>
              <a:t>Social Constructionism</a:t>
            </a:r>
          </a:p>
          <a:p>
            <a:endParaRPr lang="en-GB"/>
          </a:p>
          <a:p>
            <a:pPr>
              <a:lnSpc>
                <a:spcPct val="80000"/>
              </a:lnSpc>
            </a:pPr>
            <a:r>
              <a:rPr lang="en-GB" altLang="en-US"/>
              <a:t>Rejects a single universal truth – </a:t>
            </a:r>
            <a:r>
              <a:rPr lang="en-GB" altLang="en-US" u="sng"/>
              <a:t>Truth is social</a:t>
            </a:r>
          </a:p>
          <a:p>
            <a:pPr>
              <a:lnSpc>
                <a:spcPct val="80000"/>
              </a:lnSpc>
            </a:pPr>
            <a:endParaRPr lang="en-US" altLang="en-US">
              <a:ea typeface="ＭＳ Ｐゴシック" panose="020B0600070205080204" pitchFamily="34" charset="-128"/>
            </a:endParaRPr>
          </a:p>
          <a:p>
            <a:pPr eaLnBrk="1" hangingPunct="1">
              <a:lnSpc>
                <a:spcPct val="80000"/>
              </a:lnSpc>
            </a:pPr>
            <a:r>
              <a:rPr lang="en-US" altLang="en-US">
                <a:ea typeface="ＭＳ Ｐゴシック" panose="020B0600070205080204" pitchFamily="34" charset="-128"/>
              </a:rPr>
              <a:t>Human beings are born into a pre-existing society and through socialization and shared cultural patterns of behavior they keep doing what they have learned to do</a:t>
            </a:r>
          </a:p>
          <a:p>
            <a:pPr eaLnBrk="1" hangingPunct="1">
              <a:lnSpc>
                <a:spcPct val="80000"/>
              </a:lnSpc>
            </a:pPr>
            <a:endParaRPr lang="en-US" altLang="en-US">
              <a:ea typeface="ＭＳ Ｐゴシック" panose="020B0600070205080204" pitchFamily="34" charset="-128"/>
            </a:endParaRPr>
          </a:p>
          <a:p>
            <a:pPr eaLnBrk="1" hangingPunct="1">
              <a:lnSpc>
                <a:spcPct val="80000"/>
              </a:lnSpc>
            </a:pPr>
            <a:r>
              <a:rPr lang="en-US" altLang="en-US" err="1">
                <a:ea typeface="ＭＳ Ｐゴシック" panose="020B0600070205080204" pitchFamily="34" charset="-128"/>
              </a:rPr>
              <a:t>Behaviours</a:t>
            </a:r>
            <a:r>
              <a:rPr lang="en-US" altLang="en-US">
                <a:ea typeface="ＭＳ Ｐゴシック" panose="020B0600070205080204" pitchFamily="34" charset="-128"/>
              </a:rPr>
              <a:t> that are constantly repeated become patterns or habits. </a:t>
            </a:r>
            <a:r>
              <a:rPr lang="en-US" altLang="en-US" err="1">
                <a:ea typeface="ＭＳ Ｐゴシック" panose="020B0600070205080204" pitchFamily="34" charset="-128"/>
              </a:rPr>
              <a:t>Habitualisations</a:t>
            </a:r>
            <a:r>
              <a:rPr lang="en-US" altLang="en-US">
                <a:ea typeface="ＭＳ Ｐゴシック" panose="020B0600070205080204" pitchFamily="34" charset="-128"/>
              </a:rPr>
              <a:t> lead to institutionalization. </a:t>
            </a:r>
          </a:p>
          <a:p>
            <a:pPr eaLnBrk="1" hangingPunct="1">
              <a:lnSpc>
                <a:spcPct val="80000"/>
              </a:lnSpc>
            </a:pPr>
            <a:endParaRPr lang="en-US" altLang="en-US">
              <a:ea typeface="ＭＳ Ｐゴシック" panose="020B0600070205080204" pitchFamily="34" charset="-128"/>
            </a:endParaRPr>
          </a:p>
          <a:p>
            <a:pPr eaLnBrk="1" hangingPunct="1">
              <a:lnSpc>
                <a:spcPct val="80000"/>
              </a:lnSpc>
            </a:pPr>
            <a:r>
              <a:rPr lang="en-US" altLang="en-US">
                <a:ea typeface="ＭＳ Ｐゴシック" panose="020B0600070205080204" pitchFamily="34" charset="-128"/>
              </a:rPr>
              <a:t>Institutions  have some control over human behavior. </a:t>
            </a:r>
          </a:p>
          <a:p>
            <a:pPr eaLnBrk="1" hangingPunct="1">
              <a:lnSpc>
                <a:spcPct val="80000"/>
              </a:lnSpc>
            </a:pPr>
            <a:endParaRPr lang="en-US" altLang="en-US">
              <a:ea typeface="ＭＳ Ｐゴシック" panose="020B0600070205080204" pitchFamily="34" charset="-128"/>
            </a:endParaRPr>
          </a:p>
          <a:p>
            <a:pPr eaLnBrk="1" hangingPunct="1">
              <a:lnSpc>
                <a:spcPct val="80000"/>
              </a:lnSpc>
            </a:pPr>
            <a:r>
              <a:rPr lang="en-US" altLang="en-US" err="1">
                <a:ea typeface="ＭＳ Ｐゴシック" panose="020B0600070205080204" pitchFamily="34" charset="-128"/>
              </a:rPr>
              <a:t>Socialisation</a:t>
            </a:r>
            <a:r>
              <a:rPr lang="en-US" altLang="en-US">
                <a:ea typeface="ＭＳ Ｐゴシック" panose="020B0600070205080204" pitchFamily="34" charset="-128"/>
              </a:rPr>
              <a:t> also plays a role in our internalization of institutional norms for conduct and it is through  this process that  socially acquired ways of doing things develop what seems to be an existence of its own.</a:t>
            </a:r>
          </a:p>
          <a:p>
            <a:pPr eaLnBrk="1" hangingPunct="1">
              <a:lnSpc>
                <a:spcPct val="80000"/>
              </a:lnSpc>
            </a:pPr>
            <a:endParaRPr lang="en-US" altLang="en-US">
              <a:ea typeface="ＭＳ Ｐゴシック" panose="020B0600070205080204" pitchFamily="34" charset="-128"/>
            </a:endParaRPr>
          </a:p>
          <a:p>
            <a:pPr eaLnBrk="1" hangingPunct="1">
              <a:lnSpc>
                <a:spcPct val="80000"/>
              </a:lnSpc>
            </a:pPr>
            <a:r>
              <a:rPr lang="en-US" altLang="en-US">
                <a:ea typeface="ＭＳ Ｐゴシック" panose="020B0600070205080204" pitchFamily="34" charset="-128"/>
              </a:rPr>
              <a:t>Once our subjective reality is created by internalization, we then reify the external world and legitimize it by ascribing validity to it and come to perceive it as though it were separate from the human process that created it.</a:t>
            </a:r>
          </a:p>
          <a:p>
            <a:endParaRPr lang="en-GB"/>
          </a:p>
          <a:p>
            <a:endParaRPr lang="en-GB" altLang="en-US">
              <a:ea typeface="ＭＳ Ｐゴシック" panose="020B0600070205080204" pitchFamily="34" charset="-128"/>
            </a:endParaRPr>
          </a:p>
          <a:p>
            <a:endParaRPr lang="en-GB"/>
          </a:p>
          <a:p>
            <a:pPr eaLnBrk="1" hangingPunct="1">
              <a:spcBef>
                <a:spcPct val="0"/>
              </a:spcBef>
            </a:pPr>
            <a:endParaRPr lang="en-US" altLang="en-US">
              <a:ea typeface="ＭＳ Ｐゴシック" panose="020B0600070205080204" pitchFamily="34" charset="-128"/>
            </a:endParaRPr>
          </a:p>
          <a:p>
            <a:endParaRPr lang="en-US" u="sng"/>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B4FC595-7B7C-3A4B-8560-CF7EFC39EA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3803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Illuminating meanings </a:t>
            </a:r>
          </a:p>
          <a:p>
            <a:endParaRPr lang="en-US">
              <a:cs typeface="Calibri"/>
            </a:endParaRPr>
          </a:p>
          <a:p>
            <a:pPr marL="171450" indent="-171450">
              <a:lnSpc>
                <a:spcPct val="90000"/>
              </a:lnSpc>
              <a:spcBef>
                <a:spcPts val="1000"/>
              </a:spcBef>
              <a:buFont typeface="Arial"/>
              <a:buChar char="•"/>
            </a:pPr>
            <a:r>
              <a:rPr lang="en-GB"/>
              <a:t>Focus on the “taken for granted”</a:t>
            </a:r>
            <a:endParaRPr lang="en-US"/>
          </a:p>
          <a:p>
            <a:pPr marL="171450" indent="-171450">
              <a:lnSpc>
                <a:spcPct val="90000"/>
              </a:lnSpc>
              <a:spcBef>
                <a:spcPts val="1000"/>
              </a:spcBef>
              <a:buFont typeface="Arial"/>
              <a:buChar char="•"/>
            </a:pPr>
            <a:r>
              <a:rPr lang="en-GB"/>
              <a:t>How is reality constructed (and by whom)?</a:t>
            </a:r>
            <a:endParaRPr lang="en-US"/>
          </a:p>
          <a:p>
            <a:pPr marL="171450" indent="-171450">
              <a:lnSpc>
                <a:spcPct val="90000"/>
              </a:lnSpc>
              <a:spcBef>
                <a:spcPts val="1000"/>
              </a:spcBef>
              <a:buFont typeface="Arial"/>
              <a:buChar char="•"/>
            </a:pPr>
            <a:r>
              <a:rPr lang="en-GB"/>
              <a:t>How are social problems constructed and by whom?</a:t>
            </a:r>
            <a:endParaRPr lang="en-US"/>
          </a:p>
          <a:p>
            <a:pPr marL="171450" indent="-171450">
              <a:lnSpc>
                <a:spcPct val="90000"/>
              </a:lnSpc>
              <a:spcBef>
                <a:spcPts val="1000"/>
              </a:spcBef>
              <a:buFont typeface="Arial"/>
              <a:buChar char="•"/>
            </a:pPr>
            <a:r>
              <a:rPr lang="en-GB"/>
              <a:t>Self-reflexivity – </a:t>
            </a:r>
            <a:r>
              <a:rPr lang="en-GB" b="1"/>
              <a:t>We</a:t>
            </a:r>
            <a:r>
              <a:rPr lang="en-GB"/>
              <a:t> are part of ‘the social’ </a:t>
            </a:r>
            <a:endParaRPr lang="en-US"/>
          </a:p>
          <a:p>
            <a:pPr marL="171450" indent="-171450">
              <a:lnSpc>
                <a:spcPct val="90000"/>
              </a:lnSpc>
              <a:spcBef>
                <a:spcPts val="1000"/>
              </a:spcBef>
              <a:buFont typeface="Arial"/>
              <a:buChar char="•"/>
            </a:pPr>
            <a:r>
              <a:rPr lang="en-GB"/>
              <a:t>The social – and the individuals who comprise it -  is complex, dynamic and constantly changing</a:t>
            </a:r>
          </a:p>
          <a:p>
            <a:pPr marL="171450" indent="-171450">
              <a:lnSpc>
                <a:spcPct val="90000"/>
              </a:lnSpc>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22</a:t>
            </a:fld>
            <a:endParaRPr lang="en-US"/>
          </a:p>
        </p:txBody>
      </p:sp>
    </p:spTree>
    <p:extLst>
      <p:ext uri="{BB962C8B-B14F-4D97-AF65-F5344CB8AC3E}">
        <p14:creationId xmlns:p14="http://schemas.microsoft.com/office/powerpoint/2010/main" val="1064768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90000"/>
              </a:lnSpc>
            </a:pPr>
            <a:r>
              <a:rPr lang="en-GB" b="1" u="sng"/>
              <a:t>Post Modernism</a:t>
            </a:r>
            <a:endParaRPr lang="en-GB"/>
          </a:p>
          <a:p>
            <a:pPr marL="228600" indent="-228600">
              <a:lnSpc>
                <a:spcPct val="90000"/>
              </a:lnSpc>
              <a:spcBef>
                <a:spcPts val="1000"/>
              </a:spcBef>
              <a:buFont typeface="Arial"/>
              <a:buChar char="•"/>
            </a:pPr>
            <a:r>
              <a:rPr lang="en-GB" i="1"/>
              <a:t>Exploring </a:t>
            </a:r>
            <a:r>
              <a:rPr lang="en-GB"/>
              <a:t>contingency</a:t>
            </a:r>
            <a:r>
              <a:rPr lang="en-GB" i="1"/>
              <a:t> </a:t>
            </a:r>
            <a:endParaRPr lang="en-GB"/>
          </a:p>
          <a:p>
            <a:pPr marL="228600" indent="-228600">
              <a:lnSpc>
                <a:spcPct val="90000"/>
              </a:lnSpc>
              <a:spcBef>
                <a:spcPts val="1000"/>
              </a:spcBef>
              <a:buFont typeface="Arial"/>
              <a:buChar char="•"/>
            </a:pPr>
            <a:r>
              <a:rPr lang="en-GB"/>
              <a:t>Fragmented identities </a:t>
            </a:r>
            <a:endParaRPr lang="en-US"/>
          </a:p>
          <a:p>
            <a:pPr marL="228600" indent="-228600">
              <a:lnSpc>
                <a:spcPct val="90000"/>
              </a:lnSpc>
              <a:spcBef>
                <a:spcPts val="1000"/>
              </a:spcBef>
              <a:buFont typeface="Arial"/>
              <a:buChar char="•"/>
            </a:pPr>
            <a:r>
              <a:rPr lang="en-GB"/>
              <a:t>Discourses/Textuality - world created through discourse</a:t>
            </a:r>
            <a:endParaRPr lang="en-US"/>
          </a:p>
          <a:p>
            <a:pPr marL="228600" indent="-228600">
              <a:lnSpc>
                <a:spcPct val="90000"/>
              </a:lnSpc>
              <a:spcBef>
                <a:spcPts val="1000"/>
              </a:spcBef>
              <a:buFont typeface="Arial"/>
              <a:buChar char="•"/>
            </a:pPr>
            <a:r>
              <a:rPr lang="en-GB"/>
              <a:t>Power Relations</a:t>
            </a:r>
            <a:endParaRPr lang="en-US"/>
          </a:p>
          <a:p>
            <a:pPr marL="228600" indent="-228600">
              <a:lnSpc>
                <a:spcPct val="90000"/>
              </a:lnSpc>
              <a:spcBef>
                <a:spcPts val="1000"/>
              </a:spcBef>
              <a:buFont typeface="Arial"/>
              <a:buChar char="•"/>
            </a:pPr>
            <a:r>
              <a:rPr lang="en-GB"/>
              <a:t>Knowledge is dependent on locality</a:t>
            </a:r>
            <a:endParaRPr lang="en-US"/>
          </a:p>
          <a:p>
            <a:pPr marL="228600" indent="-228600">
              <a:lnSpc>
                <a:spcPct val="90000"/>
              </a:lnSpc>
              <a:spcBef>
                <a:spcPts val="1000"/>
              </a:spcBef>
              <a:buFont typeface="Arial"/>
              <a:buChar char="•"/>
            </a:pPr>
            <a:r>
              <a:rPr lang="en-GB"/>
              <a:t>‘Truth’ is dynamic and ephemeral </a:t>
            </a:r>
            <a:endParaRPr lang="en-US"/>
          </a:p>
          <a:p>
            <a:pPr>
              <a:lnSpc>
                <a:spcPct val="90000"/>
              </a:lnSpc>
              <a:spcBef>
                <a:spcPts val="1000"/>
              </a:spcBef>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23</a:t>
            </a:fld>
            <a:endParaRPr lang="en-US"/>
          </a:p>
        </p:txBody>
      </p:sp>
    </p:spTree>
    <p:extLst>
      <p:ext uri="{BB962C8B-B14F-4D97-AF65-F5344CB8AC3E}">
        <p14:creationId xmlns:p14="http://schemas.microsoft.com/office/powerpoint/2010/main" val="15915954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Epistemologically, pragmatism is premised on the idea that research can steer clear of metaphysical debates about the nature of truth and reality and focus instead on 'practical understandings' of concrete, real-world issues (Patton, 2005: 153).</a:t>
            </a:r>
          </a:p>
          <a:p>
            <a:endParaRPr lang="en-US">
              <a:cs typeface="Calibri"/>
            </a:endParaRPr>
          </a:p>
          <a:p>
            <a:pPr marL="171450" indent="-171450">
              <a:lnSpc>
                <a:spcPct val="90000"/>
              </a:lnSpc>
              <a:spcBef>
                <a:spcPts val="1000"/>
              </a:spcBef>
              <a:buFont typeface="Arial"/>
              <a:buChar char="•"/>
            </a:pPr>
            <a:r>
              <a:rPr lang="en-US"/>
              <a:t>Concepts are only relevant when they are supporting </a:t>
            </a:r>
            <a:r>
              <a:rPr lang="en-US" b="1"/>
              <a:t>action</a:t>
            </a:r>
            <a:endParaRPr lang="en-US"/>
          </a:p>
          <a:p>
            <a:pPr marL="171450" indent="-171450">
              <a:lnSpc>
                <a:spcPct val="90000"/>
              </a:lnSpc>
              <a:spcBef>
                <a:spcPts val="1000"/>
              </a:spcBef>
              <a:buFont typeface="Arial"/>
              <a:buChar char="•"/>
            </a:pPr>
            <a:r>
              <a:rPr lang="en-US"/>
              <a:t>Knowledge based on </a:t>
            </a:r>
            <a:r>
              <a:rPr lang="en-US" b="1"/>
              <a:t>experience </a:t>
            </a:r>
            <a:r>
              <a:rPr lang="en-US"/>
              <a:t>is 'true'</a:t>
            </a:r>
            <a:endParaRPr lang="en-US">
              <a:cs typeface="Calibri"/>
            </a:endParaRPr>
          </a:p>
          <a:p>
            <a:pPr marL="171450" indent="-171450">
              <a:lnSpc>
                <a:spcPct val="90000"/>
              </a:lnSpc>
              <a:spcBef>
                <a:spcPts val="1000"/>
              </a:spcBef>
              <a:buFont typeface="Arial"/>
              <a:buChar char="•"/>
            </a:pPr>
            <a:r>
              <a:rPr lang="en-US"/>
              <a:t> All that can be known is dependent upon experience. </a:t>
            </a:r>
          </a:p>
          <a:p>
            <a:pPr marL="171450" indent="-171450">
              <a:lnSpc>
                <a:spcPct val="90000"/>
              </a:lnSpc>
              <a:spcBef>
                <a:spcPts val="1000"/>
              </a:spcBef>
              <a:buFont typeface="Arial"/>
              <a:buChar char="•"/>
            </a:pPr>
            <a:r>
              <a:rPr lang="en-US"/>
              <a:t>Phenomenon are constantly changing to </a:t>
            </a:r>
            <a:r>
              <a:rPr lang="en-US" b="1"/>
              <a:t>knowledge</a:t>
            </a:r>
            <a:r>
              <a:rPr lang="en-US"/>
              <a:t> </a:t>
            </a:r>
            <a:r>
              <a:rPr lang="en-US" b="1"/>
              <a:t>about</a:t>
            </a:r>
            <a:r>
              <a:rPr lang="en-US"/>
              <a:t> </a:t>
            </a:r>
            <a:r>
              <a:rPr lang="en-US" b="1"/>
              <a:t>truth must change </a:t>
            </a:r>
            <a:r>
              <a:rPr lang="en-US"/>
              <a:t>accordingly. </a:t>
            </a:r>
          </a:p>
          <a:p>
            <a:pPr marL="171450" indent="-171450">
              <a:lnSpc>
                <a:spcPct val="90000"/>
              </a:lnSpc>
              <a:spcBef>
                <a:spcPts val="1000"/>
              </a:spcBef>
              <a:buFont typeface="Arial"/>
              <a:buChar char="•"/>
            </a:pPr>
            <a:r>
              <a:rPr lang="en-US"/>
              <a:t>Emphasis on </a:t>
            </a:r>
            <a:r>
              <a:rPr lang="en-US" b="1"/>
              <a:t>functional </a:t>
            </a:r>
            <a:r>
              <a:rPr lang="en-US"/>
              <a:t>knowledge and understanding. </a:t>
            </a:r>
          </a:p>
          <a:p>
            <a:pPr marL="171450" indent="-171450">
              <a:lnSpc>
                <a:spcPct val="90000"/>
              </a:lnSpc>
              <a:spcBef>
                <a:spcPts val="1000"/>
              </a:spcBef>
              <a:buFont typeface="Arial"/>
              <a:buChar char="•"/>
            </a:pPr>
            <a:r>
              <a:rPr lang="en-US"/>
              <a:t>No spiritual or ultimate value</a:t>
            </a:r>
          </a:p>
          <a:p>
            <a:pPr marL="171450" indent="-171450">
              <a:lnSpc>
                <a:spcPct val="90000"/>
              </a:lnSpc>
              <a:spcBef>
                <a:spcPts val="1000"/>
              </a:spcBef>
              <a:buFont typeface="Arial"/>
              <a:buChar char="•"/>
            </a:pPr>
            <a:r>
              <a:rPr lang="en-US"/>
              <a:t>Attempts to integrate subjects and activities</a:t>
            </a:r>
          </a:p>
          <a:p>
            <a:pPr marL="171450" indent="-171450">
              <a:lnSpc>
                <a:spcPct val="90000"/>
              </a:lnSpc>
              <a:spcBef>
                <a:spcPts val="1000"/>
              </a:spcBef>
              <a:buFont typeface="Arial"/>
              <a:buChar char="•"/>
            </a:pPr>
            <a:r>
              <a:rPr lang="en-US"/>
              <a:t>Research Through design</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24</a:t>
            </a:fld>
            <a:endParaRPr lang="en-US"/>
          </a:p>
        </p:txBody>
      </p:sp>
    </p:spTree>
    <p:extLst>
      <p:ext uri="{BB962C8B-B14F-4D97-AF65-F5344CB8AC3E}">
        <p14:creationId xmlns:p14="http://schemas.microsoft.com/office/powerpoint/2010/main" val="23877143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5"/>
        <p:cNvGrpSpPr/>
        <p:nvPr/>
      </p:nvGrpSpPr>
      <p:grpSpPr>
        <a:xfrm>
          <a:off x="0" y="0"/>
          <a:ext cx="0" cy="0"/>
          <a:chOff x="0" y="0"/>
          <a:chExt cx="0" cy="0"/>
        </a:xfrm>
      </p:grpSpPr>
      <p:sp>
        <p:nvSpPr>
          <p:cNvPr id="436" name="Google Shape;436;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437" name="Google Shape;437;p4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GB">
              <a:cs typeface="Calibri" panose="020F0502020204030204"/>
            </a:endParaRPr>
          </a:p>
        </p:txBody>
      </p:sp>
      <p:sp>
        <p:nvSpPr>
          <p:cNvPr id="438" name="Google Shape;438;p4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GB" sz="1200" b="0" i="0" u="none" strike="noStrike" cap="none">
                <a:solidFill>
                  <a:srgbClr val="000000"/>
                </a:solidFill>
                <a:latin typeface="Calibri"/>
                <a:ea typeface="Calibri"/>
                <a:cs typeface="Calibri"/>
                <a:sym typeface="Calibri"/>
              </a:rPr>
              <a:t>25</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D01ED-A743-222F-F08C-EE1B6898B4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730B56-687A-2933-4236-4F9F46AF0B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2F7E05-0F9D-B601-E106-D57742699CA4}"/>
              </a:ext>
            </a:extLst>
          </p:cNvPr>
          <p:cNvSpPr>
            <a:spLocks noGrp="1"/>
          </p:cNvSpPr>
          <p:nvPr>
            <p:ph type="body" idx="1"/>
          </p:nvPr>
        </p:nvSpPr>
        <p:spPr/>
        <p:txBody>
          <a:bodyPr/>
          <a:lstStyle/>
          <a:p>
            <a:r>
              <a:rPr lang="en-US">
                <a:cs typeface="Calibri"/>
              </a:rPr>
              <a:t>Illuminating meanings </a:t>
            </a:r>
          </a:p>
          <a:p>
            <a:endParaRPr lang="en-US">
              <a:cs typeface="Calibri"/>
            </a:endParaRPr>
          </a:p>
          <a:p>
            <a:pPr marL="171450" indent="-171450">
              <a:lnSpc>
                <a:spcPct val="90000"/>
              </a:lnSpc>
              <a:spcBef>
                <a:spcPts val="1000"/>
              </a:spcBef>
              <a:buFont typeface="Arial"/>
              <a:buChar char="•"/>
            </a:pPr>
            <a:r>
              <a:rPr lang="en-GB"/>
              <a:t>Focus on the “taken for granted”</a:t>
            </a:r>
            <a:endParaRPr lang="en-US"/>
          </a:p>
          <a:p>
            <a:pPr marL="171450" indent="-171450">
              <a:lnSpc>
                <a:spcPct val="90000"/>
              </a:lnSpc>
              <a:spcBef>
                <a:spcPts val="1000"/>
              </a:spcBef>
              <a:buFont typeface="Arial"/>
              <a:buChar char="•"/>
            </a:pPr>
            <a:r>
              <a:rPr lang="en-GB"/>
              <a:t>How is reality constructed (and by whom)?</a:t>
            </a:r>
            <a:endParaRPr lang="en-US"/>
          </a:p>
          <a:p>
            <a:pPr marL="171450" indent="-171450">
              <a:lnSpc>
                <a:spcPct val="90000"/>
              </a:lnSpc>
              <a:spcBef>
                <a:spcPts val="1000"/>
              </a:spcBef>
              <a:buFont typeface="Arial"/>
              <a:buChar char="•"/>
            </a:pPr>
            <a:r>
              <a:rPr lang="en-GB"/>
              <a:t>How are social problems constructed and by whom?</a:t>
            </a:r>
            <a:endParaRPr lang="en-US"/>
          </a:p>
          <a:p>
            <a:pPr marL="171450" indent="-171450">
              <a:lnSpc>
                <a:spcPct val="90000"/>
              </a:lnSpc>
              <a:spcBef>
                <a:spcPts val="1000"/>
              </a:spcBef>
              <a:buFont typeface="Arial"/>
              <a:buChar char="•"/>
            </a:pPr>
            <a:r>
              <a:rPr lang="en-GB"/>
              <a:t>Self-reflexivity – </a:t>
            </a:r>
            <a:r>
              <a:rPr lang="en-GB" b="1"/>
              <a:t>We</a:t>
            </a:r>
            <a:r>
              <a:rPr lang="en-GB"/>
              <a:t> are part of ‘the social’ </a:t>
            </a:r>
            <a:endParaRPr lang="en-US"/>
          </a:p>
          <a:p>
            <a:pPr marL="171450" indent="-171450">
              <a:lnSpc>
                <a:spcPct val="90000"/>
              </a:lnSpc>
              <a:spcBef>
                <a:spcPts val="1000"/>
              </a:spcBef>
              <a:buFont typeface="Arial"/>
              <a:buChar char="•"/>
            </a:pPr>
            <a:r>
              <a:rPr lang="en-GB"/>
              <a:t>The social – and the individuals who comprise it -  is complex, dynamic and constantly changing</a:t>
            </a:r>
          </a:p>
          <a:p>
            <a:pPr marL="171450" indent="-171450">
              <a:lnSpc>
                <a:spcPct val="90000"/>
              </a:lnSpc>
              <a:spcBef>
                <a:spcPts val="1000"/>
              </a:spcBef>
              <a:buFont typeface="Arial"/>
              <a:buChar char="•"/>
            </a:pPr>
            <a:endParaRPr lang="en-US"/>
          </a:p>
          <a:p>
            <a:endParaRPr lang="en-US">
              <a:cs typeface="Calibri"/>
            </a:endParaRPr>
          </a:p>
        </p:txBody>
      </p:sp>
      <p:sp>
        <p:nvSpPr>
          <p:cNvPr id="4" name="Slide Number Placeholder 3">
            <a:extLst>
              <a:ext uri="{FF2B5EF4-FFF2-40B4-BE49-F238E27FC236}">
                <a16:creationId xmlns:a16="http://schemas.microsoft.com/office/drawing/2014/main" id="{76D32E37-8B41-EF5E-CD11-0AA6D834744C}"/>
              </a:ext>
            </a:extLst>
          </p:cNvPr>
          <p:cNvSpPr>
            <a:spLocks noGrp="1"/>
          </p:cNvSpPr>
          <p:nvPr>
            <p:ph type="sldNum" sz="quarter" idx="5"/>
          </p:nvPr>
        </p:nvSpPr>
        <p:spPr/>
        <p:txBody>
          <a:bodyPr/>
          <a:lstStyle/>
          <a:p>
            <a:fld id="{4A7965BD-3B0B-4313-A210-BD7444BA31CE}" type="slidenum">
              <a:rPr lang="en-US"/>
              <a:t>27</a:t>
            </a:fld>
            <a:endParaRPr lang="en-US"/>
          </a:p>
        </p:txBody>
      </p:sp>
    </p:spTree>
    <p:extLst>
      <p:ext uri="{BB962C8B-B14F-4D97-AF65-F5344CB8AC3E}">
        <p14:creationId xmlns:p14="http://schemas.microsoft.com/office/powerpoint/2010/main" val="42573907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4890665" cy="4389120"/>
          </a:xfrm>
          <a:prstGeom prst="rect">
            <a:avLst/>
          </a:prstGeom>
        </p:spPr>
        <p:txBody>
          <a:bodyPr/>
          <a:lstStyle/>
          <a:p>
            <a:r>
              <a:rPr lang="en-GB"/>
              <a:t>11.25</a:t>
            </a:r>
          </a:p>
        </p:txBody>
      </p:sp>
    </p:spTree>
    <p:extLst>
      <p:ext uri="{BB962C8B-B14F-4D97-AF65-F5344CB8AC3E}">
        <p14:creationId xmlns:p14="http://schemas.microsoft.com/office/powerpoint/2010/main" val="15723599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C9A526-41B9-F34B-9E0D-326CE0BF6EE2}" type="slidenum">
              <a:rPr lang="en-GB" smtClean="0"/>
              <a:t>31</a:t>
            </a:fld>
            <a:endParaRPr lang="en-GB"/>
          </a:p>
        </p:txBody>
      </p:sp>
    </p:spTree>
    <p:extLst>
      <p:ext uri="{BB962C8B-B14F-4D97-AF65-F5344CB8AC3E}">
        <p14:creationId xmlns:p14="http://schemas.microsoft.com/office/powerpoint/2010/main" val="21298622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4890665" cy="4389120"/>
          </a:xfrm>
          <a:prstGeom prst="rect">
            <a:avLst/>
          </a:prstGeom>
        </p:spPr>
        <p:txBody>
          <a:bodyPr/>
          <a:lstStyle/>
          <a:p>
            <a:endParaRPr lang="en-GB"/>
          </a:p>
        </p:txBody>
      </p:sp>
    </p:spTree>
    <p:extLst>
      <p:ext uri="{BB962C8B-B14F-4D97-AF65-F5344CB8AC3E}">
        <p14:creationId xmlns:p14="http://schemas.microsoft.com/office/powerpoint/2010/main" val="34126553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4890665" cy="4389120"/>
          </a:xfrm>
          <a:prstGeom prst="rect">
            <a:avLst/>
          </a:prstGeom>
        </p:spPr>
        <p:txBody>
          <a:bodyPr/>
          <a:lstStyle/>
          <a:p>
            <a:endParaRPr lang="en-GB"/>
          </a:p>
        </p:txBody>
      </p:sp>
    </p:spTree>
    <p:extLst>
      <p:ext uri="{BB962C8B-B14F-4D97-AF65-F5344CB8AC3E}">
        <p14:creationId xmlns:p14="http://schemas.microsoft.com/office/powerpoint/2010/main" val="39588328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4890665" cy="4389120"/>
          </a:xfrm>
          <a:prstGeom prst="rect">
            <a:avLst/>
          </a:prstGeom>
        </p:spPr>
        <p:txBody>
          <a:bodyPr/>
          <a:lstStyle/>
          <a:p>
            <a:r>
              <a:rPr lang="en-GB"/>
              <a:t>11.50</a:t>
            </a:r>
          </a:p>
        </p:txBody>
      </p:sp>
    </p:spTree>
    <p:extLst>
      <p:ext uri="{BB962C8B-B14F-4D97-AF65-F5344CB8AC3E}">
        <p14:creationId xmlns:p14="http://schemas.microsoft.com/office/powerpoint/2010/main" val="28719693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4890665" cy="4389120"/>
          </a:xfrm>
          <a:prstGeom prst="rect">
            <a:avLst/>
          </a:prstGeom>
        </p:spPr>
        <p:txBody>
          <a:bodyPr/>
          <a:lstStyle/>
          <a:p>
            <a:r>
              <a:rPr lang="en-GB"/>
              <a:t>11.50</a:t>
            </a:r>
          </a:p>
        </p:txBody>
      </p:sp>
    </p:spTree>
    <p:extLst>
      <p:ext uri="{BB962C8B-B14F-4D97-AF65-F5344CB8AC3E}">
        <p14:creationId xmlns:p14="http://schemas.microsoft.com/office/powerpoint/2010/main" val="26899982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4890665" cy="4389120"/>
          </a:xfrm>
          <a:prstGeom prst="rect">
            <a:avLst/>
          </a:prstGeom>
        </p:spPr>
        <p:txBody>
          <a:bodyPr/>
          <a:lstStyle/>
          <a:p>
            <a:endParaRPr lang="en-GB"/>
          </a:p>
        </p:txBody>
      </p:sp>
    </p:spTree>
    <p:extLst>
      <p:ext uri="{BB962C8B-B14F-4D97-AF65-F5344CB8AC3E}">
        <p14:creationId xmlns:p14="http://schemas.microsoft.com/office/powerpoint/2010/main" val="36849900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4890665" cy="4389120"/>
          </a:xfrm>
          <a:prstGeom prst="rect">
            <a:avLst/>
          </a:prstGeom>
        </p:spPr>
        <p:txBody>
          <a:bodyPr/>
          <a:lstStyle/>
          <a:p>
            <a:endParaRPr lang="en-GB"/>
          </a:p>
        </p:txBody>
      </p:sp>
    </p:spTree>
    <p:extLst>
      <p:ext uri="{BB962C8B-B14F-4D97-AF65-F5344CB8AC3E}">
        <p14:creationId xmlns:p14="http://schemas.microsoft.com/office/powerpoint/2010/main" val="38107573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 </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E914C59B-3591-9740-8978-36D83A253740}" type="slidenum">
              <a:rPr lang="en-GB" smtClean="0"/>
              <a:t>41</a:t>
            </a:fld>
            <a:endParaRPr lang="en-GB"/>
          </a:p>
        </p:txBody>
      </p:sp>
    </p:spTree>
    <p:extLst>
      <p:ext uri="{BB962C8B-B14F-4D97-AF65-F5344CB8AC3E}">
        <p14:creationId xmlns:p14="http://schemas.microsoft.com/office/powerpoint/2010/main" val="26088067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 </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E914C59B-3591-9740-8978-36D83A253740}" type="slidenum">
              <a:rPr lang="en-GB" smtClean="0"/>
              <a:t>42</a:t>
            </a:fld>
            <a:endParaRPr lang="en-GB"/>
          </a:p>
        </p:txBody>
      </p:sp>
    </p:spTree>
    <p:extLst>
      <p:ext uri="{BB962C8B-B14F-4D97-AF65-F5344CB8AC3E}">
        <p14:creationId xmlns:p14="http://schemas.microsoft.com/office/powerpoint/2010/main" val="36547095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4890665" cy="4389120"/>
          </a:xfrm>
          <a:prstGeom prst="rect">
            <a:avLst/>
          </a:prstGeom>
        </p:spPr>
        <p:txBody>
          <a:bodyPr/>
          <a:lstStyle/>
          <a:p>
            <a:r>
              <a:rPr lang="en-GB"/>
              <a:t>See it as a process of getting more </a:t>
            </a:r>
            <a:r>
              <a:rPr lang="en-GB" err="1"/>
              <a:t>specfic</a:t>
            </a:r>
            <a:endParaRPr lang="en-GB"/>
          </a:p>
        </p:txBody>
      </p:sp>
    </p:spTree>
    <p:extLst>
      <p:ext uri="{BB962C8B-B14F-4D97-AF65-F5344CB8AC3E}">
        <p14:creationId xmlns:p14="http://schemas.microsoft.com/office/powerpoint/2010/main" val="33893049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sz="1200"/>
              <a:t>Aims</a:t>
            </a:r>
          </a:p>
          <a:p>
            <a:pPr>
              <a:buFont typeface="Arial" panose="020B0604020202020204" pitchFamily="34" charset="0"/>
              <a:buChar char="•"/>
            </a:pPr>
            <a:r>
              <a:rPr lang="en-GB" sz="1200"/>
              <a:t>The purpose of research objectives are to summarise what is to be achieved by the study</a:t>
            </a:r>
          </a:p>
          <a:p>
            <a:pPr>
              <a:buFont typeface="Arial" panose="020B0604020202020204" pitchFamily="34" charset="0"/>
              <a:buChar char="•"/>
            </a:pPr>
            <a:r>
              <a:rPr lang="en-GB" sz="1200"/>
              <a:t>Normally comprised of 3 or 4 sub-questions which narrow down the study to its essentials</a:t>
            </a:r>
          </a:p>
          <a:p>
            <a:pPr>
              <a:buFont typeface="Arial" panose="020B0604020202020204" pitchFamily="34" charset="0"/>
              <a:buChar char="•"/>
            </a:pPr>
            <a:r>
              <a:rPr lang="en-GB" sz="1200"/>
              <a:t>Organises the study into clearly definable parts or phases</a:t>
            </a:r>
          </a:p>
          <a:p>
            <a:pPr>
              <a:buFont typeface="Arial" panose="020B0604020202020204" pitchFamily="34" charset="0"/>
              <a:buChar char="•"/>
            </a:pPr>
            <a:r>
              <a:rPr lang="en-GB" sz="1200"/>
              <a:t>Facilitates the development of an appropriate research methodology and the selection of appropriate methods of data collection analysis</a:t>
            </a:r>
          </a:p>
          <a:p>
            <a:pPr>
              <a:buFont typeface="Arial" panose="020B0604020202020204" pitchFamily="34" charset="0"/>
              <a:buChar char="•"/>
            </a:pPr>
            <a:endParaRPr lang="en-GB" sz="1200"/>
          </a:p>
          <a:p>
            <a:pPr>
              <a:buFont typeface="Arial" panose="020B0604020202020204" pitchFamily="34" charset="0"/>
              <a:buChar char="•"/>
            </a:pPr>
            <a:endParaRPr lang="en-GB" sz="1200"/>
          </a:p>
          <a:p>
            <a:endParaRPr lang="en-GB"/>
          </a:p>
        </p:txBody>
      </p:sp>
      <p:sp>
        <p:nvSpPr>
          <p:cNvPr id="4" name="Slide Number Placeholder 3"/>
          <p:cNvSpPr>
            <a:spLocks noGrp="1"/>
          </p:cNvSpPr>
          <p:nvPr>
            <p:ph type="sldNum" sz="quarter" idx="5"/>
          </p:nvPr>
        </p:nvSpPr>
        <p:spPr/>
        <p:txBody>
          <a:bodyPr/>
          <a:lstStyle/>
          <a:p>
            <a:fld id="{1EC9A526-41B9-F34B-9E0D-326CE0BF6EE2}" type="slidenum">
              <a:rPr lang="en-GB" smtClean="0"/>
              <a:t>44</a:t>
            </a:fld>
            <a:endParaRPr lang="en-GB"/>
          </a:p>
        </p:txBody>
      </p:sp>
    </p:spTree>
    <p:extLst>
      <p:ext uri="{BB962C8B-B14F-4D97-AF65-F5344CB8AC3E}">
        <p14:creationId xmlns:p14="http://schemas.microsoft.com/office/powerpoint/2010/main" val="31568570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sz="1200"/>
              <a:t>Alternates between the </a:t>
            </a:r>
            <a:r>
              <a:rPr lang="en-GB" sz="1200" b="1"/>
              <a:t>general</a:t>
            </a:r>
            <a:r>
              <a:rPr lang="en-GB" sz="1200"/>
              <a:t> and the </a:t>
            </a:r>
            <a:r>
              <a:rPr lang="en-GB" sz="1200" b="1"/>
              <a:t>specific</a:t>
            </a:r>
            <a:r>
              <a:rPr lang="en-GB" sz="1200"/>
              <a:t> </a:t>
            </a:r>
          </a:p>
          <a:p>
            <a:pPr>
              <a:buFont typeface="Arial" panose="020B0604020202020204" pitchFamily="34" charset="0"/>
              <a:buChar char="•"/>
            </a:pPr>
            <a:endParaRPr lang="en-GB" sz="1200"/>
          </a:p>
          <a:p>
            <a:pPr>
              <a:buFont typeface="Arial" panose="020B0604020202020204" pitchFamily="34" charset="0"/>
              <a:buChar char="•"/>
            </a:pPr>
            <a:r>
              <a:rPr lang="en-GB" sz="1200" b="0" i="0" kern="1200">
                <a:solidFill>
                  <a:schemeClr val="tx1"/>
                </a:solidFill>
                <a:effectLst/>
                <a:latin typeface="+mn-lt"/>
                <a:ea typeface="+mn-ea"/>
                <a:cs typeface="+mn-cs"/>
              </a:rPr>
              <a:t> The general objective is met through meeting the specific objectives stated. • Specific objectives clearly specify what the researcher will do in the study, where and for what purpose the study is done.</a:t>
            </a:r>
            <a:endParaRPr lang="en-GB"/>
          </a:p>
        </p:txBody>
      </p:sp>
      <p:sp>
        <p:nvSpPr>
          <p:cNvPr id="4" name="Slide Number Placeholder 3"/>
          <p:cNvSpPr>
            <a:spLocks noGrp="1"/>
          </p:cNvSpPr>
          <p:nvPr>
            <p:ph type="sldNum" sz="quarter" idx="5"/>
          </p:nvPr>
        </p:nvSpPr>
        <p:spPr/>
        <p:txBody>
          <a:bodyPr/>
          <a:lstStyle/>
          <a:p>
            <a:fld id="{1EC9A526-41B9-F34B-9E0D-326CE0BF6EE2}" type="slidenum">
              <a:rPr lang="en-GB" smtClean="0"/>
              <a:t>45</a:t>
            </a:fld>
            <a:endParaRPr lang="en-GB"/>
          </a:p>
        </p:txBody>
      </p:sp>
    </p:spTree>
    <p:extLst>
      <p:ext uri="{BB962C8B-B14F-4D97-AF65-F5344CB8AC3E}">
        <p14:creationId xmlns:p14="http://schemas.microsoft.com/office/powerpoint/2010/main" val="14176151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C9A526-41B9-F34B-9E0D-326CE0BF6EE2}" type="slidenum">
              <a:rPr lang="en-GB" smtClean="0"/>
              <a:t>47</a:t>
            </a:fld>
            <a:endParaRPr lang="en-GB"/>
          </a:p>
        </p:txBody>
      </p:sp>
    </p:spTree>
    <p:extLst>
      <p:ext uri="{BB962C8B-B14F-4D97-AF65-F5344CB8AC3E}">
        <p14:creationId xmlns:p14="http://schemas.microsoft.com/office/powerpoint/2010/main" val="41562318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C9A526-41B9-F34B-9E0D-326CE0BF6EE2}" type="slidenum">
              <a:rPr lang="en-GB" smtClean="0"/>
              <a:t>48</a:t>
            </a:fld>
            <a:endParaRPr lang="en-GB"/>
          </a:p>
        </p:txBody>
      </p:sp>
    </p:spTree>
    <p:extLst>
      <p:ext uri="{BB962C8B-B14F-4D97-AF65-F5344CB8AC3E}">
        <p14:creationId xmlns:p14="http://schemas.microsoft.com/office/powerpoint/2010/main" val="40091352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922CF-1D80-F808-1BC9-5D5C6FD26E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9C5F0C-816A-E12C-98FD-49409F01FD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162951-AAC7-5F15-AEF6-EF1877558A1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D23C1BC-5704-0165-48C7-16E85A70C030}"/>
              </a:ext>
            </a:extLst>
          </p:cNvPr>
          <p:cNvSpPr>
            <a:spLocks noGrp="1"/>
          </p:cNvSpPr>
          <p:nvPr>
            <p:ph type="sldNum" sz="quarter" idx="5"/>
          </p:nvPr>
        </p:nvSpPr>
        <p:spPr/>
        <p:txBody>
          <a:bodyPr/>
          <a:lstStyle/>
          <a:p>
            <a:fld id="{1EC9A526-41B9-F34B-9E0D-326CE0BF6EE2}" type="slidenum">
              <a:rPr lang="en-GB" smtClean="0"/>
              <a:t>50</a:t>
            </a:fld>
            <a:endParaRPr lang="en-GB"/>
          </a:p>
        </p:txBody>
      </p:sp>
    </p:spTree>
    <p:extLst>
      <p:ext uri="{BB962C8B-B14F-4D97-AF65-F5344CB8AC3E}">
        <p14:creationId xmlns:p14="http://schemas.microsoft.com/office/powerpoint/2010/main" val="27427520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A1743-DF2C-B068-E68C-47AF3C8079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724C28-6C4E-CFE6-7BBD-EAD8C2FBE9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2ED952-A9FA-AF5E-5E44-410E3F055D4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5268C5A-C8BF-B184-B41A-4CFBCC54416D}"/>
              </a:ext>
            </a:extLst>
          </p:cNvPr>
          <p:cNvSpPr>
            <a:spLocks noGrp="1"/>
          </p:cNvSpPr>
          <p:nvPr>
            <p:ph type="sldNum" sz="quarter" idx="5"/>
          </p:nvPr>
        </p:nvSpPr>
        <p:spPr/>
        <p:txBody>
          <a:bodyPr/>
          <a:lstStyle/>
          <a:p>
            <a:fld id="{1EC9A526-41B9-F34B-9E0D-326CE0BF6EE2}" type="slidenum">
              <a:rPr lang="en-GB" smtClean="0"/>
              <a:t>51</a:t>
            </a:fld>
            <a:endParaRPr lang="en-GB"/>
          </a:p>
        </p:txBody>
      </p:sp>
    </p:spTree>
    <p:extLst>
      <p:ext uri="{BB962C8B-B14F-4D97-AF65-F5344CB8AC3E}">
        <p14:creationId xmlns:p14="http://schemas.microsoft.com/office/powerpoint/2010/main" val="12602588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C9A526-41B9-F34B-9E0D-326CE0BF6EE2}" type="slidenum">
              <a:rPr lang="en-GB" smtClean="0"/>
              <a:t>52</a:t>
            </a:fld>
            <a:endParaRPr lang="en-GB"/>
          </a:p>
        </p:txBody>
      </p:sp>
    </p:spTree>
    <p:extLst>
      <p:ext uri="{BB962C8B-B14F-4D97-AF65-F5344CB8AC3E}">
        <p14:creationId xmlns:p14="http://schemas.microsoft.com/office/powerpoint/2010/main" val="23325066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can we form a question … we must first consult what the literature says about the subject</a:t>
            </a:r>
          </a:p>
        </p:txBody>
      </p:sp>
      <p:sp>
        <p:nvSpPr>
          <p:cNvPr id="4" name="Slide Number Placeholder 3"/>
          <p:cNvSpPr>
            <a:spLocks noGrp="1"/>
          </p:cNvSpPr>
          <p:nvPr>
            <p:ph type="sldNum" sz="quarter" idx="5"/>
          </p:nvPr>
        </p:nvSpPr>
        <p:spPr/>
        <p:txBody>
          <a:bodyPr/>
          <a:lstStyle/>
          <a:p>
            <a:fld id="{1EC9A526-41B9-F34B-9E0D-326CE0BF6EE2}" type="slidenum">
              <a:rPr lang="en-GB" smtClean="0"/>
              <a:t>54</a:t>
            </a:fld>
            <a:endParaRPr lang="en-GB"/>
          </a:p>
        </p:txBody>
      </p:sp>
    </p:spTree>
    <p:extLst>
      <p:ext uri="{BB962C8B-B14F-4D97-AF65-F5344CB8AC3E}">
        <p14:creationId xmlns:p14="http://schemas.microsoft.com/office/powerpoint/2010/main" val="35597430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C9A526-41B9-F34B-9E0D-326CE0BF6EE2}" type="slidenum">
              <a:rPr lang="en-GB" smtClean="0"/>
              <a:t>55</a:t>
            </a:fld>
            <a:endParaRPr lang="en-GB"/>
          </a:p>
        </p:txBody>
      </p:sp>
    </p:spTree>
    <p:extLst>
      <p:ext uri="{BB962C8B-B14F-4D97-AF65-F5344CB8AC3E}">
        <p14:creationId xmlns:p14="http://schemas.microsoft.com/office/powerpoint/2010/main" val="335832482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can we form a question … we must first consult what the literature says about the subject</a:t>
            </a:r>
          </a:p>
        </p:txBody>
      </p:sp>
      <p:sp>
        <p:nvSpPr>
          <p:cNvPr id="4" name="Slide Number Placeholder 3"/>
          <p:cNvSpPr>
            <a:spLocks noGrp="1"/>
          </p:cNvSpPr>
          <p:nvPr>
            <p:ph type="sldNum" sz="quarter" idx="5"/>
          </p:nvPr>
        </p:nvSpPr>
        <p:spPr/>
        <p:txBody>
          <a:bodyPr/>
          <a:lstStyle/>
          <a:p>
            <a:fld id="{1EC9A526-41B9-F34B-9E0D-326CE0BF6EE2}" type="slidenum">
              <a:rPr lang="en-GB" smtClean="0"/>
              <a:t>57</a:t>
            </a:fld>
            <a:endParaRPr lang="en-GB"/>
          </a:p>
        </p:txBody>
      </p:sp>
    </p:spTree>
    <p:extLst>
      <p:ext uri="{BB962C8B-B14F-4D97-AF65-F5344CB8AC3E}">
        <p14:creationId xmlns:p14="http://schemas.microsoft.com/office/powerpoint/2010/main" val="94807451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6AFAB-55AD-17F8-41C2-32EC762974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468999-BB15-0A79-CC6E-95238BB441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29E398-0CB3-00DB-76E8-0923E67AF73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411DE83-89C2-A9A4-315C-564ACB497992}"/>
              </a:ext>
            </a:extLst>
          </p:cNvPr>
          <p:cNvSpPr>
            <a:spLocks noGrp="1"/>
          </p:cNvSpPr>
          <p:nvPr>
            <p:ph type="sldNum" sz="quarter" idx="5"/>
          </p:nvPr>
        </p:nvSpPr>
        <p:spPr/>
        <p:txBody>
          <a:bodyPr/>
          <a:lstStyle/>
          <a:p>
            <a:fld id="{1EC9A526-41B9-F34B-9E0D-326CE0BF6EE2}" type="slidenum">
              <a:rPr lang="en-GB" smtClean="0"/>
              <a:t>58</a:t>
            </a:fld>
            <a:endParaRPr lang="en-GB"/>
          </a:p>
        </p:txBody>
      </p:sp>
    </p:spTree>
    <p:extLst>
      <p:ext uri="{BB962C8B-B14F-4D97-AF65-F5344CB8AC3E}">
        <p14:creationId xmlns:p14="http://schemas.microsoft.com/office/powerpoint/2010/main" val="168739662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097F2D-0FC8-4B3D-2F7E-993BF7A29D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C8B047-39AC-3AD6-D689-B0880CC71E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163196-31F3-61E0-9F65-657D1448B7E9}"/>
              </a:ext>
            </a:extLst>
          </p:cNvPr>
          <p:cNvSpPr>
            <a:spLocks noGrp="1"/>
          </p:cNvSpPr>
          <p:nvPr>
            <p:ph type="body" idx="1"/>
          </p:nvPr>
        </p:nvSpPr>
        <p:spPr/>
        <p:txBody>
          <a:bodyPr/>
          <a:lstStyle/>
          <a:p>
            <a:r>
              <a:rPr lang="en-GB"/>
              <a:t>How can we form a question … we must first consult what the literature says about the subject</a:t>
            </a:r>
          </a:p>
        </p:txBody>
      </p:sp>
      <p:sp>
        <p:nvSpPr>
          <p:cNvPr id="4" name="Slide Number Placeholder 3">
            <a:extLst>
              <a:ext uri="{FF2B5EF4-FFF2-40B4-BE49-F238E27FC236}">
                <a16:creationId xmlns:a16="http://schemas.microsoft.com/office/drawing/2014/main" id="{C3F77FEF-C392-D92F-D6BC-AAFC9001183C}"/>
              </a:ext>
            </a:extLst>
          </p:cNvPr>
          <p:cNvSpPr>
            <a:spLocks noGrp="1"/>
          </p:cNvSpPr>
          <p:nvPr>
            <p:ph type="sldNum" sz="quarter" idx="5"/>
          </p:nvPr>
        </p:nvSpPr>
        <p:spPr/>
        <p:txBody>
          <a:bodyPr/>
          <a:lstStyle/>
          <a:p>
            <a:fld id="{1EC9A526-41B9-F34B-9E0D-326CE0BF6EE2}" type="slidenum">
              <a:rPr lang="en-GB" smtClean="0"/>
              <a:t>60</a:t>
            </a:fld>
            <a:endParaRPr lang="en-GB"/>
          </a:p>
        </p:txBody>
      </p:sp>
    </p:spTree>
    <p:extLst>
      <p:ext uri="{BB962C8B-B14F-4D97-AF65-F5344CB8AC3E}">
        <p14:creationId xmlns:p14="http://schemas.microsoft.com/office/powerpoint/2010/main" val="415454442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State the purpose and need</a:t>
            </a:r>
          </a:p>
        </p:txBody>
      </p:sp>
      <p:sp>
        <p:nvSpPr>
          <p:cNvPr id="4" name="Slide Number Placeholder 3"/>
          <p:cNvSpPr>
            <a:spLocks noGrp="1"/>
          </p:cNvSpPr>
          <p:nvPr>
            <p:ph type="sldNum" sz="quarter" idx="5"/>
          </p:nvPr>
        </p:nvSpPr>
        <p:spPr/>
        <p:txBody>
          <a:bodyPr/>
          <a:lstStyle/>
          <a:p>
            <a:fld id="{4A7965BD-3B0B-4313-A210-BD7444BA31CE}" type="slidenum">
              <a:rPr lang="en-US"/>
              <a:t>62</a:t>
            </a:fld>
            <a:endParaRPr lang="en-US"/>
          </a:p>
        </p:txBody>
      </p:sp>
    </p:spTree>
    <p:extLst>
      <p:ext uri="{BB962C8B-B14F-4D97-AF65-F5344CB8AC3E}">
        <p14:creationId xmlns:p14="http://schemas.microsoft.com/office/powerpoint/2010/main" val="3857107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50"/>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50"/>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
        <p:cNvGrpSpPr/>
        <p:nvPr/>
      </p:nvGrpSpPr>
      <p:grpSpPr>
        <a:xfrm>
          <a:off x="0" y="0"/>
          <a:ext cx="0" cy="0"/>
          <a:chOff x="0" y="0"/>
          <a:chExt cx="0" cy="0"/>
        </a:xfrm>
      </p:grpSpPr>
      <p:sp>
        <p:nvSpPr>
          <p:cNvPr id="28" name="Google Shape;28;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 name="Google Shape;34;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 name="Google Shape;35;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mp; Bullets" type="tx">
  <p:cSld name="TITLE_AND_BODY">
    <p:spTree>
      <p:nvGrpSpPr>
        <p:cNvPr id="1" name="Shape 38"/>
        <p:cNvGrpSpPr/>
        <p:nvPr/>
      </p:nvGrpSpPr>
      <p:grpSpPr>
        <a:xfrm>
          <a:off x="0" y="0"/>
          <a:ext cx="0" cy="0"/>
          <a:chOff x="0" y="0"/>
          <a:chExt cx="0" cy="0"/>
        </a:xfrm>
      </p:grpSpPr>
      <p:sp>
        <p:nvSpPr>
          <p:cNvPr id="39" name="Google Shape;39;p54"/>
          <p:cNvSpPr txBox="1">
            <a:spLocks noGrp="1"/>
          </p:cNvSpPr>
          <p:nvPr>
            <p:ph type="title"/>
          </p:nvPr>
        </p:nvSpPr>
        <p:spPr>
          <a:xfrm>
            <a:off x="1845469" y="107156"/>
            <a:ext cx="9144000" cy="182165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54"/>
          <p:cNvSpPr txBox="1">
            <a:spLocks noGrp="1"/>
          </p:cNvSpPr>
          <p:nvPr>
            <p:ph type="body" idx="1"/>
          </p:nvPr>
        </p:nvSpPr>
        <p:spPr>
          <a:xfrm>
            <a:off x="1845469" y="1928813"/>
            <a:ext cx="9144000" cy="4107656"/>
          </a:xfrm>
          <a:prstGeom prst="rect">
            <a:avLst/>
          </a:prstGeom>
          <a:noFill/>
          <a:ln>
            <a:noFill/>
          </a:ln>
        </p:spPr>
        <p:txBody>
          <a:bodyPr spcFirstLastPara="1" wrap="square" lIns="91425" tIns="45700" rIns="91425" bIns="45700" anchor="ctr" anchorCtr="0">
            <a:normAutofit/>
          </a:bodyPr>
          <a:lstStyle>
            <a:lvl1pPr marL="457200" lvl="0" indent="-291096" algn="l">
              <a:lnSpc>
                <a:spcPct val="90000"/>
              </a:lnSpc>
              <a:spcBef>
                <a:spcPts val="3516"/>
              </a:spcBef>
              <a:spcAft>
                <a:spcPts val="0"/>
              </a:spcAft>
              <a:buClr>
                <a:schemeClr val="dk1"/>
              </a:buClr>
              <a:buSzPts val="984"/>
              <a:buChar char="•"/>
              <a:defRPr sz="2812"/>
            </a:lvl1pPr>
            <a:lvl2pPr marL="914400" lvl="1" indent="-291096" algn="l">
              <a:lnSpc>
                <a:spcPct val="90000"/>
              </a:lnSpc>
              <a:spcBef>
                <a:spcPts val="3516"/>
              </a:spcBef>
              <a:spcAft>
                <a:spcPts val="0"/>
              </a:spcAft>
              <a:buClr>
                <a:schemeClr val="dk1"/>
              </a:buClr>
              <a:buSzPts val="984"/>
              <a:buChar char="•"/>
              <a:defRPr sz="2812"/>
            </a:lvl2pPr>
            <a:lvl3pPr marL="1371600" lvl="2" indent="-291096" algn="l">
              <a:lnSpc>
                <a:spcPct val="90000"/>
              </a:lnSpc>
              <a:spcBef>
                <a:spcPts val="3516"/>
              </a:spcBef>
              <a:spcAft>
                <a:spcPts val="0"/>
              </a:spcAft>
              <a:buClr>
                <a:schemeClr val="dk1"/>
              </a:buClr>
              <a:buSzPts val="984"/>
              <a:buChar char="•"/>
              <a:defRPr sz="2812"/>
            </a:lvl3pPr>
            <a:lvl4pPr marL="1828800" lvl="3" indent="-291096" algn="l">
              <a:lnSpc>
                <a:spcPct val="90000"/>
              </a:lnSpc>
              <a:spcBef>
                <a:spcPts val="3516"/>
              </a:spcBef>
              <a:spcAft>
                <a:spcPts val="0"/>
              </a:spcAft>
              <a:buClr>
                <a:schemeClr val="dk1"/>
              </a:buClr>
              <a:buSzPts val="984"/>
              <a:buChar char="•"/>
              <a:defRPr sz="2812"/>
            </a:lvl4pPr>
            <a:lvl5pPr marL="2286000" lvl="4" indent="-291096" algn="l">
              <a:lnSpc>
                <a:spcPct val="90000"/>
              </a:lnSpc>
              <a:spcBef>
                <a:spcPts val="3516"/>
              </a:spcBef>
              <a:spcAft>
                <a:spcPts val="0"/>
              </a:spcAft>
              <a:buClr>
                <a:schemeClr val="dk1"/>
              </a:buClr>
              <a:buSzPts val="984"/>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2"/>
        <p:cNvGrpSpPr/>
        <p:nvPr/>
      </p:nvGrpSpPr>
      <p:grpSpPr>
        <a:xfrm>
          <a:off x="0" y="0"/>
          <a:ext cx="0" cy="0"/>
          <a:chOff x="0" y="0"/>
          <a:chExt cx="0" cy="0"/>
        </a:xfrm>
      </p:grpSpPr>
      <p:sp>
        <p:nvSpPr>
          <p:cNvPr id="43" name="Google Shape;43;p5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5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5" name="Google Shape;4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5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5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5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5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5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5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2"/>
        <p:cNvGrpSpPr/>
        <p:nvPr/>
      </p:nvGrpSpPr>
      <p:grpSpPr>
        <a:xfrm>
          <a:off x="0" y="0"/>
          <a:ext cx="0" cy="0"/>
          <a:chOff x="0" y="0"/>
          <a:chExt cx="0" cy="0"/>
        </a:xfrm>
      </p:grpSpPr>
      <p:sp>
        <p:nvSpPr>
          <p:cNvPr id="63" name="Google Shape;63;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58"/>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5" name="Google Shape;65;p58"/>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6" name="Google Shape;66;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9"/>
        <p:cNvGrpSpPr/>
        <p:nvPr/>
      </p:nvGrpSpPr>
      <p:grpSpPr>
        <a:xfrm>
          <a:off x="0" y="0"/>
          <a:ext cx="0" cy="0"/>
          <a:chOff x="0" y="0"/>
          <a:chExt cx="0" cy="0"/>
        </a:xfrm>
      </p:grpSpPr>
      <p:sp>
        <p:nvSpPr>
          <p:cNvPr id="70" name="Google Shape;70;p5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59"/>
          <p:cNvSpPr>
            <a:spLocks noGrp="1"/>
          </p:cNvSpPr>
          <p:nvPr>
            <p:ph type="pic" idx="2"/>
          </p:nvPr>
        </p:nvSpPr>
        <p:spPr>
          <a:xfrm>
            <a:off x="5183188" y="987425"/>
            <a:ext cx="6172200" cy="4873625"/>
          </a:xfrm>
          <a:prstGeom prst="rect">
            <a:avLst/>
          </a:prstGeom>
          <a:noFill/>
          <a:ln>
            <a:noFill/>
          </a:ln>
        </p:spPr>
      </p:sp>
      <p:sp>
        <p:nvSpPr>
          <p:cNvPr id="72" name="Google Shape;72;p59"/>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3" name="Google Shape;73;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6"/>
        <p:cNvGrpSpPr/>
        <p:nvPr/>
      </p:nvGrpSpPr>
      <p:grpSpPr>
        <a:xfrm>
          <a:off x="0" y="0"/>
          <a:ext cx="0" cy="0"/>
          <a:chOff x="0" y="0"/>
          <a:chExt cx="0" cy="0"/>
        </a:xfrm>
      </p:grpSpPr>
      <p:sp>
        <p:nvSpPr>
          <p:cNvPr id="77" name="Google Shape;77;p6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 name="Google Shape;78;p60"/>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9" name="Google Shape;79;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2"/>
        <p:cNvGrpSpPr/>
        <p:nvPr/>
      </p:nvGrpSpPr>
      <p:grpSpPr>
        <a:xfrm>
          <a:off x="0" y="0"/>
          <a:ext cx="0" cy="0"/>
          <a:chOff x="0" y="0"/>
          <a:chExt cx="0" cy="0"/>
        </a:xfrm>
      </p:grpSpPr>
      <p:sp>
        <p:nvSpPr>
          <p:cNvPr id="83" name="Google Shape;83;p61"/>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61"/>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5" name="Google Shape;85;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0732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0127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84124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687262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05254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01400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703821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6093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272415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473696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492036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3607-CF21-AE45-8D90-A7B557C1EA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3B1353-9285-8C45-AA5D-8C09E82158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7D58A9-9B57-6C44-BD39-53BDF6B4110A}"/>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5" name="Footer Placeholder 4">
            <a:extLst>
              <a:ext uri="{FF2B5EF4-FFF2-40B4-BE49-F238E27FC236}">
                <a16:creationId xmlns:a16="http://schemas.microsoft.com/office/drawing/2014/main" id="{3149AC22-DB88-F04A-AFA8-D2346D48A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41AC2-ED65-014D-AD0C-074C2AA175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820194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80E8-A703-F742-8FFF-C532367B392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659437-5831-6648-AF31-D172757EF5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6654E4-451B-644F-9316-ACAA76A76B17}"/>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5" name="Footer Placeholder 4">
            <a:extLst>
              <a:ext uri="{FF2B5EF4-FFF2-40B4-BE49-F238E27FC236}">
                <a16:creationId xmlns:a16="http://schemas.microsoft.com/office/drawing/2014/main" id="{2EC93E71-27AB-0B4C-BB86-B76F8AF82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F706C4-1001-4E46-A431-55EBC36220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9066671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4DFA-E8F4-3048-BFF3-7418C7A067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245AA44-CA0F-4D4B-A82D-A817647430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0FF631-D76D-464D-B134-4AE6527B787F}"/>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5" name="Footer Placeholder 4">
            <a:extLst>
              <a:ext uri="{FF2B5EF4-FFF2-40B4-BE49-F238E27FC236}">
                <a16:creationId xmlns:a16="http://schemas.microsoft.com/office/drawing/2014/main" id="{7F32F0D9-9A86-C742-B8FE-E7DDBA59E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C14A6D-099B-8047-B505-4C9ADEC8059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961751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C6BE-FF5B-A849-957F-E354B8D2D4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7928881-E611-7C48-B765-2096139A1B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3B189F-A1D7-5346-869D-44A8D24C0D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75EBC4-ABCB-FC4F-BB4A-4933625A8488}"/>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6" name="Footer Placeholder 5">
            <a:extLst>
              <a:ext uri="{FF2B5EF4-FFF2-40B4-BE49-F238E27FC236}">
                <a16:creationId xmlns:a16="http://schemas.microsoft.com/office/drawing/2014/main" id="{10F08087-BE6C-5B40-B858-222F8B05CE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6ACA7-4958-8149-96E9-5CA6E3D10275}"/>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3435277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6773-42ED-4E4C-8C0D-1B82DDF7AE0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8094716-BCC9-A54D-A2E2-BBD2A1B48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0BDD97-F37D-B44D-BB71-5487D254DB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0FFD2BA-4711-994F-93FB-5EB22405F7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7E6DB1-009B-084E-9FBE-D38045F62F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6C1F27-FC4A-FD41-A1AB-4CA1A56408CF}"/>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8" name="Footer Placeholder 7">
            <a:extLst>
              <a:ext uri="{FF2B5EF4-FFF2-40B4-BE49-F238E27FC236}">
                <a16:creationId xmlns:a16="http://schemas.microsoft.com/office/drawing/2014/main" id="{5A177537-B5BA-4549-88A7-314FF246E6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AEB84F-E3F3-DA4F-B251-4BE46D06DEF6}"/>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9027072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52F1-D41E-7448-88F1-E4CF907FD6E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56B76A-9583-094F-A605-A26DF23D91A7}"/>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4" name="Footer Placeholder 3">
            <a:extLst>
              <a:ext uri="{FF2B5EF4-FFF2-40B4-BE49-F238E27FC236}">
                <a16:creationId xmlns:a16="http://schemas.microsoft.com/office/drawing/2014/main" id="{0EA65347-3029-3E48-9C50-6D519A65B3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C3DDEE-93D0-A34E-81E3-3656E502D830}"/>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514394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BC5C6-E69C-6149-9A1C-99818F73FE46}"/>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3" name="Footer Placeholder 2">
            <a:extLst>
              <a:ext uri="{FF2B5EF4-FFF2-40B4-BE49-F238E27FC236}">
                <a16:creationId xmlns:a16="http://schemas.microsoft.com/office/drawing/2014/main" id="{B9D85D59-273D-8C44-A422-E5ABCE4C57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F47E12-2810-4942-ADA9-384C8EF5DB7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577629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5A35-A33D-D04B-9739-6D4410AA8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4234C2E-A97E-1D40-BD41-BF6F1EC825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8FB01D7-D76B-D64C-9F77-685ECC1D4F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7E56C1-BB0F-7240-AB14-805FB6543D8B}"/>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6" name="Footer Placeholder 5">
            <a:extLst>
              <a:ext uri="{FF2B5EF4-FFF2-40B4-BE49-F238E27FC236}">
                <a16:creationId xmlns:a16="http://schemas.microsoft.com/office/drawing/2014/main" id="{598C93C0-5BF3-6244-8422-E266666FFE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956EA8-7DB4-9D45-A888-8B10BABAD98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275463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0EC3-6C8E-E44D-A117-B733BA7E30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E03FB89-01D1-2341-8E01-CBCF36F8D8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A133E5-56A7-9744-9137-20B4C0428B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30EE4D-933A-9742-9922-199784344095}"/>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6" name="Footer Placeholder 5">
            <a:extLst>
              <a:ext uri="{FF2B5EF4-FFF2-40B4-BE49-F238E27FC236}">
                <a16:creationId xmlns:a16="http://schemas.microsoft.com/office/drawing/2014/main" id="{82D76B90-4981-0848-BCB1-7989E41F7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02E172-A334-DD47-8B77-B3D8A17D33E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5943344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9AE7F-DF27-4A44-B778-2025E20F88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672B3E-E084-D242-BD6D-AAD7445C6C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6570A2-EA3D-4B47-9A24-7EC914D7F872}"/>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5" name="Footer Placeholder 4">
            <a:extLst>
              <a:ext uri="{FF2B5EF4-FFF2-40B4-BE49-F238E27FC236}">
                <a16:creationId xmlns:a16="http://schemas.microsoft.com/office/drawing/2014/main" id="{17790BEC-0FAA-0640-86DB-629551D24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10ED07-A610-B246-A486-CF732DF92911}"/>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8309068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F284EA-2316-C749-96B3-B5AF0FFF383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5F6FB14-BD67-9442-9198-49508C8759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5951B7-9AD4-654E-B23A-13A73D37FCB9}"/>
              </a:ext>
            </a:extLst>
          </p:cNvPr>
          <p:cNvSpPr>
            <a:spLocks noGrp="1"/>
          </p:cNvSpPr>
          <p:nvPr>
            <p:ph type="dt" sz="half" idx="10"/>
          </p:nvPr>
        </p:nvSpPr>
        <p:spPr/>
        <p:txBody>
          <a:bodyPr/>
          <a:lstStyle/>
          <a:p>
            <a:fld id="{5C8C7287-D862-984F-8CB4-BF94CD35E94C}" type="datetimeFigureOut">
              <a:rPr lang="en-GB" smtClean="0"/>
              <a:t>01/03/2026</a:t>
            </a:fld>
            <a:endParaRPr lang="en-GB"/>
          </a:p>
        </p:txBody>
      </p:sp>
      <p:sp>
        <p:nvSpPr>
          <p:cNvPr id="5" name="Footer Placeholder 4">
            <a:extLst>
              <a:ext uri="{FF2B5EF4-FFF2-40B4-BE49-F238E27FC236}">
                <a16:creationId xmlns:a16="http://schemas.microsoft.com/office/drawing/2014/main" id="{D8E8B387-5767-C04E-A21B-CF22DADCB3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C2154-268E-3449-A165-C2A7F7597C29}"/>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686809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quarter" idx="13"/>
          </p:nvPr>
        </p:nvSpPr>
        <p:spPr>
          <a:xfrm>
            <a:off x="7179469" y="1535906"/>
            <a:ext cx="3786188" cy="3804047"/>
          </a:xfrm>
          <a:prstGeom prst="rect">
            <a:avLst/>
          </a:prstGeom>
          <a:ln w="9525">
            <a:round/>
          </a:ln>
        </p:spPr>
        <p:txBody>
          <a:bodyPr lIns="91439" tIns="45719" rIns="91439" bIns="45719">
            <a:noAutofit/>
          </a:bodyPr>
          <a:lstStyle/>
          <a:p>
            <a:endParaRPr/>
          </a:p>
        </p:txBody>
      </p:sp>
      <p:sp>
        <p:nvSpPr>
          <p:cNvPr id="39" name="Title Text"/>
          <p:cNvSpPr txBox="1">
            <a:spLocks noGrp="1"/>
          </p:cNvSpPr>
          <p:nvPr>
            <p:ph type="title"/>
          </p:nvPr>
        </p:nvSpPr>
        <p:spPr>
          <a:xfrm>
            <a:off x="1035844" y="1401961"/>
            <a:ext cx="5905500" cy="2196703"/>
          </a:xfrm>
          <a:prstGeom prst="rect">
            <a:avLst/>
          </a:prstGeom>
        </p:spPr>
        <p:txBody>
          <a:bodyPr/>
          <a:lstStyle>
            <a:lvl1pPr>
              <a:defRPr sz="4781"/>
            </a:lvl1pPr>
          </a:lstStyle>
          <a:p>
            <a:r>
              <a:t>Title Text</a:t>
            </a:r>
          </a:p>
        </p:txBody>
      </p:sp>
      <p:sp>
        <p:nvSpPr>
          <p:cNvPr id="40" name="Body Level One…"/>
          <p:cNvSpPr txBox="1">
            <a:spLocks noGrp="1"/>
          </p:cNvSpPr>
          <p:nvPr>
            <p:ph type="body" sz="quarter" idx="1"/>
          </p:nvPr>
        </p:nvSpPr>
        <p:spPr>
          <a:xfrm>
            <a:off x="1035844" y="3696891"/>
            <a:ext cx="5905500" cy="2000250"/>
          </a:xfrm>
          <a:prstGeom prst="rect">
            <a:avLst/>
          </a:prstGeom>
        </p:spPr>
        <p:txBody>
          <a:bodyPr/>
          <a:lstStyle>
            <a:lvl1pPr>
              <a:defRPr sz="2812"/>
            </a:lvl1pPr>
            <a:lvl2pPr>
              <a:defRPr sz="2812"/>
            </a:lvl2pPr>
            <a:lvl3pPr>
              <a:defRPr sz="2812"/>
            </a:lvl3pPr>
            <a:lvl4pPr>
              <a:defRPr sz="2812"/>
            </a:lvl4pPr>
            <a:lvl5pPr>
              <a:defRPr sz="2812"/>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46162642"/>
      </p:ext>
    </p:extLst>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64" name="Title Text"/>
          <p:cNvSpPr txBox="1">
            <a:spLocks noGrp="1"/>
          </p:cNvSpPr>
          <p:nvPr>
            <p:ph type="title"/>
          </p:nvPr>
        </p:nvSpPr>
        <p:spPr>
          <a:xfrm>
            <a:off x="1845469" y="107156"/>
            <a:ext cx="9144000" cy="1821656"/>
          </a:xfrm>
          <a:prstGeom prst="rect">
            <a:avLst/>
          </a:prstGeom>
        </p:spPr>
        <p:txBody>
          <a:bodyPr anchor="ctr"/>
          <a:lstStyle>
            <a:lvl1pPr>
              <a:defRPr sz="4781"/>
            </a:lvl1pPr>
          </a:lstStyle>
          <a:p>
            <a:r>
              <a:t>Title Text</a:t>
            </a:r>
          </a:p>
        </p:txBody>
      </p:sp>
      <p:sp>
        <p:nvSpPr>
          <p:cNvPr id="65" name="Body Level One…"/>
          <p:cNvSpPr txBox="1">
            <a:spLocks noGrp="1"/>
          </p:cNvSpPr>
          <p:nvPr>
            <p:ph type="body" idx="1"/>
          </p:nvPr>
        </p:nvSpPr>
        <p:spPr>
          <a:xfrm>
            <a:off x="1845469" y="1928813"/>
            <a:ext cx="9144000" cy="4107656"/>
          </a:xfrm>
          <a:prstGeom prst="rect">
            <a:avLst/>
          </a:prstGeom>
        </p:spPr>
        <p:txBody>
          <a:bodyPr anchor="ctr"/>
          <a:lstStyle>
            <a:lvl1pPr marL="383963" indent="-383963" algn="l">
              <a:spcBef>
                <a:spcPts val="3516"/>
              </a:spcBef>
              <a:buSzPct val="35000"/>
              <a:buBlip>
                <a:blip r:embed="rId2"/>
              </a:buBlip>
              <a:defRPr sz="2812"/>
            </a:lvl1pPr>
            <a:lvl2pPr marL="767926" indent="-383963" algn="l">
              <a:spcBef>
                <a:spcPts val="3516"/>
              </a:spcBef>
              <a:buSzPct val="35000"/>
              <a:buBlip>
                <a:blip r:embed="rId2"/>
              </a:buBlip>
              <a:defRPr sz="2812"/>
            </a:lvl2pPr>
            <a:lvl3pPr marL="1151889" indent="-383963" algn="l">
              <a:spcBef>
                <a:spcPts val="3516"/>
              </a:spcBef>
              <a:buSzPct val="35000"/>
              <a:buBlip>
                <a:blip r:embed="rId2"/>
              </a:buBlip>
              <a:defRPr sz="2812"/>
            </a:lvl3pPr>
            <a:lvl4pPr marL="1535852" indent="-383963" algn="l">
              <a:spcBef>
                <a:spcPts val="3516"/>
              </a:spcBef>
              <a:buSzPct val="35000"/>
              <a:buBlip>
                <a:blip r:embed="rId2"/>
              </a:buBlip>
              <a:defRPr sz="2812"/>
            </a:lvl4pPr>
            <a:lvl5pPr marL="1919815" indent="-383963" algn="l">
              <a:spcBef>
                <a:spcPts val="3516"/>
              </a:spcBef>
              <a:buSzPct val="35000"/>
              <a:buBlip>
                <a:blip r:embed="rId2"/>
              </a:buBlip>
              <a:defRPr sz="2812"/>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96075995"/>
      </p:ext>
    </p:extLst>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type="tx">
  <p:cSld name="Title - Inside">
    <p:spTree>
      <p:nvGrpSpPr>
        <p:cNvPr id="1" name=""/>
        <p:cNvGrpSpPr/>
        <p:nvPr/>
      </p:nvGrpSpPr>
      <p:grpSpPr>
        <a:xfrm>
          <a:off x="0" y="0"/>
          <a:ext cx="0" cy="0"/>
          <a:chOff x="0" y="0"/>
          <a:chExt cx="0" cy="0"/>
        </a:xfrm>
      </p:grpSpPr>
      <p:sp>
        <p:nvSpPr>
          <p:cNvPr id="56" name="Title Text"/>
          <p:cNvSpPr txBox="1">
            <a:spLocks noGrp="1"/>
          </p:cNvSpPr>
          <p:nvPr>
            <p:ph type="title"/>
          </p:nvPr>
        </p:nvSpPr>
        <p:spPr>
          <a:xfrm>
            <a:off x="1916906" y="2518172"/>
            <a:ext cx="8977313" cy="1821656"/>
          </a:xfrm>
          <a:prstGeom prst="rect">
            <a:avLst/>
          </a:prstGeom>
        </p:spPr>
        <p:txBody>
          <a:bodyPr anchor="ctr"/>
          <a:lstStyle>
            <a:lvl1pPr>
              <a:defRPr sz="4781"/>
            </a:lvl1pPr>
          </a:lstStyle>
          <a:p>
            <a:r>
              <a:t>Title Text</a:t>
            </a:r>
          </a:p>
        </p:txBody>
      </p:sp>
      <p:sp>
        <p:nvSpPr>
          <p:cNvPr id="5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26618728"/>
      </p:ext>
    </p:extLst>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5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2"/>
        <p:cNvGrpSpPr/>
        <p:nvPr/>
      </p:nvGrpSpPr>
      <p:grpSpPr>
        <a:xfrm>
          <a:off x="0" y="0"/>
          <a:ext cx="0" cy="0"/>
          <a:chOff x="0" y="0"/>
          <a:chExt cx="0" cy="0"/>
        </a:xfrm>
      </p:grpSpPr>
      <p:sp>
        <p:nvSpPr>
          <p:cNvPr id="33" name="Google Shape;33;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and 2 Content over Text" type="twoObjOverTx">
  <p:cSld name="TWO_OBJECTS_OVER_TEXT">
    <p:spTree>
      <p:nvGrpSpPr>
        <p:cNvPr id="1" name="Shape 36"/>
        <p:cNvGrpSpPr/>
        <p:nvPr/>
      </p:nvGrpSpPr>
      <p:grpSpPr>
        <a:xfrm>
          <a:off x="0" y="0"/>
          <a:ext cx="0" cy="0"/>
          <a:chOff x="0" y="0"/>
          <a:chExt cx="0" cy="0"/>
        </a:xfrm>
      </p:grpSpPr>
      <p:sp>
        <p:nvSpPr>
          <p:cNvPr id="37" name="Google Shape;37;p53"/>
          <p:cNvSpPr txBox="1">
            <a:spLocks noGrp="1"/>
          </p:cNvSpPr>
          <p:nvPr>
            <p:ph type="title"/>
          </p:nvPr>
        </p:nvSpPr>
        <p:spPr>
          <a:xfrm>
            <a:off x="609600" y="457200"/>
            <a:ext cx="109728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53"/>
          <p:cNvSpPr txBox="1">
            <a:spLocks noGrp="1"/>
          </p:cNvSpPr>
          <p:nvPr>
            <p:ph type="body" idx="1"/>
          </p:nvPr>
        </p:nvSpPr>
        <p:spPr>
          <a:xfrm>
            <a:off x="609600" y="1981200"/>
            <a:ext cx="5384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 name="Google Shape;39;p53"/>
          <p:cNvSpPr txBox="1">
            <a:spLocks noGrp="1"/>
          </p:cNvSpPr>
          <p:nvPr>
            <p:ph type="body" idx="2"/>
          </p:nvPr>
        </p:nvSpPr>
        <p:spPr>
          <a:xfrm>
            <a:off x="6197600" y="1981200"/>
            <a:ext cx="5384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53"/>
          <p:cNvSpPr txBox="1">
            <a:spLocks noGrp="1"/>
          </p:cNvSpPr>
          <p:nvPr>
            <p:ph type="body" idx="3"/>
          </p:nvPr>
        </p:nvSpPr>
        <p:spPr>
          <a:xfrm>
            <a:off x="609600" y="4000500"/>
            <a:ext cx="10972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3"/>
          <p:cNvSpPr txBox="1">
            <a:spLocks noGrp="1"/>
          </p:cNvSpPr>
          <p:nvPr>
            <p:ph type="ftr" idx="11"/>
          </p:nvPr>
        </p:nvSpPr>
        <p:spPr>
          <a:xfrm>
            <a:off x="4165600" y="6248400"/>
            <a:ext cx="3860800" cy="457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53"/>
          <p:cNvSpPr txBox="1">
            <a:spLocks noGrp="1"/>
          </p:cNvSpPr>
          <p:nvPr>
            <p:ph type="sldNum" idx="12"/>
          </p:nvPr>
        </p:nvSpPr>
        <p:spPr>
          <a:xfrm>
            <a:off x="8737600" y="6248400"/>
            <a:ext cx="2844800" cy="4572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latin typeface="Calibri"/>
                <a:ea typeface="Calibri"/>
                <a:cs typeface="Calibri"/>
                <a:sym typeface="Calibri"/>
              </a:defRPr>
            </a:lvl1pPr>
            <a:lvl2pPr marL="0" lvl="1" indent="0" algn="r">
              <a:spcBef>
                <a:spcPts val="0"/>
              </a:spcBef>
              <a:buNone/>
              <a:defRPr sz="1200">
                <a:solidFill>
                  <a:srgbClr val="888888"/>
                </a:solidFill>
                <a:latin typeface="Calibri"/>
                <a:ea typeface="Calibri"/>
                <a:cs typeface="Calibri"/>
                <a:sym typeface="Calibri"/>
              </a:defRPr>
            </a:lvl2pPr>
            <a:lvl3pPr marL="0" lvl="2" indent="0" algn="r">
              <a:spcBef>
                <a:spcPts val="0"/>
              </a:spcBef>
              <a:buNone/>
              <a:defRPr sz="1200">
                <a:solidFill>
                  <a:srgbClr val="888888"/>
                </a:solidFill>
                <a:latin typeface="Calibri"/>
                <a:ea typeface="Calibri"/>
                <a:cs typeface="Calibri"/>
                <a:sym typeface="Calibri"/>
              </a:defRPr>
            </a:lvl3pPr>
            <a:lvl4pPr marL="0" lvl="3" indent="0" algn="r">
              <a:spcBef>
                <a:spcPts val="0"/>
              </a:spcBef>
              <a:buNone/>
              <a:defRPr sz="1200">
                <a:solidFill>
                  <a:srgbClr val="888888"/>
                </a:solidFill>
                <a:latin typeface="Calibri"/>
                <a:ea typeface="Calibri"/>
                <a:cs typeface="Calibri"/>
                <a:sym typeface="Calibri"/>
              </a:defRPr>
            </a:lvl4pPr>
            <a:lvl5pPr marL="0" lvl="4" indent="0" algn="r">
              <a:spcBef>
                <a:spcPts val="0"/>
              </a:spcBef>
              <a:buNone/>
              <a:defRPr sz="1200">
                <a:solidFill>
                  <a:srgbClr val="888888"/>
                </a:solidFill>
                <a:latin typeface="Calibri"/>
                <a:ea typeface="Calibri"/>
                <a:cs typeface="Calibri"/>
                <a:sym typeface="Calibri"/>
              </a:defRPr>
            </a:lvl5pPr>
            <a:lvl6pPr marL="0" lvl="5" indent="0" algn="r">
              <a:spcBef>
                <a:spcPts val="0"/>
              </a:spcBef>
              <a:buNone/>
              <a:defRPr sz="1200">
                <a:solidFill>
                  <a:srgbClr val="888888"/>
                </a:solidFill>
                <a:latin typeface="Calibri"/>
                <a:ea typeface="Calibri"/>
                <a:cs typeface="Calibri"/>
                <a:sym typeface="Calibri"/>
              </a:defRPr>
            </a:lvl6pPr>
            <a:lvl7pPr marL="0" lvl="6" indent="0" algn="r">
              <a:spcBef>
                <a:spcPts val="0"/>
              </a:spcBef>
              <a:buNone/>
              <a:defRPr sz="1200">
                <a:solidFill>
                  <a:srgbClr val="888888"/>
                </a:solidFill>
                <a:latin typeface="Calibri"/>
                <a:ea typeface="Calibri"/>
                <a:cs typeface="Calibri"/>
                <a:sym typeface="Calibri"/>
              </a:defRPr>
            </a:lvl7pPr>
            <a:lvl8pPr marL="0" lvl="7" indent="0" algn="r">
              <a:spcBef>
                <a:spcPts val="0"/>
              </a:spcBef>
              <a:buNone/>
              <a:defRPr sz="1200">
                <a:solidFill>
                  <a:srgbClr val="888888"/>
                </a:solidFill>
                <a:latin typeface="Calibri"/>
                <a:ea typeface="Calibri"/>
                <a:cs typeface="Calibri"/>
                <a:sym typeface="Calibri"/>
              </a:defRPr>
            </a:lvl8pPr>
            <a:lvl9pPr marL="0" lvl="8" indent="0" algn="r">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43" name="Google Shape;43;p53"/>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4"/>
        <p:cNvGrpSpPr/>
        <p:nvPr/>
      </p:nvGrpSpPr>
      <p:grpSpPr>
        <a:xfrm>
          <a:off x="0" y="0"/>
          <a:ext cx="0" cy="0"/>
          <a:chOff x="0" y="0"/>
          <a:chExt cx="0" cy="0"/>
        </a:xfrm>
      </p:grpSpPr>
      <p:sp>
        <p:nvSpPr>
          <p:cNvPr id="45" name="Google Shape;45;p5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5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7" name="Google Shape;47;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0"/>
        <p:cNvGrpSpPr/>
        <p:nvPr/>
      </p:nvGrpSpPr>
      <p:grpSpPr>
        <a:xfrm>
          <a:off x="0" y="0"/>
          <a:ext cx="0" cy="0"/>
          <a:chOff x="0" y="0"/>
          <a:chExt cx="0" cy="0"/>
        </a:xfrm>
      </p:grpSpPr>
      <p:sp>
        <p:nvSpPr>
          <p:cNvPr id="51" name="Google Shape;51;p5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5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 name="Google Shape;53;p5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7"/>
        <p:cNvGrpSpPr/>
        <p:nvPr/>
      </p:nvGrpSpPr>
      <p:grpSpPr>
        <a:xfrm>
          <a:off x="0" y="0"/>
          <a:ext cx="0" cy="0"/>
          <a:chOff x="0" y="0"/>
          <a:chExt cx="0" cy="0"/>
        </a:xfrm>
      </p:grpSpPr>
      <p:sp>
        <p:nvSpPr>
          <p:cNvPr id="58" name="Google Shape;58;p5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0" name="Google Shape;60;p5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 name="Google Shape;61;p5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2" name="Google Shape;62;p5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 name="Google Shape;63;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6"/>
        <p:cNvGrpSpPr/>
        <p:nvPr/>
      </p:nvGrpSpPr>
      <p:grpSpPr>
        <a:xfrm>
          <a:off x="0" y="0"/>
          <a:ext cx="0" cy="0"/>
          <a:chOff x="0" y="0"/>
          <a:chExt cx="0" cy="0"/>
        </a:xfrm>
      </p:grpSpPr>
      <p:sp>
        <p:nvSpPr>
          <p:cNvPr id="67" name="Google Shape;67;p6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6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9" name="Google Shape;69;p6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0" name="Google Shape;70;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3"/>
        <p:cNvGrpSpPr/>
        <p:nvPr/>
      </p:nvGrpSpPr>
      <p:grpSpPr>
        <a:xfrm>
          <a:off x="0" y="0"/>
          <a:ext cx="0" cy="0"/>
          <a:chOff x="0" y="0"/>
          <a:chExt cx="0" cy="0"/>
        </a:xfrm>
      </p:grpSpPr>
      <p:sp>
        <p:nvSpPr>
          <p:cNvPr id="74" name="Google Shape;74;p6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61"/>
          <p:cNvSpPr>
            <a:spLocks noGrp="1"/>
          </p:cNvSpPr>
          <p:nvPr>
            <p:ph type="pic" idx="2"/>
          </p:nvPr>
        </p:nvSpPr>
        <p:spPr>
          <a:xfrm>
            <a:off x="5183188" y="987425"/>
            <a:ext cx="6172200" cy="4873625"/>
          </a:xfrm>
          <a:prstGeom prst="rect">
            <a:avLst/>
          </a:prstGeom>
          <a:noFill/>
          <a:ln>
            <a:noFill/>
          </a:ln>
        </p:spPr>
      </p:sp>
      <p:sp>
        <p:nvSpPr>
          <p:cNvPr id="76" name="Google Shape;76;p6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7" name="Google Shape;77;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0"/>
        <p:cNvGrpSpPr/>
        <p:nvPr/>
      </p:nvGrpSpPr>
      <p:grpSpPr>
        <a:xfrm>
          <a:off x="0" y="0"/>
          <a:ext cx="0" cy="0"/>
          <a:chOff x="0" y="0"/>
          <a:chExt cx="0" cy="0"/>
        </a:xfrm>
      </p:grpSpPr>
      <p:sp>
        <p:nvSpPr>
          <p:cNvPr id="81" name="Google Shape;81;p6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6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6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6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6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6"/>
        <p:cNvGrpSpPr/>
        <p:nvPr/>
      </p:nvGrpSpPr>
      <p:grpSpPr>
        <a:xfrm>
          <a:off x="0" y="0"/>
          <a:ext cx="0" cy="0"/>
          <a:chOff x="0" y="0"/>
          <a:chExt cx="0" cy="0"/>
        </a:xfrm>
      </p:grpSpPr>
      <p:sp>
        <p:nvSpPr>
          <p:cNvPr id="87" name="Google Shape;87;p6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6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31404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7469430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9045694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03128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989975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828512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916301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537810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2966412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3392374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8620764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quarter" idx="13"/>
          </p:nvPr>
        </p:nvSpPr>
        <p:spPr>
          <a:xfrm>
            <a:off x="7179469" y="1535906"/>
            <a:ext cx="3786188" cy="3804047"/>
          </a:xfrm>
          <a:prstGeom prst="rect">
            <a:avLst/>
          </a:prstGeom>
          <a:ln w="9525">
            <a:round/>
          </a:ln>
        </p:spPr>
        <p:txBody>
          <a:bodyPr lIns="91439" tIns="45719" rIns="91439" bIns="45719">
            <a:noAutofit/>
          </a:bodyPr>
          <a:lstStyle/>
          <a:p>
            <a:endParaRPr/>
          </a:p>
        </p:txBody>
      </p:sp>
      <p:sp>
        <p:nvSpPr>
          <p:cNvPr id="39" name="Title Text"/>
          <p:cNvSpPr txBox="1">
            <a:spLocks noGrp="1"/>
          </p:cNvSpPr>
          <p:nvPr>
            <p:ph type="title"/>
          </p:nvPr>
        </p:nvSpPr>
        <p:spPr>
          <a:xfrm>
            <a:off x="1035844" y="1401961"/>
            <a:ext cx="5905500" cy="2196703"/>
          </a:xfrm>
          <a:prstGeom prst="rect">
            <a:avLst/>
          </a:prstGeom>
        </p:spPr>
        <p:txBody>
          <a:bodyPr/>
          <a:lstStyle>
            <a:lvl1pPr>
              <a:defRPr sz="4781"/>
            </a:lvl1pPr>
          </a:lstStyle>
          <a:p>
            <a:r>
              <a:t>Title Text</a:t>
            </a:r>
          </a:p>
        </p:txBody>
      </p:sp>
      <p:sp>
        <p:nvSpPr>
          <p:cNvPr id="40" name="Body Level One…"/>
          <p:cNvSpPr txBox="1">
            <a:spLocks noGrp="1"/>
          </p:cNvSpPr>
          <p:nvPr>
            <p:ph type="body" sz="quarter" idx="1"/>
          </p:nvPr>
        </p:nvSpPr>
        <p:spPr>
          <a:xfrm>
            <a:off x="1035844" y="3696891"/>
            <a:ext cx="5905500" cy="2000250"/>
          </a:xfrm>
          <a:prstGeom prst="rect">
            <a:avLst/>
          </a:prstGeom>
        </p:spPr>
        <p:txBody>
          <a:bodyPr/>
          <a:lstStyle>
            <a:lvl1pPr>
              <a:defRPr sz="2812"/>
            </a:lvl1pPr>
            <a:lvl2pPr>
              <a:defRPr sz="2812"/>
            </a:lvl2pPr>
            <a:lvl3pPr>
              <a:defRPr sz="2812"/>
            </a:lvl3pPr>
            <a:lvl4pPr>
              <a:defRPr sz="2812"/>
            </a:lvl4pPr>
            <a:lvl5pPr>
              <a:defRPr sz="2812"/>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41539437"/>
      </p:ext>
    </p:extLst>
  </p:cSld>
  <p:clrMapOvr>
    <a:masterClrMapping/>
  </p:clrMapOvr>
  <p:transition spd="med"/>
</p:sldLayout>
</file>

<file path=ppt/slideLayouts/slideLayout62.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64" name="Title Text"/>
          <p:cNvSpPr txBox="1">
            <a:spLocks noGrp="1"/>
          </p:cNvSpPr>
          <p:nvPr>
            <p:ph type="title"/>
          </p:nvPr>
        </p:nvSpPr>
        <p:spPr>
          <a:xfrm>
            <a:off x="1845469" y="107156"/>
            <a:ext cx="9144000" cy="1821656"/>
          </a:xfrm>
          <a:prstGeom prst="rect">
            <a:avLst/>
          </a:prstGeom>
        </p:spPr>
        <p:txBody>
          <a:bodyPr anchor="ctr"/>
          <a:lstStyle>
            <a:lvl1pPr>
              <a:defRPr sz="4781"/>
            </a:lvl1pPr>
          </a:lstStyle>
          <a:p>
            <a:r>
              <a:t>Title Text</a:t>
            </a:r>
          </a:p>
        </p:txBody>
      </p:sp>
      <p:sp>
        <p:nvSpPr>
          <p:cNvPr id="65" name="Body Level One…"/>
          <p:cNvSpPr txBox="1">
            <a:spLocks noGrp="1"/>
          </p:cNvSpPr>
          <p:nvPr>
            <p:ph type="body" idx="1"/>
          </p:nvPr>
        </p:nvSpPr>
        <p:spPr>
          <a:xfrm>
            <a:off x="1845469" y="1928813"/>
            <a:ext cx="9144000" cy="4107656"/>
          </a:xfrm>
          <a:prstGeom prst="rect">
            <a:avLst/>
          </a:prstGeom>
        </p:spPr>
        <p:txBody>
          <a:bodyPr anchor="ctr"/>
          <a:lstStyle>
            <a:lvl1pPr marL="383963" indent="-383963" algn="l">
              <a:spcBef>
                <a:spcPts val="3516"/>
              </a:spcBef>
              <a:buSzPct val="35000"/>
              <a:buBlip>
                <a:blip r:embed="rId2"/>
              </a:buBlip>
              <a:defRPr sz="2812"/>
            </a:lvl1pPr>
            <a:lvl2pPr marL="767926" indent="-383963" algn="l">
              <a:spcBef>
                <a:spcPts val="3516"/>
              </a:spcBef>
              <a:buSzPct val="35000"/>
              <a:buBlip>
                <a:blip r:embed="rId2"/>
              </a:buBlip>
              <a:defRPr sz="2812"/>
            </a:lvl2pPr>
            <a:lvl3pPr marL="1151889" indent="-383963" algn="l">
              <a:spcBef>
                <a:spcPts val="3516"/>
              </a:spcBef>
              <a:buSzPct val="35000"/>
              <a:buBlip>
                <a:blip r:embed="rId2"/>
              </a:buBlip>
              <a:defRPr sz="2812"/>
            </a:lvl3pPr>
            <a:lvl4pPr marL="1535852" indent="-383963" algn="l">
              <a:spcBef>
                <a:spcPts val="3516"/>
              </a:spcBef>
              <a:buSzPct val="35000"/>
              <a:buBlip>
                <a:blip r:embed="rId2"/>
              </a:buBlip>
              <a:defRPr sz="2812"/>
            </a:lvl4pPr>
            <a:lvl5pPr marL="1919815" indent="-383963" algn="l">
              <a:spcBef>
                <a:spcPts val="3516"/>
              </a:spcBef>
              <a:buSzPct val="35000"/>
              <a:buBlip>
                <a:blip r:embed="rId2"/>
              </a:buBlip>
              <a:defRPr sz="2812"/>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22224901"/>
      </p:ext>
    </p:extLst>
  </p:cSld>
  <p:clrMapOvr>
    <a:masterClrMapping/>
  </p:clrMapOvr>
  <p:transition spd="med"/>
</p:sldLayout>
</file>

<file path=ppt/slideLayouts/slideLayout6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333E2991-1FF6-EBE1-1688-E763FB0A3B50}"/>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12D3B805-1405-A23D-3F9E-5E3B431BE2C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D228A6D3-4020-866D-25B2-445F224CA7ED}"/>
              </a:ext>
            </a:extLst>
          </p:cNvPr>
          <p:cNvSpPr>
            <a:spLocks noGrp="1" noChangeArrowheads="1"/>
          </p:cNvSpPr>
          <p:nvPr>
            <p:ph type="sldNum" sz="quarter" idx="12"/>
          </p:nvPr>
        </p:nvSpPr>
        <p:spPr>
          <a:ln/>
        </p:spPr>
        <p:txBody>
          <a:bodyPr/>
          <a:lstStyle>
            <a:lvl1pPr>
              <a:defRPr/>
            </a:lvl1pPr>
          </a:lstStyle>
          <a:p>
            <a:fld id="{68F46C45-124A-CD46-AE7A-FA6641E11C37}" type="slidenum">
              <a:rPr lang="en-US" altLang="en-US"/>
              <a:pPr/>
              <a:t>‹#›</a:t>
            </a:fld>
            <a:endParaRPr lang="en-US" altLang="en-US"/>
          </a:p>
        </p:txBody>
      </p:sp>
    </p:spTree>
    <p:extLst>
      <p:ext uri="{BB962C8B-B14F-4D97-AF65-F5344CB8AC3E}">
        <p14:creationId xmlns:p14="http://schemas.microsoft.com/office/powerpoint/2010/main" val="39823454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49908AF1-F997-8204-B0C9-1117835DDC1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D4F0B1D-3F6B-E4D8-CF04-8F236A4BF0A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22416A21-028A-EB59-7B76-298E0EFF39BE}"/>
              </a:ext>
            </a:extLst>
          </p:cNvPr>
          <p:cNvSpPr>
            <a:spLocks noGrp="1" noChangeArrowheads="1"/>
          </p:cNvSpPr>
          <p:nvPr>
            <p:ph type="sldNum" sz="quarter" idx="12"/>
          </p:nvPr>
        </p:nvSpPr>
        <p:spPr>
          <a:ln/>
        </p:spPr>
        <p:txBody>
          <a:bodyPr/>
          <a:lstStyle>
            <a:lvl1pPr>
              <a:defRPr/>
            </a:lvl1pPr>
          </a:lstStyle>
          <a:p>
            <a:fld id="{304C52E6-EB6B-C04A-A424-445ED426C4B6}" type="slidenum">
              <a:rPr lang="en-US" altLang="en-US"/>
              <a:pPr/>
              <a:t>‹#›</a:t>
            </a:fld>
            <a:endParaRPr lang="en-US" altLang="en-US"/>
          </a:p>
        </p:txBody>
      </p:sp>
    </p:spTree>
    <p:extLst>
      <p:ext uri="{BB962C8B-B14F-4D97-AF65-F5344CB8AC3E}">
        <p14:creationId xmlns:p14="http://schemas.microsoft.com/office/powerpoint/2010/main" val="214983141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9200" y="3941763"/>
            <a:ext cx="103632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B7C67BC8-CE55-8D35-09FB-4B54B5EC50F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26FBB138-8EB7-B9C5-63BC-336CCD8EB18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8202384B-E70A-6FF9-286D-B83C3F2BCF11}"/>
              </a:ext>
            </a:extLst>
          </p:cNvPr>
          <p:cNvSpPr>
            <a:spLocks noGrp="1" noChangeArrowheads="1"/>
          </p:cNvSpPr>
          <p:nvPr>
            <p:ph type="sldNum" sz="quarter" idx="12"/>
          </p:nvPr>
        </p:nvSpPr>
        <p:spPr>
          <a:ln/>
        </p:spPr>
        <p:txBody>
          <a:bodyPr/>
          <a:lstStyle>
            <a:lvl1pPr>
              <a:defRPr/>
            </a:lvl1pPr>
          </a:lstStyle>
          <a:p>
            <a:fld id="{2A93618F-E099-BA40-9751-562B3890A1E5}" type="slidenum">
              <a:rPr lang="en-US" altLang="en-US"/>
              <a:pPr/>
              <a:t>‹#›</a:t>
            </a:fld>
            <a:endParaRPr lang="en-US" altLang="en-US"/>
          </a:p>
        </p:txBody>
      </p:sp>
    </p:spTree>
    <p:extLst>
      <p:ext uri="{BB962C8B-B14F-4D97-AF65-F5344CB8AC3E}">
        <p14:creationId xmlns:p14="http://schemas.microsoft.com/office/powerpoint/2010/main" val="247192732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891A9B43-1D32-F3E9-E779-A91BBB867D5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35092FC5-7F1E-59FB-CFEC-04D975B9933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88340190-41A9-46E6-F6AF-629EF1E39A97}"/>
              </a:ext>
            </a:extLst>
          </p:cNvPr>
          <p:cNvSpPr>
            <a:spLocks noGrp="1" noChangeArrowheads="1"/>
          </p:cNvSpPr>
          <p:nvPr>
            <p:ph type="sldNum" sz="quarter" idx="12"/>
          </p:nvPr>
        </p:nvSpPr>
        <p:spPr>
          <a:ln/>
        </p:spPr>
        <p:txBody>
          <a:bodyPr/>
          <a:lstStyle>
            <a:lvl1pPr>
              <a:defRPr/>
            </a:lvl1pPr>
          </a:lstStyle>
          <a:p>
            <a:fld id="{84768177-0ABE-864F-BD72-B0D171690E4D}" type="slidenum">
              <a:rPr lang="en-US" altLang="en-US"/>
              <a:pPr/>
              <a:t>‹#›</a:t>
            </a:fld>
            <a:endParaRPr lang="en-US" altLang="en-US"/>
          </a:p>
        </p:txBody>
      </p:sp>
    </p:spTree>
    <p:extLst>
      <p:ext uri="{BB962C8B-B14F-4D97-AF65-F5344CB8AC3E}">
        <p14:creationId xmlns:p14="http://schemas.microsoft.com/office/powerpoint/2010/main" val="346946625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Photo - Vertical" type="tx">
  <p:cSld name="1_Photo - Vertical">
    <p:spTree>
      <p:nvGrpSpPr>
        <p:cNvPr id="1" name="Shape 36"/>
        <p:cNvGrpSpPr/>
        <p:nvPr/>
      </p:nvGrpSpPr>
      <p:grpSpPr>
        <a:xfrm>
          <a:off x="0" y="0"/>
          <a:ext cx="0" cy="0"/>
          <a:chOff x="0" y="0"/>
          <a:chExt cx="0" cy="0"/>
        </a:xfrm>
      </p:grpSpPr>
      <p:sp>
        <p:nvSpPr>
          <p:cNvPr id="37" name="Google Shape;37;p88"/>
          <p:cNvSpPr>
            <a:spLocks noGrp="1"/>
          </p:cNvSpPr>
          <p:nvPr>
            <p:ph type="pic" idx="2"/>
          </p:nvPr>
        </p:nvSpPr>
        <p:spPr>
          <a:xfrm>
            <a:off x="7179469" y="1535906"/>
            <a:ext cx="3786188" cy="3804047"/>
          </a:xfrm>
          <a:prstGeom prst="rect">
            <a:avLst/>
          </a:prstGeom>
          <a:noFill/>
          <a:ln>
            <a:noFill/>
          </a:ln>
        </p:spPr>
      </p:sp>
      <p:sp>
        <p:nvSpPr>
          <p:cNvPr id="38" name="Google Shape;38;p88"/>
          <p:cNvSpPr txBox="1">
            <a:spLocks noGrp="1"/>
          </p:cNvSpPr>
          <p:nvPr>
            <p:ph type="title"/>
          </p:nvPr>
        </p:nvSpPr>
        <p:spPr>
          <a:xfrm>
            <a:off x="1035844" y="1401961"/>
            <a:ext cx="5905500" cy="219670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88"/>
          <p:cNvSpPr txBox="1">
            <a:spLocks noGrp="1"/>
          </p:cNvSpPr>
          <p:nvPr>
            <p:ph type="body" idx="1"/>
          </p:nvPr>
        </p:nvSpPr>
        <p:spPr>
          <a:xfrm>
            <a:off x="1035844" y="3696891"/>
            <a:ext cx="5905500" cy="2000250"/>
          </a:xfrm>
          <a:prstGeom prst="rect">
            <a:avLst/>
          </a:prstGeom>
          <a:noFill/>
          <a:ln>
            <a:noFill/>
          </a:ln>
        </p:spPr>
        <p:txBody>
          <a:bodyPr spcFirstLastPara="1" wrap="square" lIns="91425" tIns="45700" rIns="91425" bIns="45700" anchor="t" anchorCtr="0">
            <a:normAutofit/>
          </a:bodyPr>
          <a:lstStyle>
            <a:lvl1pPr marL="457200" lvl="0" indent="-407162" algn="l">
              <a:lnSpc>
                <a:spcPct val="90000"/>
              </a:lnSpc>
              <a:spcBef>
                <a:spcPts val="1000"/>
              </a:spcBef>
              <a:spcAft>
                <a:spcPts val="0"/>
              </a:spcAft>
              <a:buClr>
                <a:schemeClr val="dk1"/>
              </a:buClr>
              <a:buSzPts val="2812"/>
              <a:buChar char="•"/>
              <a:defRPr sz="2812"/>
            </a:lvl1pPr>
            <a:lvl2pPr marL="914400" lvl="1" indent="-407162" algn="l">
              <a:lnSpc>
                <a:spcPct val="90000"/>
              </a:lnSpc>
              <a:spcBef>
                <a:spcPts val="500"/>
              </a:spcBef>
              <a:spcAft>
                <a:spcPts val="0"/>
              </a:spcAft>
              <a:buClr>
                <a:schemeClr val="dk1"/>
              </a:buClr>
              <a:buSzPts val="2812"/>
              <a:buChar char="•"/>
              <a:defRPr sz="2812"/>
            </a:lvl2pPr>
            <a:lvl3pPr marL="1371600" lvl="2" indent="-407161" algn="l">
              <a:lnSpc>
                <a:spcPct val="90000"/>
              </a:lnSpc>
              <a:spcBef>
                <a:spcPts val="500"/>
              </a:spcBef>
              <a:spcAft>
                <a:spcPts val="0"/>
              </a:spcAft>
              <a:buClr>
                <a:schemeClr val="dk1"/>
              </a:buClr>
              <a:buSzPts val="2812"/>
              <a:buChar char="•"/>
              <a:defRPr sz="2812"/>
            </a:lvl3pPr>
            <a:lvl4pPr marL="1828800" lvl="3" indent="-407161" algn="l">
              <a:lnSpc>
                <a:spcPct val="90000"/>
              </a:lnSpc>
              <a:spcBef>
                <a:spcPts val="500"/>
              </a:spcBef>
              <a:spcAft>
                <a:spcPts val="0"/>
              </a:spcAft>
              <a:buClr>
                <a:schemeClr val="dk1"/>
              </a:buClr>
              <a:buSzPts val="2812"/>
              <a:buChar char="•"/>
              <a:defRPr sz="2812"/>
            </a:lvl4pPr>
            <a:lvl5pPr marL="2286000" lvl="4" indent="-407161" algn="l">
              <a:lnSpc>
                <a:spcPct val="90000"/>
              </a:lnSpc>
              <a:spcBef>
                <a:spcPts val="500"/>
              </a:spcBef>
              <a:spcAft>
                <a:spcPts val="0"/>
              </a:spcAft>
              <a:buClr>
                <a:schemeClr val="dk1"/>
              </a:buClr>
              <a:buSzPts val="2812"/>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8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4415368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41"/>
        <p:cNvGrpSpPr/>
        <p:nvPr/>
      </p:nvGrpSpPr>
      <p:grpSpPr>
        <a:xfrm>
          <a:off x="0" y="0"/>
          <a:ext cx="0" cy="0"/>
          <a:chOff x="0" y="0"/>
          <a:chExt cx="0" cy="0"/>
        </a:xfrm>
      </p:grpSpPr>
      <p:sp>
        <p:nvSpPr>
          <p:cNvPr id="42" name="Google Shape;42;p89"/>
          <p:cNvSpPr txBox="1">
            <a:spLocks noGrp="1"/>
          </p:cNvSpPr>
          <p:nvPr>
            <p:ph type="title"/>
          </p:nvPr>
        </p:nvSpPr>
        <p:spPr>
          <a:xfrm>
            <a:off x="1845469" y="107156"/>
            <a:ext cx="9144000" cy="182165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89"/>
          <p:cNvSpPr txBox="1">
            <a:spLocks noGrp="1"/>
          </p:cNvSpPr>
          <p:nvPr>
            <p:ph type="body" idx="1"/>
          </p:nvPr>
        </p:nvSpPr>
        <p:spPr>
          <a:xfrm>
            <a:off x="1845469" y="1928813"/>
            <a:ext cx="9144000" cy="4107656"/>
          </a:xfrm>
          <a:prstGeom prst="rect">
            <a:avLst/>
          </a:prstGeom>
          <a:noFill/>
          <a:ln>
            <a:noFill/>
          </a:ln>
        </p:spPr>
        <p:txBody>
          <a:bodyPr spcFirstLastPara="1" wrap="square" lIns="91425" tIns="45700" rIns="91425" bIns="45700" anchor="ctr" anchorCtr="0">
            <a:normAutofit/>
          </a:bodyPr>
          <a:lstStyle>
            <a:lvl1pPr marL="457200" lvl="0" indent="-291096" algn="l">
              <a:lnSpc>
                <a:spcPct val="90000"/>
              </a:lnSpc>
              <a:spcBef>
                <a:spcPts val="3516"/>
              </a:spcBef>
              <a:spcAft>
                <a:spcPts val="0"/>
              </a:spcAft>
              <a:buClr>
                <a:schemeClr val="dk1"/>
              </a:buClr>
              <a:buSzPts val="984"/>
              <a:buChar char="•"/>
              <a:defRPr sz="2812"/>
            </a:lvl1pPr>
            <a:lvl2pPr marL="914400" lvl="1" indent="-291096" algn="l">
              <a:lnSpc>
                <a:spcPct val="90000"/>
              </a:lnSpc>
              <a:spcBef>
                <a:spcPts val="3516"/>
              </a:spcBef>
              <a:spcAft>
                <a:spcPts val="0"/>
              </a:spcAft>
              <a:buClr>
                <a:schemeClr val="dk1"/>
              </a:buClr>
              <a:buSzPts val="984"/>
              <a:buChar char="•"/>
              <a:defRPr sz="2812"/>
            </a:lvl2pPr>
            <a:lvl3pPr marL="1371600" lvl="2" indent="-291096" algn="l">
              <a:lnSpc>
                <a:spcPct val="90000"/>
              </a:lnSpc>
              <a:spcBef>
                <a:spcPts val="3516"/>
              </a:spcBef>
              <a:spcAft>
                <a:spcPts val="0"/>
              </a:spcAft>
              <a:buClr>
                <a:schemeClr val="dk1"/>
              </a:buClr>
              <a:buSzPts val="984"/>
              <a:buChar char="•"/>
              <a:defRPr sz="2812"/>
            </a:lvl3pPr>
            <a:lvl4pPr marL="1828800" lvl="3" indent="-291096" algn="l">
              <a:lnSpc>
                <a:spcPct val="90000"/>
              </a:lnSpc>
              <a:spcBef>
                <a:spcPts val="3516"/>
              </a:spcBef>
              <a:spcAft>
                <a:spcPts val="0"/>
              </a:spcAft>
              <a:buClr>
                <a:schemeClr val="dk1"/>
              </a:buClr>
              <a:buSzPts val="984"/>
              <a:buChar char="•"/>
              <a:defRPr sz="2812"/>
            </a:lvl4pPr>
            <a:lvl5pPr marL="2286000" lvl="4" indent="-291096" algn="l">
              <a:lnSpc>
                <a:spcPct val="90000"/>
              </a:lnSpc>
              <a:spcBef>
                <a:spcPts val="3516"/>
              </a:spcBef>
              <a:spcAft>
                <a:spcPts val="0"/>
              </a:spcAft>
              <a:buClr>
                <a:schemeClr val="dk1"/>
              </a:buClr>
              <a:buSzPts val="984"/>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8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173213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theme" Target="../theme/theme3.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4.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slideLayout" Target="../slideLayouts/slideLayout62.xml"/><Relationship Id="rId18" Type="http://schemas.openxmlformats.org/officeDocument/2006/relationships/slideLayout" Target="../slideLayouts/slideLayout6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17" Type="http://schemas.openxmlformats.org/officeDocument/2006/relationships/slideLayout" Target="../slideLayouts/slideLayout66.xml"/><Relationship Id="rId2" Type="http://schemas.openxmlformats.org/officeDocument/2006/relationships/slideLayout" Target="../slideLayouts/slideLayout51.xml"/><Relationship Id="rId16" Type="http://schemas.openxmlformats.org/officeDocument/2006/relationships/slideLayout" Target="../slideLayouts/slideLayout65.xml"/><Relationship Id="rId20" Type="http://schemas.openxmlformats.org/officeDocument/2006/relationships/theme" Target="../theme/theme5.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5" Type="http://schemas.openxmlformats.org/officeDocument/2006/relationships/slideLayout" Target="../slideLayouts/slideLayout64.xml"/><Relationship Id="rId10" Type="http://schemas.openxmlformats.org/officeDocument/2006/relationships/slideLayout" Target="../slideLayouts/slideLayout59.xml"/><Relationship Id="rId19" Type="http://schemas.openxmlformats.org/officeDocument/2006/relationships/slideLayout" Target="../slideLayouts/slideLayout68.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slideLayout" Target="../slideLayouts/slideLayout6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
        <p:nvSpPr>
          <p:cNvPr id="8" name="TextBox 7">
            <a:extLst>
              <a:ext uri="{FF2B5EF4-FFF2-40B4-BE49-F238E27FC236}">
                <a16:creationId xmlns:a16="http://schemas.microsoft.com/office/drawing/2014/main" id="{45F85427-83CC-E544-5770-9565C1FCB610}"/>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1497064210"/>
      </p:ext>
    </p:extLst>
  </p:cSld>
  <p:clrMap bg1="lt1" tx1="dk1" bg2="lt2" tx2="dk2" accent1="accent1" accent2="accent2" accent3="accent3" accent4="accent4" accent5="accent5" accent6="accent6" hlink="hlink" folHlink="folHlink"/>
  <p:sldLayoutIdLst>
    <p:sldLayoutId id="2147483733" r:id="rId1"/>
    <p:sldLayoutId id="2147485050" r:id="rId2"/>
    <p:sldLayoutId id="2147485051" r:id="rId3"/>
    <p:sldLayoutId id="2147485052" r:id="rId4"/>
    <p:sldLayoutId id="2147485053" r:id="rId5"/>
    <p:sldLayoutId id="2147485054"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746A73-B13E-7B4E-B7BA-F1FABA11F6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D66FF57-96CF-5343-A09B-A6BEB5D7E4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045FAC-9A45-BF40-9DE8-7688B02435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8C7287-D862-984F-8CB4-BF94CD35E94C}" type="datetimeFigureOut">
              <a:rPr lang="en-GB" smtClean="0"/>
              <a:t>01/03/2026</a:t>
            </a:fld>
            <a:endParaRPr lang="en-GB"/>
          </a:p>
        </p:txBody>
      </p:sp>
      <p:sp>
        <p:nvSpPr>
          <p:cNvPr id="5" name="Footer Placeholder 4">
            <a:extLst>
              <a:ext uri="{FF2B5EF4-FFF2-40B4-BE49-F238E27FC236}">
                <a16:creationId xmlns:a16="http://schemas.microsoft.com/office/drawing/2014/main" id="{FA18A533-0DB4-9A49-8CA3-DF2FC73101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120401-E6B0-3041-95EF-5FA12B1730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CF3F0A-CF15-8C4C-9A3A-E3301580A44B}" type="slidenum">
              <a:rPr lang="en-GB" smtClean="0"/>
              <a:t>‹#›</a:t>
            </a:fld>
            <a:endParaRPr lang="en-GB"/>
          </a:p>
        </p:txBody>
      </p:sp>
      <p:sp>
        <p:nvSpPr>
          <p:cNvPr id="8" name="TextBox 7">
            <a:extLst>
              <a:ext uri="{FF2B5EF4-FFF2-40B4-BE49-F238E27FC236}">
                <a16:creationId xmlns:a16="http://schemas.microsoft.com/office/drawing/2014/main" id="{F5E127F7-D880-ADAA-AF0E-E9FF5B3878D2}"/>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4081508689"/>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5049"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3" name="TextBox 2">
            <a:extLst>
              <a:ext uri="{FF2B5EF4-FFF2-40B4-BE49-F238E27FC236}">
                <a16:creationId xmlns:a16="http://schemas.microsoft.com/office/drawing/2014/main" id="{1DFBC7B9-CC44-189E-76F5-56DA772500D3}"/>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cSld>
  <p:clrMap bg1="lt1" tx1="dk1" bg2="dk2" tx2="lt2" accent1="accent1" accent2="accent2" accent3="accent3" accent4="accent4" accent5="accent5" accent6="accent6" hlink="hlink" folHlink="folHlink"/>
  <p:sldLayoutIdLst>
    <p:sldLayoutId id="2147485038" r:id="rId1"/>
    <p:sldLayoutId id="2147485039" r:id="rId2"/>
    <p:sldLayoutId id="2147485040" r:id="rId3"/>
    <p:sldLayoutId id="2147485041" r:id="rId4"/>
    <p:sldLayoutId id="2147485042" r:id="rId5"/>
    <p:sldLayoutId id="2147485043" r:id="rId6"/>
    <p:sldLayoutId id="2147485044" r:id="rId7"/>
    <p:sldLayoutId id="2147485045" r:id="rId8"/>
    <p:sldLayoutId id="2147485046" r:id="rId9"/>
    <p:sldLayoutId id="2147485047" r:id="rId10"/>
    <p:sldLayoutId id="2147485048" r:id="rId11"/>
    <p:sldLayoutId id="2147483756"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43989116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34" r:id="rId15"/>
    <p:sldLayoutId id="2147483735" r:id="rId16"/>
    <p:sldLayoutId id="2147483736" r:id="rId17"/>
    <p:sldLayoutId id="2147483737" r:id="rId18"/>
    <p:sldLayoutId id="2147483738"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tif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4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20.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4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19.tiff"/><Relationship Id="rId4" Type="http://schemas.openxmlformats.org/officeDocument/2006/relationships/notesSlide" Target="../notesSlides/notesSlide23.xml"/></Relationships>
</file>

<file path=ppt/slides/_rels/slide3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36.xml"/><Relationship Id="rId7" Type="http://schemas.openxmlformats.org/officeDocument/2006/relationships/diagramQuickStyle" Target="../diagrams/quickStyle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24.xml"/><Relationship Id="rId9" Type="http://schemas.microsoft.com/office/2007/relationships/diagramDrawing" Target="../diagrams/drawing3.xml"/></Relationships>
</file>

<file path=ppt/slides/_rels/slide32.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26.xml"/><Relationship Id="rId1" Type="http://schemas.openxmlformats.org/officeDocument/2006/relationships/slideLayout" Target="../slideLayouts/slideLayout37.xml"/></Relationships>
</file>

<file path=ppt/slides/_rels/slide34.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27.xml"/><Relationship Id="rId1" Type="http://schemas.openxmlformats.org/officeDocument/2006/relationships/slideLayout" Target="../slideLayouts/slideLayout37.xml"/></Relationships>
</file>

<file path=ppt/slides/_rels/slide35.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28.xml"/><Relationship Id="rId1" Type="http://schemas.openxmlformats.org/officeDocument/2006/relationships/slideLayout" Target="../slideLayouts/slideLayout37.xml"/></Relationships>
</file>

<file path=ppt/slides/_rels/slide36.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29.xml"/><Relationship Id="rId1" Type="http://schemas.openxmlformats.org/officeDocument/2006/relationships/slideLayout" Target="../slideLayouts/slideLayout37.xml"/></Relationships>
</file>

<file path=ppt/slides/_rels/slide37.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30.xml"/><Relationship Id="rId1" Type="http://schemas.openxmlformats.org/officeDocument/2006/relationships/slideLayout" Target="../slideLayouts/slideLayout3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1.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notesSlide" Target="../notesSlides/notesSlide31.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notesSlide" Target="../notesSlides/notesSlide3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notesSlide" Target="../notesSlides/notesSlide33.xml"/></Relationships>
</file>

<file path=ppt/slides/_rels/slide4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36.xml"/><Relationship Id="rId7" Type="http://schemas.openxmlformats.org/officeDocument/2006/relationships/diagramQuickStyle" Target="../diagrams/quickStyle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34.xml"/><Relationship Id="rId9" Type="http://schemas.microsoft.com/office/2007/relationships/diagramDrawing" Target="../diagrams/drawing4.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36.xml"/><Relationship Id="rId7" Type="http://schemas.openxmlformats.org/officeDocument/2006/relationships/image" Target="../media/image3.png"/><Relationship Id="rId2" Type="http://schemas.openxmlformats.org/officeDocument/2006/relationships/audio" Target="../media/media23.m4a"/><Relationship Id="rId1" Type="http://schemas.microsoft.com/office/2007/relationships/media" Target="../media/media23.m4a"/><Relationship Id="rId6" Type="http://schemas.microsoft.com/office/2007/relationships/hdphoto" Target="../media/hdphoto1.wdp"/><Relationship Id="rId5" Type="http://schemas.openxmlformats.org/officeDocument/2006/relationships/image" Target="../media/image23.png"/><Relationship Id="rId4" Type="http://schemas.openxmlformats.org/officeDocument/2006/relationships/notesSlide" Target="../notesSlides/notesSlide35.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3.png"/><Relationship Id="rId4" Type="http://schemas.openxmlformats.org/officeDocument/2006/relationships/notesSlide" Target="../notesSlides/notesSlide36.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3.png"/><Relationship Id="rId4" Type="http://schemas.openxmlformats.org/officeDocument/2006/relationships/notesSlide" Target="../notesSlides/notesSlide37.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3.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3.png"/><Relationship Id="rId4" Type="http://schemas.openxmlformats.org/officeDocument/2006/relationships/notesSlide" Target="../notesSlides/notesSlide38.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3.png"/><Relationship Id="rId4" Type="http://schemas.openxmlformats.org/officeDocument/2006/relationships/notesSlide" Target="../notesSlides/notesSlide39.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6.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3.png"/><Relationship Id="rId4" Type="http://schemas.openxmlformats.org/officeDocument/2006/relationships/notesSlide" Target="../notesSlides/notesSlide42.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3.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3.png"/><Relationship Id="rId4" Type="http://schemas.openxmlformats.org/officeDocument/2006/relationships/notesSlide" Target="../notesSlides/notesSlide43.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3.png"/><Relationship Id="rId4" Type="http://schemas.openxmlformats.org/officeDocument/2006/relationships/notesSlide" Target="../notesSlides/notesSlide4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6.xml"/><Relationship Id="rId1" Type="http://schemas.openxmlformats.org/officeDocument/2006/relationships/slideLayout" Target="../slideLayouts/slideLayout36.xml"/></Relationships>
</file>

<file path=ppt/slides/_rels/slide6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6.xml"/></Relationships>
</file>

<file path=ppt/slides/_rels/slide6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8366969-40D4-5442-A383-3955F99802F8}"/>
              </a:ext>
            </a:extLst>
          </p:cNvPr>
          <p:cNvPicPr>
            <a:picLocks noChangeAspect="1"/>
          </p:cNvPicPr>
          <p:nvPr/>
        </p:nvPicPr>
        <p:blipFill rotWithShape="1">
          <a:blip r:embed="rId5"/>
          <a:srcRect t="5091" b="10639"/>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63114-C61E-184C-9123-5023780D88CF}"/>
              </a:ext>
            </a:extLst>
          </p:cNvPr>
          <p:cNvSpPr>
            <a:spLocks noGrp="1"/>
          </p:cNvSpPr>
          <p:nvPr>
            <p:ph type="ctrTitle"/>
          </p:nvPr>
        </p:nvSpPr>
        <p:spPr>
          <a:xfrm>
            <a:off x="523875" y="5317240"/>
            <a:ext cx="11210925" cy="744836"/>
          </a:xfrm>
        </p:spPr>
        <p:txBody>
          <a:bodyPr vert="horz" lIns="91440" tIns="45720" rIns="91440" bIns="45720" rtlCol="0" anchor="ctr">
            <a:normAutofit/>
          </a:bodyPr>
          <a:lstStyle/>
          <a:p>
            <a:r>
              <a:rPr lang="en-US" sz="3600">
                <a:solidFill>
                  <a:schemeClr val="tx1">
                    <a:lumMod val="85000"/>
                    <a:lumOff val="15000"/>
                  </a:schemeClr>
                </a:solidFill>
              </a:rPr>
              <a:t>Research Design and Research Aims </a:t>
            </a:r>
          </a:p>
        </p:txBody>
      </p:sp>
      <p:cxnSp>
        <p:nvCxnSpPr>
          <p:cNvPr id="15"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9" name="Audio 8">
            <a:extLst>
              <a:ext uri="{FF2B5EF4-FFF2-40B4-BE49-F238E27FC236}">
                <a16:creationId xmlns:a16="http://schemas.microsoft.com/office/drawing/2014/main" id="{18A6C5DD-42FF-5C9D-5F3A-FE82C51398A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875753870"/>
      </p:ext>
    </p:extLst>
  </p:cSld>
  <p:clrMapOvr>
    <a:masterClrMapping/>
  </p:clrMapOvr>
  <mc:AlternateContent xmlns:mc="http://schemas.openxmlformats.org/markup-compatibility/2006" xmlns:p14="http://schemas.microsoft.com/office/powerpoint/2010/main">
    <mc:Choice Requires="p14">
      <p:transition spd="slow" p14:dur="2000" advTm="54250"/>
    </mc:Choice>
    <mc:Fallback xmlns="">
      <p:transition spd="slow" advTm="54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84BAC-1251-C763-129A-1E83F57F603D}"/>
              </a:ext>
            </a:extLst>
          </p:cNvPr>
          <p:cNvSpPr>
            <a:spLocks noGrp="1"/>
          </p:cNvSpPr>
          <p:nvPr>
            <p:ph type="title"/>
          </p:nvPr>
        </p:nvSpPr>
        <p:spPr/>
        <p:txBody>
          <a:bodyPr/>
          <a:lstStyle/>
          <a:p>
            <a:r>
              <a:rPr lang="en-GB" dirty="0">
                <a:ea typeface="Calibri Light"/>
                <a:cs typeface="Calibri Light"/>
              </a:rPr>
              <a:t>Touch on design in </a:t>
            </a:r>
            <a:r>
              <a:rPr lang="en-GB">
                <a:ea typeface="Calibri Light"/>
                <a:cs typeface="Calibri Light"/>
              </a:rPr>
              <a:t>practical terms</a:t>
            </a:r>
            <a:endParaRPr lang="en-GB"/>
          </a:p>
        </p:txBody>
      </p:sp>
      <p:sp>
        <p:nvSpPr>
          <p:cNvPr id="3" name="Content Placeholder 2">
            <a:extLst>
              <a:ext uri="{FF2B5EF4-FFF2-40B4-BE49-F238E27FC236}">
                <a16:creationId xmlns:a16="http://schemas.microsoft.com/office/drawing/2014/main" id="{3F8307BB-62DE-C5FA-A66C-97158EDD0A9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01248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124F4-46E9-F048-A25A-DEBD3BE42796}"/>
              </a:ext>
            </a:extLst>
          </p:cNvPr>
          <p:cNvSpPr>
            <a:spLocks noGrp="1"/>
          </p:cNvSpPr>
          <p:nvPr>
            <p:ph type="title"/>
          </p:nvPr>
        </p:nvSpPr>
        <p:spPr/>
        <p:txBody>
          <a:bodyPr/>
          <a:lstStyle/>
          <a:p>
            <a:r>
              <a:rPr lang="en-GB"/>
              <a:t>Learning Outcomes For Today </a:t>
            </a:r>
            <a:endParaRPr lang="en-US"/>
          </a:p>
        </p:txBody>
      </p:sp>
      <p:sp>
        <p:nvSpPr>
          <p:cNvPr id="3" name="Content Placeholder 2">
            <a:extLst>
              <a:ext uri="{FF2B5EF4-FFF2-40B4-BE49-F238E27FC236}">
                <a16:creationId xmlns:a16="http://schemas.microsoft.com/office/drawing/2014/main" id="{62FF2F99-D781-F742-ADDC-9A71B76F0E9F}"/>
              </a:ext>
            </a:extLst>
          </p:cNvPr>
          <p:cNvSpPr>
            <a:spLocks noGrp="1"/>
          </p:cNvSpPr>
          <p:nvPr>
            <p:ph idx="1"/>
          </p:nvPr>
        </p:nvSpPr>
        <p:spPr/>
        <p:txBody>
          <a:bodyPr vert="horz" lIns="91440" tIns="45720" rIns="91440" bIns="45720" rtlCol="0" anchor="t">
            <a:normAutofit/>
          </a:bodyPr>
          <a:lstStyle/>
          <a:p>
            <a:r>
              <a:rPr lang="en-GB" sz="3200">
                <a:ea typeface="Calibri"/>
                <a:cs typeface="Calibri"/>
              </a:rPr>
              <a:t>Brief overview/refresher of research design and research paradigms</a:t>
            </a:r>
            <a:endParaRPr lang="en-GB" sz="3200"/>
          </a:p>
          <a:p>
            <a:r>
              <a:rPr lang="en-GB" sz="3200"/>
              <a:t>Formulation a 'direction' for your research </a:t>
            </a:r>
            <a:endParaRPr lang="en-GB"/>
          </a:p>
          <a:p>
            <a:pPr lvl="2">
              <a:buFont typeface="Wingdings" panose="020B0604020202020204" pitchFamily="34" charset="0"/>
              <a:buChar char="Ø"/>
            </a:pPr>
            <a:r>
              <a:rPr lang="en-GB" sz="3200"/>
              <a:t>Research Question</a:t>
            </a:r>
            <a:endParaRPr lang="en-GB" sz="2800">
              <a:ea typeface="Calibri"/>
              <a:cs typeface="Calibri"/>
            </a:endParaRPr>
          </a:p>
          <a:p>
            <a:pPr lvl="2">
              <a:buFont typeface="Wingdings" panose="020B0604020202020204" pitchFamily="34" charset="0"/>
              <a:buChar char="Ø"/>
            </a:pPr>
            <a:r>
              <a:rPr lang="en-GB" sz="3200">
                <a:ea typeface="Calibri"/>
                <a:cs typeface="Calibri"/>
              </a:rPr>
              <a:t>Research Title</a:t>
            </a:r>
          </a:p>
          <a:p>
            <a:pPr lvl="2">
              <a:buFont typeface="Wingdings" panose="020B0604020202020204" pitchFamily="34" charset="0"/>
              <a:buChar char="Ø"/>
            </a:pPr>
            <a:r>
              <a:rPr lang="en-GB" sz="3200"/>
              <a:t>Research Aims</a:t>
            </a:r>
            <a:endParaRPr lang="en-GB" sz="2400">
              <a:ea typeface="Calibri"/>
              <a:cs typeface="Calibri"/>
            </a:endParaRPr>
          </a:p>
          <a:p>
            <a:pPr marL="914400" lvl="2" indent="0">
              <a:buNone/>
            </a:pPr>
            <a:endParaRPr lang="en-GB" sz="3200">
              <a:ea typeface="+mn-lt"/>
              <a:cs typeface="+mn-lt"/>
            </a:endParaRPr>
          </a:p>
          <a:p>
            <a:endParaRPr lang="en-GB" sz="3200">
              <a:ea typeface="Calibri" panose="020F0502020204030204"/>
              <a:cs typeface="Calibri" panose="020F0502020204030204"/>
            </a:endParaRPr>
          </a:p>
          <a:p>
            <a:endParaRPr lang="en-GB" sz="3200">
              <a:ea typeface="Calibri" panose="020F0502020204030204"/>
              <a:cs typeface="Calibri" panose="020F0502020204030204"/>
            </a:endParaRPr>
          </a:p>
        </p:txBody>
      </p:sp>
    </p:spTree>
    <p:extLst>
      <p:ext uri="{BB962C8B-B14F-4D97-AF65-F5344CB8AC3E}">
        <p14:creationId xmlns:p14="http://schemas.microsoft.com/office/powerpoint/2010/main" val="790507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FA7E4-A230-537D-06C6-A269ADAE1C9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08679F5-3A68-32D4-D62B-7BCA864A0800}"/>
              </a:ext>
            </a:extLst>
          </p:cNvPr>
          <p:cNvSpPr>
            <a:spLocks noGrp="1"/>
          </p:cNvSpPr>
          <p:nvPr>
            <p:ph idx="1"/>
          </p:nvPr>
        </p:nvSpPr>
        <p:spPr/>
        <p:txBody>
          <a:bodyPr vert="horz" lIns="91440" tIns="45720" rIns="91440" bIns="45720" rtlCol="0" anchor="t">
            <a:normAutofit/>
          </a:bodyPr>
          <a:lstStyle/>
          <a:p>
            <a:pPr marL="0" indent="0">
              <a:buNone/>
            </a:pPr>
            <a:r>
              <a:rPr lang="en-US">
                <a:ea typeface="Calibri"/>
                <a:cs typeface="Calibri"/>
              </a:rPr>
              <a:t>Challenge them more teach them neo materailism. </a:t>
            </a:r>
            <a:endParaRPr lang="en-US" dirty="0">
              <a:ea typeface="Calibri"/>
              <a:cs typeface="Calibri"/>
            </a:endParaRPr>
          </a:p>
          <a:p>
            <a:pPr marL="0" indent="0">
              <a:buNone/>
            </a:pPr>
            <a:endParaRPr lang="en-US" dirty="0">
              <a:ea typeface="Calibri"/>
              <a:cs typeface="Calibri"/>
            </a:endParaRPr>
          </a:p>
          <a:p>
            <a:pPr marL="0" indent="0">
              <a:buNone/>
            </a:pPr>
            <a:r>
              <a:rPr lang="en-US" dirty="0">
                <a:ea typeface="Calibri"/>
                <a:cs typeface="Calibri"/>
              </a:rPr>
              <a:t>Give them a wider scope of options to play with. Let them choose whatever methods or models they think will be interesting. Stop </a:t>
            </a:r>
            <a:r>
              <a:rPr lang="en-US">
                <a:ea typeface="Calibri"/>
                <a:cs typeface="Calibri"/>
              </a:rPr>
              <a:t>limiting them! </a:t>
            </a:r>
          </a:p>
          <a:p>
            <a:pPr marL="0" indent="0">
              <a:buNone/>
            </a:pPr>
            <a:endParaRPr lang="en-US" dirty="0">
              <a:ea typeface="Calibri"/>
              <a:cs typeface="Calibri"/>
            </a:endParaRPr>
          </a:p>
          <a:p>
            <a:pPr marL="0" indent="0">
              <a:buNone/>
            </a:pPr>
            <a:r>
              <a:rPr lang="en-US" dirty="0">
                <a:ea typeface="Calibri"/>
                <a:cs typeface="Calibri"/>
              </a:rPr>
              <a:t>Also, cut the demand for an interview schedule. You're setting them all </a:t>
            </a:r>
            <a:r>
              <a:rPr lang="en-US">
                <a:ea typeface="Calibri"/>
                <a:cs typeface="Calibri"/>
              </a:rPr>
              <a:t>up to do the same stupid project. </a:t>
            </a:r>
            <a:endParaRPr lang="en-US" dirty="0">
              <a:ea typeface="Calibri"/>
              <a:cs typeface="Calibri"/>
            </a:endParaRPr>
          </a:p>
        </p:txBody>
      </p:sp>
    </p:spTree>
    <p:extLst>
      <p:ext uri="{BB962C8B-B14F-4D97-AF65-F5344CB8AC3E}">
        <p14:creationId xmlns:p14="http://schemas.microsoft.com/office/powerpoint/2010/main" val="2192083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7AF00-3C03-063E-02C3-5B8370B4B1F0}"/>
              </a:ext>
            </a:extLst>
          </p:cNvPr>
          <p:cNvSpPr>
            <a:spLocks noGrp="1"/>
          </p:cNvSpPr>
          <p:nvPr>
            <p:ph type="title"/>
          </p:nvPr>
        </p:nvSpPr>
        <p:spPr>
          <a:xfrm>
            <a:off x="900025" y="107156"/>
            <a:ext cx="11288888" cy="1821656"/>
          </a:xfrm>
        </p:spPr>
        <p:txBody>
          <a:bodyPr/>
          <a:lstStyle/>
          <a:p>
            <a:r>
              <a:rPr lang="en-US" sz="4750" b="1" u="sng" dirty="0">
                <a:cs typeface="Calibri Light"/>
              </a:rPr>
              <a:t>Research Proposal Outline</a:t>
            </a:r>
            <a:r>
              <a:rPr lang="en-US" sz="2000" b="1" dirty="0">
                <a:cs typeface="Calibri Light"/>
              </a:rPr>
              <a:t> </a:t>
            </a:r>
            <a:br>
              <a:rPr lang="en-US" sz="2000" b="1" dirty="0">
                <a:cs typeface="Calibri Light"/>
              </a:rPr>
            </a:br>
            <a:r>
              <a:rPr lang="en-US" sz="2000" b="1" dirty="0">
                <a:cs typeface="Calibri Light"/>
              </a:rPr>
              <a:t>(2000 words...see</a:t>
            </a:r>
            <a:r>
              <a:rPr lang="en-US" sz="2000" b="1" u="sng" dirty="0">
                <a:cs typeface="Calibri Light"/>
              </a:rPr>
              <a:t> VERY SPECIFIC </a:t>
            </a:r>
            <a:r>
              <a:rPr lang="en-US" sz="2000" b="1" dirty="0">
                <a:cs typeface="Calibri Light"/>
              </a:rPr>
              <a:t>guidance and exemplars on BB)</a:t>
            </a:r>
          </a:p>
        </p:txBody>
      </p:sp>
      <p:sp>
        <p:nvSpPr>
          <p:cNvPr id="4" name="TextBox 3">
            <a:extLst>
              <a:ext uri="{FF2B5EF4-FFF2-40B4-BE49-F238E27FC236}">
                <a16:creationId xmlns:a16="http://schemas.microsoft.com/office/drawing/2014/main" id="{8EDE3DF4-9CBF-F22F-82D9-20B60BD6DC2C}"/>
              </a:ext>
            </a:extLst>
          </p:cNvPr>
          <p:cNvSpPr txBox="1"/>
          <p:nvPr/>
        </p:nvSpPr>
        <p:spPr>
          <a:xfrm>
            <a:off x="767862" y="1715478"/>
            <a:ext cx="10499967"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Segoe UI"/>
              </a:rPr>
              <a:t>1. Title, rationale, context and research aims </a:t>
            </a:r>
            <a:r>
              <a:rPr lang="en-US" sz="2400" b="1">
                <a:cs typeface="Segoe UI"/>
              </a:rPr>
              <a:t>​</a:t>
            </a:r>
            <a:endParaRPr lang="en-US" sz="2400" b="1">
              <a:cs typeface="Calibri"/>
            </a:endParaRPr>
          </a:p>
          <a:p>
            <a:r>
              <a:rPr lang="en-GB" sz="2400" b="1">
                <a:cs typeface="Segoe UI"/>
              </a:rPr>
              <a:t>2. Literature review​</a:t>
            </a:r>
          </a:p>
          <a:p>
            <a:r>
              <a:rPr lang="en-GB" sz="2400" b="1">
                <a:cs typeface="Segoe UI"/>
              </a:rPr>
              <a:t>3. Methodology and Methods</a:t>
            </a:r>
          </a:p>
          <a:p>
            <a:pPr marL="914400" lvl="1" indent="-457200">
              <a:buFont typeface="Wingdings"/>
              <a:buChar char="Ø"/>
            </a:pPr>
            <a:r>
              <a:rPr lang="en-GB" sz="2400">
                <a:ea typeface="+mn-lt"/>
                <a:cs typeface="+mn-lt"/>
              </a:rPr>
              <a:t>Chosen Methodological approach &amp; rationale </a:t>
            </a:r>
          </a:p>
          <a:p>
            <a:pPr marL="914400" lvl="1" indent="-457200">
              <a:buFont typeface="Wingdings"/>
              <a:buChar char="Ø"/>
            </a:pPr>
            <a:r>
              <a:rPr lang="en-GB" sz="2400">
                <a:cs typeface="Segoe UI"/>
              </a:rPr>
              <a:t>Methods of data collection​</a:t>
            </a:r>
            <a:endParaRPr lang="en-GB" sz="2400">
              <a:cs typeface="Calibri"/>
            </a:endParaRPr>
          </a:p>
          <a:p>
            <a:pPr marL="914400" lvl="1" indent="-457200">
              <a:buFont typeface="Wingdings"/>
              <a:buChar char="Ø"/>
            </a:pPr>
            <a:r>
              <a:rPr lang="en-GB" sz="2400">
                <a:ea typeface="+mn-lt"/>
                <a:cs typeface="+mn-lt"/>
              </a:rPr>
              <a:t>Your professional role and your relationship to participants</a:t>
            </a:r>
            <a:endParaRPr lang="en-US" sz="2400">
              <a:ea typeface="+mn-lt"/>
              <a:cs typeface="+mn-lt"/>
            </a:endParaRPr>
          </a:p>
          <a:p>
            <a:pPr marL="914400" lvl="1" indent="-457200">
              <a:buFont typeface="Wingdings"/>
              <a:buChar char="Ø"/>
            </a:pPr>
            <a:r>
              <a:rPr lang="en-GB" sz="2400">
                <a:ea typeface="+mn-lt"/>
                <a:cs typeface="+mn-lt"/>
              </a:rPr>
              <a:t>Details of sample and sampling strategy and research setting  </a:t>
            </a:r>
            <a:endParaRPr lang="en-US" sz="2400">
              <a:ea typeface="+mn-lt"/>
              <a:cs typeface="+mn-lt"/>
            </a:endParaRPr>
          </a:p>
          <a:p>
            <a:pPr marL="914400" lvl="1" indent="-457200">
              <a:buFont typeface="Wingdings"/>
              <a:buChar char="Ø"/>
            </a:pPr>
            <a:r>
              <a:rPr lang="en-GB" sz="2400">
                <a:cs typeface="Segoe UI"/>
              </a:rPr>
              <a:t>Approach to reliability &amp; validity and/or trustworthiness​</a:t>
            </a:r>
          </a:p>
          <a:p>
            <a:pPr marL="914400" lvl="1" indent="-457200">
              <a:buFont typeface="Wingdings"/>
              <a:buChar char="Ø"/>
            </a:pPr>
            <a:r>
              <a:rPr lang="en-GB" sz="2400">
                <a:cs typeface="Segoe UI"/>
              </a:rPr>
              <a:t>Method of Data Analysis </a:t>
            </a:r>
          </a:p>
          <a:p>
            <a:r>
              <a:rPr lang="en-GB" sz="2400" b="1">
                <a:cs typeface="Segoe UI"/>
              </a:rPr>
              <a:t>4. Ethical Considerations ​</a:t>
            </a:r>
          </a:p>
          <a:p>
            <a:pPr marL="914400" lvl="1" indent="-457200">
              <a:buFont typeface="Wingdings"/>
              <a:buChar char="Ø"/>
            </a:pPr>
            <a:r>
              <a:rPr lang="en-GB" sz="2400">
                <a:ea typeface="+mn-lt"/>
                <a:cs typeface="+mn-lt"/>
              </a:rPr>
              <a:t>Duty of Care to participants </a:t>
            </a:r>
          </a:p>
          <a:p>
            <a:pPr marL="914400" lvl="1" indent="-457200">
              <a:buFont typeface="Wingdings"/>
              <a:buChar char="Ø"/>
            </a:pPr>
            <a:r>
              <a:rPr lang="en-GB" sz="2400">
                <a:ea typeface="+mn-lt"/>
                <a:cs typeface="+mn-lt"/>
              </a:rPr>
              <a:t>Data Management</a:t>
            </a:r>
          </a:p>
          <a:p>
            <a:pPr marL="914400" lvl="1" indent="-457200">
              <a:buFont typeface="Wingdings"/>
              <a:buChar char="Ø"/>
            </a:pPr>
            <a:r>
              <a:rPr lang="en-GB" sz="2400">
                <a:ea typeface="+mn-lt"/>
                <a:cs typeface="+mn-lt"/>
              </a:rPr>
              <a:t>Confidentiality  </a:t>
            </a:r>
            <a:endParaRPr lang="en-GB" sz="2400">
              <a:cs typeface="Calibri"/>
            </a:endParaRPr>
          </a:p>
        </p:txBody>
      </p:sp>
    </p:spTree>
    <p:extLst>
      <p:ext uri="{BB962C8B-B14F-4D97-AF65-F5344CB8AC3E}">
        <p14:creationId xmlns:p14="http://schemas.microsoft.com/office/powerpoint/2010/main" val="844852819"/>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a research design&#10;&#10;Description automatically generated">
            <a:extLst>
              <a:ext uri="{FF2B5EF4-FFF2-40B4-BE49-F238E27FC236}">
                <a16:creationId xmlns:a16="http://schemas.microsoft.com/office/drawing/2014/main" id="{AE905825-F13C-E7EF-D48C-C6A47CAF2646}"/>
              </a:ext>
            </a:extLst>
          </p:cNvPr>
          <p:cNvPicPr>
            <a:picLocks noChangeAspect="1"/>
          </p:cNvPicPr>
          <p:nvPr/>
        </p:nvPicPr>
        <p:blipFill>
          <a:blip r:embed="rId5"/>
          <a:stretch>
            <a:fillRect/>
          </a:stretch>
        </p:blipFill>
        <p:spPr>
          <a:xfrm>
            <a:off x="872532" y="-2610"/>
            <a:ext cx="9760298" cy="6871593"/>
          </a:xfrm>
          <a:prstGeom prst="rect">
            <a:avLst/>
          </a:prstGeom>
        </p:spPr>
      </p:pic>
      <p:pic>
        <p:nvPicPr>
          <p:cNvPr id="16" name="Audio 15">
            <a:extLst>
              <a:ext uri="{FF2B5EF4-FFF2-40B4-BE49-F238E27FC236}">
                <a16:creationId xmlns:a16="http://schemas.microsoft.com/office/drawing/2014/main" id="{7BE37AB2-50CA-CC3B-22E6-952B280765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69059441"/>
      </p:ext>
    </p:extLst>
  </p:cSld>
  <p:clrMapOvr>
    <a:masterClrMapping/>
  </p:clrMapOvr>
  <mc:AlternateContent xmlns:mc="http://schemas.openxmlformats.org/markup-compatibility/2006" xmlns:p14="http://schemas.microsoft.com/office/powerpoint/2010/main">
    <mc:Choice Requires="p14">
      <p:transition spd="slow" p14:dur="2000" advTm="51872"/>
    </mc:Choice>
    <mc:Fallback xmlns="">
      <p:transition spd="slow" advTm="51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Shape 146"/>
        <p:cNvGrpSpPr/>
        <p:nvPr/>
      </p:nvGrpSpPr>
      <p:grpSpPr>
        <a:xfrm>
          <a:off x="0" y="0"/>
          <a:ext cx="0" cy="0"/>
          <a:chOff x="0" y="0"/>
          <a:chExt cx="0" cy="0"/>
        </a:xfrm>
      </p:grpSpPr>
      <p:sp>
        <p:nvSpPr>
          <p:cNvPr id="147" name="Google Shape;147;p9"/>
          <p:cNvSpPr txBox="1">
            <a:spLocks noGrp="1"/>
          </p:cNvSpPr>
          <p:nvPr>
            <p:ph type="title"/>
          </p:nvPr>
        </p:nvSpPr>
        <p:spPr>
          <a:xfrm>
            <a:off x="251012" y="2928190"/>
            <a:ext cx="11761694" cy="1325563"/>
          </a:xfrm>
          <a:prstGeom prst="rect">
            <a:avLst/>
          </a:prstGeom>
          <a:noFill/>
          <a:ln>
            <a:noFill/>
          </a:ln>
        </p:spPr>
        <p:txBody>
          <a:bodyPr spcFirstLastPara="1" wrap="square" lIns="91425" tIns="45700" rIns="91425" bIns="45700" anchor="ctr" anchorCtr="0">
            <a:noAutofit/>
          </a:bodyPr>
          <a:lstStyle/>
          <a:p>
            <a:pPr>
              <a:buSzPts val="4400"/>
            </a:pPr>
            <a:r>
              <a:rPr lang="en-GB"/>
              <a:t>What do you understand by ‘research’? </a:t>
            </a:r>
            <a:br>
              <a:rPr lang="en-GB"/>
            </a:br>
            <a:r>
              <a:rPr lang="en-GB"/>
              <a:t>In what way does the idea of research interest you or put you off? </a:t>
            </a:r>
            <a:br>
              <a:rPr lang="en-GB"/>
            </a:br>
            <a:r>
              <a:rPr lang="en-GB"/>
              <a:t>Can you give an example of research you have done?  </a:t>
            </a:r>
            <a:br>
              <a:rPr lang="en-GB"/>
            </a:br>
            <a:r>
              <a:rPr lang="en-GB"/>
              <a:t>Why do Research in Counselling and Psychotherapy in the first place? </a:t>
            </a:r>
            <a:br>
              <a:rPr lang="en-GB"/>
            </a:br>
            <a:endParaRPr/>
          </a:p>
        </p:txBody>
      </p:sp>
    </p:spTree>
    <p:extLst>
      <p:ext uri="{BB962C8B-B14F-4D97-AF65-F5344CB8AC3E}">
        <p14:creationId xmlns:p14="http://schemas.microsoft.com/office/powerpoint/2010/main" val="3123015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The Four Questions of Research </a:t>
            </a:r>
            <a:endParaRPr/>
          </a:p>
        </p:txBody>
      </p:sp>
      <p:sp>
        <p:nvSpPr>
          <p:cNvPr id="201" name="Google Shape;201;p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742950" lvl="0" indent="-742950" algn="l" rtl="0">
              <a:lnSpc>
                <a:spcPct val="90000"/>
              </a:lnSpc>
              <a:spcBef>
                <a:spcPts val="0"/>
              </a:spcBef>
              <a:spcAft>
                <a:spcPts val="0"/>
              </a:spcAft>
              <a:buClr>
                <a:schemeClr val="dk1"/>
              </a:buClr>
              <a:buSzPts val="4400"/>
              <a:buFont typeface="Calibri"/>
              <a:buAutoNum type="arabicPeriod"/>
            </a:pPr>
            <a:r>
              <a:rPr lang="en-GB" sz="4400" b="1"/>
              <a:t>Ontology: </a:t>
            </a:r>
            <a:r>
              <a:rPr lang="en-GB" sz="4400"/>
              <a:t>What is there to know?</a:t>
            </a:r>
            <a:endParaRPr/>
          </a:p>
          <a:p>
            <a:pPr marL="742950" lvl="0" indent="-742950" algn="l" rtl="0">
              <a:lnSpc>
                <a:spcPct val="90000"/>
              </a:lnSpc>
              <a:spcBef>
                <a:spcPts val="1000"/>
              </a:spcBef>
              <a:spcAft>
                <a:spcPts val="0"/>
              </a:spcAft>
              <a:buClr>
                <a:schemeClr val="dk1"/>
              </a:buClr>
              <a:buSzPts val="4400"/>
              <a:buFont typeface="Calibri"/>
              <a:buAutoNum type="arabicPeriod"/>
            </a:pPr>
            <a:r>
              <a:rPr lang="en-GB" sz="4400" b="1"/>
              <a:t>Epistemology:</a:t>
            </a:r>
            <a:r>
              <a:rPr lang="en-GB" sz="4400"/>
              <a:t> How do we know? </a:t>
            </a:r>
            <a:endParaRPr/>
          </a:p>
          <a:p>
            <a:pPr marL="742950" lvl="0" indent="-742950" algn="l" rtl="0">
              <a:lnSpc>
                <a:spcPct val="90000"/>
              </a:lnSpc>
              <a:spcBef>
                <a:spcPts val="1000"/>
              </a:spcBef>
              <a:spcAft>
                <a:spcPts val="0"/>
              </a:spcAft>
              <a:buClr>
                <a:schemeClr val="dk1"/>
              </a:buClr>
              <a:buSzPts val="4400"/>
              <a:buFont typeface="Calibri"/>
              <a:buAutoNum type="arabicPeriod"/>
            </a:pPr>
            <a:r>
              <a:rPr lang="en-GB" sz="4400" b="1"/>
              <a:t>Methodology: </a:t>
            </a:r>
            <a:r>
              <a:rPr lang="en-GB" sz="4400"/>
              <a:t>How do we go about acquiring knowledge? </a:t>
            </a:r>
            <a:endParaRPr/>
          </a:p>
          <a:p>
            <a:pPr marL="742950" lvl="0" indent="-742950" algn="l" rtl="0">
              <a:lnSpc>
                <a:spcPct val="90000"/>
              </a:lnSpc>
              <a:spcBef>
                <a:spcPts val="1000"/>
              </a:spcBef>
              <a:spcAft>
                <a:spcPts val="0"/>
              </a:spcAft>
              <a:buClr>
                <a:schemeClr val="dk1"/>
              </a:buClr>
              <a:buSzPts val="4400"/>
              <a:buFont typeface="Calibri"/>
              <a:buAutoNum type="arabicPeriod"/>
            </a:pPr>
            <a:r>
              <a:rPr lang="en-GB" sz="4400" b="1"/>
              <a:t>Methods:</a:t>
            </a:r>
            <a:r>
              <a:rPr lang="en-GB" sz="4400" b="1" i="1"/>
              <a:t> </a:t>
            </a:r>
            <a:r>
              <a:rPr lang="en-GB" sz="4400"/>
              <a:t>What tools will we use to acquire this knowledge? </a:t>
            </a:r>
            <a:endParaRPr/>
          </a:p>
          <a:p>
            <a:pPr marL="514350" lvl="0" indent="-336550" algn="l" rtl="0">
              <a:lnSpc>
                <a:spcPct val="90000"/>
              </a:lnSpc>
              <a:spcBef>
                <a:spcPts val="1000"/>
              </a:spcBef>
              <a:spcAft>
                <a:spcPts val="0"/>
              </a:spcAft>
              <a:buClr>
                <a:schemeClr val="dk1"/>
              </a:buClr>
              <a:buSzPts val="2800"/>
              <a:buFont typeface="Calibri"/>
              <a:buNone/>
            </a:pPr>
            <a:endParaRPr/>
          </a:p>
        </p:txBody>
      </p:sp>
      <p:pic>
        <p:nvPicPr>
          <p:cNvPr id="6" name="Audio 5">
            <a:extLst>
              <a:ext uri="{FF2B5EF4-FFF2-40B4-BE49-F238E27FC236}">
                <a16:creationId xmlns:a16="http://schemas.microsoft.com/office/drawing/2014/main" id="{4C235ED5-72D4-29BA-F6C6-18A88EBB315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02567159"/>
      </p:ext>
    </p:extLst>
  </p:cSld>
  <p:clrMapOvr>
    <a:masterClrMapping/>
  </p:clrMapOvr>
  <mc:AlternateContent xmlns:mc="http://schemas.openxmlformats.org/markup-compatibility/2006" xmlns:p14="http://schemas.microsoft.com/office/powerpoint/2010/main">
    <mc:Choice Requires="p14">
      <p:transition spd="slow" p14:dur="2000" advTm="20864"/>
    </mc:Choice>
    <mc:Fallback xmlns="">
      <p:transition spd="slow" advTm="20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4D3375D7-A124-F472-00DC-465069103382}"/>
              </a:ext>
            </a:extLst>
          </p:cNvPr>
          <p:cNvPicPr>
            <a:picLocks noChangeAspect="1"/>
          </p:cNvPicPr>
          <p:nvPr/>
        </p:nvPicPr>
        <p:blipFill>
          <a:blip r:embed="rId4"/>
          <a:stretch>
            <a:fillRect/>
          </a:stretch>
        </p:blipFill>
        <p:spPr>
          <a:xfrm>
            <a:off x="-3907" y="-9525"/>
            <a:ext cx="12209583" cy="6867280"/>
          </a:xfrm>
          <a:prstGeom prst="rect">
            <a:avLst/>
          </a:prstGeom>
        </p:spPr>
      </p:pic>
      <p:pic>
        <p:nvPicPr>
          <p:cNvPr id="5" name="Audio 4">
            <a:extLst>
              <a:ext uri="{FF2B5EF4-FFF2-40B4-BE49-F238E27FC236}">
                <a16:creationId xmlns:a16="http://schemas.microsoft.com/office/drawing/2014/main" id="{4E146865-A18B-4886-101E-AEF7A25EDE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33166461"/>
      </p:ext>
    </p:extLst>
  </p:cSld>
  <p:clrMapOvr>
    <a:masterClrMapping/>
  </p:clrMapOvr>
  <mc:AlternateContent xmlns:mc="http://schemas.openxmlformats.org/markup-compatibility/2006" xmlns:p14="http://schemas.microsoft.com/office/powerpoint/2010/main">
    <mc:Choice Requires="p14">
      <p:transition spd="slow" p14:dur="2000" advTm="113376"/>
    </mc:Choice>
    <mc:Fallback xmlns="">
      <p:transition spd="slow" advTm="113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Shape 439"/>
        <p:cNvGrpSpPr/>
        <p:nvPr/>
      </p:nvGrpSpPr>
      <p:grpSpPr>
        <a:xfrm>
          <a:off x="0" y="0"/>
          <a:ext cx="0" cy="0"/>
          <a:chOff x="0" y="0"/>
          <a:chExt cx="0" cy="0"/>
        </a:xfrm>
      </p:grpSpPr>
      <p:sp>
        <p:nvSpPr>
          <p:cNvPr id="440" name="Google Shape;440;p43"/>
          <p:cNvSpPr txBox="1">
            <a:spLocks noGrp="1"/>
          </p:cNvSpPr>
          <p:nvPr>
            <p:ph type="title"/>
          </p:nvPr>
        </p:nvSpPr>
        <p:spPr>
          <a:xfrm>
            <a:off x="6762790" y="3435613"/>
            <a:ext cx="5291663" cy="1628775"/>
          </a:xfrm>
          <a:prstGeom prst="rect">
            <a:avLst/>
          </a:prstGeom>
        </p:spPr>
        <p:txBody>
          <a:bodyPr spcFirstLastPara="1" wrap="square" lIns="91425" tIns="45700" rIns="91425" bIns="45700" anchor="b" anchorCtr="0">
            <a:noAutofit/>
          </a:bodyPr>
          <a:lstStyle/>
          <a:p>
            <a:r>
              <a:rPr lang="en-GB" sz="4800" b="1"/>
              <a:t>Research Design = Paradigms =</a:t>
            </a:r>
            <a:br>
              <a:rPr lang="en-GB" sz="4800" b="1"/>
            </a:br>
            <a:r>
              <a:rPr lang="en-GB" sz="4800" b="1"/>
              <a:t>Philosophy</a:t>
            </a:r>
            <a:endParaRPr lang="en-US" sz="4800"/>
          </a:p>
          <a:p>
            <a:pPr marL="0" lvl="0" indent="0">
              <a:spcBef>
                <a:spcPts val="0"/>
              </a:spcBef>
              <a:spcAft>
                <a:spcPts val="0"/>
              </a:spcAft>
              <a:buSzPts val="3600"/>
              <a:buFont typeface="Calibri"/>
              <a:buNone/>
            </a:pPr>
            <a:endParaRPr lang="en-GB" sz="4800"/>
          </a:p>
        </p:txBody>
      </p:sp>
      <p:pic>
        <p:nvPicPr>
          <p:cNvPr id="2" name="Picture 2" descr="A picture containing text&#10;&#10;Description automatically generated">
            <a:extLst>
              <a:ext uri="{FF2B5EF4-FFF2-40B4-BE49-F238E27FC236}">
                <a16:creationId xmlns:a16="http://schemas.microsoft.com/office/drawing/2014/main" id="{8822DD17-5645-0627-EFFF-F4B5155D60BC}"/>
              </a:ext>
            </a:extLst>
          </p:cNvPr>
          <p:cNvPicPr>
            <a:picLocks noChangeAspect="1"/>
          </p:cNvPicPr>
          <p:nvPr/>
        </p:nvPicPr>
        <p:blipFill rotWithShape="1">
          <a:blip r:embed="rId3"/>
          <a:srcRect t="4438" r="-1" b="143"/>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442" name="Google Shape;442;p43"/>
          <p:cNvSpPr txBox="1">
            <a:spLocks noGrp="1"/>
          </p:cNvSpPr>
          <p:nvPr>
            <p:ph type="sldNum" idx="12"/>
          </p:nvPr>
        </p:nvSpPr>
        <p:spPr>
          <a:xfrm>
            <a:off x="481013" y="6356350"/>
            <a:ext cx="685800" cy="365125"/>
          </a:xfrm>
          <a:prstGeom prst="rect">
            <a:avLst/>
          </a:prstGeom>
        </p:spPr>
        <p:txBody>
          <a:bodyPr spcFirstLastPara="1" lIns="91425" tIns="45700" rIns="91425" bIns="45700" anchorCtr="0">
            <a:normAutofit/>
          </a:bodyPr>
          <a:lstStyle/>
          <a:p>
            <a:pPr marL="0" marR="0" lvl="0" indent="0" algn="l" rtl="0">
              <a:spcBef>
                <a:spcPts val="0"/>
              </a:spcBef>
              <a:spcAft>
                <a:spcPts val="600"/>
              </a:spcAft>
              <a:buNone/>
            </a:pPr>
            <a:fld id="{00000000-1234-1234-1234-123412341234}" type="slidenum">
              <a:rPr lang="en-GB">
                <a:solidFill>
                  <a:srgbClr val="FFFFFF"/>
                </a:solidFill>
                <a:latin typeface="Calibri"/>
                <a:ea typeface="Calibri"/>
                <a:cs typeface="Calibri"/>
                <a:sym typeface="Calibri"/>
              </a:rPr>
              <a:pPr marL="0" marR="0" lvl="0" indent="0" algn="l" rtl="0">
                <a:spcBef>
                  <a:spcPts val="0"/>
                </a:spcBef>
                <a:spcAft>
                  <a:spcPts val="600"/>
                </a:spcAft>
                <a:buNone/>
              </a:pPr>
              <a:t>10</a:t>
            </a:fld>
            <a:endParaRPr lang="en-GB">
              <a:solidFill>
                <a:srgbClr val="FFFFFF"/>
              </a:solidFill>
              <a:latin typeface="Calibri"/>
              <a:ea typeface="Calibri"/>
              <a:cs typeface="Calibri"/>
              <a:sym typeface="Calibri"/>
            </a:endParaRPr>
          </a:p>
        </p:txBody>
      </p:sp>
    </p:spTree>
    <p:extLst>
      <p:ext uri="{BB962C8B-B14F-4D97-AF65-F5344CB8AC3E}">
        <p14:creationId xmlns:p14="http://schemas.microsoft.com/office/powerpoint/2010/main" val="862557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93DFF-62ED-F848-A66A-FCFC0FD92F0B}"/>
              </a:ext>
            </a:extLst>
          </p:cNvPr>
          <p:cNvSpPr>
            <a:spLocks noGrp="1"/>
          </p:cNvSpPr>
          <p:nvPr>
            <p:ph type="title"/>
          </p:nvPr>
        </p:nvSpPr>
        <p:spPr>
          <a:xfrm>
            <a:off x="335280" y="-635"/>
            <a:ext cx="11628120" cy="1348423"/>
          </a:xfrm>
        </p:spPr>
        <p:txBody>
          <a:bodyPr>
            <a:normAutofit/>
          </a:bodyPr>
          <a:lstStyle/>
          <a:p>
            <a:r>
              <a:rPr lang="en-GB">
                <a:solidFill>
                  <a:srgbClr val="FFFFFF"/>
                </a:solidFill>
              </a:rPr>
              <a:t>Philosophical Assumptions in Counselling Theory?</a:t>
            </a:r>
          </a:p>
        </p:txBody>
      </p:sp>
      <p:graphicFrame>
        <p:nvGraphicFramePr>
          <p:cNvPr id="4" name="Content Placeholder 3">
            <a:extLst>
              <a:ext uri="{FF2B5EF4-FFF2-40B4-BE49-F238E27FC236}">
                <a16:creationId xmlns:a16="http://schemas.microsoft.com/office/drawing/2014/main" id="{DC6F5496-8403-EC41-82AB-AD4DA31CDC30}"/>
              </a:ext>
            </a:extLst>
          </p:cNvPr>
          <p:cNvGraphicFramePr>
            <a:graphicFrameLocks noGrp="1"/>
          </p:cNvGraphicFramePr>
          <p:nvPr>
            <p:ph idx="1"/>
            <p:extLst>
              <p:ext uri="{D42A27DB-BD31-4B8C-83A1-F6EECF244321}">
                <p14:modId xmlns:p14="http://schemas.microsoft.com/office/powerpoint/2010/main" val="1708141512"/>
              </p:ext>
            </p:extLst>
          </p:nvPr>
        </p:nvGraphicFramePr>
        <p:xfrm>
          <a:off x="411480" y="926465"/>
          <a:ext cx="11353800" cy="57534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990152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29"/>
        <p:cNvGrpSpPr/>
        <p:nvPr/>
      </p:nvGrpSpPr>
      <p:grpSpPr>
        <a:xfrm>
          <a:off x="0" y="0"/>
          <a:ext cx="0" cy="0"/>
          <a:chOff x="0" y="0"/>
          <a:chExt cx="0" cy="0"/>
        </a:xfrm>
      </p:grpSpPr>
      <p:sp>
        <p:nvSpPr>
          <p:cNvPr id="250" name="Rectangle 24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2" name="Google Shape;232;p19"/>
          <p:cNvPicPr preferRelativeResize="0"/>
          <p:nvPr/>
        </p:nvPicPr>
        <p:blipFill rotWithShape="1">
          <a:blip r:embed="rId5">
            <a:alphaModFix amt="50000"/>
          </a:blip>
          <a:srcRect t="9289" b="6441"/>
          <a:stretch/>
        </p:blipFill>
        <p:spPr>
          <a:xfrm>
            <a:off x="20" y="10"/>
            <a:ext cx="12191981" cy="6857990"/>
          </a:xfrm>
          <a:prstGeom prst="rect">
            <a:avLst/>
          </a:prstGeom>
          <a:noFill/>
        </p:spPr>
      </p:pic>
      <p:sp>
        <p:nvSpPr>
          <p:cNvPr id="230" name="Google Shape;230;p19"/>
          <p:cNvSpPr txBox="1">
            <a:spLocks noGrp="1"/>
          </p:cNvSpPr>
          <p:nvPr>
            <p:ph type="ctrTitle"/>
          </p:nvPr>
        </p:nvSpPr>
        <p:spPr>
          <a:xfrm>
            <a:off x="1524000" y="1122362"/>
            <a:ext cx="9144000" cy="2900518"/>
          </a:xfrm>
          <a:prstGeom prst="rect">
            <a:avLst/>
          </a:prstGeom>
        </p:spPr>
        <p:txBody>
          <a:bodyPr spcFirstLastPara="1" lIns="91425" tIns="45700" rIns="91425" bIns="45700" anchorCtr="0">
            <a:normAutofit/>
          </a:bodyPr>
          <a:lstStyle/>
          <a:p>
            <a:pPr marL="0" lvl="0" indent="0" rtl="0">
              <a:spcBef>
                <a:spcPts val="0"/>
              </a:spcBef>
              <a:spcAft>
                <a:spcPts val="0"/>
              </a:spcAft>
              <a:buClr>
                <a:schemeClr val="dk1"/>
              </a:buClr>
              <a:buSzPts val="6600"/>
              <a:buFont typeface="Calibri"/>
              <a:buNone/>
            </a:pPr>
            <a:r>
              <a:rPr lang="en-GB" b="1">
                <a:solidFill>
                  <a:srgbClr val="FFFFFF"/>
                </a:solidFill>
              </a:rPr>
              <a:t>Ontology</a:t>
            </a:r>
            <a:endParaRPr lang="en-US">
              <a:solidFill>
                <a:srgbClr val="FFFFFF"/>
              </a:solidFill>
            </a:endParaRPr>
          </a:p>
        </p:txBody>
      </p:sp>
      <p:sp>
        <p:nvSpPr>
          <p:cNvPr id="231" name="Google Shape;231;p19"/>
          <p:cNvSpPr txBox="1">
            <a:spLocks noGrp="1"/>
          </p:cNvSpPr>
          <p:nvPr>
            <p:ph type="subTitle" idx="1"/>
          </p:nvPr>
        </p:nvSpPr>
        <p:spPr>
          <a:xfrm>
            <a:off x="1524000" y="4159404"/>
            <a:ext cx="9144000" cy="1098395"/>
          </a:xfrm>
          <a:prstGeom prst="rect">
            <a:avLst/>
          </a:prstGeom>
        </p:spPr>
        <p:txBody>
          <a:bodyPr spcFirstLastPara="1" lIns="91425" tIns="45700" rIns="91425" bIns="45700" anchorCtr="0">
            <a:normAutofit/>
          </a:bodyPr>
          <a:lstStyle/>
          <a:p>
            <a:pPr marL="0" lvl="0" indent="0" rtl="0">
              <a:spcBef>
                <a:spcPts val="0"/>
              </a:spcBef>
              <a:spcAft>
                <a:spcPts val="600"/>
              </a:spcAft>
              <a:buClr>
                <a:schemeClr val="dk1"/>
              </a:buClr>
              <a:buSzPts val="2400"/>
              <a:buNone/>
            </a:pPr>
            <a:r>
              <a:rPr lang="en-GB" u="sng">
                <a:solidFill>
                  <a:srgbClr val="FFFFFF"/>
                </a:solidFill>
              </a:rPr>
              <a:t>What is there to know?</a:t>
            </a:r>
            <a:endParaRPr lang="en-US">
              <a:solidFill>
                <a:srgbClr val="FFFFFF"/>
              </a:solidFill>
            </a:endParaRPr>
          </a:p>
        </p:txBody>
      </p:sp>
      <p:pic>
        <p:nvPicPr>
          <p:cNvPr id="4" name="Audio 3">
            <a:extLst>
              <a:ext uri="{FF2B5EF4-FFF2-40B4-BE49-F238E27FC236}">
                <a16:creationId xmlns:a16="http://schemas.microsoft.com/office/drawing/2014/main" id="{E9F79707-3087-A075-BA13-8F96A032B9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617843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8901"/>
    </mc:Choice>
    <mc:Fallback xmlns="">
      <p:transition spd="slow" advTm="38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statue of a person&#10;&#10;Description automatically generated">
            <a:extLst>
              <a:ext uri="{FF2B5EF4-FFF2-40B4-BE49-F238E27FC236}">
                <a16:creationId xmlns:a16="http://schemas.microsoft.com/office/drawing/2014/main" id="{1990F4FD-9AF0-67C1-A48B-A9BD78951040}"/>
              </a:ext>
            </a:extLst>
          </p:cNvPr>
          <p:cNvPicPr>
            <a:picLocks noChangeAspect="1"/>
          </p:cNvPicPr>
          <p:nvPr/>
        </p:nvPicPr>
        <p:blipFill rotWithShape="1">
          <a:blip r:embed="rId3"/>
          <a:srcRect t="21700" r="-1" b="33449"/>
          <a:stretch/>
        </p:blipFill>
        <p:spPr>
          <a:xfrm>
            <a:off x="20" y="1282"/>
            <a:ext cx="12191980" cy="6856718"/>
          </a:xfrm>
          <a:prstGeom prst="rect">
            <a:avLst/>
          </a:prstGeom>
        </p:spPr>
      </p:pic>
    </p:spTree>
    <p:extLst>
      <p:ext uri="{BB962C8B-B14F-4D97-AF65-F5344CB8AC3E}">
        <p14:creationId xmlns:p14="http://schemas.microsoft.com/office/powerpoint/2010/main" val="553253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person with a beard and glasses&#10;&#10;Description automatically generated">
            <a:extLst>
              <a:ext uri="{FF2B5EF4-FFF2-40B4-BE49-F238E27FC236}">
                <a16:creationId xmlns:a16="http://schemas.microsoft.com/office/drawing/2014/main" id="{E7F90575-68DB-61FB-35EE-CE75DE8B3468}"/>
              </a:ext>
            </a:extLst>
          </p:cNvPr>
          <p:cNvPicPr>
            <a:picLocks noChangeAspect="1"/>
          </p:cNvPicPr>
          <p:nvPr/>
        </p:nvPicPr>
        <p:blipFill rotWithShape="1">
          <a:blip r:embed="rId3"/>
          <a:srcRect b="1765"/>
          <a:stretch/>
        </p:blipFill>
        <p:spPr>
          <a:xfrm>
            <a:off x="20" y="1282"/>
            <a:ext cx="12191980" cy="6856718"/>
          </a:xfrm>
          <a:prstGeom prst="rect">
            <a:avLst/>
          </a:prstGeom>
        </p:spPr>
      </p:pic>
    </p:spTree>
    <p:extLst>
      <p:ext uri="{BB962C8B-B14F-4D97-AF65-F5344CB8AC3E}">
        <p14:creationId xmlns:p14="http://schemas.microsoft.com/office/powerpoint/2010/main" val="1028813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group of black text&#10;&#10;Description automatically generated">
            <a:extLst>
              <a:ext uri="{FF2B5EF4-FFF2-40B4-BE49-F238E27FC236}">
                <a16:creationId xmlns:a16="http://schemas.microsoft.com/office/drawing/2014/main" id="{0F982EAB-4E31-0488-FBD6-27394E348953}"/>
              </a:ext>
            </a:extLst>
          </p:cNvPr>
          <p:cNvPicPr>
            <a:picLocks noChangeAspect="1"/>
          </p:cNvPicPr>
          <p:nvPr/>
        </p:nvPicPr>
        <p:blipFill rotWithShape="1">
          <a:blip r:embed="rId3"/>
          <a:srcRect l="1624" r="1004"/>
          <a:stretch/>
        </p:blipFill>
        <p:spPr>
          <a:xfrm>
            <a:off x="196850" y="173518"/>
            <a:ext cx="11798300" cy="6512763"/>
          </a:xfrm>
          <a:prstGeom prst="rect">
            <a:avLst/>
          </a:prstGeom>
        </p:spPr>
      </p:pic>
    </p:spTree>
    <p:extLst>
      <p:ext uri="{BB962C8B-B14F-4D97-AF65-F5344CB8AC3E}">
        <p14:creationId xmlns:p14="http://schemas.microsoft.com/office/powerpoint/2010/main" val="7807376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3">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5">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5"/>
          <p:cNvSpPr txBox="1"/>
          <p:nvPr/>
        </p:nvSpPr>
        <p:spPr>
          <a:xfrm>
            <a:off x="884837" y="1365142"/>
            <a:ext cx="2186526" cy="519203"/>
          </a:xfrm>
          <a:prstGeom prst="rect">
            <a:avLst/>
          </a:prstGeom>
        </p:spPr>
        <p:txBody>
          <a:bodyPr wrap="square" lIns="0" tIns="0" rIns="0" bIns="0" rtlCol="0" anchor="t">
            <a:spAutoFit/>
          </a:bodyPr>
          <a:lstStyle/>
          <a:p>
            <a:pPr algn="ctr" defTabSz="804672">
              <a:lnSpc>
                <a:spcPts val="4226"/>
              </a:lnSpc>
              <a:spcAft>
                <a:spcPts val="600"/>
              </a:spcAft>
            </a:pPr>
            <a:r>
              <a:rPr lang="en-US" sz="3168" kern="1200" spc="362">
                <a:solidFill>
                  <a:schemeClr val="tx1"/>
                </a:solidFill>
                <a:latin typeface="+mj-lt"/>
                <a:ea typeface="+mn-ea"/>
                <a:cs typeface="+mn-cs"/>
              </a:rPr>
              <a:t>Positivism</a:t>
            </a:r>
            <a:endParaRPr lang="en-US" sz="3600" spc="411">
              <a:latin typeface="+mj-lt"/>
              <a:cs typeface="Calibri Light" panose="020F0302020204030204"/>
            </a:endParaRPr>
          </a:p>
        </p:txBody>
      </p:sp>
      <p:sp>
        <p:nvSpPr>
          <p:cNvPr id="7" name="AutoShape 7"/>
          <p:cNvSpPr/>
          <p:nvPr/>
        </p:nvSpPr>
        <p:spPr>
          <a:xfrm>
            <a:off x="3667312" y="643467"/>
            <a:ext cx="182893" cy="5110491"/>
          </a:xfrm>
          <a:prstGeom prst="rect">
            <a:avLst/>
          </a:prstGeom>
          <a:solidFill>
            <a:schemeClr val="tx1"/>
          </a:solidFill>
        </p:spPr>
        <p:txBody>
          <a:bodyPr lIns="91440" tIns="45720" rIns="91440" bIns="45720" anchor="t"/>
          <a:lstStyle/>
          <a:p>
            <a:pPr marL="285750" indent="-285750" algn="ctr">
              <a:buFont typeface="Arial" panose="020B0604020202020204" pitchFamily="34" charset="0"/>
              <a:buChar char="•"/>
            </a:pPr>
            <a:endParaRPr lang="en-US" sz="2000">
              <a:latin typeface="+mj-lt"/>
              <a:cs typeface="Calibri Light" panose="020F0302020204030204"/>
            </a:endParaRPr>
          </a:p>
        </p:txBody>
      </p:sp>
      <p:sp>
        <p:nvSpPr>
          <p:cNvPr id="19" name="TextBox 19"/>
          <p:cNvSpPr txBox="1"/>
          <p:nvPr/>
        </p:nvSpPr>
        <p:spPr>
          <a:xfrm>
            <a:off x="3854672" y="1322717"/>
            <a:ext cx="3871708" cy="547669"/>
          </a:xfrm>
          <a:prstGeom prst="rect">
            <a:avLst/>
          </a:prstGeom>
        </p:spPr>
        <p:txBody>
          <a:bodyPr wrap="square" lIns="0" tIns="0" rIns="0" bIns="0" rtlCol="0" anchor="t">
            <a:spAutoFit/>
          </a:bodyPr>
          <a:lstStyle/>
          <a:p>
            <a:pPr algn="ctr" defTabSz="804672">
              <a:lnSpc>
                <a:spcPts val="4226"/>
              </a:lnSpc>
              <a:spcAft>
                <a:spcPts val="600"/>
              </a:spcAft>
            </a:pPr>
            <a:r>
              <a:rPr lang="en-US" sz="3168" kern="1200" spc="362">
                <a:solidFill>
                  <a:schemeClr val="tx1"/>
                </a:solidFill>
                <a:latin typeface="+mj-lt"/>
                <a:ea typeface="+mn-ea"/>
                <a:cs typeface="+mn-cs"/>
              </a:rPr>
              <a:t>Interpretivism</a:t>
            </a:r>
            <a:r>
              <a:rPr lang="en-US" sz="3520" kern="1200" spc="362">
                <a:solidFill>
                  <a:schemeClr val="tx1"/>
                </a:solidFill>
                <a:latin typeface="+mj-lt"/>
                <a:ea typeface="+mn-ea"/>
                <a:cs typeface="+mn-cs"/>
              </a:rPr>
              <a:t> </a:t>
            </a:r>
            <a:endParaRPr lang="en-US" sz="2000">
              <a:cs typeface="Calibri" panose="020F0502020204030204"/>
            </a:endParaRPr>
          </a:p>
        </p:txBody>
      </p:sp>
      <p:sp>
        <p:nvSpPr>
          <p:cNvPr id="6" name="AutoShape 7">
            <a:extLst>
              <a:ext uri="{FF2B5EF4-FFF2-40B4-BE49-F238E27FC236}">
                <a16:creationId xmlns:a16="http://schemas.microsoft.com/office/drawing/2014/main" id="{24C31164-BE69-374A-BA19-5B768502DB07}"/>
              </a:ext>
            </a:extLst>
          </p:cNvPr>
          <p:cNvSpPr/>
          <p:nvPr/>
        </p:nvSpPr>
        <p:spPr>
          <a:xfrm>
            <a:off x="7730356" y="643467"/>
            <a:ext cx="182893" cy="5110491"/>
          </a:xfrm>
          <a:prstGeom prst="rect">
            <a:avLst/>
          </a:prstGeom>
          <a:solidFill>
            <a:schemeClr val="tx1"/>
          </a:solidFill>
        </p:spPr>
        <p:txBody>
          <a:bodyPr lIns="91440" tIns="45720" rIns="91440" bIns="45720" anchor="t"/>
          <a:lstStyle/>
          <a:p>
            <a:pPr marL="285750" indent="-285750" algn="ctr">
              <a:buFont typeface="Arial" panose="020B0604020202020204" pitchFamily="34" charset="0"/>
              <a:buChar char="•"/>
            </a:pPr>
            <a:endParaRPr lang="en-US" sz="2000">
              <a:latin typeface="+mj-lt"/>
              <a:cs typeface="Calibri Light" panose="020F0302020204030204"/>
            </a:endParaRPr>
          </a:p>
        </p:txBody>
      </p:sp>
      <p:sp>
        <p:nvSpPr>
          <p:cNvPr id="8" name="TextBox 19">
            <a:extLst>
              <a:ext uri="{FF2B5EF4-FFF2-40B4-BE49-F238E27FC236}">
                <a16:creationId xmlns:a16="http://schemas.microsoft.com/office/drawing/2014/main" id="{4C65D325-1532-7447-A2A0-B770B5FCED46}"/>
              </a:ext>
            </a:extLst>
          </p:cNvPr>
          <p:cNvSpPr txBox="1"/>
          <p:nvPr/>
        </p:nvSpPr>
        <p:spPr>
          <a:xfrm>
            <a:off x="8478606" y="1049369"/>
            <a:ext cx="2828556" cy="1066872"/>
          </a:xfrm>
          <a:prstGeom prst="rect">
            <a:avLst/>
          </a:prstGeom>
        </p:spPr>
        <p:txBody>
          <a:bodyPr wrap="square" lIns="0" tIns="0" rIns="0" bIns="0" rtlCol="0" anchor="t">
            <a:spAutoFit/>
          </a:bodyPr>
          <a:lstStyle/>
          <a:p>
            <a:pPr algn="ctr" defTabSz="804672">
              <a:lnSpc>
                <a:spcPts val="4226"/>
              </a:lnSpc>
              <a:spcAft>
                <a:spcPts val="600"/>
              </a:spcAft>
            </a:pPr>
            <a:r>
              <a:rPr lang="en-US" sz="3168" kern="1200" spc="362">
                <a:solidFill>
                  <a:schemeClr val="tx1"/>
                </a:solidFill>
                <a:latin typeface="+mj-lt"/>
                <a:ea typeface="+mn-ea"/>
                <a:cs typeface="+mn-cs"/>
              </a:rPr>
              <a:t>Post-Modernism</a:t>
            </a:r>
            <a:endParaRPr lang="en-US" sz="2000">
              <a:cs typeface="Calibri" panose="020F0502020204030204"/>
            </a:endParaRPr>
          </a:p>
        </p:txBody>
      </p:sp>
      <p:sp>
        <p:nvSpPr>
          <p:cNvPr id="3" name="TextBox 6">
            <a:extLst>
              <a:ext uri="{FF2B5EF4-FFF2-40B4-BE49-F238E27FC236}">
                <a16:creationId xmlns:a16="http://schemas.microsoft.com/office/drawing/2014/main" id="{52413C50-E188-06EE-AF87-1D02047461FD}"/>
              </a:ext>
            </a:extLst>
          </p:cNvPr>
          <p:cNvSpPr txBox="1"/>
          <p:nvPr/>
        </p:nvSpPr>
        <p:spPr>
          <a:xfrm>
            <a:off x="539048" y="2113322"/>
            <a:ext cx="2870157" cy="3713645"/>
          </a:xfrm>
          <a:prstGeom prst="rect">
            <a:avLst/>
          </a:prstGeom>
        </p:spPr>
        <p:txBody>
          <a:bodyPr wrap="square" lIns="0" tIns="0" rIns="0" bIns="0" rtlCol="0" anchor="t">
            <a:spAutoFit/>
          </a:bodyPr>
          <a:lstStyle/>
          <a:p>
            <a:pPr marL="301625" indent="-301625" algn="ctr" defTabSz="301752">
              <a:lnSpc>
                <a:spcPts val="2754"/>
              </a:lnSpc>
              <a:spcAft>
                <a:spcPts val="600"/>
              </a:spcAft>
              <a:buFont typeface="Arial" panose="020B0604020202020204" pitchFamily="34" charset="0"/>
              <a:buChar char="•"/>
            </a:pPr>
            <a:endParaRPr lang="en-US" sz="2100" kern="1200" spc="18">
              <a:latin typeface="Calibri" panose="020F0502020204030204"/>
              <a:cs typeface="Calibri"/>
            </a:endParaRPr>
          </a:p>
          <a:p>
            <a:pPr marL="301625" indent="-301625" algn="ctr" defTabSz="301752">
              <a:lnSpc>
                <a:spcPts val="2754"/>
              </a:lnSpc>
              <a:spcAft>
                <a:spcPts val="600"/>
              </a:spcAft>
              <a:buFont typeface="Arial" panose="020B0604020202020204" pitchFamily="34" charset="0"/>
              <a:buChar char="•"/>
            </a:pPr>
            <a:r>
              <a:rPr lang="en-US" sz="2100" kern="1200" spc="18">
                <a:latin typeface="Calibri" panose="020F0502020204030204"/>
                <a:ea typeface="+mn-ea"/>
                <a:cs typeface="+mn-cs"/>
              </a:rPr>
              <a:t>What exists ‘out there’ in the External World</a:t>
            </a:r>
            <a:endParaRPr lang="en-US" sz="2100" kern="1200" spc="18">
              <a:latin typeface="Calibri" panose="020F0502020204030204"/>
              <a:cs typeface="Calibri"/>
            </a:endParaRPr>
          </a:p>
          <a:p>
            <a:pPr marL="301625" indent="-301625" algn="ctr" defTabSz="301752">
              <a:lnSpc>
                <a:spcPts val="2754"/>
              </a:lnSpc>
              <a:spcAft>
                <a:spcPts val="600"/>
              </a:spcAft>
              <a:buFont typeface="Arial" panose="020B0604020202020204" pitchFamily="34" charset="0"/>
              <a:buChar char="•"/>
            </a:pPr>
            <a:r>
              <a:rPr lang="en-US" sz="2100" spc="18">
                <a:latin typeface="Calibri" panose="020F0502020204030204"/>
                <a:cs typeface="Calibri"/>
              </a:rPr>
              <a:t>Classification of Things</a:t>
            </a:r>
            <a:endParaRPr lang="en-US" sz="2100" kern="1200" spc="18">
              <a:latin typeface="Calibri" panose="020F0502020204030204"/>
              <a:cs typeface="Calibri"/>
            </a:endParaRPr>
          </a:p>
          <a:p>
            <a:pPr marL="301625" indent="-301625" algn="ctr" defTabSz="301752">
              <a:lnSpc>
                <a:spcPts val="2754"/>
              </a:lnSpc>
              <a:spcAft>
                <a:spcPts val="600"/>
              </a:spcAft>
              <a:buFont typeface="Arial" panose="020B0604020202020204" pitchFamily="34" charset="0"/>
              <a:buChar char="•"/>
            </a:pPr>
            <a:r>
              <a:rPr lang="en-US" sz="2100" spc="18">
                <a:latin typeface="Calibri" panose="020F0502020204030204"/>
                <a:cs typeface="Calibri"/>
              </a:rPr>
              <a:t>Relationships between them</a:t>
            </a:r>
            <a:endParaRPr lang="en-US" sz="2100" kern="1200" spc="18">
              <a:latin typeface="Calibri" panose="020F0502020204030204"/>
              <a:cs typeface="Calibri"/>
            </a:endParaRPr>
          </a:p>
          <a:p>
            <a:pPr marL="301625" indent="-301625" algn="ctr" defTabSz="342900">
              <a:lnSpc>
                <a:spcPts val="2754"/>
              </a:lnSpc>
              <a:spcAft>
                <a:spcPts val="600"/>
              </a:spcAft>
              <a:buFont typeface="Arial" panose="020B0604020202020204" pitchFamily="34" charset="0"/>
              <a:buChar char="•"/>
            </a:pPr>
            <a:endParaRPr lang="en-US" sz="2112" spc="18">
              <a:latin typeface="Calibri" panose="020F0502020204030204"/>
              <a:cs typeface="Calibri"/>
            </a:endParaRPr>
          </a:p>
          <a:p>
            <a:pPr marL="301625" indent="-301625" algn="ctr" defTabSz="342900">
              <a:lnSpc>
                <a:spcPts val="2754"/>
              </a:lnSpc>
              <a:spcAft>
                <a:spcPts val="600"/>
              </a:spcAft>
              <a:buFont typeface="Arial" panose="020B0604020202020204" pitchFamily="34" charset="0"/>
              <a:buChar char="•"/>
            </a:pPr>
            <a:endParaRPr lang="en-US" sz="2112" spc="18">
              <a:latin typeface="Calibri" panose="020F0502020204030204"/>
              <a:cs typeface="Calibri"/>
            </a:endParaRPr>
          </a:p>
          <a:p>
            <a:pPr marL="342900" indent="-342900" algn="ctr" defTabSz="342900">
              <a:lnSpc>
                <a:spcPts val="3129"/>
              </a:lnSpc>
              <a:spcAft>
                <a:spcPts val="600"/>
              </a:spcAft>
              <a:buFont typeface="Arial" panose="020B0604020202020204" pitchFamily="34" charset="0"/>
              <a:buChar char="•"/>
            </a:pPr>
            <a:endParaRPr lang="en-US" sz="2400" spc="20">
              <a:latin typeface="Calibri" panose="020F0502020204030204"/>
              <a:cs typeface="Calibri"/>
            </a:endParaRPr>
          </a:p>
        </p:txBody>
      </p:sp>
      <p:sp>
        <p:nvSpPr>
          <p:cNvPr id="4" name="TextBox 3">
            <a:extLst>
              <a:ext uri="{FF2B5EF4-FFF2-40B4-BE49-F238E27FC236}">
                <a16:creationId xmlns:a16="http://schemas.microsoft.com/office/drawing/2014/main" id="{443A251D-05FC-10CB-CD4F-920DC46E347D}"/>
              </a:ext>
            </a:extLst>
          </p:cNvPr>
          <p:cNvSpPr txBox="1"/>
          <p:nvPr/>
        </p:nvSpPr>
        <p:spPr>
          <a:xfrm>
            <a:off x="3858732" y="1876660"/>
            <a:ext cx="3727755" cy="40457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1625" indent="-301625" algn="ctr" defTabSz="804672">
              <a:lnSpc>
                <a:spcPct val="150000"/>
              </a:lnSpc>
              <a:spcAft>
                <a:spcPts val="600"/>
              </a:spcAft>
              <a:buFont typeface="Arial" panose="020B0604020202020204" pitchFamily="34" charset="0"/>
              <a:buChar char="•"/>
            </a:pPr>
            <a:endParaRPr lang="en-US" sz="2000" kern="1200">
              <a:latin typeface="+mn-lt"/>
              <a:cs typeface="Segoe UI"/>
            </a:endParaRPr>
          </a:p>
          <a:p>
            <a:pPr marL="301625" indent="-301625" algn="ctr" defTabSz="804672">
              <a:lnSpc>
                <a:spcPct val="150000"/>
              </a:lnSpc>
              <a:spcAft>
                <a:spcPts val="600"/>
              </a:spcAft>
              <a:buFont typeface="Arial" panose="020B0604020202020204" pitchFamily="34" charset="0"/>
              <a:buChar char="•"/>
            </a:pPr>
            <a:r>
              <a:rPr lang="en-US" sz="2000" kern="1200">
                <a:latin typeface="+mn-lt"/>
                <a:ea typeface="+mn-ea"/>
                <a:cs typeface="Segoe UI"/>
              </a:rPr>
              <a:t>What exist ‘in here’ within the Subject’s Inner World​</a:t>
            </a:r>
            <a:endParaRPr lang="en-US" sz="2000" kern="1200">
              <a:latin typeface="+mn-lt"/>
              <a:cs typeface="Segoe UI"/>
            </a:endParaRPr>
          </a:p>
          <a:p>
            <a:pPr marL="301625" indent="-301625" algn="ctr">
              <a:lnSpc>
                <a:spcPct val="150000"/>
              </a:lnSpc>
              <a:spcAft>
                <a:spcPts val="600"/>
              </a:spcAft>
              <a:buFont typeface="Arial" panose="020B0604020202020204" pitchFamily="34" charset="0"/>
              <a:buChar char="•"/>
            </a:pPr>
            <a:r>
              <a:rPr lang="en-US" sz="2000">
                <a:cs typeface="Segoe UI"/>
              </a:rPr>
              <a:t>Classification of subjective experience</a:t>
            </a:r>
          </a:p>
          <a:p>
            <a:pPr marL="301625" indent="-301625" algn="ctr">
              <a:lnSpc>
                <a:spcPct val="150000"/>
              </a:lnSpc>
              <a:spcAft>
                <a:spcPts val="600"/>
              </a:spcAft>
              <a:buFont typeface="Arial" panose="020B0604020202020204" pitchFamily="34" charset="0"/>
              <a:buChar char="•"/>
            </a:pPr>
            <a:r>
              <a:rPr lang="en-US" sz="2000">
                <a:cs typeface="Segoe UI"/>
              </a:rPr>
              <a:t>Ideas, meanings and representations</a:t>
            </a:r>
          </a:p>
          <a:p>
            <a:pPr marL="342900" indent="-342900" algn="ctr">
              <a:lnSpc>
                <a:spcPct val="150000"/>
              </a:lnSpc>
              <a:spcAft>
                <a:spcPts val="600"/>
              </a:spcAft>
              <a:buFont typeface="Arial" panose="020B0604020202020204" pitchFamily="34" charset="0"/>
              <a:buChar char="•"/>
            </a:pPr>
            <a:endParaRPr lang="en-US" sz="2000">
              <a:cs typeface="Segoe UI"/>
            </a:endParaRPr>
          </a:p>
        </p:txBody>
      </p:sp>
      <p:sp>
        <p:nvSpPr>
          <p:cNvPr id="2" name="TextBox 1">
            <a:extLst>
              <a:ext uri="{FF2B5EF4-FFF2-40B4-BE49-F238E27FC236}">
                <a16:creationId xmlns:a16="http://schemas.microsoft.com/office/drawing/2014/main" id="{955AA58A-6F10-161C-FD92-310B778C9DA2}"/>
              </a:ext>
            </a:extLst>
          </p:cNvPr>
          <p:cNvSpPr txBox="1"/>
          <p:nvPr/>
        </p:nvSpPr>
        <p:spPr>
          <a:xfrm>
            <a:off x="8072229" y="1774450"/>
            <a:ext cx="3613926" cy="39687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804672">
              <a:lnSpc>
                <a:spcPct val="150000"/>
              </a:lnSpc>
              <a:spcAft>
                <a:spcPts val="600"/>
              </a:spcAft>
            </a:pPr>
            <a:endParaRPr lang="en-US" sz="2000" kern="1200">
              <a:latin typeface="+mn-lt"/>
              <a:cs typeface="Segoe UI"/>
            </a:endParaRPr>
          </a:p>
          <a:p>
            <a:pPr marL="251460" indent="-251460" algn="ctr" defTabSz="804672">
              <a:lnSpc>
                <a:spcPct val="150000"/>
              </a:lnSpc>
              <a:spcAft>
                <a:spcPts val="600"/>
              </a:spcAft>
              <a:buFont typeface="Arial" panose="020B0604020202020204" pitchFamily="34" charset="0"/>
              <a:buChar char="•"/>
            </a:pPr>
            <a:r>
              <a:rPr lang="en-US" sz="2000" kern="1200">
                <a:latin typeface="+mn-lt"/>
                <a:ea typeface="+mn-ea"/>
                <a:cs typeface="Segoe UI"/>
              </a:rPr>
              <a:t>Nothing </a:t>
            </a:r>
            <a:r>
              <a:rPr lang="en-US" sz="2000">
                <a:cs typeface="Segoe UI"/>
              </a:rPr>
              <a:t>'exists</a:t>
            </a:r>
            <a:r>
              <a:rPr lang="en-US" sz="2000" kern="1200">
                <a:latin typeface="+mn-lt"/>
                <a:ea typeface="+mn-ea"/>
                <a:cs typeface="Segoe UI"/>
              </a:rPr>
              <a:t>' separate from discourses, texts and artworks</a:t>
            </a:r>
            <a:endParaRPr lang="en-US" sz="2000" kern="1200">
              <a:latin typeface="+mn-lt"/>
              <a:cs typeface="Segoe UI"/>
            </a:endParaRPr>
          </a:p>
          <a:p>
            <a:pPr marL="251460" indent="-251460" algn="ctr" defTabSz="804672">
              <a:lnSpc>
                <a:spcPct val="150000"/>
              </a:lnSpc>
              <a:spcAft>
                <a:spcPts val="600"/>
              </a:spcAft>
              <a:buFont typeface="Arial" panose="020B0604020202020204" pitchFamily="34" charset="0"/>
              <a:buChar char="•"/>
            </a:pPr>
            <a:r>
              <a:rPr lang="en-US" sz="2000">
                <a:cs typeface="Segoe UI"/>
              </a:rPr>
              <a:t>Classification of contingent relationships between things, people and power</a:t>
            </a:r>
          </a:p>
          <a:p>
            <a:pPr marL="251460" indent="-251460" algn="ctr" defTabSz="804672">
              <a:lnSpc>
                <a:spcPct val="150000"/>
              </a:lnSpc>
              <a:spcAft>
                <a:spcPts val="600"/>
              </a:spcAft>
              <a:buFont typeface="Arial" panose="020B0604020202020204" pitchFamily="34" charset="0"/>
              <a:buChar char="•"/>
            </a:pPr>
            <a:r>
              <a:rPr lang="en-US" sz="2000">
                <a:ea typeface="+mn-lt"/>
                <a:cs typeface="+mn-lt"/>
              </a:rPr>
              <a:t>Reality is created through language</a:t>
            </a:r>
            <a:endParaRPr lang="en-US" sz="2000">
              <a:cs typeface="Segoe UI"/>
            </a:endParaRPr>
          </a:p>
        </p:txBody>
      </p:sp>
      <p:pic>
        <p:nvPicPr>
          <p:cNvPr id="12" name="Audio 11">
            <a:extLst>
              <a:ext uri="{FF2B5EF4-FFF2-40B4-BE49-F238E27FC236}">
                <a16:creationId xmlns:a16="http://schemas.microsoft.com/office/drawing/2014/main" id="{6C2E89FA-66AE-44AB-2121-1853EB2DEB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80018006"/>
      </p:ext>
    </p:extLst>
  </p:cSld>
  <p:clrMapOvr>
    <a:masterClrMapping/>
  </p:clrMapOvr>
  <mc:AlternateContent xmlns:mc="http://schemas.openxmlformats.org/markup-compatibility/2006" xmlns:p14="http://schemas.microsoft.com/office/powerpoint/2010/main">
    <mc:Choice Requires="p14">
      <p:transition spd="slow" p14:dur="2000" advTm="72388"/>
    </mc:Choice>
    <mc:Fallback xmlns="">
      <p:transition spd="slow" advTm="72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56"/>
        <p:cNvGrpSpPr/>
        <p:nvPr/>
      </p:nvGrpSpPr>
      <p:grpSpPr>
        <a:xfrm>
          <a:off x="0" y="0"/>
          <a:ext cx="0" cy="0"/>
          <a:chOff x="0" y="0"/>
          <a:chExt cx="0" cy="0"/>
        </a:xfrm>
      </p:grpSpPr>
      <p:sp>
        <p:nvSpPr>
          <p:cNvPr id="16" name="Rectangle 15">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iagram, text&#10;&#10;Description automatically generated">
            <a:extLst>
              <a:ext uri="{FF2B5EF4-FFF2-40B4-BE49-F238E27FC236}">
                <a16:creationId xmlns:a16="http://schemas.microsoft.com/office/drawing/2014/main" id="{1B2133AD-F507-065D-8B16-05486BDCFD54}"/>
              </a:ext>
            </a:extLst>
          </p:cNvPr>
          <p:cNvPicPr>
            <a:picLocks noChangeAspect="1"/>
          </p:cNvPicPr>
          <p:nvPr/>
        </p:nvPicPr>
        <p:blipFill rotWithShape="1">
          <a:blip r:embed="rId5"/>
          <a:srcRect b="2712"/>
          <a:stretch/>
        </p:blipFill>
        <p:spPr>
          <a:xfrm>
            <a:off x="307775" y="261437"/>
            <a:ext cx="11576450" cy="6335126"/>
          </a:xfrm>
          <a:prstGeom prst="rect">
            <a:avLst/>
          </a:prstGeom>
        </p:spPr>
      </p:pic>
      <p:pic>
        <p:nvPicPr>
          <p:cNvPr id="7" name="Audio 6">
            <a:extLst>
              <a:ext uri="{FF2B5EF4-FFF2-40B4-BE49-F238E27FC236}">
                <a16:creationId xmlns:a16="http://schemas.microsoft.com/office/drawing/2014/main" id="{12C639EA-E41F-9751-1221-C1DC067D29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22833554"/>
      </p:ext>
    </p:extLst>
  </p:cSld>
  <p:clrMapOvr>
    <a:masterClrMapping/>
  </p:clrMapOvr>
  <mc:AlternateContent xmlns:mc="http://schemas.openxmlformats.org/markup-compatibility/2006" xmlns:p14="http://schemas.microsoft.com/office/powerpoint/2010/main">
    <mc:Choice Requires="p14">
      <p:transition spd="slow" p14:dur="2000" advTm="14997"/>
    </mc:Choice>
    <mc:Fallback xmlns="">
      <p:transition spd="slow" advTm="14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icon&#10;&#10;Description automatically generated">
            <a:extLst>
              <a:ext uri="{FF2B5EF4-FFF2-40B4-BE49-F238E27FC236}">
                <a16:creationId xmlns:a16="http://schemas.microsoft.com/office/drawing/2014/main" id="{834B3A9E-94D2-843F-604A-B3024C79EB93}"/>
              </a:ext>
            </a:extLst>
          </p:cNvPr>
          <p:cNvPicPr>
            <a:picLocks noChangeAspect="1"/>
          </p:cNvPicPr>
          <p:nvPr/>
        </p:nvPicPr>
        <p:blipFill rotWithShape="1">
          <a:blip r:embed="rId5"/>
          <a:srcRect t="20872" b="4128"/>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Audio 4">
            <a:extLst>
              <a:ext uri="{FF2B5EF4-FFF2-40B4-BE49-F238E27FC236}">
                <a16:creationId xmlns:a16="http://schemas.microsoft.com/office/drawing/2014/main" id="{FB4535F4-305A-A2A3-45F7-91CD892EEFC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3732076"/>
      </p:ext>
    </p:extLst>
  </p:cSld>
  <p:clrMapOvr>
    <a:masterClrMapping/>
  </p:clrMapOvr>
  <mc:AlternateContent xmlns:mc="http://schemas.openxmlformats.org/markup-compatibility/2006" xmlns:p14="http://schemas.microsoft.com/office/powerpoint/2010/main">
    <mc:Choice Requires="p14">
      <p:transition spd="slow" p14:dur="2000" advTm="70698"/>
    </mc:Choice>
    <mc:Fallback xmlns="">
      <p:transition spd="slow" advTm="70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A diagram of a scientific method&#10;&#10;Description automatically generated">
            <a:extLst>
              <a:ext uri="{FF2B5EF4-FFF2-40B4-BE49-F238E27FC236}">
                <a16:creationId xmlns:a16="http://schemas.microsoft.com/office/drawing/2014/main" id="{733ED541-723C-970B-DB5B-EA67B4296748}"/>
              </a:ext>
            </a:extLst>
          </p:cNvPr>
          <p:cNvPicPr>
            <a:picLocks noChangeAspect="1"/>
          </p:cNvPicPr>
          <p:nvPr/>
        </p:nvPicPr>
        <p:blipFill>
          <a:blip r:embed="rId3"/>
          <a:stretch>
            <a:fillRect/>
          </a:stretch>
        </p:blipFill>
        <p:spPr>
          <a:xfrm>
            <a:off x="2652174" y="-449"/>
            <a:ext cx="6887653" cy="6858898"/>
          </a:xfrm>
          <a:prstGeom prst="rect">
            <a:avLst/>
          </a:prstGeom>
        </p:spPr>
      </p:pic>
    </p:spTree>
    <p:extLst>
      <p:ext uri="{BB962C8B-B14F-4D97-AF65-F5344CB8AC3E}">
        <p14:creationId xmlns:p14="http://schemas.microsoft.com/office/powerpoint/2010/main" val="23405387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ack and white drawing of a staircase&#10;&#10;Description automatically generated">
            <a:extLst>
              <a:ext uri="{FF2B5EF4-FFF2-40B4-BE49-F238E27FC236}">
                <a16:creationId xmlns:a16="http://schemas.microsoft.com/office/drawing/2014/main" id="{FE7AD58C-E989-82F3-EDEC-506955001C66}"/>
              </a:ext>
            </a:extLst>
          </p:cNvPr>
          <p:cNvPicPr>
            <a:picLocks noChangeAspect="1"/>
          </p:cNvPicPr>
          <p:nvPr/>
        </p:nvPicPr>
        <p:blipFill rotWithShape="1">
          <a:blip r:embed="rId5"/>
          <a:srcRect t="14944" b="26766"/>
          <a:stretch/>
        </p:blipFill>
        <p:spPr>
          <a:xfrm>
            <a:off x="20" y="-22"/>
            <a:ext cx="12191977" cy="6858022"/>
          </a:xfrm>
          <a:prstGeom prst="rect">
            <a:avLst/>
          </a:prstGeom>
        </p:spPr>
      </p:pic>
      <p:sp>
        <p:nvSpPr>
          <p:cNvPr id="18" name="Rectangle 1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C5F5162-7600-CA12-F2D7-EA7F48D88751}"/>
              </a:ext>
            </a:extLst>
          </p:cNvPr>
          <p:cNvSpPr txBox="1"/>
          <p:nvPr/>
        </p:nvSpPr>
        <p:spPr>
          <a:xfrm>
            <a:off x="523875" y="5317240"/>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b="1" dirty="0">
                <a:solidFill>
                  <a:schemeClr val="tx1">
                    <a:lumMod val="85000"/>
                    <a:lumOff val="15000"/>
                  </a:schemeClr>
                </a:solidFill>
                <a:latin typeface="+mj-lt"/>
                <a:ea typeface="+mj-ea"/>
                <a:cs typeface="+mj-cs"/>
              </a:rPr>
              <a:t>Interpretivism/Constructivism</a:t>
            </a:r>
          </a:p>
        </p:txBody>
      </p:sp>
      <p:cxnSp>
        <p:nvCxnSpPr>
          <p:cNvPr id="20" name="Straight Connector 1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6" name="Audio 5">
            <a:extLst>
              <a:ext uri="{FF2B5EF4-FFF2-40B4-BE49-F238E27FC236}">
                <a16:creationId xmlns:a16="http://schemas.microsoft.com/office/drawing/2014/main" id="{B2651E42-BA4C-7F59-EAD2-73ECBE0E50B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41310607"/>
      </p:ext>
    </p:extLst>
  </p:cSld>
  <p:clrMapOvr>
    <a:masterClrMapping/>
  </p:clrMapOvr>
  <mc:AlternateContent xmlns:mc="http://schemas.openxmlformats.org/markup-compatibility/2006" xmlns:p14="http://schemas.microsoft.com/office/powerpoint/2010/main">
    <mc:Choice Requires="p14">
      <p:transition spd="slow" p14:dur="2000" advTm="223765"/>
    </mc:Choice>
    <mc:Fallback xmlns="">
      <p:transition spd="slow" advTm="223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0" name="Group 2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3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3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3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3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3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a:extLst>
              <a:ext uri="{FF2B5EF4-FFF2-40B4-BE49-F238E27FC236}">
                <a16:creationId xmlns:a16="http://schemas.microsoft.com/office/drawing/2014/main" id="{685FDFA0-76C7-CC44-84D3-CB510D66DEAB}"/>
              </a:ext>
            </a:extLst>
          </p:cNvPr>
          <p:cNvSpPr>
            <a:spLocks noGrp="1"/>
          </p:cNvSpPr>
          <p:nvPr>
            <p:ph type="title"/>
          </p:nvPr>
        </p:nvSpPr>
        <p:spPr>
          <a:xfrm>
            <a:off x="535020" y="685800"/>
            <a:ext cx="2780271" cy="5105400"/>
          </a:xfrm>
        </p:spPr>
        <p:txBody>
          <a:bodyPr>
            <a:normAutofit/>
          </a:bodyPr>
          <a:lstStyle/>
          <a:p>
            <a:r>
              <a:rPr lang="en-US" sz="3400">
                <a:solidFill>
                  <a:srgbClr val="FFFFFF"/>
                </a:solidFill>
              </a:rPr>
              <a:t>Interpretivism </a:t>
            </a:r>
          </a:p>
        </p:txBody>
      </p:sp>
      <p:graphicFrame>
        <p:nvGraphicFramePr>
          <p:cNvPr id="6" name="Content Placeholder 5">
            <a:extLst>
              <a:ext uri="{FF2B5EF4-FFF2-40B4-BE49-F238E27FC236}">
                <a16:creationId xmlns:a16="http://schemas.microsoft.com/office/drawing/2014/main" id="{1705F044-3149-0843-9FA4-6AA3742216F7}"/>
              </a:ext>
            </a:extLst>
          </p:cNvPr>
          <p:cNvGraphicFramePr>
            <a:graphicFrameLocks noGrp="1"/>
          </p:cNvGraphicFramePr>
          <p:nvPr>
            <p:ph idx="1"/>
            <p:extLst>
              <p:ext uri="{D42A27DB-BD31-4B8C-83A1-F6EECF244321}">
                <p14:modId xmlns:p14="http://schemas.microsoft.com/office/powerpoint/2010/main" val="247876572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4214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3"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6" descr="A picture containing outdoor, light, night sky&#10;&#10;Description automatically generated">
            <a:extLst>
              <a:ext uri="{FF2B5EF4-FFF2-40B4-BE49-F238E27FC236}">
                <a16:creationId xmlns:a16="http://schemas.microsoft.com/office/drawing/2014/main" id="{12ACDB7A-5BA5-5813-B50F-C18EEE76AB18}"/>
              </a:ext>
            </a:extLst>
          </p:cNvPr>
          <p:cNvPicPr>
            <a:picLocks noChangeAspect="1"/>
          </p:cNvPicPr>
          <p:nvPr/>
        </p:nvPicPr>
        <p:blipFill rotWithShape="1">
          <a:blip r:embed="rId3"/>
          <a:srcRect t="22" b="15724"/>
          <a:stretch/>
        </p:blipFill>
        <p:spPr>
          <a:xfrm>
            <a:off x="20" y="1282"/>
            <a:ext cx="12191980" cy="6856718"/>
          </a:xfrm>
          <a:prstGeom prst="rect">
            <a:avLst/>
          </a:prstGeom>
        </p:spPr>
      </p:pic>
    </p:spTree>
    <p:extLst>
      <p:ext uri="{BB962C8B-B14F-4D97-AF65-F5344CB8AC3E}">
        <p14:creationId xmlns:p14="http://schemas.microsoft.com/office/powerpoint/2010/main" val="12108160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1482B740-6951-3036-36BD-15648277F553}"/>
              </a:ext>
            </a:extLst>
          </p:cNvPr>
          <p:cNvPicPr>
            <a:picLocks noGrp="1" noChangeAspect="1"/>
          </p:cNvPicPr>
          <p:nvPr>
            <p:ph idx="1"/>
          </p:nvPr>
        </p:nvPicPr>
        <p:blipFill rotWithShape="1">
          <a:blip r:embed="rId5"/>
          <a:srcRect l="1760"/>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3951991B-8A07-B173-4A69-8C33A6B0BB4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41889822"/>
      </p:ext>
    </p:extLst>
  </p:cSld>
  <p:clrMapOvr>
    <a:masterClrMapping/>
  </p:clrMapOvr>
  <mc:AlternateContent xmlns:mc="http://schemas.openxmlformats.org/markup-compatibility/2006" xmlns:p14="http://schemas.microsoft.com/office/powerpoint/2010/main">
    <mc:Choice Requires="p14">
      <p:transition spd="slow" p14:dur="2000" advTm="110421"/>
    </mc:Choice>
    <mc:Fallback xmlns="">
      <p:transition spd="slow" advTm="110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3E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0A3711CE-A7CC-535E-D4F5-1A4BF15408FD}"/>
              </a:ext>
            </a:extLst>
          </p:cNvPr>
          <p:cNvPicPr>
            <a:picLocks noGrp="1" noChangeAspect="1"/>
          </p:cNvPicPr>
          <p:nvPr>
            <p:ph idx="1"/>
          </p:nvPr>
        </p:nvPicPr>
        <p:blipFill rotWithShape="1">
          <a:blip r:embed="rId5"/>
          <a:srcRect r="-146" b="30556"/>
          <a:stretch/>
        </p:blipFill>
        <p:spPr>
          <a:xfrm>
            <a:off x="643467" y="1453460"/>
            <a:ext cx="10905066" cy="3951079"/>
          </a:xfrm>
          <a:prstGeom prst="rect">
            <a:avLst/>
          </a:prstGeom>
        </p:spPr>
      </p:pic>
      <p:pic>
        <p:nvPicPr>
          <p:cNvPr id="5" name="Audio 4">
            <a:extLst>
              <a:ext uri="{FF2B5EF4-FFF2-40B4-BE49-F238E27FC236}">
                <a16:creationId xmlns:a16="http://schemas.microsoft.com/office/drawing/2014/main" id="{1896A280-0FDB-B155-6353-F48B89D9E97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11510780"/>
      </p:ext>
    </p:extLst>
  </p:cSld>
  <p:clrMapOvr>
    <a:masterClrMapping/>
  </p:clrMapOvr>
  <mc:AlternateContent xmlns:mc="http://schemas.openxmlformats.org/markup-compatibility/2006" xmlns:p14="http://schemas.microsoft.com/office/powerpoint/2010/main">
    <mc:Choice Requires="p14">
      <p:transition spd="slow" p14:dur="2000" advTm="126773"/>
    </mc:Choice>
    <mc:Fallback xmlns="">
      <p:transition spd="slow" advTm="126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39"/>
        <p:cNvGrpSpPr/>
        <p:nvPr/>
      </p:nvGrpSpPr>
      <p:grpSpPr>
        <a:xfrm>
          <a:off x="0" y="0"/>
          <a:ext cx="0" cy="0"/>
          <a:chOff x="0" y="0"/>
          <a:chExt cx="0" cy="0"/>
        </a:xfrm>
      </p:grpSpPr>
      <p:sp>
        <p:nvSpPr>
          <p:cNvPr id="440" name="Google Shape;440;p43"/>
          <p:cNvSpPr txBox="1">
            <a:spLocks noGrp="1"/>
          </p:cNvSpPr>
          <p:nvPr>
            <p:ph type="title"/>
          </p:nvPr>
        </p:nvSpPr>
        <p:spPr>
          <a:xfrm>
            <a:off x="6417733" y="1264632"/>
            <a:ext cx="5291663" cy="1628775"/>
          </a:xfrm>
          <a:prstGeom prst="rect">
            <a:avLst/>
          </a:prstGeom>
        </p:spPr>
        <p:txBody>
          <a:bodyPr spcFirstLastPara="1" wrap="square" lIns="91425" tIns="45700" rIns="91425" bIns="45700" anchor="b" anchorCtr="0">
            <a:noAutofit/>
          </a:bodyPr>
          <a:lstStyle/>
          <a:p>
            <a:r>
              <a:rPr lang="en-GB" sz="4800" b="1"/>
              <a:t>Research Design = Paradigms =</a:t>
            </a:r>
            <a:br>
              <a:rPr lang="en-GB" sz="4800" b="1"/>
            </a:br>
            <a:r>
              <a:rPr lang="en-GB" sz="4800" b="1"/>
              <a:t>Philosophy</a:t>
            </a:r>
            <a:endParaRPr lang="en-US" sz="4800"/>
          </a:p>
          <a:p>
            <a:pPr marL="0" lvl="0" indent="0">
              <a:spcBef>
                <a:spcPts val="0"/>
              </a:spcBef>
              <a:spcAft>
                <a:spcPts val="0"/>
              </a:spcAft>
              <a:buSzPts val="3600"/>
              <a:buFont typeface="Calibri"/>
              <a:buNone/>
            </a:pPr>
            <a:endParaRPr lang="en-GB" sz="4800"/>
          </a:p>
        </p:txBody>
      </p:sp>
      <p:pic>
        <p:nvPicPr>
          <p:cNvPr id="2" name="Picture 2" descr="A picture containing text&#10;&#10;Description automatically generated">
            <a:extLst>
              <a:ext uri="{FF2B5EF4-FFF2-40B4-BE49-F238E27FC236}">
                <a16:creationId xmlns:a16="http://schemas.microsoft.com/office/drawing/2014/main" id="{8822DD17-5645-0627-EFFF-F4B5155D60BC}"/>
              </a:ext>
            </a:extLst>
          </p:cNvPr>
          <p:cNvPicPr>
            <a:picLocks noChangeAspect="1"/>
          </p:cNvPicPr>
          <p:nvPr/>
        </p:nvPicPr>
        <p:blipFill rotWithShape="1">
          <a:blip r:embed="rId5"/>
          <a:srcRect t="4438" r="-1" b="143"/>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442" name="Google Shape;442;p43"/>
          <p:cNvSpPr txBox="1">
            <a:spLocks noGrp="1"/>
          </p:cNvSpPr>
          <p:nvPr>
            <p:ph type="sldNum" idx="12"/>
          </p:nvPr>
        </p:nvSpPr>
        <p:spPr>
          <a:xfrm>
            <a:off x="481013" y="6356350"/>
            <a:ext cx="685800" cy="365125"/>
          </a:xfrm>
          <a:prstGeom prst="rect">
            <a:avLst/>
          </a:prstGeom>
        </p:spPr>
        <p:txBody>
          <a:bodyPr spcFirstLastPara="1" lIns="91425" tIns="45700" rIns="91425" bIns="45700" anchorCtr="0">
            <a:normAutofit/>
          </a:bodyPr>
          <a:lstStyle/>
          <a:p>
            <a:pPr marL="0" marR="0" lvl="0" indent="0" algn="l" rtl="0">
              <a:spcBef>
                <a:spcPts val="0"/>
              </a:spcBef>
              <a:spcAft>
                <a:spcPts val="600"/>
              </a:spcAft>
              <a:buNone/>
            </a:pPr>
            <a:fld id="{00000000-1234-1234-1234-123412341234}" type="slidenum">
              <a:rPr lang="en-GB">
                <a:solidFill>
                  <a:srgbClr val="FFFFFF"/>
                </a:solidFill>
                <a:latin typeface="Calibri"/>
                <a:ea typeface="Calibri"/>
                <a:cs typeface="Calibri"/>
                <a:sym typeface="Calibri"/>
              </a:rPr>
              <a:pPr marL="0" marR="0" lvl="0" indent="0" algn="l" rtl="0">
                <a:spcBef>
                  <a:spcPts val="0"/>
                </a:spcBef>
                <a:spcAft>
                  <a:spcPts val="600"/>
                </a:spcAft>
                <a:buNone/>
              </a:pPr>
              <a:t>25</a:t>
            </a:fld>
            <a:endParaRPr lang="en-GB">
              <a:solidFill>
                <a:srgbClr val="FFFFFF"/>
              </a:solidFill>
              <a:latin typeface="Calibri"/>
              <a:ea typeface="Calibri"/>
              <a:cs typeface="Calibri"/>
              <a:sym typeface="Calibri"/>
            </a:endParaRPr>
          </a:p>
        </p:txBody>
      </p:sp>
      <p:sp>
        <p:nvSpPr>
          <p:cNvPr id="441" name="Google Shape;441;p43"/>
          <p:cNvSpPr txBox="1">
            <a:spLocks noGrp="1"/>
          </p:cNvSpPr>
          <p:nvPr>
            <p:ph type="body" idx="1"/>
          </p:nvPr>
        </p:nvSpPr>
        <p:spPr>
          <a:xfrm>
            <a:off x="5946020" y="1913088"/>
            <a:ext cx="6235091" cy="4514848"/>
          </a:xfrm>
          <a:prstGeom prst="rect">
            <a:avLst/>
          </a:prstGeom>
        </p:spPr>
        <p:txBody>
          <a:bodyPr spcFirstLastPara="1" wrap="square" lIns="91425" tIns="45700" rIns="91425" bIns="45700" anchor="t" anchorCtr="0">
            <a:noAutofit/>
          </a:bodyPr>
          <a:lstStyle/>
          <a:p>
            <a:pPr marL="114300" indent="0">
              <a:spcBef>
                <a:spcPts val="0"/>
              </a:spcBef>
              <a:spcAft>
                <a:spcPts val="600"/>
              </a:spcAft>
              <a:buSzPts val="2800"/>
              <a:buNone/>
            </a:pPr>
            <a:endParaRPr lang="en-US" sz="2400"/>
          </a:p>
          <a:p>
            <a:pPr>
              <a:spcBef>
                <a:spcPts val="0"/>
              </a:spcBef>
              <a:spcAft>
                <a:spcPts val="600"/>
              </a:spcAft>
              <a:buSzPts val="2800"/>
            </a:pPr>
            <a:r>
              <a:rPr lang="en-GB" sz="2400"/>
              <a:t>What is the nature of reality: is it </a:t>
            </a:r>
            <a:r>
              <a:rPr lang="en-GB" sz="2400" b="1"/>
              <a:t>external</a:t>
            </a:r>
            <a:r>
              <a:rPr lang="en-GB" sz="2400"/>
              <a:t> and </a:t>
            </a:r>
            <a:r>
              <a:rPr lang="en-GB" sz="2400" b="1"/>
              <a:t>fixed</a:t>
            </a:r>
            <a:r>
              <a:rPr lang="en-GB" sz="2400"/>
              <a:t> or is it </a:t>
            </a:r>
            <a:r>
              <a:rPr lang="en-GB" sz="2400" b="1"/>
              <a:t>socially</a:t>
            </a:r>
            <a:r>
              <a:rPr lang="en-GB" sz="2400"/>
              <a:t> constructed? </a:t>
            </a:r>
            <a:endParaRPr lang="en-US" sz="2400"/>
          </a:p>
          <a:p>
            <a:pPr>
              <a:spcBef>
                <a:spcPts val="0"/>
              </a:spcBef>
              <a:spcAft>
                <a:spcPts val="600"/>
              </a:spcAft>
              <a:buSzPts val="2800"/>
            </a:pPr>
            <a:r>
              <a:rPr lang="en-GB" sz="2400"/>
              <a:t>What is the research's view of the world or of people: </a:t>
            </a:r>
            <a:r>
              <a:rPr lang="en-GB" sz="2400" b="1"/>
              <a:t>Objective</a:t>
            </a:r>
            <a:r>
              <a:rPr lang="en-GB" sz="2400"/>
              <a:t> or </a:t>
            </a:r>
            <a:r>
              <a:rPr lang="en-GB" sz="2400" b="1"/>
              <a:t>subjective</a:t>
            </a:r>
            <a:r>
              <a:rPr lang="en-GB" sz="2400"/>
              <a:t>? </a:t>
            </a:r>
            <a:endParaRPr lang="en-US" sz="2400"/>
          </a:p>
          <a:p>
            <a:pPr>
              <a:spcBef>
                <a:spcPts val="0"/>
              </a:spcBef>
              <a:spcAft>
                <a:spcPts val="600"/>
              </a:spcAft>
              <a:buSzPts val="2800"/>
            </a:pPr>
            <a:r>
              <a:rPr lang="en-GB" sz="2400"/>
              <a:t>What is considered acceptable knowledge: </a:t>
            </a:r>
            <a:r>
              <a:rPr lang="en-GB" sz="2400" b="1"/>
              <a:t>Observable</a:t>
            </a:r>
            <a:r>
              <a:rPr lang="en-GB" sz="2400"/>
              <a:t> phenomena or </a:t>
            </a:r>
            <a:r>
              <a:rPr lang="en-GB" sz="2400" b="1"/>
              <a:t>subjective</a:t>
            </a:r>
            <a:r>
              <a:rPr lang="en-GB" sz="2400"/>
              <a:t> meanings? </a:t>
            </a:r>
            <a:endParaRPr lang="en-US" sz="2400"/>
          </a:p>
          <a:p>
            <a:pPr>
              <a:spcBef>
                <a:spcPts val="0"/>
              </a:spcBef>
              <a:spcAft>
                <a:spcPts val="600"/>
              </a:spcAft>
              <a:buSzPts val="2800"/>
            </a:pPr>
            <a:r>
              <a:rPr lang="en-GB" sz="2400"/>
              <a:t>What is the research attempting to produce? Law-like </a:t>
            </a:r>
            <a:r>
              <a:rPr lang="en-GB" sz="2400" b="1"/>
              <a:t>generalisations</a:t>
            </a:r>
            <a:r>
              <a:rPr lang="en-GB" sz="2400"/>
              <a:t> or </a:t>
            </a:r>
            <a:r>
              <a:rPr lang="en-GB" sz="2400" b="1"/>
              <a:t>details/ experiences</a:t>
            </a:r>
            <a:r>
              <a:rPr lang="en-GB" sz="2400"/>
              <a:t> about specific actors, places or events? </a:t>
            </a:r>
            <a:endParaRPr lang="en-US" sz="2400"/>
          </a:p>
          <a:p>
            <a:pPr lvl="0">
              <a:spcBef>
                <a:spcPts val="0"/>
              </a:spcBef>
              <a:spcAft>
                <a:spcPts val="600"/>
              </a:spcAft>
              <a:buClr>
                <a:schemeClr val="dk1"/>
              </a:buClr>
              <a:buSzPts val="2800"/>
              <a:buChar char="•"/>
            </a:pPr>
            <a:endParaRPr lang="en-GB" sz="2400"/>
          </a:p>
          <a:p>
            <a:pPr marL="228600" lvl="0" indent="-228600">
              <a:spcBef>
                <a:spcPts val="0"/>
              </a:spcBef>
              <a:spcAft>
                <a:spcPts val="600"/>
              </a:spcAft>
              <a:buClr>
                <a:schemeClr val="dk1"/>
              </a:buClr>
              <a:buSzPts val="2800"/>
              <a:buFont typeface="Arial"/>
              <a:buChar char="•"/>
            </a:pPr>
            <a:endParaRPr lang="en-GB" sz="2400"/>
          </a:p>
        </p:txBody>
      </p:sp>
      <p:pic>
        <p:nvPicPr>
          <p:cNvPr id="5" name="Audio 4">
            <a:extLst>
              <a:ext uri="{FF2B5EF4-FFF2-40B4-BE49-F238E27FC236}">
                <a16:creationId xmlns:a16="http://schemas.microsoft.com/office/drawing/2014/main" id="{EE730E8C-86FF-1E9E-E094-7CD589DC2A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52270488"/>
      </p:ext>
    </p:extLst>
  </p:cSld>
  <p:clrMapOvr>
    <a:masterClrMapping/>
  </p:clrMapOvr>
  <mc:AlternateContent xmlns:mc="http://schemas.openxmlformats.org/markup-compatibility/2006" xmlns:p14="http://schemas.microsoft.com/office/powerpoint/2010/main">
    <mc:Choice Requires="p14">
      <p:transition spd="slow" p14:dur="2000" advTm="46592"/>
    </mc:Choice>
    <mc:Fallback xmlns="">
      <p:transition spd="slow" advTm="46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ack text&#10;&#10;AI-generated content may be incorrect.">
            <a:extLst>
              <a:ext uri="{FF2B5EF4-FFF2-40B4-BE49-F238E27FC236}">
                <a16:creationId xmlns:a16="http://schemas.microsoft.com/office/drawing/2014/main" id="{250413ED-5EDE-0335-6D05-AE60EF3F504D}"/>
              </a:ext>
            </a:extLst>
          </p:cNvPr>
          <p:cNvPicPr>
            <a:picLocks noChangeAspect="1"/>
          </p:cNvPicPr>
          <p:nvPr/>
        </p:nvPicPr>
        <p:blipFill>
          <a:blip r:embed="rId4"/>
          <a:stretch>
            <a:fillRect/>
          </a:stretch>
        </p:blipFill>
        <p:spPr>
          <a:xfrm>
            <a:off x="643467" y="1111673"/>
            <a:ext cx="10905066" cy="4634652"/>
          </a:xfrm>
          <a:prstGeom prst="rect">
            <a:avLst/>
          </a:prstGeom>
        </p:spPr>
      </p:pic>
      <p:pic>
        <p:nvPicPr>
          <p:cNvPr id="5" name="Audio 4">
            <a:extLst>
              <a:ext uri="{FF2B5EF4-FFF2-40B4-BE49-F238E27FC236}">
                <a16:creationId xmlns:a16="http://schemas.microsoft.com/office/drawing/2014/main" id="{8B9A79AE-D58C-4D3D-8B8F-A6BAD1EB13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65615956"/>
      </p:ext>
    </p:extLst>
  </p:cSld>
  <p:clrMapOvr>
    <a:masterClrMapping/>
  </p:clrMapOvr>
  <mc:AlternateContent xmlns:mc="http://schemas.openxmlformats.org/markup-compatibility/2006" xmlns:p14="http://schemas.microsoft.com/office/powerpoint/2010/main">
    <mc:Choice Requires="p14">
      <p:transition spd="slow" p14:dur="2000" advTm="74677"/>
    </mc:Choice>
    <mc:Fallback xmlns="">
      <p:transition spd="slow" advTm="74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F2E7122E-CC9D-E976-10CA-B867BA6B2E80}"/>
            </a:ext>
          </a:extLst>
        </p:cNvPr>
        <p:cNvGrpSpPr/>
        <p:nvPr/>
      </p:nvGrpSpPr>
      <p:grpSpPr>
        <a:xfrm>
          <a:off x="0" y="0"/>
          <a:ext cx="0" cy="0"/>
          <a:chOff x="0" y="0"/>
          <a:chExt cx="0" cy="0"/>
        </a:xfrm>
      </p:grpSpPr>
      <p:sp>
        <p:nvSpPr>
          <p:cNvPr id="13" name="Rectangle 10">
            <a:extLst>
              <a:ext uri="{FF2B5EF4-FFF2-40B4-BE49-F238E27FC236}">
                <a16:creationId xmlns:a16="http://schemas.microsoft.com/office/drawing/2014/main" id="{41116527-359F-F091-4C4E-A7998189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6" descr="A picture containing outdoor, light, night sky&#10;&#10;Description automatically generated">
            <a:extLst>
              <a:ext uri="{FF2B5EF4-FFF2-40B4-BE49-F238E27FC236}">
                <a16:creationId xmlns:a16="http://schemas.microsoft.com/office/drawing/2014/main" id="{4E7DFB1A-01F0-50CE-DC88-D5289B4A7465}"/>
              </a:ext>
            </a:extLst>
          </p:cNvPr>
          <p:cNvPicPr>
            <a:picLocks noChangeAspect="1"/>
          </p:cNvPicPr>
          <p:nvPr/>
        </p:nvPicPr>
        <p:blipFill rotWithShape="1">
          <a:blip r:embed="rId3"/>
          <a:srcRect t="22" b="15724"/>
          <a:stretch/>
        </p:blipFill>
        <p:spPr>
          <a:xfrm>
            <a:off x="20" y="1282"/>
            <a:ext cx="12191980" cy="6856718"/>
          </a:xfrm>
          <a:prstGeom prst="rect">
            <a:avLst/>
          </a:prstGeom>
        </p:spPr>
      </p:pic>
    </p:spTree>
    <p:extLst>
      <p:ext uri="{BB962C8B-B14F-4D97-AF65-F5344CB8AC3E}">
        <p14:creationId xmlns:p14="http://schemas.microsoft.com/office/powerpoint/2010/main" val="12364978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5CF68-82B7-73EF-C401-9EBEA17FF95D}"/>
              </a:ext>
            </a:extLst>
          </p:cNvPr>
          <p:cNvSpPr>
            <a:spLocks noGrp="1"/>
          </p:cNvSpPr>
          <p:nvPr>
            <p:ph type="title"/>
          </p:nvPr>
        </p:nvSpPr>
        <p:spPr>
          <a:xfrm>
            <a:off x="838200" y="3512911"/>
            <a:ext cx="10515600" cy="1325563"/>
          </a:xfrm>
        </p:spPr>
        <p:txBody>
          <a:bodyPr>
            <a:normAutofit fontScale="90000"/>
          </a:bodyPr>
          <a:lstStyle/>
          <a:p>
            <a:r>
              <a:rPr lang="en-US"/>
              <a:t>What problem, issue, phenomenon, population, condition or idea relating to counselling and psychotherapy would you want to know more about? </a:t>
            </a:r>
            <a:br>
              <a:rPr lang="en-US"/>
            </a:br>
            <a:br>
              <a:rPr lang="en-US"/>
            </a:br>
            <a:endParaRPr lang="en-US"/>
          </a:p>
        </p:txBody>
      </p:sp>
      <p:pic>
        <p:nvPicPr>
          <p:cNvPr id="6" name="Audio 5">
            <a:extLst>
              <a:ext uri="{FF2B5EF4-FFF2-40B4-BE49-F238E27FC236}">
                <a16:creationId xmlns:a16="http://schemas.microsoft.com/office/drawing/2014/main" id="{ADCA7549-525E-3FFB-DD64-2FB53E16FC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01407599"/>
      </p:ext>
    </p:extLst>
  </p:cSld>
  <p:clrMapOvr>
    <a:masterClrMapping/>
  </p:clrMapOvr>
  <mc:AlternateContent xmlns:mc="http://schemas.openxmlformats.org/markup-compatibility/2006" xmlns:p14="http://schemas.microsoft.com/office/powerpoint/2010/main">
    <mc:Choice Requires="p14">
      <p:transition spd="slow" p14:dur="2000" advTm="16096"/>
    </mc:Choice>
    <mc:Fallback xmlns="">
      <p:transition spd="slow" advTm="16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5CF68-82B7-73EF-C401-9EBEA17FF95D}"/>
              </a:ext>
            </a:extLst>
          </p:cNvPr>
          <p:cNvSpPr>
            <a:spLocks noGrp="1"/>
          </p:cNvSpPr>
          <p:nvPr>
            <p:ph type="title"/>
          </p:nvPr>
        </p:nvSpPr>
        <p:spPr>
          <a:xfrm>
            <a:off x="838200" y="2222753"/>
            <a:ext cx="10515600" cy="1325563"/>
          </a:xfrm>
        </p:spPr>
        <p:txBody>
          <a:bodyPr>
            <a:normAutofit fontScale="90000"/>
          </a:bodyPr>
          <a:lstStyle/>
          <a:p>
            <a:r>
              <a:rPr lang="en-US" dirty="0"/>
              <a:t> </a:t>
            </a:r>
            <a:br>
              <a:rPr lang="en-US" dirty="0"/>
            </a:br>
            <a:br>
              <a:rPr lang="en-US" dirty="0"/>
            </a:br>
            <a:r>
              <a:rPr lang="en-US" dirty="0"/>
              <a:t>What interests you (about C and P)? </a:t>
            </a:r>
            <a:br>
              <a:rPr lang="en-US" dirty="0"/>
            </a:br>
            <a:r>
              <a:rPr lang="en-US" dirty="0"/>
              <a:t>What frustrates you?  </a:t>
            </a:r>
            <a:br>
              <a:rPr lang="en-US" dirty="0"/>
            </a:br>
            <a:r>
              <a:rPr lang="en-US" dirty="0"/>
              <a:t>What do you think therapists don't speak about enough? </a:t>
            </a:r>
            <a:br>
              <a:rPr lang="en-US" dirty="0"/>
            </a:br>
            <a:r>
              <a:rPr lang="en-US" dirty="0"/>
              <a:t>What wasn't sufficiently covered on this course?</a:t>
            </a:r>
            <a:br>
              <a:rPr lang="en-US" dirty="0"/>
            </a:br>
            <a:r>
              <a:rPr lang="en-US" dirty="0"/>
              <a:t>What are the field's blind spots?</a:t>
            </a:r>
            <a:br>
              <a:rPr lang="en-US" dirty="0"/>
            </a:br>
            <a:r>
              <a:rPr lang="en-US" dirty="0"/>
              <a:t>What don't we understand about people? </a:t>
            </a:r>
            <a:br>
              <a:rPr lang="en-US" dirty="0"/>
            </a:br>
            <a:r>
              <a:rPr lang="en-US"/>
              <a:t>About ourselves as practitioners?</a:t>
            </a:r>
            <a:br>
              <a:rPr lang="en-US"/>
            </a:br>
            <a:r>
              <a:rPr lang="en-US" dirty="0"/>
              <a:t>How does 'the social' impact the therapeutic </a:t>
            </a:r>
            <a:r>
              <a:rPr lang="en-US" dirty="0" err="1"/>
              <a:t>endeavour</a:t>
            </a:r>
            <a:r>
              <a:rPr lang="en-US" dirty="0"/>
              <a:t>?</a:t>
            </a:r>
          </a:p>
        </p:txBody>
      </p:sp>
      <p:pic>
        <p:nvPicPr>
          <p:cNvPr id="7" name="Audio 6">
            <a:extLst>
              <a:ext uri="{FF2B5EF4-FFF2-40B4-BE49-F238E27FC236}">
                <a16:creationId xmlns:a16="http://schemas.microsoft.com/office/drawing/2014/main" id="{795EAF8C-3320-970D-8550-BE3AC4AF49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68042560"/>
      </p:ext>
    </p:extLst>
  </p:cSld>
  <p:clrMapOvr>
    <a:masterClrMapping/>
  </p:clrMapOvr>
  <mc:AlternateContent xmlns:mc="http://schemas.openxmlformats.org/markup-compatibility/2006" xmlns:p14="http://schemas.microsoft.com/office/powerpoint/2010/main">
    <mc:Choice Requires="p14">
      <p:transition spd="slow" p14:dur="2000" advTm="18624"/>
    </mc:Choice>
    <mc:Fallback xmlns="">
      <p:transition spd="slow" advTm="18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 name="Forming your own literature review question…"/>
          <p:cNvSpPr txBox="1">
            <a:spLocks noGrp="1"/>
          </p:cNvSpPr>
          <p:nvPr>
            <p:ph type="title"/>
          </p:nvPr>
        </p:nvSpPr>
        <p:spPr>
          <a:xfrm>
            <a:off x="1787769" y="5642108"/>
            <a:ext cx="8616461" cy="1440508"/>
          </a:xfrm>
          <a:prstGeom prst="rect">
            <a:avLst/>
          </a:prstGeom>
        </p:spPr>
        <p:txBody>
          <a:bodyPr>
            <a:noAutofit/>
          </a:bodyPr>
          <a:lstStyle>
            <a:lvl1pPr defTabSz="301752">
              <a:tabLst>
                <a:tab pos="977900" algn="l"/>
              </a:tabLst>
              <a:defRPr sz="6204">
                <a:effectLst>
                  <a:outerShdw blurRad="16764" dist="16764" dir="2700000" rotWithShape="0">
                    <a:srgbClr val="FFFFFF">
                      <a:alpha val="50000"/>
                    </a:srgbClr>
                  </a:outerShdw>
                </a:effectLst>
              </a:defRPr>
            </a:lvl1pPr>
          </a:lstStyle>
          <a:p>
            <a:pPr algn="ctr"/>
            <a:r>
              <a:rPr sz="4800"/>
              <a:t>Forming </a:t>
            </a:r>
            <a:r>
              <a:rPr lang="en-GB" sz="4800"/>
              <a:t>Y</a:t>
            </a:r>
            <a:r>
              <a:rPr sz="4800"/>
              <a:t>our </a:t>
            </a:r>
            <a:r>
              <a:rPr lang="en-GB" sz="4800"/>
              <a:t>Research Q</a:t>
            </a:r>
            <a:r>
              <a:rPr sz="4800" err="1"/>
              <a:t>uestion</a:t>
            </a:r>
            <a:r>
              <a:rPr sz="4800"/>
              <a:t>…</a:t>
            </a:r>
          </a:p>
        </p:txBody>
      </p:sp>
      <p:pic>
        <p:nvPicPr>
          <p:cNvPr id="2" name="Picture 1">
            <a:extLst>
              <a:ext uri="{FF2B5EF4-FFF2-40B4-BE49-F238E27FC236}">
                <a16:creationId xmlns:a16="http://schemas.microsoft.com/office/drawing/2014/main" id="{DB85DF0D-B6E5-D340-B7CB-89A9BD502B0B}"/>
              </a:ext>
            </a:extLst>
          </p:cNvPr>
          <p:cNvPicPr>
            <a:picLocks noChangeAspect="1"/>
          </p:cNvPicPr>
          <p:nvPr/>
        </p:nvPicPr>
        <p:blipFill>
          <a:blip r:embed="rId5"/>
          <a:stretch>
            <a:fillRect/>
          </a:stretch>
        </p:blipFill>
        <p:spPr>
          <a:xfrm>
            <a:off x="2004828" y="226862"/>
            <a:ext cx="8182341" cy="5701244"/>
          </a:xfrm>
          <a:prstGeom prst="rect">
            <a:avLst/>
          </a:prstGeom>
        </p:spPr>
      </p:pic>
      <p:pic>
        <p:nvPicPr>
          <p:cNvPr id="7" name="Audio 6">
            <a:extLst>
              <a:ext uri="{FF2B5EF4-FFF2-40B4-BE49-F238E27FC236}">
                <a16:creationId xmlns:a16="http://schemas.microsoft.com/office/drawing/2014/main" id="{D2FADE9E-C7A1-755F-5FE2-6C25A14C34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85408550"/>
      </p:ext>
    </p:extLst>
  </p:cSld>
  <p:clrMapOvr>
    <a:masterClrMapping/>
  </p:clrMapOvr>
  <p:transition spd="med" advTm="86692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C64F067D-4801-EA45-953D-AC3D753E3EBA}"/>
              </a:ext>
            </a:extLst>
          </p:cNvPr>
          <p:cNvGraphicFramePr/>
          <p:nvPr/>
        </p:nvGraphicFramePr>
        <p:xfrm>
          <a:off x="0" y="0"/>
          <a:ext cx="12191999" cy="685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extLst>
              <a:ext uri="{FF2B5EF4-FFF2-40B4-BE49-F238E27FC236}">
                <a16:creationId xmlns:a16="http://schemas.microsoft.com/office/drawing/2014/main" id="{501C8D7C-274F-D020-9AAA-063754F1DF8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52682360"/>
      </p:ext>
    </p:extLst>
  </p:cSld>
  <p:clrMapOvr>
    <a:masterClrMapping/>
  </p:clrMapOvr>
  <p:transition spd="med" advTm="11269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7" name="Identify an area of study…"/>
          <p:cNvSpPr txBox="1">
            <a:spLocks noGrp="1"/>
          </p:cNvSpPr>
          <p:nvPr>
            <p:ph type="body" sz="quarter" idx="1"/>
          </p:nvPr>
        </p:nvSpPr>
        <p:spPr>
          <a:xfrm>
            <a:off x="2051538" y="2225552"/>
            <a:ext cx="4632447" cy="3614463"/>
          </a:xfrm>
          <a:prstGeom prst="rect">
            <a:avLst/>
          </a:prstGeom>
        </p:spPr>
        <p:txBody>
          <a:bodyPr>
            <a:normAutofit fontScale="85000" lnSpcReduction="20000"/>
          </a:bodyPr>
          <a:lstStyle/>
          <a:p>
            <a:pPr defTabSz="289311">
              <a:spcBef>
                <a:spcPts val="2531"/>
              </a:spcBef>
              <a:defRPr sz="4319">
                <a:effectLst/>
              </a:defRPr>
            </a:pPr>
            <a:r>
              <a:t>Identify an area of study</a:t>
            </a:r>
          </a:p>
          <a:p>
            <a:pPr defTabSz="289311">
              <a:spcBef>
                <a:spcPts val="2531"/>
              </a:spcBef>
              <a:defRPr sz="4319">
                <a:effectLst/>
              </a:defRPr>
            </a:pPr>
            <a:r>
              <a:rPr b="1" u="sng"/>
              <a:t>Funnel </a:t>
            </a:r>
            <a:r>
              <a:rPr b="1" u="sng" err="1"/>
              <a:t>dow</a:t>
            </a:r>
            <a:r>
              <a:rPr lang="en-GB" b="1" u="sng"/>
              <a:t>n</a:t>
            </a:r>
            <a:r>
              <a:rPr b="1" u="sng"/>
              <a:t> </a:t>
            </a:r>
            <a:r>
              <a:t>from broad questions to a narrower focus</a:t>
            </a:r>
          </a:p>
          <a:p>
            <a:pPr defTabSz="289311">
              <a:spcBef>
                <a:spcPts val="2531"/>
              </a:spcBef>
              <a:defRPr sz="4319">
                <a:effectLst/>
              </a:defRPr>
            </a:pPr>
            <a:r>
              <a:t>It’s an iterative process!</a:t>
            </a:r>
          </a:p>
        </p:txBody>
      </p:sp>
      <p:sp>
        <p:nvSpPr>
          <p:cNvPr id="268" name="The process of developing a…"/>
          <p:cNvSpPr txBox="1"/>
          <p:nvPr/>
        </p:nvSpPr>
        <p:spPr>
          <a:xfrm>
            <a:off x="1524001" y="426477"/>
            <a:ext cx="9143999" cy="591509"/>
          </a:xfrm>
          <a:prstGeom prst="rect">
            <a:avLst/>
          </a:prstGeom>
          <a:ln w="12700">
            <a:miter lim="400000"/>
          </a:ln>
          <a:extLst>
            <a:ext uri="{C572A759-6A51-4108-AA02-DFA0A04FC94B}">
              <ma14:wrappingTextBoxFlag xmlns:ma14="http://schemas.microsoft.com/office/mac/drawingml/2011/main" xmlns="" val="1"/>
            </a:ext>
          </a:extLst>
        </p:spPr>
        <p:txBody>
          <a:bodyPr wrap="square" lIns="35719" tIns="35719" rIns="35719" bIns="35719" anchor="ctr">
            <a:spAutoFit/>
          </a:bodyPr>
          <a:lstStyle/>
          <a:p>
            <a:pPr algn="ctr">
              <a:defRPr sz="4800"/>
            </a:pPr>
            <a:r>
              <a:rPr lang="en-GB" sz="3375"/>
              <a:t>D</a:t>
            </a:r>
            <a:r>
              <a:rPr sz="3375" err="1"/>
              <a:t>eveloping</a:t>
            </a:r>
            <a:r>
              <a:rPr sz="3375"/>
              <a:t> </a:t>
            </a:r>
            <a:r>
              <a:rPr lang="en-GB" sz="3375"/>
              <a:t>a Research Q</a:t>
            </a:r>
            <a:r>
              <a:rPr sz="3375" err="1"/>
              <a:t>uesti</a:t>
            </a:r>
            <a:r>
              <a:rPr lang="en-GB" sz="3375"/>
              <a:t>on</a:t>
            </a:r>
            <a:endParaRPr sz="3375"/>
          </a:p>
        </p:txBody>
      </p:sp>
      <p:pic>
        <p:nvPicPr>
          <p:cNvPr id="2" name="Picture 1">
            <a:extLst>
              <a:ext uri="{FF2B5EF4-FFF2-40B4-BE49-F238E27FC236}">
                <a16:creationId xmlns:a16="http://schemas.microsoft.com/office/drawing/2014/main" id="{213D650C-3A38-214E-A951-4AC44368E72F}"/>
              </a:ext>
            </a:extLst>
          </p:cNvPr>
          <p:cNvPicPr>
            <a:picLocks noChangeAspect="1"/>
          </p:cNvPicPr>
          <p:nvPr/>
        </p:nvPicPr>
        <p:blipFill>
          <a:blip r:embed="rId3"/>
          <a:stretch>
            <a:fillRect/>
          </a:stretch>
        </p:blipFill>
        <p:spPr>
          <a:xfrm>
            <a:off x="6339162" y="1735533"/>
            <a:ext cx="4104482" cy="4104482"/>
          </a:xfrm>
          <a:prstGeom prst="rect">
            <a:avLst/>
          </a:prstGeom>
        </p:spPr>
      </p:pic>
    </p:spTree>
    <p:extLst>
      <p:ext uri="{BB962C8B-B14F-4D97-AF65-F5344CB8AC3E}">
        <p14:creationId xmlns:p14="http://schemas.microsoft.com/office/powerpoint/2010/main" val="602424113"/>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2" name="Which images are best for lecture slides?"/>
          <p:cNvSpPr txBox="1">
            <a:spLocks noGrp="1"/>
          </p:cNvSpPr>
          <p:nvPr>
            <p:ph type="title"/>
          </p:nvPr>
        </p:nvSpPr>
        <p:spPr>
          <a:xfrm>
            <a:off x="2895475" y="89297"/>
            <a:ext cx="6732985" cy="1821656"/>
          </a:xfrm>
          <a:prstGeom prst="rect">
            <a:avLst/>
          </a:prstGeom>
        </p:spPr>
        <p:txBody>
          <a:bodyPr>
            <a:normAutofit fontScale="90000"/>
          </a:bodyPr>
          <a:lstStyle/>
          <a:p>
            <a:pPr algn="ctr"/>
            <a:r>
              <a:rPr sz="4750"/>
              <a:t>Which </a:t>
            </a:r>
            <a:r>
              <a:rPr lang="en-GB" sz="4750"/>
              <a:t>images of modernist art are</a:t>
            </a:r>
            <a:r>
              <a:rPr sz="4750"/>
              <a:t> best for lecture slides?</a:t>
            </a:r>
          </a:p>
        </p:txBody>
      </p:sp>
      <p:pic>
        <p:nvPicPr>
          <p:cNvPr id="5" name="Picture 4">
            <a:extLst>
              <a:ext uri="{FF2B5EF4-FFF2-40B4-BE49-F238E27FC236}">
                <a16:creationId xmlns:a16="http://schemas.microsoft.com/office/drawing/2014/main" id="{738C078B-7599-BA4D-933D-B1959095B38A}"/>
              </a:ext>
            </a:extLst>
          </p:cNvPr>
          <p:cNvPicPr>
            <a:picLocks noChangeAspect="1"/>
          </p:cNvPicPr>
          <p:nvPr/>
        </p:nvPicPr>
        <p:blipFill>
          <a:blip r:embed="rId3"/>
          <a:stretch>
            <a:fillRect/>
          </a:stretch>
        </p:blipFill>
        <p:spPr>
          <a:xfrm>
            <a:off x="4043759" y="1910953"/>
            <a:ext cx="4104482" cy="4104482"/>
          </a:xfrm>
          <a:prstGeom prst="rect">
            <a:avLst/>
          </a:prstGeom>
        </p:spPr>
      </p:pic>
    </p:spTree>
    <p:extLst>
      <p:ext uri="{BB962C8B-B14F-4D97-AF65-F5344CB8AC3E}">
        <p14:creationId xmlns:p14="http://schemas.microsoft.com/office/powerpoint/2010/main" val="233385347"/>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2" name="Which images are best for lecture slides?"/>
          <p:cNvSpPr txBox="1">
            <a:spLocks noGrp="1"/>
          </p:cNvSpPr>
          <p:nvPr>
            <p:ph type="title"/>
          </p:nvPr>
        </p:nvSpPr>
        <p:spPr>
          <a:xfrm>
            <a:off x="2895475" y="89297"/>
            <a:ext cx="6732985" cy="1821656"/>
          </a:xfrm>
          <a:prstGeom prst="rect">
            <a:avLst/>
          </a:prstGeom>
        </p:spPr>
        <p:txBody>
          <a:bodyPr>
            <a:normAutofit/>
          </a:bodyPr>
          <a:lstStyle/>
          <a:p>
            <a:pPr algn="ctr"/>
            <a:r>
              <a:rPr lang="en-GB"/>
              <a:t>Breakdown the Question</a:t>
            </a:r>
            <a:endParaRPr/>
          </a:p>
        </p:txBody>
      </p:sp>
      <p:pic>
        <p:nvPicPr>
          <p:cNvPr id="5" name="Picture 4">
            <a:extLst>
              <a:ext uri="{FF2B5EF4-FFF2-40B4-BE49-F238E27FC236}">
                <a16:creationId xmlns:a16="http://schemas.microsoft.com/office/drawing/2014/main" id="{738C078B-7599-BA4D-933D-B1959095B38A}"/>
              </a:ext>
            </a:extLst>
          </p:cNvPr>
          <p:cNvPicPr>
            <a:picLocks noChangeAspect="1"/>
          </p:cNvPicPr>
          <p:nvPr/>
        </p:nvPicPr>
        <p:blipFill>
          <a:blip r:embed="rId3"/>
          <a:stretch>
            <a:fillRect/>
          </a:stretch>
        </p:blipFill>
        <p:spPr>
          <a:xfrm>
            <a:off x="4043759" y="1910953"/>
            <a:ext cx="4104482" cy="4104482"/>
          </a:xfrm>
          <a:prstGeom prst="rect">
            <a:avLst/>
          </a:prstGeom>
        </p:spPr>
      </p:pic>
      <p:sp>
        <p:nvSpPr>
          <p:cNvPr id="11" name="In what context? - Masters’ students">
            <a:extLst>
              <a:ext uri="{FF2B5EF4-FFF2-40B4-BE49-F238E27FC236}">
                <a16:creationId xmlns:a16="http://schemas.microsoft.com/office/drawing/2014/main" id="{FC2CE3EC-912B-BC42-B6A7-383A01C3DC25}"/>
              </a:ext>
            </a:extLst>
          </p:cNvPr>
          <p:cNvSpPr txBox="1"/>
          <p:nvPr/>
        </p:nvSpPr>
        <p:spPr>
          <a:xfrm>
            <a:off x="2794378" y="4269306"/>
            <a:ext cx="3091873"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sz="2250" b="1"/>
              <a:t>In what </a:t>
            </a:r>
            <a:r>
              <a:rPr lang="en-GB" sz="2250" b="1"/>
              <a:t>practice </a:t>
            </a:r>
            <a:r>
              <a:rPr sz="2250" b="1"/>
              <a:t>context?</a:t>
            </a:r>
          </a:p>
        </p:txBody>
      </p:sp>
      <p:sp>
        <p:nvSpPr>
          <p:cNvPr id="12" name="Population - For whom? Students!">
            <a:extLst>
              <a:ext uri="{FF2B5EF4-FFF2-40B4-BE49-F238E27FC236}">
                <a16:creationId xmlns:a16="http://schemas.microsoft.com/office/drawing/2014/main" id="{3CB1CF0A-3651-7E45-A164-A8B4B22E36DB}"/>
              </a:ext>
            </a:extLst>
          </p:cNvPr>
          <p:cNvSpPr txBox="1"/>
          <p:nvPr/>
        </p:nvSpPr>
        <p:spPr>
          <a:xfrm>
            <a:off x="6741095" y="3267483"/>
            <a:ext cx="2945038"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sz="2250" b="1"/>
              <a:t>Population - For whom?</a:t>
            </a:r>
          </a:p>
        </p:txBody>
      </p:sp>
      <p:sp>
        <p:nvSpPr>
          <p:cNvPr id="13" name="Types of images? - Dog pics!">
            <a:extLst>
              <a:ext uri="{FF2B5EF4-FFF2-40B4-BE49-F238E27FC236}">
                <a16:creationId xmlns:a16="http://schemas.microsoft.com/office/drawing/2014/main" id="{4EE2BC4A-04CC-DD45-86F3-79BD1A5C422E}"/>
              </a:ext>
            </a:extLst>
          </p:cNvPr>
          <p:cNvSpPr txBox="1"/>
          <p:nvPr/>
        </p:nvSpPr>
        <p:spPr>
          <a:xfrm>
            <a:off x="1938518" y="2447650"/>
            <a:ext cx="4811062"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lang="en-GB" sz="2250" b="1"/>
              <a:t>Which categories do you mean - specify</a:t>
            </a:r>
            <a:endParaRPr sz="2250" b="1"/>
          </a:p>
        </p:txBody>
      </p:sp>
      <p:sp>
        <p:nvSpPr>
          <p:cNvPr id="14" name="Define ‘best’? - Most illustrative">
            <a:extLst>
              <a:ext uri="{FF2B5EF4-FFF2-40B4-BE49-F238E27FC236}">
                <a16:creationId xmlns:a16="http://schemas.microsoft.com/office/drawing/2014/main" id="{E08DA23C-43E6-0B4D-B266-AF6DBF5D6119}"/>
              </a:ext>
            </a:extLst>
          </p:cNvPr>
          <p:cNvSpPr txBox="1"/>
          <p:nvPr/>
        </p:nvSpPr>
        <p:spPr>
          <a:xfrm>
            <a:off x="6378164" y="1961642"/>
            <a:ext cx="2921570"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sz="2250" b="1"/>
              <a:t>Define</a:t>
            </a:r>
            <a:r>
              <a:rPr lang="en-GB" sz="2250" b="1"/>
              <a:t> ALL</a:t>
            </a:r>
            <a:r>
              <a:rPr sz="2250" b="1"/>
              <a:t> </a:t>
            </a:r>
            <a:r>
              <a:rPr lang="en-GB" sz="2250" b="1"/>
              <a:t>your terms…</a:t>
            </a:r>
            <a:endParaRPr sz="2250" b="1"/>
          </a:p>
        </p:txBody>
      </p:sp>
      <p:sp>
        <p:nvSpPr>
          <p:cNvPr id="15" name="In what context? - Masters’ students">
            <a:extLst>
              <a:ext uri="{FF2B5EF4-FFF2-40B4-BE49-F238E27FC236}">
                <a16:creationId xmlns:a16="http://schemas.microsoft.com/office/drawing/2014/main" id="{22A53107-A2BD-E040-9F46-5114281F5A3C}"/>
              </a:ext>
            </a:extLst>
          </p:cNvPr>
          <p:cNvSpPr txBox="1"/>
          <p:nvPr/>
        </p:nvSpPr>
        <p:spPr>
          <a:xfrm>
            <a:off x="4631953" y="5472894"/>
            <a:ext cx="923331"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lang="en-GB" sz="2250" b="1"/>
              <a:t>When?</a:t>
            </a:r>
            <a:endParaRPr sz="2250" b="1"/>
          </a:p>
        </p:txBody>
      </p:sp>
      <p:sp>
        <p:nvSpPr>
          <p:cNvPr id="16" name="In what context? - Masters’ students">
            <a:extLst>
              <a:ext uri="{FF2B5EF4-FFF2-40B4-BE49-F238E27FC236}">
                <a16:creationId xmlns:a16="http://schemas.microsoft.com/office/drawing/2014/main" id="{6A206ED7-94AC-4A4A-908E-AAB737747585}"/>
              </a:ext>
            </a:extLst>
          </p:cNvPr>
          <p:cNvSpPr txBox="1"/>
          <p:nvPr/>
        </p:nvSpPr>
        <p:spPr>
          <a:xfrm>
            <a:off x="6825063" y="4432267"/>
            <a:ext cx="1013034"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lang="en-GB" sz="2250" b="1"/>
              <a:t>Where?</a:t>
            </a:r>
            <a:endParaRPr sz="2250" b="1"/>
          </a:p>
        </p:txBody>
      </p:sp>
    </p:spTree>
    <p:extLst>
      <p:ext uri="{BB962C8B-B14F-4D97-AF65-F5344CB8AC3E}">
        <p14:creationId xmlns:p14="http://schemas.microsoft.com/office/powerpoint/2010/main" val="2800514062"/>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2" name="Which images are best for lecture slides?"/>
          <p:cNvSpPr txBox="1">
            <a:spLocks noGrp="1"/>
          </p:cNvSpPr>
          <p:nvPr>
            <p:ph type="title"/>
          </p:nvPr>
        </p:nvSpPr>
        <p:spPr>
          <a:xfrm>
            <a:off x="2895475" y="89297"/>
            <a:ext cx="6732985" cy="1821656"/>
          </a:xfrm>
          <a:prstGeom prst="rect">
            <a:avLst/>
          </a:prstGeom>
        </p:spPr>
        <p:txBody>
          <a:bodyPr>
            <a:normAutofit fontScale="90000"/>
          </a:bodyPr>
          <a:lstStyle/>
          <a:p>
            <a:pPr algn="ctr"/>
            <a:r>
              <a:rPr lang="en-GB"/>
              <a:t>What images of postmodern art are best for lectures slides?</a:t>
            </a:r>
            <a:endParaRPr/>
          </a:p>
        </p:txBody>
      </p:sp>
      <p:pic>
        <p:nvPicPr>
          <p:cNvPr id="5" name="Picture 4">
            <a:extLst>
              <a:ext uri="{FF2B5EF4-FFF2-40B4-BE49-F238E27FC236}">
                <a16:creationId xmlns:a16="http://schemas.microsoft.com/office/drawing/2014/main" id="{738C078B-7599-BA4D-933D-B1959095B38A}"/>
              </a:ext>
            </a:extLst>
          </p:cNvPr>
          <p:cNvPicPr>
            <a:picLocks noChangeAspect="1"/>
          </p:cNvPicPr>
          <p:nvPr/>
        </p:nvPicPr>
        <p:blipFill>
          <a:blip r:embed="rId3"/>
          <a:stretch>
            <a:fillRect/>
          </a:stretch>
        </p:blipFill>
        <p:spPr>
          <a:xfrm>
            <a:off x="4043759" y="1910953"/>
            <a:ext cx="4104482" cy="4104482"/>
          </a:xfrm>
          <a:prstGeom prst="rect">
            <a:avLst/>
          </a:prstGeom>
        </p:spPr>
      </p:pic>
      <p:sp>
        <p:nvSpPr>
          <p:cNvPr id="4" name="Students of what? - Therapeutic studies">
            <a:extLst>
              <a:ext uri="{FF2B5EF4-FFF2-40B4-BE49-F238E27FC236}">
                <a16:creationId xmlns:a16="http://schemas.microsoft.com/office/drawing/2014/main" id="{7EB30ED9-0935-2148-A929-C91FBEA7AC04}"/>
              </a:ext>
            </a:extLst>
          </p:cNvPr>
          <p:cNvSpPr txBox="1"/>
          <p:nvPr/>
        </p:nvSpPr>
        <p:spPr>
          <a:xfrm>
            <a:off x="5831686" y="4553244"/>
            <a:ext cx="4822860"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sz="2250" b="1"/>
              <a:t>Students of what? - Therapeutic studies</a:t>
            </a:r>
          </a:p>
        </p:txBody>
      </p:sp>
      <p:sp>
        <p:nvSpPr>
          <p:cNvPr id="6" name="In what context? - Masters’ students">
            <a:extLst>
              <a:ext uri="{FF2B5EF4-FFF2-40B4-BE49-F238E27FC236}">
                <a16:creationId xmlns:a16="http://schemas.microsoft.com/office/drawing/2014/main" id="{CFC1D19E-217A-3D4E-9A3D-5B3E4F2114E7}"/>
              </a:ext>
            </a:extLst>
          </p:cNvPr>
          <p:cNvSpPr txBox="1"/>
          <p:nvPr/>
        </p:nvSpPr>
        <p:spPr>
          <a:xfrm>
            <a:off x="2493164" y="3980033"/>
            <a:ext cx="4142224"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sz="2250" b="1"/>
              <a:t>In what context? - </a:t>
            </a:r>
            <a:r>
              <a:rPr lang="en-GB" sz="2250" b="1"/>
              <a:t>PGDip</a:t>
            </a:r>
            <a:r>
              <a:rPr sz="2250" b="1"/>
              <a:t> students</a:t>
            </a:r>
          </a:p>
        </p:txBody>
      </p:sp>
      <p:sp>
        <p:nvSpPr>
          <p:cNvPr id="7" name="Population - For whom? Students!">
            <a:extLst>
              <a:ext uri="{FF2B5EF4-FFF2-40B4-BE49-F238E27FC236}">
                <a16:creationId xmlns:a16="http://schemas.microsoft.com/office/drawing/2014/main" id="{49D05BA9-33D0-9647-8F05-513702144990}"/>
              </a:ext>
            </a:extLst>
          </p:cNvPr>
          <p:cNvSpPr txBox="1"/>
          <p:nvPr/>
        </p:nvSpPr>
        <p:spPr>
          <a:xfrm>
            <a:off x="5829743" y="3347966"/>
            <a:ext cx="4165436"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sz="2250" b="1"/>
              <a:t>Population - For whom? Students!</a:t>
            </a:r>
          </a:p>
        </p:txBody>
      </p:sp>
      <p:sp>
        <p:nvSpPr>
          <p:cNvPr id="8" name="Types of images? - Dog pics!">
            <a:extLst>
              <a:ext uri="{FF2B5EF4-FFF2-40B4-BE49-F238E27FC236}">
                <a16:creationId xmlns:a16="http://schemas.microsoft.com/office/drawing/2014/main" id="{7644D619-5132-D14D-9981-F4B4A6F3A89B}"/>
              </a:ext>
            </a:extLst>
          </p:cNvPr>
          <p:cNvSpPr txBox="1"/>
          <p:nvPr/>
        </p:nvSpPr>
        <p:spPr>
          <a:xfrm>
            <a:off x="2303253" y="2249855"/>
            <a:ext cx="4173258"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sz="2250" b="1"/>
              <a:t>Types of images? </a:t>
            </a:r>
            <a:r>
              <a:rPr lang="en-GB" sz="2250" b="1"/>
              <a:t>–</a:t>
            </a:r>
            <a:r>
              <a:rPr sz="2250" b="1"/>
              <a:t> </a:t>
            </a:r>
            <a:r>
              <a:rPr lang="en-GB" sz="2250" b="1"/>
              <a:t>Modernist Art</a:t>
            </a:r>
            <a:r>
              <a:rPr sz="2250" b="1"/>
              <a:t>!</a:t>
            </a:r>
          </a:p>
        </p:txBody>
      </p:sp>
      <p:sp>
        <p:nvSpPr>
          <p:cNvPr id="9" name="Define ‘best’? - Most illustrative">
            <a:extLst>
              <a:ext uri="{FF2B5EF4-FFF2-40B4-BE49-F238E27FC236}">
                <a16:creationId xmlns:a16="http://schemas.microsoft.com/office/drawing/2014/main" id="{53EC7294-B8E8-E045-9CBC-1143D703D7EE}"/>
              </a:ext>
            </a:extLst>
          </p:cNvPr>
          <p:cNvSpPr txBox="1"/>
          <p:nvPr/>
        </p:nvSpPr>
        <p:spPr>
          <a:xfrm>
            <a:off x="6228821" y="1915444"/>
            <a:ext cx="3895426"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sz="2250" b="1"/>
              <a:t>Define ‘best’? - Most illustrative</a:t>
            </a:r>
          </a:p>
        </p:txBody>
      </p:sp>
      <p:sp>
        <p:nvSpPr>
          <p:cNvPr id="10" name="What slides? - Literature review lecture">
            <a:extLst>
              <a:ext uri="{FF2B5EF4-FFF2-40B4-BE49-F238E27FC236}">
                <a16:creationId xmlns:a16="http://schemas.microsoft.com/office/drawing/2014/main" id="{55B1E4FA-AC1F-804D-A57F-71376B172747}"/>
              </a:ext>
            </a:extLst>
          </p:cNvPr>
          <p:cNvSpPr txBox="1"/>
          <p:nvPr/>
        </p:nvSpPr>
        <p:spPr>
          <a:xfrm>
            <a:off x="2203171" y="5544838"/>
            <a:ext cx="3860160" cy="418384"/>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r>
              <a:rPr sz="2250" b="1"/>
              <a:t>What slides? </a:t>
            </a:r>
            <a:r>
              <a:rPr lang="en-GB" sz="2250" b="1"/>
              <a:t>–</a:t>
            </a:r>
            <a:r>
              <a:rPr sz="2250" b="1"/>
              <a:t> </a:t>
            </a:r>
            <a:r>
              <a:rPr lang="en-GB" sz="2250" b="1"/>
              <a:t>Research </a:t>
            </a:r>
            <a:r>
              <a:rPr sz="2250" b="1"/>
              <a:t>lecture</a:t>
            </a:r>
          </a:p>
        </p:txBody>
      </p:sp>
    </p:spTree>
    <p:extLst>
      <p:ext uri="{BB962C8B-B14F-4D97-AF65-F5344CB8AC3E}">
        <p14:creationId xmlns:p14="http://schemas.microsoft.com/office/powerpoint/2010/main" val="3332434111"/>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FF41-61BD-6A42-AD7D-367EEB96A950}"/>
              </a:ext>
            </a:extLst>
          </p:cNvPr>
          <p:cNvSpPr>
            <a:spLocks noGrp="1"/>
          </p:cNvSpPr>
          <p:nvPr>
            <p:ph type="title"/>
          </p:nvPr>
        </p:nvSpPr>
        <p:spPr>
          <a:xfrm>
            <a:off x="2729508" y="89297"/>
            <a:ext cx="6732984" cy="1821656"/>
          </a:xfrm>
        </p:spPr>
        <p:txBody>
          <a:bodyPr/>
          <a:lstStyle/>
          <a:p>
            <a:pPr algn="ctr"/>
            <a:r>
              <a:rPr lang="en-GB"/>
              <a:t>Refine Your Idea</a:t>
            </a:r>
          </a:p>
        </p:txBody>
      </p:sp>
      <p:pic>
        <p:nvPicPr>
          <p:cNvPr id="3" name="Picture 2">
            <a:extLst>
              <a:ext uri="{FF2B5EF4-FFF2-40B4-BE49-F238E27FC236}">
                <a16:creationId xmlns:a16="http://schemas.microsoft.com/office/drawing/2014/main" id="{9F265A1F-42F1-2A4D-9958-4271B729BA92}"/>
              </a:ext>
            </a:extLst>
          </p:cNvPr>
          <p:cNvPicPr>
            <a:picLocks noChangeAspect="1"/>
          </p:cNvPicPr>
          <p:nvPr/>
        </p:nvPicPr>
        <p:blipFill>
          <a:blip r:embed="rId3"/>
          <a:stretch>
            <a:fillRect/>
          </a:stretch>
        </p:blipFill>
        <p:spPr>
          <a:xfrm>
            <a:off x="6563518" y="1642947"/>
            <a:ext cx="4104482" cy="4104482"/>
          </a:xfrm>
          <a:prstGeom prst="rect">
            <a:avLst/>
          </a:prstGeom>
        </p:spPr>
      </p:pic>
      <p:sp>
        <p:nvSpPr>
          <p:cNvPr id="4" name="Rectangle 3">
            <a:extLst>
              <a:ext uri="{FF2B5EF4-FFF2-40B4-BE49-F238E27FC236}">
                <a16:creationId xmlns:a16="http://schemas.microsoft.com/office/drawing/2014/main" id="{3E3645F4-C085-9C49-93BC-E880262DD2EA}"/>
              </a:ext>
            </a:extLst>
          </p:cNvPr>
          <p:cNvSpPr/>
          <p:nvPr/>
        </p:nvSpPr>
        <p:spPr>
          <a:xfrm>
            <a:off x="1738312" y="1909843"/>
            <a:ext cx="5407269" cy="3598293"/>
          </a:xfrm>
          <a:prstGeom prst="rect">
            <a:avLst/>
          </a:prstGeom>
        </p:spPr>
        <p:txBody>
          <a:bodyPr wrap="square">
            <a:spAutoFit/>
          </a:bodyPr>
          <a:lstStyle/>
          <a:p>
            <a:r>
              <a:rPr lang="en-GB" sz="3797" b="1"/>
              <a:t>Which images of modernist art are most illustrative of research concepts for a cohort of PGDip students in therapeutic studies? </a:t>
            </a:r>
          </a:p>
        </p:txBody>
      </p:sp>
    </p:spTree>
    <p:extLst>
      <p:ext uri="{BB962C8B-B14F-4D97-AF65-F5344CB8AC3E}">
        <p14:creationId xmlns:p14="http://schemas.microsoft.com/office/powerpoint/2010/main" val="1705381004"/>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BB13177-895A-E640-ACD7-54BE89A782FD}"/>
              </a:ext>
            </a:extLst>
          </p:cNvPr>
          <p:cNvPicPr>
            <a:picLocks noChangeAspect="1"/>
          </p:cNvPicPr>
          <p:nvPr/>
        </p:nvPicPr>
        <p:blipFill>
          <a:blip r:embed="rId3"/>
          <a:stretch>
            <a:fillRect/>
          </a:stretch>
        </p:blipFill>
        <p:spPr>
          <a:xfrm>
            <a:off x="1524000" y="1483256"/>
            <a:ext cx="9141906" cy="3891488"/>
          </a:xfrm>
          <a:prstGeom prst="rect">
            <a:avLst/>
          </a:prstGeom>
        </p:spPr>
      </p:pic>
      <p:sp>
        <p:nvSpPr>
          <p:cNvPr id="8" name="Title 7">
            <a:extLst>
              <a:ext uri="{FF2B5EF4-FFF2-40B4-BE49-F238E27FC236}">
                <a16:creationId xmlns:a16="http://schemas.microsoft.com/office/drawing/2014/main" id="{CB465256-8A53-E542-B47C-21459416214C}"/>
              </a:ext>
            </a:extLst>
          </p:cNvPr>
          <p:cNvSpPr>
            <a:spLocks noGrp="1"/>
          </p:cNvSpPr>
          <p:nvPr>
            <p:ph type="title"/>
          </p:nvPr>
        </p:nvSpPr>
        <p:spPr>
          <a:xfrm>
            <a:off x="1524000" y="0"/>
            <a:ext cx="9144000" cy="1228175"/>
          </a:xfrm>
        </p:spPr>
        <p:txBody>
          <a:bodyPr>
            <a:normAutofit fontScale="90000"/>
          </a:bodyPr>
          <a:lstStyle/>
          <a:p>
            <a:pPr algn="ctr"/>
            <a:r>
              <a:rPr lang="en-GB"/>
              <a:t>A good research question is about…..</a:t>
            </a:r>
          </a:p>
        </p:txBody>
      </p:sp>
      <p:sp>
        <p:nvSpPr>
          <p:cNvPr id="3" name="TextBox 2">
            <a:extLst>
              <a:ext uri="{FF2B5EF4-FFF2-40B4-BE49-F238E27FC236}">
                <a16:creationId xmlns:a16="http://schemas.microsoft.com/office/drawing/2014/main" id="{6EEEF65B-0768-154F-AC77-B97731FEBC88}"/>
              </a:ext>
            </a:extLst>
          </p:cNvPr>
          <p:cNvSpPr txBox="1"/>
          <p:nvPr/>
        </p:nvSpPr>
        <p:spPr>
          <a:xfrm>
            <a:off x="5002457" y="5629825"/>
            <a:ext cx="4302735" cy="1520416"/>
          </a:xfrm>
          <a:prstGeom prst="rect">
            <a:avLst/>
          </a:prstGeom>
          <a:noFill/>
        </p:spPr>
        <p:txBody>
          <a:bodyPr wrap="square" rtlCol="0">
            <a:spAutoFit/>
          </a:bodyPr>
          <a:lstStyle/>
          <a:p>
            <a:r>
              <a:rPr lang="en-GB" sz="4640" b="1" u="sng"/>
              <a:t>IMPACT</a:t>
            </a:r>
          </a:p>
          <a:p>
            <a:endParaRPr lang="en-GB" sz="4640"/>
          </a:p>
        </p:txBody>
      </p:sp>
    </p:spTree>
    <p:extLst>
      <p:ext uri="{BB962C8B-B14F-4D97-AF65-F5344CB8AC3E}">
        <p14:creationId xmlns:p14="http://schemas.microsoft.com/office/powerpoint/2010/main" val="1654234308"/>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D035EA0-37F5-9037-6665-A936A6EB4F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44666E-C3E8-6AEA-2AF2-63AC32C99B6D}"/>
              </a:ext>
            </a:extLst>
          </p:cNvPr>
          <p:cNvSpPr>
            <a:spLocks noGrp="1"/>
          </p:cNvSpPr>
          <p:nvPr>
            <p:ph type="title"/>
          </p:nvPr>
        </p:nvSpPr>
        <p:spPr>
          <a:xfrm>
            <a:off x="900025" y="107156"/>
            <a:ext cx="11288888" cy="1821656"/>
          </a:xfrm>
        </p:spPr>
        <p:txBody>
          <a:bodyPr/>
          <a:lstStyle/>
          <a:p>
            <a:r>
              <a:rPr lang="en-US" sz="4750" b="1" u="sng" dirty="0">
                <a:cs typeface="Calibri Light"/>
              </a:rPr>
              <a:t>Research Proposal Outline</a:t>
            </a:r>
            <a:r>
              <a:rPr lang="en-US" sz="2000" b="1" dirty="0">
                <a:cs typeface="Calibri Light"/>
              </a:rPr>
              <a:t> </a:t>
            </a:r>
            <a:br>
              <a:rPr lang="en-US" sz="2000" b="1" dirty="0">
                <a:cs typeface="Calibri Light"/>
              </a:rPr>
            </a:br>
            <a:r>
              <a:rPr lang="en-US" sz="2000" b="1" dirty="0">
                <a:cs typeface="Calibri Light"/>
              </a:rPr>
              <a:t>(see</a:t>
            </a:r>
            <a:r>
              <a:rPr lang="en-US" sz="2000" b="1" u="sng" dirty="0">
                <a:cs typeface="Calibri Light"/>
              </a:rPr>
              <a:t> VERY SPECIFIC </a:t>
            </a:r>
            <a:r>
              <a:rPr lang="en-US" sz="2000" b="1" dirty="0">
                <a:cs typeface="Calibri Light"/>
              </a:rPr>
              <a:t>guidance and exemplars on BB)</a:t>
            </a:r>
          </a:p>
        </p:txBody>
      </p:sp>
      <p:sp>
        <p:nvSpPr>
          <p:cNvPr id="4" name="TextBox 3">
            <a:extLst>
              <a:ext uri="{FF2B5EF4-FFF2-40B4-BE49-F238E27FC236}">
                <a16:creationId xmlns:a16="http://schemas.microsoft.com/office/drawing/2014/main" id="{64D614F9-6061-B9ED-76DE-65FDB8572BB1}"/>
              </a:ext>
            </a:extLst>
          </p:cNvPr>
          <p:cNvSpPr txBox="1"/>
          <p:nvPr/>
        </p:nvSpPr>
        <p:spPr>
          <a:xfrm>
            <a:off x="767862" y="1715478"/>
            <a:ext cx="10499967"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Segoe UI"/>
              </a:rPr>
              <a:t>1. Title, rationale, context and research aims </a:t>
            </a:r>
            <a:r>
              <a:rPr lang="en-US" sz="2400" b="1" dirty="0">
                <a:cs typeface="Segoe UI"/>
              </a:rPr>
              <a:t>​</a:t>
            </a:r>
            <a:endParaRPr lang="en-US" sz="2400" b="1" dirty="0">
              <a:cs typeface="Calibri"/>
            </a:endParaRPr>
          </a:p>
          <a:p>
            <a:r>
              <a:rPr lang="en-GB" sz="2400" b="1" dirty="0">
                <a:highlight>
                  <a:srgbClr val="FFFF00"/>
                </a:highlight>
                <a:cs typeface="Segoe UI"/>
              </a:rPr>
              <a:t>2. Literature review​</a:t>
            </a:r>
            <a:endParaRPr lang="en-GB" sz="2400" b="1" dirty="0">
              <a:highlight>
                <a:srgbClr val="FFFF00"/>
              </a:highlight>
              <a:ea typeface="Calibri"/>
              <a:cs typeface="Segoe UI"/>
            </a:endParaRPr>
          </a:p>
          <a:p>
            <a:r>
              <a:rPr lang="en-GB" sz="2400" b="1" dirty="0">
                <a:cs typeface="Segoe UI"/>
              </a:rPr>
              <a:t>3. Methodology and Methods</a:t>
            </a:r>
            <a:endParaRPr lang="en-GB" sz="2400" b="1" dirty="0">
              <a:ea typeface="Calibri"/>
              <a:cs typeface="Segoe UI"/>
            </a:endParaRPr>
          </a:p>
          <a:p>
            <a:pPr marL="914400" lvl="1" indent="-457200">
              <a:buFont typeface="Wingdings"/>
              <a:buChar char="Ø"/>
            </a:pPr>
            <a:r>
              <a:rPr lang="en-GB" sz="2400" dirty="0">
                <a:ea typeface="+mn-lt"/>
                <a:cs typeface="+mn-lt"/>
              </a:rPr>
              <a:t>Chosen Methodological approach &amp; rationale </a:t>
            </a:r>
          </a:p>
          <a:p>
            <a:pPr marL="914400" lvl="1" indent="-457200">
              <a:buFont typeface="Wingdings"/>
              <a:buChar char="Ø"/>
            </a:pPr>
            <a:r>
              <a:rPr lang="en-GB" sz="2400" dirty="0">
                <a:cs typeface="Segoe UI"/>
              </a:rPr>
              <a:t>Methods of data collection​</a:t>
            </a:r>
            <a:endParaRPr lang="en-GB" sz="2400" dirty="0">
              <a:cs typeface="Calibri"/>
            </a:endParaRPr>
          </a:p>
          <a:p>
            <a:pPr marL="914400" lvl="1" indent="-457200">
              <a:buFont typeface="Wingdings"/>
              <a:buChar char="Ø"/>
            </a:pPr>
            <a:r>
              <a:rPr lang="en-GB" sz="2400" dirty="0">
                <a:ea typeface="+mn-lt"/>
                <a:cs typeface="+mn-lt"/>
              </a:rPr>
              <a:t>Your professional role and your relationship to participants</a:t>
            </a:r>
            <a:endParaRPr lang="en-US" sz="2400" dirty="0">
              <a:ea typeface="+mn-lt"/>
              <a:cs typeface="+mn-lt"/>
            </a:endParaRPr>
          </a:p>
          <a:p>
            <a:pPr marL="914400" lvl="1" indent="-457200">
              <a:buFont typeface="Wingdings"/>
              <a:buChar char="Ø"/>
            </a:pPr>
            <a:r>
              <a:rPr lang="en-GB" sz="2400" dirty="0">
                <a:ea typeface="+mn-lt"/>
                <a:cs typeface="+mn-lt"/>
              </a:rPr>
              <a:t>Details of sample and sampling strategy and research setting  </a:t>
            </a:r>
            <a:endParaRPr lang="en-US" sz="2400" dirty="0">
              <a:ea typeface="+mn-lt"/>
              <a:cs typeface="+mn-lt"/>
            </a:endParaRPr>
          </a:p>
          <a:p>
            <a:pPr marL="914400" lvl="1" indent="-457200">
              <a:buFont typeface="Wingdings"/>
              <a:buChar char="Ø"/>
            </a:pPr>
            <a:r>
              <a:rPr lang="en-GB" sz="2400" dirty="0">
                <a:cs typeface="Segoe UI"/>
              </a:rPr>
              <a:t>Approach to reliability &amp; validity and/or trustworthiness​</a:t>
            </a:r>
            <a:endParaRPr lang="en-GB" sz="2400" dirty="0">
              <a:ea typeface="Calibri"/>
              <a:cs typeface="Segoe UI"/>
            </a:endParaRPr>
          </a:p>
          <a:p>
            <a:pPr marL="914400" lvl="1" indent="-457200">
              <a:buFont typeface="Wingdings"/>
              <a:buChar char="Ø"/>
            </a:pPr>
            <a:r>
              <a:rPr lang="en-GB" sz="2400" dirty="0">
                <a:cs typeface="Segoe UI"/>
              </a:rPr>
              <a:t>Method of Data Analysis </a:t>
            </a:r>
            <a:endParaRPr lang="en-GB" sz="2400" dirty="0">
              <a:ea typeface="Calibri"/>
              <a:cs typeface="Segoe UI"/>
            </a:endParaRPr>
          </a:p>
          <a:p>
            <a:r>
              <a:rPr lang="en-GB" sz="2400" b="1" dirty="0">
                <a:cs typeface="Segoe UI"/>
              </a:rPr>
              <a:t>4. Ethical Considerations ​</a:t>
            </a:r>
            <a:endParaRPr lang="en-GB" sz="2400" b="1" dirty="0">
              <a:ea typeface="Calibri"/>
              <a:cs typeface="Segoe UI"/>
            </a:endParaRPr>
          </a:p>
          <a:p>
            <a:pPr marL="914400" lvl="1" indent="-457200">
              <a:buFont typeface="Wingdings"/>
              <a:buChar char="Ø"/>
            </a:pPr>
            <a:r>
              <a:rPr lang="en-GB" sz="2400" dirty="0">
                <a:ea typeface="+mn-lt"/>
                <a:cs typeface="+mn-lt"/>
              </a:rPr>
              <a:t>Duty of Care to participants </a:t>
            </a:r>
          </a:p>
          <a:p>
            <a:pPr marL="914400" lvl="1" indent="-457200">
              <a:buFont typeface="Wingdings"/>
              <a:buChar char="Ø"/>
            </a:pPr>
            <a:r>
              <a:rPr lang="en-GB" sz="2400" dirty="0">
                <a:ea typeface="+mn-lt"/>
                <a:cs typeface="+mn-lt"/>
              </a:rPr>
              <a:t>Data Management</a:t>
            </a:r>
          </a:p>
          <a:p>
            <a:pPr marL="914400" lvl="1" indent="-457200">
              <a:buFont typeface="Wingdings"/>
              <a:buChar char="Ø"/>
            </a:pPr>
            <a:r>
              <a:rPr lang="en-GB" sz="2400" dirty="0">
                <a:ea typeface="+mn-lt"/>
                <a:cs typeface="+mn-lt"/>
              </a:rPr>
              <a:t>Confidentiality  </a:t>
            </a:r>
            <a:endParaRPr lang="en-GB" sz="2400" dirty="0">
              <a:cs typeface="Calibri"/>
            </a:endParaRPr>
          </a:p>
        </p:txBody>
      </p:sp>
    </p:spTree>
    <p:extLst>
      <p:ext uri="{BB962C8B-B14F-4D97-AF65-F5344CB8AC3E}">
        <p14:creationId xmlns:p14="http://schemas.microsoft.com/office/powerpoint/2010/main" val="2770080296"/>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4000" dirty="0"/>
              <a:t>Example Structure </a:t>
            </a:r>
            <a:br>
              <a:rPr lang="en-GB" sz="4000" dirty="0"/>
            </a:br>
            <a:r>
              <a:rPr lang="en-GB" sz="2800" dirty="0">
                <a:ea typeface="Calibri Light"/>
                <a:cs typeface="Calibri Light"/>
              </a:rPr>
              <a:t>(600- 800 words)</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93215" y="2626488"/>
            <a:ext cx="5548135" cy="4004774"/>
          </a:xfrm>
        </p:spPr>
        <p:txBody>
          <a:bodyPr vert="horz" lIns="91440" tIns="45720" rIns="91440" bIns="45720" rtlCol="0" anchor="ctr">
            <a:noAutofit/>
          </a:bodyPr>
          <a:lstStyle/>
          <a:p>
            <a:pPr marL="0" indent="0">
              <a:buNone/>
            </a:pPr>
            <a:r>
              <a:rPr lang="en-GB" sz="1200" b="1" u="sng" dirty="0"/>
              <a:t>Introduction</a:t>
            </a:r>
            <a:endParaRPr lang="en-GB" sz="1200" b="1">
              <a:ea typeface="Calibri"/>
              <a:cs typeface="Calibri"/>
            </a:endParaRPr>
          </a:p>
          <a:p>
            <a:r>
              <a:rPr lang="en-GB" sz="1200" dirty="0"/>
              <a:t>Thesis statement: Purpose of the review and concise overview of the research problem</a:t>
            </a:r>
            <a:endParaRPr lang="en-GB" sz="1200">
              <a:ea typeface="Calibri"/>
              <a:cs typeface="Calibri"/>
            </a:endParaRPr>
          </a:p>
          <a:p>
            <a:r>
              <a:rPr lang="en-GB" sz="1200" dirty="0">
                <a:ea typeface="+mn-lt"/>
                <a:cs typeface="+mn-lt"/>
              </a:rPr>
              <a:t>Indicate scope of the literature review.</a:t>
            </a:r>
          </a:p>
          <a:p>
            <a:r>
              <a:rPr lang="en-GB" sz="1200" dirty="0">
                <a:ea typeface="+mn-lt"/>
                <a:cs typeface="+mn-lt"/>
              </a:rPr>
              <a:t>Provide some background to the topic.</a:t>
            </a:r>
            <a:endParaRPr lang="en-GB" sz="1200">
              <a:ea typeface="Calibri"/>
              <a:cs typeface="Calibri"/>
            </a:endParaRPr>
          </a:p>
          <a:p>
            <a:r>
              <a:rPr lang="en-GB" sz="1200" dirty="0">
                <a:ea typeface="+mn-lt"/>
                <a:cs typeface="+mn-lt"/>
              </a:rPr>
              <a:t>Demonstrate the importance or need for research.</a:t>
            </a:r>
            <a:endParaRPr lang="en-GB" sz="1200">
              <a:ea typeface="Calibri"/>
              <a:cs typeface="Calibri"/>
            </a:endParaRPr>
          </a:p>
          <a:p>
            <a:r>
              <a:rPr lang="en-GB" sz="1200" dirty="0">
                <a:ea typeface="+mn-lt"/>
                <a:cs typeface="+mn-lt"/>
              </a:rPr>
              <a:t>Make a claim.</a:t>
            </a:r>
            <a:endParaRPr lang="en-GB" sz="1200">
              <a:ea typeface="Calibri"/>
              <a:cs typeface="Calibri" panose="020F0502020204030204"/>
            </a:endParaRPr>
          </a:p>
          <a:p>
            <a:r>
              <a:rPr lang="en-GB" sz="1200" dirty="0">
                <a:ea typeface="+mn-lt"/>
                <a:cs typeface="+mn-lt"/>
              </a:rPr>
              <a:t>Offer an overview/map of the ensuing discussion.</a:t>
            </a:r>
            <a:endParaRPr lang="en-GB" sz="1200">
              <a:ea typeface="Calibri"/>
              <a:cs typeface="Calibri"/>
            </a:endParaRPr>
          </a:p>
          <a:p>
            <a:pPr marL="0" lvl="0" indent="0">
              <a:buNone/>
            </a:pPr>
            <a:r>
              <a:rPr lang="en-GB" sz="1200" b="1" u="sng" dirty="0"/>
              <a:t>Body</a:t>
            </a:r>
            <a:endParaRPr lang="en-GB" sz="1200" b="1">
              <a:ea typeface="Calibri"/>
              <a:cs typeface="Calibri"/>
            </a:endParaRPr>
          </a:p>
          <a:p>
            <a:pPr lvl="0"/>
            <a:r>
              <a:rPr lang="en-GB" sz="1200" dirty="0"/>
              <a:t>Summarisation and Synthesis (discusses and presents findings from the literature)</a:t>
            </a:r>
            <a:endParaRPr lang="en-GB" sz="1200">
              <a:ea typeface="Calibri"/>
              <a:cs typeface="Calibri"/>
            </a:endParaRPr>
          </a:p>
          <a:p>
            <a:r>
              <a:rPr lang="en-GB" sz="1200" dirty="0"/>
              <a:t>Ensure continuity by summarising each theme/section and present how it relates to following section. </a:t>
            </a:r>
            <a:endParaRPr lang="en-GB" sz="1200">
              <a:ea typeface="Calibri"/>
              <a:cs typeface="Calibri"/>
            </a:endParaRPr>
          </a:p>
          <a:p>
            <a:pPr marL="0" indent="0">
              <a:buNone/>
            </a:pPr>
            <a:r>
              <a:rPr lang="en-GB" sz="1200" b="1" u="sng" dirty="0"/>
              <a:t>Conclusion</a:t>
            </a:r>
            <a:endParaRPr lang="en-GB" sz="1200" b="1">
              <a:ea typeface="Calibri"/>
              <a:cs typeface="Calibri"/>
            </a:endParaRPr>
          </a:p>
          <a:p>
            <a:pPr lvl="0"/>
            <a:r>
              <a:rPr lang="en-GB" sz="1200" dirty="0"/>
              <a:t>Concise summary of the findings</a:t>
            </a:r>
            <a:endParaRPr lang="en-GB" sz="1200">
              <a:ea typeface="Calibri"/>
              <a:cs typeface="Calibri"/>
            </a:endParaRPr>
          </a:p>
          <a:p>
            <a:pPr lvl="0"/>
            <a:r>
              <a:rPr lang="en-GB" sz="1200" dirty="0"/>
              <a:t>Presents a rationale for conducting future research</a:t>
            </a:r>
            <a:endParaRPr lang="en-GB" sz="1200">
              <a:ea typeface="Calibri"/>
              <a:cs typeface="Calibri"/>
            </a:endParaRPr>
          </a:p>
          <a:p>
            <a:pPr lvl="0"/>
            <a:r>
              <a:rPr lang="en-GB" sz="1200" dirty="0"/>
              <a:t>Identified gaps in the literature should lead logically onto the purpose of the proposed study (Cronin, Ryan and Coughlan, 2008)</a:t>
            </a:r>
            <a:endParaRPr lang="en-GB" sz="1200">
              <a:ea typeface="Calibri"/>
              <a:cs typeface="Calibri"/>
            </a:endParaRPr>
          </a:p>
          <a:p>
            <a:endParaRPr lang="en-GB" sz="1050" dirty="0">
              <a:ea typeface="Calibri"/>
              <a:cs typeface="Calibri"/>
            </a:endParaRP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metal structure&#10;&#10;Description automatically generated">
            <a:extLst>
              <a:ext uri="{FF2B5EF4-FFF2-40B4-BE49-F238E27FC236}">
                <a16:creationId xmlns:a16="http://schemas.microsoft.com/office/drawing/2014/main" id="{921F72E1-FB80-110C-5F35-F958B15E92FA}"/>
              </a:ext>
            </a:extLst>
          </p:cNvPr>
          <p:cNvPicPr>
            <a:picLocks noChangeAspect="1"/>
          </p:cNvPicPr>
          <p:nvPr/>
        </p:nvPicPr>
        <p:blipFill rotWithShape="1">
          <a:blip r:embed="rId2"/>
          <a:srcRect l="10363" r="20989" b="-1"/>
          <a:stretch/>
        </p:blipFill>
        <p:spPr>
          <a:xfrm>
            <a:off x="5977788" y="799352"/>
            <a:ext cx="5425410" cy="5259296"/>
          </a:xfrm>
          <a:prstGeom prst="rect">
            <a:avLst/>
          </a:prstGeom>
        </p:spPr>
      </p:pic>
    </p:spTree>
    <p:extLst>
      <p:ext uri="{BB962C8B-B14F-4D97-AF65-F5344CB8AC3E}">
        <p14:creationId xmlns:p14="http://schemas.microsoft.com/office/powerpoint/2010/main" val="8083090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3EDCB-3A3F-6247-B46F-A87A63625419}"/>
              </a:ext>
            </a:extLst>
          </p:cNvPr>
          <p:cNvSpPr>
            <a:spLocks noGrp="1"/>
          </p:cNvSpPr>
          <p:nvPr>
            <p:ph type="title"/>
          </p:nvPr>
        </p:nvSpPr>
        <p:spPr>
          <a:xfrm>
            <a:off x="642025" y="0"/>
            <a:ext cx="10347443" cy="1001797"/>
          </a:xfrm>
        </p:spPr>
        <p:txBody>
          <a:bodyPr/>
          <a:lstStyle/>
          <a:p>
            <a:r>
              <a:rPr lang="en-GB"/>
              <a:t>The basics of Quals Research Question</a:t>
            </a:r>
          </a:p>
        </p:txBody>
      </p:sp>
      <p:sp>
        <p:nvSpPr>
          <p:cNvPr id="3" name="Text Placeholder 2">
            <a:extLst>
              <a:ext uri="{FF2B5EF4-FFF2-40B4-BE49-F238E27FC236}">
                <a16:creationId xmlns:a16="http://schemas.microsoft.com/office/drawing/2014/main" id="{8D162FBA-E2E9-9C46-B0BF-E16C7C7746B0}"/>
              </a:ext>
            </a:extLst>
          </p:cNvPr>
          <p:cNvSpPr>
            <a:spLocks noGrp="1"/>
          </p:cNvSpPr>
          <p:nvPr>
            <p:ph type="body" idx="1"/>
          </p:nvPr>
        </p:nvSpPr>
        <p:spPr>
          <a:xfrm>
            <a:off x="642026" y="1653702"/>
            <a:ext cx="10347443" cy="5204297"/>
          </a:xfrm>
        </p:spPr>
        <p:txBody>
          <a:bodyPr>
            <a:normAutofit fontScale="92500" lnSpcReduction="10000"/>
          </a:bodyPr>
          <a:lstStyle/>
          <a:p>
            <a:pPr marL="383540" indent="-383540">
              <a:buSzPct val="54000"/>
              <a:buFont typeface="Wingdings" pitchFamily="2" charset="2"/>
              <a:buChar char="Ø"/>
            </a:pPr>
            <a:r>
              <a:rPr lang="en-GB" sz="2800"/>
              <a:t>Make it </a:t>
            </a:r>
            <a:r>
              <a:rPr lang="en-GB" sz="2800" u="sng"/>
              <a:t>Single</a:t>
            </a:r>
            <a:r>
              <a:rPr lang="en-GB" sz="2800"/>
              <a:t> sentence (though consider using a colon)</a:t>
            </a:r>
            <a:endParaRPr lang="en-GB" sz="2800">
              <a:cs typeface="Calibri"/>
            </a:endParaRPr>
          </a:p>
          <a:p>
            <a:pPr marL="383540" indent="-383540">
              <a:buSzPct val="54000"/>
              <a:buFont typeface="Wingdings" pitchFamily="2" charset="2"/>
              <a:buChar char="Ø"/>
            </a:pPr>
            <a:r>
              <a:rPr lang="en-GB" sz="2800"/>
              <a:t>Include the purpose of the study.</a:t>
            </a:r>
            <a:endParaRPr lang="en-GB" sz="2800">
              <a:cs typeface="Calibri"/>
            </a:endParaRPr>
          </a:p>
          <a:p>
            <a:pPr marL="383540" indent="-383540">
              <a:buSzPct val="54000"/>
              <a:buFont typeface="Wingdings" pitchFamily="2" charset="2"/>
              <a:buChar char="Ø"/>
            </a:pPr>
            <a:r>
              <a:rPr lang="en-GB" sz="2800"/>
              <a:t>Include the central phenomenon and population under study</a:t>
            </a:r>
            <a:endParaRPr lang="en-GB" sz="2800">
              <a:cs typeface="Calibri"/>
            </a:endParaRPr>
          </a:p>
          <a:p>
            <a:pPr marL="383540" indent="-383540">
              <a:buSzPct val="54000"/>
              <a:buFont typeface="Wingdings" pitchFamily="2" charset="2"/>
              <a:buChar char="Ø"/>
            </a:pPr>
            <a:r>
              <a:rPr lang="en-GB" sz="2800"/>
              <a:t>State the research setting or focus of inquiry (where is the phenomenon taking place?)</a:t>
            </a:r>
            <a:endParaRPr lang="en-GB" sz="2800">
              <a:cs typeface="Calibri"/>
            </a:endParaRPr>
          </a:p>
          <a:p>
            <a:pPr marL="383540" indent="-383540">
              <a:buSzPct val="54000"/>
              <a:buFont typeface="Wingdings" pitchFamily="2" charset="2"/>
              <a:buChar char="Ø"/>
            </a:pPr>
            <a:r>
              <a:rPr lang="en-GB" sz="2800" i="1"/>
              <a:t>Use</a:t>
            </a:r>
            <a:r>
              <a:rPr lang="en-GB" sz="2800"/>
              <a:t> </a:t>
            </a:r>
            <a:r>
              <a:rPr lang="en-GB" sz="2800" b="1"/>
              <a:t>qualitative </a:t>
            </a:r>
            <a:r>
              <a:rPr lang="en-GB" sz="2800"/>
              <a:t>language e.g. ‘explore’, ‘understand’, ‘experiences’, ’attitudes’ ‘examining’, ‘accounts’, etc...</a:t>
            </a:r>
            <a:endParaRPr lang="en-GB" sz="2800">
              <a:cs typeface="Calibri"/>
            </a:endParaRPr>
          </a:p>
          <a:p>
            <a:pPr marL="383540" indent="-383540">
              <a:buSzPct val="54000"/>
              <a:buFont typeface="Wingdings" pitchFamily="2" charset="2"/>
              <a:buChar char="Ø"/>
            </a:pPr>
            <a:r>
              <a:rPr lang="en-GB" sz="2800" i="1"/>
              <a:t>Avoid</a:t>
            </a:r>
            <a:r>
              <a:rPr lang="en-GB" sz="2800"/>
              <a:t> quantitative language, e.g. ‘relationship between’, ‘How much’, ‘How many’, ‘prevalence’, etc..</a:t>
            </a:r>
            <a:endParaRPr lang="en-GB" sz="2800">
              <a:cs typeface="Calibri"/>
            </a:endParaRPr>
          </a:p>
          <a:p>
            <a:pPr marL="383540" indent="-383540">
              <a:buSzPct val="54000"/>
              <a:buFont typeface="Wingdings" pitchFamily="2" charset="2"/>
              <a:buChar char="Ø"/>
            </a:pPr>
            <a:endParaRPr lang="en-GB">
              <a:cs typeface="Calibri" panose="020F0502020204030204"/>
            </a:endParaRPr>
          </a:p>
        </p:txBody>
      </p:sp>
      <p:pic>
        <p:nvPicPr>
          <p:cNvPr id="5" name="Audio 4">
            <a:extLst>
              <a:ext uri="{FF2B5EF4-FFF2-40B4-BE49-F238E27FC236}">
                <a16:creationId xmlns:a16="http://schemas.microsoft.com/office/drawing/2014/main" id="{2609E382-B7C7-BF1F-ECC6-7D7D4744F08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07562623"/>
      </p:ext>
    </p:extLst>
  </p:cSld>
  <p:clrMapOvr>
    <a:masterClrMapping/>
  </p:clrMapOvr>
  <p:transition spd="med" advTm="706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8FFD0-8C7B-D141-A0A0-A434971A52D0}"/>
              </a:ext>
            </a:extLst>
          </p:cNvPr>
          <p:cNvSpPr>
            <a:spLocks noGrp="1"/>
          </p:cNvSpPr>
          <p:nvPr>
            <p:ph type="title"/>
          </p:nvPr>
        </p:nvSpPr>
        <p:spPr>
          <a:xfrm>
            <a:off x="838200" y="18255"/>
            <a:ext cx="10515600" cy="1325563"/>
          </a:xfrm>
        </p:spPr>
        <p:txBody>
          <a:bodyPr/>
          <a:lstStyle/>
          <a:p>
            <a:r>
              <a:rPr lang="en-GB" dirty="0"/>
              <a:t>Research Titles from Previous MA Cohorts</a:t>
            </a:r>
          </a:p>
        </p:txBody>
      </p:sp>
      <p:sp>
        <p:nvSpPr>
          <p:cNvPr id="3" name="Content Placeholder 2">
            <a:extLst>
              <a:ext uri="{FF2B5EF4-FFF2-40B4-BE49-F238E27FC236}">
                <a16:creationId xmlns:a16="http://schemas.microsoft.com/office/drawing/2014/main" id="{F120B469-8CEA-2940-A504-402B21600E23}"/>
              </a:ext>
            </a:extLst>
          </p:cNvPr>
          <p:cNvSpPr>
            <a:spLocks noGrp="1"/>
          </p:cNvSpPr>
          <p:nvPr>
            <p:ph idx="1"/>
          </p:nvPr>
        </p:nvSpPr>
        <p:spPr>
          <a:xfrm>
            <a:off x="838200" y="1541042"/>
            <a:ext cx="10515600" cy="4833145"/>
          </a:xfrm>
        </p:spPr>
        <p:txBody>
          <a:bodyPr>
            <a:normAutofit/>
          </a:bodyPr>
          <a:lstStyle/>
          <a:p>
            <a:r>
              <a:rPr lang="en-GB" sz="3200" dirty="0"/>
              <a:t>‘What are the therapeutic benefits of collective cold-water swimming?'</a:t>
            </a:r>
          </a:p>
          <a:p>
            <a:endParaRPr lang="en-GB" sz="3200" dirty="0"/>
          </a:p>
          <a:p>
            <a:r>
              <a:rPr lang="en-GB" sz="3200" dirty="0"/>
              <a:t>Shame </a:t>
            </a:r>
            <a:r>
              <a:rPr lang="en-GB" sz="3200" dirty="0" err="1"/>
              <a:t>Resilence</a:t>
            </a:r>
            <a:r>
              <a:rPr lang="en-GB" sz="3200" dirty="0"/>
              <a:t>: An IPA Exploring Newly Qualified Psychotherapists In Private Practise</a:t>
            </a:r>
          </a:p>
          <a:p>
            <a:endParaRPr lang="en-GB" sz="3200" dirty="0"/>
          </a:p>
          <a:p>
            <a:r>
              <a:rPr lang="en-US" sz="3200" dirty="0"/>
              <a:t>‘Exploring the experience of therapists working with clients presenting with issues relating to low-income'</a:t>
            </a:r>
            <a:br>
              <a:rPr lang="en-US" sz="3200" dirty="0"/>
            </a:br>
            <a:endParaRPr lang="en-GB" sz="3200" dirty="0"/>
          </a:p>
          <a:p>
            <a:pPr marL="0" indent="0">
              <a:buNone/>
            </a:pPr>
            <a:endParaRPr lang="en-GB" sz="3200" dirty="0"/>
          </a:p>
          <a:p>
            <a:endParaRPr lang="en-GB" sz="3200" dirty="0"/>
          </a:p>
          <a:p>
            <a:endParaRPr lang="en-GB" sz="3200" dirty="0"/>
          </a:p>
        </p:txBody>
      </p:sp>
      <p:pic>
        <p:nvPicPr>
          <p:cNvPr id="8" name="Audio 7">
            <a:extLst>
              <a:ext uri="{FF2B5EF4-FFF2-40B4-BE49-F238E27FC236}">
                <a16:creationId xmlns:a16="http://schemas.microsoft.com/office/drawing/2014/main" id="{A06BD66E-8B3F-43CE-2BD9-DF4DC8E378F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29756416"/>
      </p:ext>
    </p:extLst>
  </p:cSld>
  <p:clrMapOvr>
    <a:masterClrMapping/>
  </p:clrMapOvr>
  <mc:AlternateContent xmlns:mc="http://schemas.openxmlformats.org/markup-compatibility/2006" xmlns:p14="http://schemas.microsoft.com/office/powerpoint/2010/main">
    <mc:Choice Requires="p14">
      <p:transition spd="slow" p14:dur="2000" advTm="102229"/>
    </mc:Choice>
    <mc:Fallback xmlns="">
      <p:transition spd="slow" advTm="102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8FFD0-8C7B-D141-A0A0-A434971A52D0}"/>
              </a:ext>
            </a:extLst>
          </p:cNvPr>
          <p:cNvSpPr>
            <a:spLocks noGrp="1"/>
          </p:cNvSpPr>
          <p:nvPr>
            <p:ph type="title"/>
          </p:nvPr>
        </p:nvSpPr>
        <p:spPr>
          <a:xfrm>
            <a:off x="838200" y="18255"/>
            <a:ext cx="10515600" cy="1325563"/>
          </a:xfrm>
        </p:spPr>
        <p:txBody>
          <a:bodyPr/>
          <a:lstStyle/>
          <a:p>
            <a:r>
              <a:rPr lang="en-GB"/>
              <a:t>Research Titles from Last Year’s MA Cohort cont’d…</a:t>
            </a:r>
          </a:p>
        </p:txBody>
      </p:sp>
      <p:sp>
        <p:nvSpPr>
          <p:cNvPr id="3" name="Content Placeholder 2">
            <a:extLst>
              <a:ext uri="{FF2B5EF4-FFF2-40B4-BE49-F238E27FC236}">
                <a16:creationId xmlns:a16="http://schemas.microsoft.com/office/drawing/2014/main" id="{F120B469-8CEA-2940-A504-402B21600E23}"/>
              </a:ext>
            </a:extLst>
          </p:cNvPr>
          <p:cNvSpPr>
            <a:spLocks noGrp="1"/>
          </p:cNvSpPr>
          <p:nvPr>
            <p:ph idx="1"/>
          </p:nvPr>
        </p:nvSpPr>
        <p:spPr>
          <a:xfrm>
            <a:off x="838200" y="1684477"/>
            <a:ext cx="10515600" cy="4833145"/>
          </a:xfrm>
        </p:spPr>
        <p:txBody>
          <a:bodyPr>
            <a:normAutofit lnSpcReduction="10000"/>
          </a:bodyPr>
          <a:lstStyle/>
          <a:p>
            <a:r>
              <a:rPr lang="en-GB" dirty="0"/>
              <a:t>“</a:t>
            </a:r>
            <a:r>
              <a:rPr lang="en-GB" i="1" dirty="0"/>
              <a:t>It’s A Sentence For Both Of Us</a:t>
            </a:r>
            <a:r>
              <a:rPr lang="en-GB" dirty="0"/>
              <a:t>”: Exploring Experiences Of Parents Whose Children Receive Custodial Sentences</a:t>
            </a:r>
            <a:br>
              <a:rPr lang="en-GB" dirty="0"/>
            </a:br>
            <a:endParaRPr lang="en-GB" sz="3200" dirty="0"/>
          </a:p>
          <a:p>
            <a:pPr fontAlgn="base"/>
            <a:r>
              <a:rPr lang="en-GB" i="1" dirty="0"/>
              <a:t>“</a:t>
            </a:r>
            <a:r>
              <a:rPr lang="en-GB" dirty="0"/>
              <a:t>Race is a Very Touchy Topic”: A Critical Discourse Analysis of White Psychotherapists within White-dominant Multicultural Training Cohorts in Wales. </a:t>
            </a:r>
          </a:p>
          <a:p>
            <a:pPr fontAlgn="base"/>
            <a:endParaRPr lang="en-GB" dirty="0"/>
          </a:p>
          <a:p>
            <a:pPr fontAlgn="base"/>
            <a:r>
              <a:rPr lang="en-GB" dirty="0"/>
              <a:t>Exploring The Experiences Of Integrative Counsellors Talking About Antidepressants With Clients In A Therapeutic Setting: A Thematic Analysis </a:t>
            </a:r>
            <a:br>
              <a:rPr lang="en-GB" dirty="0"/>
            </a:br>
            <a:r>
              <a:rPr lang="en-GB" dirty="0"/>
              <a:t> </a:t>
            </a:r>
            <a:br>
              <a:rPr lang="en-GB" dirty="0"/>
            </a:br>
            <a:endParaRPr lang="en-GB" sz="3200" dirty="0"/>
          </a:p>
        </p:txBody>
      </p:sp>
      <p:pic>
        <p:nvPicPr>
          <p:cNvPr id="9" name="Audio 8">
            <a:extLst>
              <a:ext uri="{FF2B5EF4-FFF2-40B4-BE49-F238E27FC236}">
                <a16:creationId xmlns:a16="http://schemas.microsoft.com/office/drawing/2014/main" id="{5DC0B165-5087-CAFD-632D-4F15438789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843686482"/>
      </p:ext>
    </p:extLst>
  </p:cSld>
  <p:clrMapOvr>
    <a:masterClrMapping/>
  </p:clrMapOvr>
  <mc:AlternateContent xmlns:mc="http://schemas.openxmlformats.org/markup-compatibility/2006" xmlns:p14="http://schemas.microsoft.com/office/powerpoint/2010/main">
    <mc:Choice Requires="p14">
      <p:transition spd="slow" p14:dur="2000" advTm="19210"/>
    </mc:Choice>
    <mc:Fallback xmlns="">
      <p:transition spd="slow" advTm="19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414E9-D21A-9C42-B8DD-0D5FFD7E7EDE}"/>
              </a:ext>
            </a:extLst>
          </p:cNvPr>
          <p:cNvSpPr>
            <a:spLocks noGrp="1"/>
          </p:cNvSpPr>
          <p:nvPr>
            <p:ph type="title"/>
          </p:nvPr>
        </p:nvSpPr>
        <p:spPr>
          <a:xfrm>
            <a:off x="486383" y="107156"/>
            <a:ext cx="11439727" cy="947921"/>
          </a:xfrm>
        </p:spPr>
        <p:txBody>
          <a:bodyPr/>
          <a:lstStyle/>
          <a:p>
            <a:r>
              <a:rPr lang="en-GB"/>
              <a:t>Does your question:</a:t>
            </a:r>
          </a:p>
        </p:txBody>
      </p:sp>
      <p:sp>
        <p:nvSpPr>
          <p:cNvPr id="3" name="Text Placeholder 2">
            <a:extLst>
              <a:ext uri="{FF2B5EF4-FFF2-40B4-BE49-F238E27FC236}">
                <a16:creationId xmlns:a16="http://schemas.microsoft.com/office/drawing/2014/main" id="{978877ED-B969-BF4F-8CB6-65D5243211BE}"/>
              </a:ext>
            </a:extLst>
          </p:cNvPr>
          <p:cNvSpPr>
            <a:spLocks noGrp="1"/>
          </p:cNvSpPr>
          <p:nvPr>
            <p:ph type="body" idx="1"/>
          </p:nvPr>
        </p:nvSpPr>
        <p:spPr>
          <a:xfrm>
            <a:off x="486383" y="1809345"/>
            <a:ext cx="11284085" cy="4941499"/>
          </a:xfrm>
        </p:spPr>
        <p:txBody>
          <a:bodyPr>
            <a:normAutofit fontScale="85000" lnSpcReduction="20000"/>
          </a:bodyPr>
          <a:lstStyle/>
          <a:p>
            <a:pPr marL="383540" indent="-383540">
              <a:buFont typeface="Arial" panose="020B0604020202020204" pitchFamily="34" charset="0"/>
              <a:buChar char="•"/>
              <a:defRPr>
                <a:effectLst/>
              </a:defRPr>
            </a:pPr>
            <a:r>
              <a:rPr lang="en-GB" sz="2800" dirty="0"/>
              <a:t>Demonstrate your </a:t>
            </a:r>
            <a:r>
              <a:rPr lang="en-GB" sz="2800" b="1" dirty="0"/>
              <a:t>knowledge</a:t>
            </a:r>
            <a:r>
              <a:rPr lang="en-GB" sz="2800" dirty="0"/>
              <a:t> of the field or research topic?</a:t>
            </a:r>
            <a:endParaRPr lang="en-US" dirty="0"/>
          </a:p>
          <a:p>
            <a:pPr marL="383540" indent="-383540">
              <a:buFont typeface="Arial" panose="020B0604020202020204" pitchFamily="34" charset="0"/>
              <a:buChar char="•"/>
              <a:defRPr>
                <a:effectLst/>
              </a:defRPr>
            </a:pPr>
            <a:r>
              <a:rPr lang="en-GB" sz="2800" dirty="0"/>
              <a:t>Does it reflect a study that is </a:t>
            </a:r>
            <a:r>
              <a:rPr lang="en-GB" sz="2800" b="1" dirty="0"/>
              <a:t>feasible?</a:t>
            </a:r>
            <a:r>
              <a:rPr lang="en-GB" sz="2800" dirty="0"/>
              <a:t> </a:t>
            </a:r>
            <a:r>
              <a:rPr lang="en-GB" sz="2800" i="1" dirty="0"/>
              <a:t>(Is there is enough literature to study, but not too much?)</a:t>
            </a:r>
            <a:endParaRPr lang="en-GB" sz="2800" i="1" dirty="0">
              <a:ea typeface="Calibri"/>
              <a:cs typeface="Calibri"/>
            </a:endParaRPr>
          </a:p>
          <a:p>
            <a:pPr marL="383540" indent="-383540">
              <a:buFont typeface="Arial" panose="020B0604020202020204" pitchFamily="34" charset="0"/>
              <a:buChar char="•"/>
              <a:defRPr>
                <a:effectLst/>
              </a:defRPr>
            </a:pPr>
            <a:r>
              <a:rPr lang="en-GB" sz="2800" dirty="0"/>
              <a:t>Does it point us towards research that </a:t>
            </a:r>
            <a:r>
              <a:rPr lang="en-GB" sz="2800" b="1" dirty="0"/>
              <a:t>meaningful</a:t>
            </a:r>
            <a:r>
              <a:rPr lang="en-GB" sz="2800" dirty="0"/>
              <a:t>? </a:t>
            </a:r>
            <a:r>
              <a:rPr lang="en-GB" sz="2800" i="1" dirty="0"/>
              <a:t>(Does it makes a contribution to practice?)</a:t>
            </a:r>
            <a:endParaRPr lang="en-GB" sz="2800" i="1" dirty="0">
              <a:ea typeface="Calibri"/>
              <a:cs typeface="Calibri"/>
            </a:endParaRPr>
          </a:p>
          <a:p>
            <a:pPr marL="383540" indent="-383540" defTabSz="298955">
              <a:spcBef>
                <a:spcPts val="3234"/>
              </a:spcBef>
              <a:buFont typeface="Arial" panose="020B0604020202020204" pitchFamily="34" charset="0"/>
              <a:buChar char="•"/>
              <a:defRPr sz="3720">
                <a:effectLst/>
              </a:defRPr>
            </a:pPr>
            <a:r>
              <a:rPr lang="en-GB" sz="2800" dirty="0"/>
              <a:t>How does it relate to your project's field or interventions or both? </a:t>
            </a:r>
            <a:endParaRPr lang="en-GB" sz="2800" dirty="0">
              <a:ea typeface="Calibri"/>
              <a:cs typeface="Calibri"/>
            </a:endParaRPr>
          </a:p>
          <a:p>
            <a:pPr marL="383540" indent="-383540" defTabSz="298955">
              <a:spcBef>
                <a:spcPts val="3234"/>
              </a:spcBef>
              <a:buFont typeface="Arial" panose="020B0604020202020204" pitchFamily="34" charset="0"/>
              <a:buChar char="•"/>
              <a:defRPr sz="3720">
                <a:effectLst/>
              </a:defRPr>
            </a:pPr>
            <a:r>
              <a:rPr lang="en-GB" sz="2800" dirty="0"/>
              <a:t>Does it limit and define its variable </a:t>
            </a:r>
            <a:r>
              <a:rPr lang="en-GB" sz="2800" b="1" dirty="0"/>
              <a:t>elements</a:t>
            </a:r>
            <a:r>
              <a:rPr lang="en-GB" sz="2800" dirty="0"/>
              <a:t>? </a:t>
            </a:r>
            <a:endParaRPr lang="en-GB" sz="2800" dirty="0">
              <a:ea typeface="Calibri"/>
              <a:cs typeface="Calibri"/>
            </a:endParaRPr>
          </a:p>
          <a:p>
            <a:pPr marL="383540" indent="-383540" defTabSz="298955">
              <a:spcBef>
                <a:spcPts val="3234"/>
              </a:spcBef>
              <a:buFont typeface="Arial" panose="020B0604020202020204" pitchFamily="34" charset="0"/>
              <a:buChar char="•"/>
              <a:defRPr sz="3720">
                <a:effectLst/>
              </a:defRPr>
            </a:pPr>
            <a:r>
              <a:rPr lang="en-GB" sz="2800" dirty="0"/>
              <a:t>Does it relate to your </a:t>
            </a:r>
            <a:r>
              <a:rPr lang="en-GB" sz="2800" b="1" dirty="0"/>
              <a:t>methodology</a:t>
            </a:r>
            <a:r>
              <a:rPr lang="en-GB" sz="2800" dirty="0"/>
              <a:t>?</a:t>
            </a:r>
            <a:endParaRPr lang="en-GB" sz="2800" dirty="0">
              <a:ea typeface="Calibri"/>
              <a:cs typeface="Calibri"/>
            </a:endParaRPr>
          </a:p>
          <a:p>
            <a:pPr marL="383540" indent="-383540" defTabSz="298955">
              <a:spcBef>
                <a:spcPts val="3234"/>
              </a:spcBef>
              <a:buFont typeface="Arial" panose="020B0604020202020204" pitchFamily="34" charset="0"/>
              <a:buChar char="•"/>
              <a:defRPr sz="3720">
                <a:effectLst/>
              </a:defRPr>
            </a:pPr>
            <a:r>
              <a:rPr lang="en-GB" sz="2800" dirty="0"/>
              <a:t>Does it point to a series of research </a:t>
            </a:r>
            <a:r>
              <a:rPr lang="en-GB" sz="2800" b="1" dirty="0"/>
              <a:t>‘aims’</a:t>
            </a:r>
            <a:endParaRPr lang="en-GB" sz="2800" b="1" dirty="0">
              <a:ea typeface="Calibri"/>
              <a:cs typeface="Calibri"/>
            </a:endParaRPr>
          </a:p>
          <a:p>
            <a:pPr marL="383540" indent="-383540">
              <a:buFont typeface="Arial" panose="020B0604020202020204" pitchFamily="34" charset="0"/>
              <a:buChar char="•"/>
            </a:pPr>
            <a:endParaRPr lang="en-GB" sz="2800">
              <a:ea typeface="Calibri" panose="020F0502020204030204"/>
              <a:cs typeface="Calibri" panose="020F0502020204030204"/>
            </a:endParaRPr>
          </a:p>
        </p:txBody>
      </p:sp>
      <p:pic>
        <p:nvPicPr>
          <p:cNvPr id="6" name="Audio 5">
            <a:extLst>
              <a:ext uri="{FF2B5EF4-FFF2-40B4-BE49-F238E27FC236}">
                <a16:creationId xmlns:a16="http://schemas.microsoft.com/office/drawing/2014/main" id="{4D07B558-729E-B631-7F5B-8ECB2C0D0D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4751329"/>
      </p:ext>
    </p:extLst>
  </p:cSld>
  <p:clrMapOvr>
    <a:masterClrMapping/>
  </p:clrMapOvr>
  <p:transition spd="med" advTm="13629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C64F067D-4801-EA45-953D-AC3D753E3EBA}"/>
              </a:ext>
            </a:extLst>
          </p:cNvPr>
          <p:cNvGraphicFramePr/>
          <p:nvPr>
            <p:extLst>
              <p:ext uri="{D42A27DB-BD31-4B8C-83A1-F6EECF244321}">
                <p14:modId xmlns:p14="http://schemas.microsoft.com/office/powerpoint/2010/main" val="1492380719"/>
              </p:ext>
            </p:extLst>
          </p:nvPr>
        </p:nvGraphicFramePr>
        <p:xfrm>
          <a:off x="0" y="0"/>
          <a:ext cx="12191999" cy="685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extLst>
              <a:ext uri="{FF2B5EF4-FFF2-40B4-BE49-F238E27FC236}">
                <a16:creationId xmlns:a16="http://schemas.microsoft.com/office/drawing/2014/main" id="{E6ACBACF-3F4F-E429-D608-D0A6FBB388C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61181188"/>
      </p:ext>
    </p:extLst>
  </p:cSld>
  <p:clrMapOvr>
    <a:masterClrMapping/>
  </p:clrMapOvr>
  <p:transition spd="med" advTm="2680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eneral vs Specific | Language Arts 5th Grade | ShowMe">
            <a:extLst>
              <a:ext uri="{FF2B5EF4-FFF2-40B4-BE49-F238E27FC236}">
                <a16:creationId xmlns:a16="http://schemas.microsoft.com/office/drawing/2014/main" id="{E706904A-22D8-A344-9DC2-F26E46356A35}"/>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extLst>
              <a:ext uri="{FF2B5EF4-FFF2-40B4-BE49-F238E27FC236}">
                <a16:creationId xmlns:a16="http://schemas.microsoft.com/office/drawing/2014/main" id="{133BD14B-D9B9-1882-FFB2-919736111CF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36428559"/>
      </p:ext>
    </p:extLst>
  </p:cSld>
  <p:clrMapOvr>
    <a:masterClrMapping/>
  </p:clrMapOvr>
  <p:transition spd="med" advTm="4226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8BFD0-C7BF-E148-9F55-71E5D8304153}"/>
              </a:ext>
            </a:extLst>
          </p:cNvPr>
          <p:cNvSpPr>
            <a:spLocks noGrp="1"/>
          </p:cNvSpPr>
          <p:nvPr>
            <p:ph type="title"/>
          </p:nvPr>
        </p:nvSpPr>
        <p:spPr>
          <a:xfrm>
            <a:off x="1011677" y="107156"/>
            <a:ext cx="9977792" cy="1821656"/>
          </a:xfrm>
        </p:spPr>
        <p:txBody>
          <a:bodyPr/>
          <a:lstStyle/>
          <a:p>
            <a:r>
              <a:rPr lang="en-GB"/>
              <a:t>Research Problem (Really General) </a:t>
            </a:r>
          </a:p>
        </p:txBody>
      </p:sp>
      <p:sp>
        <p:nvSpPr>
          <p:cNvPr id="3" name="Text Placeholder 2">
            <a:extLst>
              <a:ext uri="{FF2B5EF4-FFF2-40B4-BE49-F238E27FC236}">
                <a16:creationId xmlns:a16="http://schemas.microsoft.com/office/drawing/2014/main" id="{EFD20AD9-5AD5-0248-A53B-DE3540839F3A}"/>
              </a:ext>
            </a:extLst>
          </p:cNvPr>
          <p:cNvSpPr>
            <a:spLocks noGrp="1"/>
          </p:cNvSpPr>
          <p:nvPr>
            <p:ph type="body" idx="1"/>
          </p:nvPr>
        </p:nvSpPr>
        <p:spPr>
          <a:xfrm>
            <a:off x="1011677" y="1617528"/>
            <a:ext cx="9977792" cy="4107656"/>
          </a:xfrm>
        </p:spPr>
        <p:txBody>
          <a:bodyPr>
            <a:normAutofit/>
          </a:bodyPr>
          <a:lstStyle/>
          <a:p>
            <a:pPr marL="0" indent="0" algn="just">
              <a:buNone/>
            </a:pPr>
            <a:r>
              <a:rPr lang="en-GB" sz="3200" dirty="0"/>
              <a:t>Therapeutic practitioners working in primary care in Wales are forced to manage the burden of region inequality, economic precarity, social deprivation, long NHS waiting lists, institutional collapse, endless layers of bureaucracy and, often, are forced to adopt working methods that are outside of their clinical values. As a result, many are experiencing profound levels of burnout,  taking extended medical leave, or leaving the field entirely. </a:t>
            </a:r>
          </a:p>
        </p:txBody>
      </p:sp>
      <p:pic>
        <p:nvPicPr>
          <p:cNvPr id="9" name="Audio 8">
            <a:extLst>
              <a:ext uri="{FF2B5EF4-FFF2-40B4-BE49-F238E27FC236}">
                <a16:creationId xmlns:a16="http://schemas.microsoft.com/office/drawing/2014/main" id="{F78EC841-4923-B7C7-1560-764FE8AB8F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62824540"/>
      </p:ext>
    </p:extLst>
  </p:cSld>
  <p:clrMapOvr>
    <a:masterClrMapping/>
  </p:clrMapOvr>
  <p:transition spd="med" advTm="28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457A2-B1CB-7744-9923-CF8FF1494547}"/>
              </a:ext>
            </a:extLst>
          </p:cNvPr>
          <p:cNvSpPr>
            <a:spLocks noGrp="1"/>
          </p:cNvSpPr>
          <p:nvPr>
            <p:ph type="title"/>
          </p:nvPr>
        </p:nvSpPr>
        <p:spPr>
          <a:xfrm>
            <a:off x="1089498" y="107156"/>
            <a:ext cx="9899971" cy="1821656"/>
          </a:xfrm>
        </p:spPr>
        <p:txBody>
          <a:bodyPr/>
          <a:lstStyle/>
          <a:p>
            <a:r>
              <a:rPr lang="en-GB"/>
              <a:t>Research Question (Less General)</a:t>
            </a:r>
          </a:p>
        </p:txBody>
      </p:sp>
      <p:sp>
        <p:nvSpPr>
          <p:cNvPr id="3" name="Text Placeholder 2">
            <a:extLst>
              <a:ext uri="{FF2B5EF4-FFF2-40B4-BE49-F238E27FC236}">
                <a16:creationId xmlns:a16="http://schemas.microsoft.com/office/drawing/2014/main" id="{40ECDD32-8442-084C-A570-3DFEA6C755B1}"/>
              </a:ext>
            </a:extLst>
          </p:cNvPr>
          <p:cNvSpPr>
            <a:spLocks noGrp="1"/>
          </p:cNvSpPr>
          <p:nvPr>
            <p:ph type="body" idx="1"/>
          </p:nvPr>
        </p:nvSpPr>
        <p:spPr>
          <a:xfrm>
            <a:off x="1089498" y="1928813"/>
            <a:ext cx="9899971" cy="4107656"/>
          </a:xfrm>
        </p:spPr>
        <p:txBody>
          <a:bodyPr>
            <a:normAutofit/>
          </a:bodyPr>
          <a:lstStyle/>
          <a:p>
            <a:pPr marL="0" indent="0">
              <a:buNone/>
            </a:pPr>
            <a:r>
              <a:rPr lang="en-GB" b="1" dirty="0"/>
              <a:t>“What’s the point?” Counsellor and psychotherapist experience of burnout and wellbeing in relation to existential givens</a:t>
            </a:r>
          </a:p>
        </p:txBody>
      </p:sp>
      <p:pic>
        <p:nvPicPr>
          <p:cNvPr id="7" name="Audio 6">
            <a:extLst>
              <a:ext uri="{FF2B5EF4-FFF2-40B4-BE49-F238E27FC236}">
                <a16:creationId xmlns:a16="http://schemas.microsoft.com/office/drawing/2014/main" id="{881F4265-5860-396C-1C93-233037DB64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15270790"/>
      </p:ext>
    </p:extLst>
  </p:cSld>
  <p:clrMapOvr>
    <a:masterClrMapping/>
  </p:clrMapOvr>
  <p:transition spd="med" advTm="251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0371E-F24B-9B4B-832C-6A28CBFBD64B}"/>
              </a:ext>
            </a:extLst>
          </p:cNvPr>
          <p:cNvSpPr>
            <a:spLocks noGrp="1"/>
          </p:cNvSpPr>
          <p:nvPr>
            <p:ph type="title"/>
          </p:nvPr>
        </p:nvSpPr>
        <p:spPr>
          <a:xfrm>
            <a:off x="875489" y="107156"/>
            <a:ext cx="10113980" cy="1821656"/>
          </a:xfrm>
        </p:spPr>
        <p:txBody>
          <a:bodyPr/>
          <a:lstStyle/>
          <a:p>
            <a:r>
              <a:rPr lang="en-GB"/>
              <a:t>Research Aims (Specific)</a:t>
            </a:r>
          </a:p>
        </p:txBody>
      </p:sp>
      <p:sp>
        <p:nvSpPr>
          <p:cNvPr id="3" name="Text Placeholder 2">
            <a:extLst>
              <a:ext uri="{FF2B5EF4-FFF2-40B4-BE49-F238E27FC236}">
                <a16:creationId xmlns:a16="http://schemas.microsoft.com/office/drawing/2014/main" id="{58E6F9D7-AF4D-4843-B96D-59180C807F11}"/>
              </a:ext>
            </a:extLst>
          </p:cNvPr>
          <p:cNvSpPr>
            <a:spLocks noGrp="1"/>
          </p:cNvSpPr>
          <p:nvPr>
            <p:ph type="body" idx="1"/>
          </p:nvPr>
        </p:nvSpPr>
        <p:spPr>
          <a:xfrm>
            <a:off x="444685" y="2295728"/>
            <a:ext cx="11228505" cy="3740740"/>
          </a:xfrm>
        </p:spPr>
        <p:txBody>
          <a:bodyPr>
            <a:normAutofit/>
          </a:bodyPr>
          <a:lstStyle/>
          <a:p>
            <a:r>
              <a:rPr lang="en-GB" dirty="0"/>
              <a:t>Understand counsellor and psychotherapist experiences of burnout whilst working in various mental health services in Wales.</a:t>
            </a:r>
          </a:p>
          <a:p>
            <a:r>
              <a:rPr lang="en-GB" dirty="0"/>
              <a:t>Consider the impact of burnout on counsellor and psychotherapist wellbeing from an existential anxiety perspective.</a:t>
            </a:r>
          </a:p>
          <a:p>
            <a:r>
              <a:rPr lang="en-GB" dirty="0"/>
              <a:t>Discuss the support offered and explore how counsellors and psychotherapists feel they could be supported with burnout.</a:t>
            </a:r>
          </a:p>
          <a:p>
            <a:pPr>
              <a:buFont typeface="Arial" panose="020B0604020202020204" pitchFamily="34" charset="0"/>
              <a:buChar char="•"/>
            </a:pPr>
            <a:endParaRPr lang="en-GB" sz="3200" dirty="0"/>
          </a:p>
        </p:txBody>
      </p:sp>
      <p:pic>
        <p:nvPicPr>
          <p:cNvPr id="11" name="Audio 10">
            <a:extLst>
              <a:ext uri="{FF2B5EF4-FFF2-40B4-BE49-F238E27FC236}">
                <a16:creationId xmlns:a16="http://schemas.microsoft.com/office/drawing/2014/main" id="{34F06C80-98F7-484F-C101-8017436D7E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0191375"/>
      </p:ext>
    </p:extLst>
  </p:cSld>
  <p:clrMapOvr>
    <a:masterClrMapping/>
  </p:clrMapOvr>
  <p:transition spd="med" advTm="4872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0B029-8EB4-7610-8D19-6EC48B243E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85C3C4-974D-C864-758A-5871BFA78D64}"/>
              </a:ext>
            </a:extLst>
          </p:cNvPr>
          <p:cNvSpPr>
            <a:spLocks noGrp="1"/>
          </p:cNvSpPr>
          <p:nvPr>
            <p:ph type="title"/>
          </p:nvPr>
        </p:nvSpPr>
        <p:spPr>
          <a:xfrm>
            <a:off x="1011677" y="107156"/>
            <a:ext cx="9977792" cy="1821656"/>
          </a:xfrm>
        </p:spPr>
        <p:txBody>
          <a:bodyPr/>
          <a:lstStyle/>
          <a:p>
            <a:r>
              <a:rPr lang="en-GB"/>
              <a:t>Research Problem (Really General) </a:t>
            </a:r>
          </a:p>
        </p:txBody>
      </p:sp>
      <p:sp>
        <p:nvSpPr>
          <p:cNvPr id="3" name="Text Placeholder 2">
            <a:extLst>
              <a:ext uri="{FF2B5EF4-FFF2-40B4-BE49-F238E27FC236}">
                <a16:creationId xmlns:a16="http://schemas.microsoft.com/office/drawing/2014/main" id="{70CE4DBF-672B-C1BA-11D8-6FB864C21526}"/>
              </a:ext>
            </a:extLst>
          </p:cNvPr>
          <p:cNvSpPr>
            <a:spLocks noGrp="1"/>
          </p:cNvSpPr>
          <p:nvPr>
            <p:ph type="body" idx="1"/>
          </p:nvPr>
        </p:nvSpPr>
        <p:spPr>
          <a:xfrm>
            <a:off x="1011677" y="1659091"/>
            <a:ext cx="9479029" cy="4010675"/>
          </a:xfrm>
        </p:spPr>
        <p:txBody>
          <a:bodyPr vert="horz" lIns="91440" tIns="45720" rIns="91440" bIns="45720" rtlCol="0" anchor="ctr">
            <a:noAutofit/>
          </a:bodyPr>
          <a:lstStyle/>
          <a:p>
            <a:pPr marL="0" indent="0" algn="just">
              <a:spcBef>
                <a:spcPts val="3515"/>
              </a:spcBef>
              <a:buNone/>
            </a:pPr>
            <a:r>
              <a:rPr lang="en-GB" sz="2800" dirty="0">
                <a:ea typeface="Calibri"/>
                <a:cs typeface="Calibri"/>
              </a:rPr>
              <a:t>The speed of global migration, particularly refugees from the global south, to the UK, has resulted in a growing population of clients who do not speak English. When these clients access therapy, they are often working with counsellors native English speakers, who must rely on interpreters to facilitate therapeutic encounters. At present, counsellors are often asked to manage these 'triads' with little or no training. Existing theory does not reflect the complexity of the interpersonal, cultural and affective dynamics at play in 'Interpreter-mediated' therapy, nor does it address the challenges – both personal and clinical – that such work creates for practitioners. </a:t>
            </a:r>
          </a:p>
        </p:txBody>
      </p:sp>
      <p:pic>
        <p:nvPicPr>
          <p:cNvPr id="8" name="Audio 7">
            <a:extLst>
              <a:ext uri="{FF2B5EF4-FFF2-40B4-BE49-F238E27FC236}">
                <a16:creationId xmlns:a16="http://schemas.microsoft.com/office/drawing/2014/main" id="{CB223A5E-8E36-4DDB-828D-E8646D450D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087453"/>
      </p:ext>
    </p:extLst>
  </p:cSld>
  <p:clrMapOvr>
    <a:masterClrMapping/>
  </p:clrMapOvr>
  <p:transition spd="med" advTm="31981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BEB19F-B42E-2DAA-945A-0CA72034DE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52000B-6F98-42CC-FBD9-E14E00CF8408}"/>
              </a:ext>
            </a:extLst>
          </p:cNvPr>
          <p:cNvSpPr>
            <a:spLocks noGrp="1"/>
          </p:cNvSpPr>
          <p:nvPr>
            <p:ph type="title"/>
          </p:nvPr>
        </p:nvSpPr>
        <p:spPr>
          <a:xfrm>
            <a:off x="1089498" y="107156"/>
            <a:ext cx="9899971" cy="1821656"/>
          </a:xfrm>
        </p:spPr>
        <p:txBody>
          <a:bodyPr/>
          <a:lstStyle/>
          <a:p>
            <a:r>
              <a:rPr lang="en-GB"/>
              <a:t>Research Question (Less General)</a:t>
            </a:r>
          </a:p>
        </p:txBody>
      </p:sp>
      <p:sp>
        <p:nvSpPr>
          <p:cNvPr id="3" name="Text Placeholder 2">
            <a:extLst>
              <a:ext uri="{FF2B5EF4-FFF2-40B4-BE49-F238E27FC236}">
                <a16:creationId xmlns:a16="http://schemas.microsoft.com/office/drawing/2014/main" id="{B73303E2-65F2-E57D-512F-5A743AC795D5}"/>
              </a:ext>
            </a:extLst>
          </p:cNvPr>
          <p:cNvSpPr>
            <a:spLocks noGrp="1"/>
          </p:cNvSpPr>
          <p:nvPr>
            <p:ph type="body" idx="1"/>
          </p:nvPr>
        </p:nvSpPr>
        <p:spPr>
          <a:xfrm>
            <a:off x="1089498" y="1928813"/>
            <a:ext cx="9899971" cy="4107656"/>
          </a:xfrm>
        </p:spPr>
        <p:txBody>
          <a:bodyPr>
            <a:normAutofit/>
          </a:bodyPr>
          <a:lstStyle/>
          <a:p>
            <a:pPr marL="0" indent="0" algn="ctr">
              <a:spcBef>
                <a:spcPts val="3515"/>
              </a:spcBef>
              <a:buNone/>
            </a:pPr>
            <a:r>
              <a:rPr lang="en-US" sz="3600" b="1" dirty="0">
                <a:latin typeface="Calibri"/>
                <a:ea typeface="Calibri"/>
                <a:cs typeface="Calibri"/>
              </a:rPr>
              <a:t>Exploring Therapists’ Experiences Of Interpreter-mediated Psychotherapy</a:t>
            </a:r>
            <a:endParaRPr lang="en-US" dirty="0"/>
          </a:p>
          <a:p>
            <a:pPr marL="0" indent="0" algn="ctr">
              <a:buNone/>
            </a:pPr>
            <a:endParaRPr lang="en-GB" sz="3600" dirty="0">
              <a:ea typeface="Calibri" panose="020F0502020204030204"/>
              <a:cs typeface="Calibri" panose="020F0502020204030204"/>
            </a:endParaRPr>
          </a:p>
        </p:txBody>
      </p:sp>
      <p:pic>
        <p:nvPicPr>
          <p:cNvPr id="9" name="Audio 8">
            <a:extLst>
              <a:ext uri="{FF2B5EF4-FFF2-40B4-BE49-F238E27FC236}">
                <a16:creationId xmlns:a16="http://schemas.microsoft.com/office/drawing/2014/main" id="{DCA91B3A-EEC9-101E-DABE-DFF26FC809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28219214"/>
      </p:ext>
    </p:extLst>
  </p:cSld>
  <p:clrMapOvr>
    <a:masterClrMapping/>
  </p:clrMapOvr>
  <p:transition spd="med" advTm="537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E879D-3901-7F51-5AA0-1E837CBC56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6AE3C5-25A3-D095-E683-48DE3475E7CD}"/>
              </a:ext>
            </a:extLst>
          </p:cNvPr>
          <p:cNvSpPr>
            <a:spLocks noGrp="1"/>
          </p:cNvSpPr>
          <p:nvPr>
            <p:ph type="title"/>
          </p:nvPr>
        </p:nvSpPr>
        <p:spPr>
          <a:xfrm>
            <a:off x="875489" y="107156"/>
            <a:ext cx="10113980" cy="1821656"/>
          </a:xfrm>
        </p:spPr>
        <p:txBody>
          <a:bodyPr/>
          <a:lstStyle/>
          <a:p>
            <a:r>
              <a:rPr lang="en-GB"/>
              <a:t>Research Aims (Specific)</a:t>
            </a:r>
          </a:p>
        </p:txBody>
      </p:sp>
      <p:sp>
        <p:nvSpPr>
          <p:cNvPr id="3" name="Text Placeholder 2">
            <a:extLst>
              <a:ext uri="{FF2B5EF4-FFF2-40B4-BE49-F238E27FC236}">
                <a16:creationId xmlns:a16="http://schemas.microsoft.com/office/drawing/2014/main" id="{F4D31A52-7F0A-F751-8767-2BC56DAE737A}"/>
              </a:ext>
            </a:extLst>
          </p:cNvPr>
          <p:cNvSpPr>
            <a:spLocks noGrp="1"/>
          </p:cNvSpPr>
          <p:nvPr>
            <p:ph type="body" idx="1"/>
          </p:nvPr>
        </p:nvSpPr>
        <p:spPr>
          <a:xfrm>
            <a:off x="444685" y="2295728"/>
            <a:ext cx="11228505" cy="3740740"/>
          </a:xfrm>
        </p:spPr>
        <p:txBody>
          <a:bodyPr vert="horz" lIns="91440" tIns="45720" rIns="91440" bIns="45720" rtlCol="0" anchor="ctr">
            <a:noAutofit/>
          </a:bodyPr>
          <a:lstStyle/>
          <a:p>
            <a:pPr marL="383540" indent="-383540">
              <a:spcBef>
                <a:spcPts val="3515"/>
              </a:spcBef>
              <a:buFont typeface="Arial" panose="020B0604020202020204" pitchFamily="34" charset="0"/>
              <a:buChar char="•"/>
            </a:pPr>
            <a:r>
              <a:rPr lang="en-US" sz="2800" dirty="0">
                <a:latin typeface="Calibri"/>
                <a:ea typeface="Calibri"/>
                <a:cs typeface="Calibri"/>
              </a:rPr>
              <a:t>The perceived impact of interpreters on the establishment and maintenance of the therapeutic alliance  </a:t>
            </a:r>
          </a:p>
          <a:p>
            <a:pPr marL="383540" indent="-383540">
              <a:spcBef>
                <a:spcPts val="3515"/>
              </a:spcBef>
              <a:buFont typeface="Arial" panose="020B0604020202020204" pitchFamily="34" charset="0"/>
              <a:buChar char="•"/>
            </a:pPr>
            <a:r>
              <a:rPr lang="en-US" sz="2800" dirty="0">
                <a:latin typeface="Calibri"/>
                <a:ea typeface="Calibri"/>
                <a:cs typeface="Calibri"/>
              </a:rPr>
              <a:t>Strategies and challenges encountered in managing (or not managing) the impact of interpreters  </a:t>
            </a:r>
          </a:p>
          <a:p>
            <a:pPr marL="383540" indent="-383540">
              <a:spcBef>
                <a:spcPts val="3515"/>
              </a:spcBef>
              <a:buFont typeface="Arial" panose="020B0604020202020204" pitchFamily="34" charset="0"/>
              <a:buChar char="•"/>
            </a:pPr>
            <a:r>
              <a:rPr lang="en-US" sz="2800" dirty="0">
                <a:latin typeface="Calibri"/>
                <a:ea typeface="Calibri"/>
                <a:cs typeface="Calibri"/>
              </a:rPr>
              <a:t>Whether existing guidelines for working with interpreters within a psychotherapy setting felt applicable and relevant to their experiences  </a:t>
            </a:r>
          </a:p>
          <a:p>
            <a:pPr marL="383540" indent="-383540">
              <a:spcBef>
                <a:spcPts val="3515"/>
              </a:spcBef>
              <a:buFont typeface="Arial" panose="020B0604020202020204" pitchFamily="34" charset="0"/>
              <a:buChar char="•"/>
            </a:pPr>
            <a:r>
              <a:rPr lang="en-US" sz="2800" dirty="0">
                <a:latin typeface="Calibri"/>
                <a:ea typeface="Calibri"/>
                <a:cs typeface="Calibri"/>
              </a:rPr>
              <a:t>Whether any training and support around working with interpreters felt sufficient  </a:t>
            </a:r>
          </a:p>
          <a:p>
            <a:pPr marL="383540" indent="-383540">
              <a:spcBef>
                <a:spcPts val="3515"/>
              </a:spcBef>
              <a:buFont typeface="Arial" panose="020B0604020202020204" pitchFamily="34" charset="0"/>
              <a:buChar char="•"/>
            </a:pPr>
            <a:endParaRPr lang="en-US" sz="2800" dirty="0">
              <a:ea typeface="Calibri"/>
              <a:cs typeface="Calibri"/>
            </a:endParaRPr>
          </a:p>
        </p:txBody>
      </p:sp>
      <p:pic>
        <p:nvPicPr>
          <p:cNvPr id="9" name="Audio 8">
            <a:extLst>
              <a:ext uri="{FF2B5EF4-FFF2-40B4-BE49-F238E27FC236}">
                <a16:creationId xmlns:a16="http://schemas.microsoft.com/office/drawing/2014/main" id="{8DAE11E8-A40B-8B2D-92D1-92E205E0E4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22374866"/>
      </p:ext>
    </p:extLst>
  </p:cSld>
  <p:clrMapOvr>
    <a:masterClrMapping/>
  </p:clrMapOvr>
  <p:transition spd="med" advTm="6321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0371E-F24B-9B4B-832C-6A28CBFBD64B}"/>
              </a:ext>
            </a:extLst>
          </p:cNvPr>
          <p:cNvSpPr>
            <a:spLocks noGrp="1"/>
          </p:cNvSpPr>
          <p:nvPr>
            <p:ph type="title"/>
          </p:nvPr>
        </p:nvSpPr>
        <p:spPr>
          <a:xfrm>
            <a:off x="875489" y="107156"/>
            <a:ext cx="10113980" cy="1821656"/>
          </a:xfrm>
        </p:spPr>
        <p:txBody>
          <a:bodyPr/>
          <a:lstStyle/>
          <a:p>
            <a:r>
              <a:rPr lang="en-GB"/>
              <a:t>Research Problem (Really General)</a:t>
            </a:r>
          </a:p>
        </p:txBody>
      </p:sp>
      <p:sp>
        <p:nvSpPr>
          <p:cNvPr id="3" name="Text Placeholder 2">
            <a:extLst>
              <a:ext uri="{FF2B5EF4-FFF2-40B4-BE49-F238E27FC236}">
                <a16:creationId xmlns:a16="http://schemas.microsoft.com/office/drawing/2014/main" id="{58E6F9D7-AF4D-4843-B96D-59180C807F11}"/>
              </a:ext>
            </a:extLst>
          </p:cNvPr>
          <p:cNvSpPr>
            <a:spLocks noGrp="1"/>
          </p:cNvSpPr>
          <p:nvPr>
            <p:ph type="body" idx="1"/>
          </p:nvPr>
        </p:nvSpPr>
        <p:spPr>
          <a:xfrm>
            <a:off x="481747" y="2195712"/>
            <a:ext cx="11228505" cy="3740740"/>
          </a:xfrm>
        </p:spPr>
        <p:txBody>
          <a:bodyPr>
            <a:normAutofit/>
          </a:bodyPr>
          <a:lstStyle/>
          <a:p>
            <a:pPr marL="0" indent="0" algn="just">
              <a:spcBef>
                <a:spcPts val="3515"/>
              </a:spcBef>
              <a:buNone/>
            </a:pPr>
            <a:r>
              <a:rPr lang="en-GB" sz="3200" dirty="0">
                <a:cs typeface="Calibri"/>
              </a:rPr>
              <a:t>In the years following the ‘racial reckoning’ in the West, the field of psychotherapy has attempted to be more inclusive of critical social justice discourses in their governance and training materials. Despite this, there are growing concerns that these efforts are sometimes symbolic, emphasising individual action rather than structural changes that might more directly impact material lives of people of colour. </a:t>
            </a:r>
          </a:p>
        </p:txBody>
      </p:sp>
    </p:spTree>
    <p:extLst>
      <p:ext uri="{BB962C8B-B14F-4D97-AF65-F5344CB8AC3E}">
        <p14:creationId xmlns:p14="http://schemas.microsoft.com/office/powerpoint/2010/main" val="1647072211"/>
      </p:ext>
    </p:extLst>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457A2-B1CB-7744-9923-CF8FF1494547}"/>
              </a:ext>
            </a:extLst>
          </p:cNvPr>
          <p:cNvSpPr>
            <a:spLocks noGrp="1"/>
          </p:cNvSpPr>
          <p:nvPr>
            <p:ph type="title"/>
          </p:nvPr>
        </p:nvSpPr>
        <p:spPr>
          <a:xfrm>
            <a:off x="875489" y="107156"/>
            <a:ext cx="10113980" cy="1821656"/>
          </a:xfrm>
        </p:spPr>
        <p:txBody>
          <a:bodyPr/>
          <a:lstStyle/>
          <a:p>
            <a:r>
              <a:rPr lang="en-GB" sz="4750"/>
              <a:t>Research Question (Less General)</a:t>
            </a:r>
          </a:p>
        </p:txBody>
      </p:sp>
      <p:sp>
        <p:nvSpPr>
          <p:cNvPr id="3" name="Text Placeholder 2">
            <a:extLst>
              <a:ext uri="{FF2B5EF4-FFF2-40B4-BE49-F238E27FC236}">
                <a16:creationId xmlns:a16="http://schemas.microsoft.com/office/drawing/2014/main" id="{40ECDD32-8442-084C-A570-3DFEA6C755B1}"/>
              </a:ext>
            </a:extLst>
          </p:cNvPr>
          <p:cNvSpPr>
            <a:spLocks noGrp="1"/>
          </p:cNvSpPr>
          <p:nvPr>
            <p:ph type="body" idx="1"/>
          </p:nvPr>
        </p:nvSpPr>
        <p:spPr>
          <a:xfrm>
            <a:off x="565427" y="2430212"/>
            <a:ext cx="10561452" cy="4107656"/>
          </a:xfrm>
        </p:spPr>
        <p:txBody>
          <a:bodyPr>
            <a:normAutofit/>
          </a:bodyPr>
          <a:lstStyle/>
          <a:p>
            <a:pPr marL="383540" indent="-383540" algn="ctr">
              <a:spcBef>
                <a:spcPts val="3515"/>
              </a:spcBef>
              <a:buNone/>
            </a:pPr>
            <a:r>
              <a:rPr lang="en-GB" b="1" dirty="0"/>
              <a:t>‘Racialised Narratives, Symbolic Extraction and the Virtue of Deference’: A Critical Discourse Analysis of EDI materials produced by UK counselling and psychotherapy governing bodies</a:t>
            </a:r>
            <a:endParaRPr lang="en-GB" sz="3600" b="1" dirty="0">
              <a:ea typeface="+mn-lt"/>
              <a:cs typeface="+mn-lt"/>
            </a:endParaRPr>
          </a:p>
          <a:p>
            <a:pPr marL="0" indent="0">
              <a:spcBef>
                <a:spcPts val="3515"/>
              </a:spcBef>
              <a:buNone/>
            </a:pPr>
            <a:endParaRPr lang="en-GB" sz="3600" b="1" dirty="0">
              <a:cs typeface="Calibri"/>
            </a:endParaRPr>
          </a:p>
        </p:txBody>
      </p:sp>
    </p:spTree>
    <p:extLst>
      <p:ext uri="{BB962C8B-B14F-4D97-AF65-F5344CB8AC3E}">
        <p14:creationId xmlns:p14="http://schemas.microsoft.com/office/powerpoint/2010/main" val="3337345880"/>
      </p:ext>
    </p:extLst>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0371E-F24B-9B4B-832C-6A28CBFBD64B}"/>
              </a:ext>
            </a:extLst>
          </p:cNvPr>
          <p:cNvSpPr>
            <a:spLocks noGrp="1"/>
          </p:cNvSpPr>
          <p:nvPr>
            <p:ph type="title"/>
          </p:nvPr>
        </p:nvSpPr>
        <p:spPr>
          <a:xfrm>
            <a:off x="622570" y="107156"/>
            <a:ext cx="10366899" cy="1821656"/>
          </a:xfrm>
        </p:spPr>
        <p:txBody>
          <a:bodyPr/>
          <a:lstStyle/>
          <a:p>
            <a:r>
              <a:rPr lang="en-GB"/>
              <a:t>Research Aims (Specific)</a:t>
            </a:r>
          </a:p>
        </p:txBody>
      </p:sp>
      <p:sp>
        <p:nvSpPr>
          <p:cNvPr id="3" name="Text Placeholder 2">
            <a:extLst>
              <a:ext uri="{FF2B5EF4-FFF2-40B4-BE49-F238E27FC236}">
                <a16:creationId xmlns:a16="http://schemas.microsoft.com/office/drawing/2014/main" id="{58E6F9D7-AF4D-4843-B96D-59180C807F11}"/>
              </a:ext>
            </a:extLst>
          </p:cNvPr>
          <p:cNvSpPr>
            <a:spLocks noGrp="1"/>
          </p:cNvSpPr>
          <p:nvPr>
            <p:ph type="body" idx="1"/>
          </p:nvPr>
        </p:nvSpPr>
        <p:spPr>
          <a:xfrm>
            <a:off x="233464" y="1928812"/>
            <a:ext cx="10756005" cy="4822031"/>
          </a:xfrm>
        </p:spPr>
        <p:txBody>
          <a:bodyPr>
            <a:normAutofit/>
          </a:bodyPr>
          <a:lstStyle/>
          <a:p>
            <a:pPr marL="383540" indent="-383540">
              <a:spcBef>
                <a:spcPts val="3515"/>
              </a:spcBef>
            </a:pPr>
            <a:r>
              <a:rPr lang="en-GB" dirty="0"/>
              <a:t>Analyse how the discursive strategies employed by the BACP and UKCP commodify diversity as a marker of legitimacy</a:t>
            </a:r>
          </a:p>
          <a:p>
            <a:pPr marL="383540" indent="-383540">
              <a:spcBef>
                <a:spcPts val="3515"/>
              </a:spcBef>
            </a:pPr>
            <a:r>
              <a:rPr lang="en-GB" dirty="0"/>
              <a:t>Examine the use of visual semiotics in constructing racialised narratives of EDI </a:t>
            </a:r>
          </a:p>
          <a:p>
            <a:pPr marL="383540" indent="-383540">
              <a:spcBef>
                <a:spcPts val="3515"/>
              </a:spcBef>
            </a:pPr>
            <a:r>
              <a:rPr lang="en-GB" dirty="0"/>
              <a:t>Explore the use of deference in constructing representation and the role of marginalised practitioners within EDI discourses</a:t>
            </a:r>
            <a:endParaRPr lang="en-GB" sz="2800" dirty="0">
              <a:cs typeface="Calibri"/>
            </a:endParaRPr>
          </a:p>
          <a:p>
            <a:pPr marL="383540" indent="-383540">
              <a:spcBef>
                <a:spcPts val="3515"/>
              </a:spcBef>
              <a:buFont typeface="Arial" panose="020B0604020202020204" pitchFamily="34" charset="0"/>
              <a:buChar char="•"/>
            </a:pPr>
            <a:endParaRPr lang="en-GB" sz="2800" dirty="0">
              <a:cs typeface="Calibri"/>
            </a:endParaRPr>
          </a:p>
        </p:txBody>
      </p:sp>
    </p:spTree>
    <p:extLst>
      <p:ext uri="{BB962C8B-B14F-4D97-AF65-F5344CB8AC3E}">
        <p14:creationId xmlns:p14="http://schemas.microsoft.com/office/powerpoint/2010/main" val="1487462335"/>
      </p:ext>
    </p:extLst>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0371E-F24B-9B4B-832C-6A28CBFBD64B}"/>
              </a:ext>
            </a:extLst>
          </p:cNvPr>
          <p:cNvSpPr>
            <a:spLocks noGrp="1"/>
          </p:cNvSpPr>
          <p:nvPr>
            <p:ph type="title"/>
          </p:nvPr>
        </p:nvSpPr>
        <p:spPr>
          <a:xfrm>
            <a:off x="875489" y="107156"/>
            <a:ext cx="10113980" cy="1821656"/>
          </a:xfrm>
        </p:spPr>
        <p:txBody>
          <a:bodyPr/>
          <a:lstStyle/>
          <a:p>
            <a:r>
              <a:rPr lang="en-GB"/>
              <a:t>Research Problem (Really General)</a:t>
            </a:r>
          </a:p>
        </p:txBody>
      </p:sp>
      <p:sp>
        <p:nvSpPr>
          <p:cNvPr id="3" name="Text Placeholder 2">
            <a:extLst>
              <a:ext uri="{FF2B5EF4-FFF2-40B4-BE49-F238E27FC236}">
                <a16:creationId xmlns:a16="http://schemas.microsoft.com/office/drawing/2014/main" id="{58E6F9D7-AF4D-4843-B96D-59180C807F11}"/>
              </a:ext>
            </a:extLst>
          </p:cNvPr>
          <p:cNvSpPr>
            <a:spLocks noGrp="1"/>
          </p:cNvSpPr>
          <p:nvPr>
            <p:ph type="body" idx="1"/>
          </p:nvPr>
        </p:nvSpPr>
        <p:spPr>
          <a:xfrm>
            <a:off x="481747" y="1558630"/>
            <a:ext cx="11228505" cy="3740740"/>
          </a:xfrm>
        </p:spPr>
        <p:txBody>
          <a:bodyPr>
            <a:normAutofit/>
          </a:bodyPr>
          <a:lstStyle/>
          <a:p>
            <a:pPr marL="0" indent="0" algn="just">
              <a:spcBef>
                <a:spcPts val="3515"/>
              </a:spcBef>
              <a:buNone/>
            </a:pPr>
            <a:r>
              <a:rPr lang="en-GB" sz="3200" dirty="0">
                <a:cs typeface="Calibri"/>
              </a:rPr>
              <a:t>Trainees with ADHD sometimes struggle to comport themselves to the demands of the academy, including the sustained attention and self-awareness required to engage in lectures, successfully complete assessments and navigate interpersonal relationships with their peers. As a result, individuals with ADHD are at an elevated risk of underachievement, social challenges and heightened distress. </a:t>
            </a:r>
            <a:endParaRPr lang="en-US" dirty="0"/>
          </a:p>
        </p:txBody>
      </p:sp>
      <p:pic>
        <p:nvPicPr>
          <p:cNvPr id="5" name="Audio 4">
            <a:extLst>
              <a:ext uri="{FF2B5EF4-FFF2-40B4-BE49-F238E27FC236}">
                <a16:creationId xmlns:a16="http://schemas.microsoft.com/office/drawing/2014/main" id="{39E0C062-FE3A-3CAF-D02C-C28F0E7A6B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90244525"/>
      </p:ext>
    </p:extLst>
  </p:cSld>
  <p:clrMapOvr>
    <a:masterClrMapping/>
  </p:clrMapOvr>
  <p:transition spd="med" advTm="3690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457A2-B1CB-7744-9923-CF8FF1494547}"/>
              </a:ext>
            </a:extLst>
          </p:cNvPr>
          <p:cNvSpPr>
            <a:spLocks noGrp="1"/>
          </p:cNvSpPr>
          <p:nvPr>
            <p:ph type="title"/>
          </p:nvPr>
        </p:nvSpPr>
        <p:spPr>
          <a:xfrm>
            <a:off x="875489" y="107156"/>
            <a:ext cx="10113980" cy="1821656"/>
          </a:xfrm>
        </p:spPr>
        <p:txBody>
          <a:bodyPr/>
          <a:lstStyle/>
          <a:p>
            <a:r>
              <a:rPr lang="en-GB" sz="4750"/>
              <a:t>Research Question (Less General)</a:t>
            </a:r>
          </a:p>
        </p:txBody>
      </p:sp>
      <p:sp>
        <p:nvSpPr>
          <p:cNvPr id="3" name="Text Placeholder 2">
            <a:extLst>
              <a:ext uri="{FF2B5EF4-FFF2-40B4-BE49-F238E27FC236}">
                <a16:creationId xmlns:a16="http://schemas.microsoft.com/office/drawing/2014/main" id="{40ECDD32-8442-084C-A570-3DFEA6C755B1}"/>
              </a:ext>
            </a:extLst>
          </p:cNvPr>
          <p:cNvSpPr>
            <a:spLocks noGrp="1"/>
          </p:cNvSpPr>
          <p:nvPr>
            <p:ph type="body" idx="1"/>
          </p:nvPr>
        </p:nvSpPr>
        <p:spPr>
          <a:xfrm>
            <a:off x="651753" y="1785144"/>
            <a:ext cx="10561452" cy="4107656"/>
          </a:xfrm>
        </p:spPr>
        <p:txBody>
          <a:bodyPr>
            <a:normAutofit/>
          </a:bodyPr>
          <a:lstStyle/>
          <a:p>
            <a:pPr marL="0" indent="0" algn="ctr">
              <a:buNone/>
            </a:pPr>
            <a:r>
              <a:rPr lang="en-GB" b="1" dirty="0"/>
              <a:t>Exploring Neurodivergent Perspectives: ADHD in the context of counselling and psychotherapy training.</a:t>
            </a:r>
            <a:endParaRPr lang="en-GB" dirty="0"/>
          </a:p>
        </p:txBody>
      </p:sp>
      <p:pic>
        <p:nvPicPr>
          <p:cNvPr id="6" name="Audio 5">
            <a:extLst>
              <a:ext uri="{FF2B5EF4-FFF2-40B4-BE49-F238E27FC236}">
                <a16:creationId xmlns:a16="http://schemas.microsoft.com/office/drawing/2014/main" id="{D73D7556-CA67-3934-2D6C-4E3837FDFD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26180033"/>
      </p:ext>
    </p:extLst>
  </p:cSld>
  <p:clrMapOvr>
    <a:masterClrMapping/>
  </p:clrMapOvr>
  <p:transition spd="med" advTm="3370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0371E-F24B-9B4B-832C-6A28CBFBD64B}"/>
              </a:ext>
            </a:extLst>
          </p:cNvPr>
          <p:cNvSpPr>
            <a:spLocks noGrp="1"/>
          </p:cNvSpPr>
          <p:nvPr>
            <p:ph type="title"/>
          </p:nvPr>
        </p:nvSpPr>
        <p:spPr>
          <a:xfrm>
            <a:off x="622570" y="107156"/>
            <a:ext cx="10366899" cy="1821656"/>
          </a:xfrm>
        </p:spPr>
        <p:txBody>
          <a:bodyPr/>
          <a:lstStyle/>
          <a:p>
            <a:r>
              <a:rPr lang="en-GB"/>
              <a:t>Research Aims (Specific)</a:t>
            </a:r>
          </a:p>
        </p:txBody>
      </p:sp>
      <p:sp>
        <p:nvSpPr>
          <p:cNvPr id="3" name="Text Placeholder 2">
            <a:extLst>
              <a:ext uri="{FF2B5EF4-FFF2-40B4-BE49-F238E27FC236}">
                <a16:creationId xmlns:a16="http://schemas.microsoft.com/office/drawing/2014/main" id="{58E6F9D7-AF4D-4843-B96D-59180C807F11}"/>
              </a:ext>
            </a:extLst>
          </p:cNvPr>
          <p:cNvSpPr>
            <a:spLocks noGrp="1"/>
          </p:cNvSpPr>
          <p:nvPr>
            <p:ph type="body" idx="1"/>
          </p:nvPr>
        </p:nvSpPr>
        <p:spPr>
          <a:xfrm>
            <a:off x="233464" y="1655888"/>
            <a:ext cx="10756005" cy="4822031"/>
          </a:xfrm>
        </p:spPr>
        <p:txBody>
          <a:bodyPr>
            <a:normAutofit lnSpcReduction="10000"/>
          </a:bodyPr>
          <a:lstStyle/>
          <a:p>
            <a:pPr>
              <a:spcBef>
                <a:spcPts val="1000"/>
              </a:spcBef>
              <a:buFont typeface="Arial" panose="020B0604020202020204" pitchFamily="34" charset="0"/>
              <a:buChar char="•"/>
            </a:pPr>
            <a:r>
              <a:rPr lang="en-GB" sz="2800" dirty="0">
                <a:cs typeface="Calibri"/>
              </a:rPr>
              <a:t>To understand the lived experiences of counselling and psychotherapy trainees with ADHD within professional counselling and psychotherapy training settings.</a:t>
            </a:r>
          </a:p>
          <a:p>
            <a:pPr>
              <a:spcBef>
                <a:spcPts val="1000"/>
              </a:spcBef>
              <a:buFont typeface="Arial" panose="020B0604020202020204" pitchFamily="34" charset="0"/>
              <a:buChar char="•"/>
            </a:pPr>
            <a:r>
              <a:rPr lang="en-GB" sz="2800" dirty="0">
                <a:cs typeface="Calibri"/>
              </a:rPr>
              <a:t>To explore the coping strategies and approaches they adopt to navigate academic and social demands while managing ADHD symptoms.</a:t>
            </a:r>
          </a:p>
          <a:p>
            <a:pPr>
              <a:spcBef>
                <a:spcPts val="1000"/>
              </a:spcBef>
              <a:buFont typeface="Arial" panose="020B0604020202020204" pitchFamily="34" charset="0"/>
              <a:buChar char="•"/>
            </a:pPr>
            <a:r>
              <a:rPr lang="en-GB" sz="2800" dirty="0">
                <a:cs typeface="Calibri"/>
              </a:rPr>
              <a:t>To investigate how ADHD influences the development of essential therapeutic skills and competencies, such as empathy, information retention, and active listening.</a:t>
            </a:r>
          </a:p>
          <a:p>
            <a:pPr>
              <a:spcBef>
                <a:spcPts val="1000"/>
              </a:spcBef>
              <a:buFont typeface="Arial" panose="020B0604020202020204" pitchFamily="34" charset="0"/>
              <a:buChar char="•"/>
            </a:pPr>
            <a:r>
              <a:rPr lang="en-GB" sz="2800" dirty="0">
                <a:cs typeface="Calibri"/>
              </a:rPr>
              <a:t>To investigate how internal and external perceptions of ADHD shape trainees’ personal and professional identities, including decisions around disclosure.</a:t>
            </a:r>
          </a:p>
        </p:txBody>
      </p:sp>
      <p:pic>
        <p:nvPicPr>
          <p:cNvPr id="6" name="Audio 5">
            <a:extLst>
              <a:ext uri="{FF2B5EF4-FFF2-40B4-BE49-F238E27FC236}">
                <a16:creationId xmlns:a16="http://schemas.microsoft.com/office/drawing/2014/main" id="{25D124DA-DA10-11CE-952D-F36817A44D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22811631"/>
      </p:ext>
    </p:extLst>
  </p:cSld>
  <p:clrMapOvr>
    <a:masterClrMapping/>
  </p:clrMapOvr>
  <p:transition spd="med" advTm="5746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B9865DF3-63F0-4555-C124-D5B90F37B8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63952B-4DD4-8FC7-0DCD-C37F89677167}"/>
              </a:ext>
            </a:extLst>
          </p:cNvPr>
          <p:cNvSpPr>
            <a:spLocks noGrp="1"/>
          </p:cNvSpPr>
          <p:nvPr>
            <p:ph type="title"/>
          </p:nvPr>
        </p:nvSpPr>
        <p:spPr>
          <a:xfrm>
            <a:off x="875489" y="107156"/>
            <a:ext cx="10113980" cy="1821656"/>
          </a:xfrm>
        </p:spPr>
        <p:txBody>
          <a:bodyPr/>
          <a:lstStyle/>
          <a:p>
            <a:r>
              <a:rPr lang="en-GB"/>
              <a:t>Research Problem (Really General)</a:t>
            </a:r>
          </a:p>
        </p:txBody>
      </p:sp>
      <p:sp>
        <p:nvSpPr>
          <p:cNvPr id="3" name="Text Placeholder 2">
            <a:extLst>
              <a:ext uri="{FF2B5EF4-FFF2-40B4-BE49-F238E27FC236}">
                <a16:creationId xmlns:a16="http://schemas.microsoft.com/office/drawing/2014/main" id="{34D2EC9A-03E1-A817-C5DD-4A78FA1E3D42}"/>
              </a:ext>
            </a:extLst>
          </p:cNvPr>
          <p:cNvSpPr>
            <a:spLocks noGrp="1"/>
          </p:cNvSpPr>
          <p:nvPr>
            <p:ph type="body" idx="1"/>
          </p:nvPr>
        </p:nvSpPr>
        <p:spPr>
          <a:xfrm>
            <a:off x="481747" y="1558630"/>
            <a:ext cx="11228505" cy="3740740"/>
          </a:xfrm>
        </p:spPr>
        <p:txBody>
          <a:bodyPr>
            <a:normAutofit/>
          </a:bodyPr>
          <a:lstStyle/>
          <a:p>
            <a:pPr marL="0" indent="0" algn="just">
              <a:spcBef>
                <a:spcPts val="3515"/>
              </a:spcBef>
              <a:buNone/>
            </a:pPr>
            <a:r>
              <a:rPr lang="en-GB" sz="3200" dirty="0">
                <a:cs typeface="Calibri"/>
              </a:rPr>
              <a:t>Person Centred theory has historically struggled to conceptualise issues relating to sex and sexuality, and PCT training schemes have left clinicians unequipped to work with such material in session. As a result, clients from both majority and minority backgrounds may experience stigma or shame due to the inability – or unwillingness – of PCT practitioners to explore their sexual 'selves'. </a:t>
            </a:r>
            <a:endParaRPr lang="en-US" dirty="0"/>
          </a:p>
        </p:txBody>
      </p:sp>
      <p:pic>
        <p:nvPicPr>
          <p:cNvPr id="7" name="Audio 6">
            <a:extLst>
              <a:ext uri="{FF2B5EF4-FFF2-40B4-BE49-F238E27FC236}">
                <a16:creationId xmlns:a16="http://schemas.microsoft.com/office/drawing/2014/main" id="{87B33D79-2682-2048-023E-42DCDC9B42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0118520"/>
      </p:ext>
    </p:extLst>
  </p:cSld>
  <p:clrMapOvr>
    <a:masterClrMapping/>
  </p:clrMapOvr>
  <p:transition spd="med" advTm="691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1DF0B73-D370-2024-672A-A26426A26B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95B9AF-2F2A-B89B-912C-E98875C41762}"/>
              </a:ext>
            </a:extLst>
          </p:cNvPr>
          <p:cNvSpPr>
            <a:spLocks noGrp="1"/>
          </p:cNvSpPr>
          <p:nvPr>
            <p:ph type="title"/>
          </p:nvPr>
        </p:nvSpPr>
        <p:spPr>
          <a:xfrm>
            <a:off x="875489" y="107156"/>
            <a:ext cx="10113980" cy="1821656"/>
          </a:xfrm>
        </p:spPr>
        <p:txBody>
          <a:bodyPr/>
          <a:lstStyle/>
          <a:p>
            <a:r>
              <a:rPr lang="en-GB" sz="4750"/>
              <a:t>Research Question (Less General)</a:t>
            </a:r>
          </a:p>
        </p:txBody>
      </p:sp>
      <p:sp>
        <p:nvSpPr>
          <p:cNvPr id="3" name="Text Placeholder 2">
            <a:extLst>
              <a:ext uri="{FF2B5EF4-FFF2-40B4-BE49-F238E27FC236}">
                <a16:creationId xmlns:a16="http://schemas.microsoft.com/office/drawing/2014/main" id="{57A6560E-8E1D-B4EE-B21E-64529A4A5864}"/>
              </a:ext>
            </a:extLst>
          </p:cNvPr>
          <p:cNvSpPr>
            <a:spLocks noGrp="1"/>
          </p:cNvSpPr>
          <p:nvPr>
            <p:ph type="body" idx="1"/>
          </p:nvPr>
        </p:nvSpPr>
        <p:spPr>
          <a:xfrm>
            <a:off x="434263" y="3023573"/>
            <a:ext cx="10561452" cy="4107656"/>
          </a:xfrm>
        </p:spPr>
        <p:txBody>
          <a:bodyPr>
            <a:normAutofit/>
          </a:bodyPr>
          <a:lstStyle/>
          <a:p>
            <a:pPr marL="383540" indent="-383540" algn="ctr">
              <a:spcBef>
                <a:spcPts val="3515"/>
              </a:spcBef>
              <a:buNone/>
            </a:pPr>
            <a:r>
              <a:rPr lang="en-GB" sz="3600" b="1" dirty="0">
                <a:latin typeface="Calibri"/>
                <a:ea typeface="+mn-lt"/>
                <a:cs typeface="Calibri"/>
              </a:rPr>
              <a:t>Discourse About Intercourse: A Critical Discourse Analysis Of Qualified Person-centred Therapists Experiences Of Discussing Sex With Their Clients.</a:t>
            </a:r>
            <a:br>
              <a:rPr lang="en-GB" sz="3600" b="1" dirty="0">
                <a:latin typeface="Calibri"/>
                <a:ea typeface="+mn-lt"/>
                <a:cs typeface="Calibri"/>
              </a:rPr>
            </a:br>
            <a:endParaRPr lang="en-GB" sz="3600" b="1" dirty="0">
              <a:latin typeface="Calibri"/>
              <a:ea typeface="+mn-lt"/>
              <a:cs typeface="Calibri"/>
            </a:endParaRPr>
          </a:p>
          <a:p>
            <a:pPr marL="383540" indent="-383540" algn="ctr">
              <a:spcBef>
                <a:spcPts val="3515"/>
              </a:spcBef>
              <a:buNone/>
            </a:pPr>
            <a:endParaRPr lang="en-GB" sz="3600" b="1">
              <a:ea typeface="+mn-lt"/>
              <a:cs typeface="+mn-lt"/>
            </a:endParaRPr>
          </a:p>
          <a:p>
            <a:pPr marL="0" indent="0">
              <a:spcBef>
                <a:spcPts val="3515"/>
              </a:spcBef>
              <a:buNone/>
            </a:pPr>
            <a:endParaRPr lang="en-GB" sz="3600" b="1">
              <a:cs typeface="Calibri"/>
            </a:endParaRPr>
          </a:p>
        </p:txBody>
      </p:sp>
    </p:spTree>
    <p:extLst>
      <p:ext uri="{BB962C8B-B14F-4D97-AF65-F5344CB8AC3E}">
        <p14:creationId xmlns:p14="http://schemas.microsoft.com/office/powerpoint/2010/main" val="2133229023"/>
      </p:ext>
    </p:extLst>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58603158-1377-CC93-FEF0-1C924CA1F4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B22070-FC66-55C8-CAA6-6FED3F406E7F}"/>
              </a:ext>
            </a:extLst>
          </p:cNvPr>
          <p:cNvSpPr>
            <a:spLocks noGrp="1"/>
          </p:cNvSpPr>
          <p:nvPr>
            <p:ph type="title"/>
          </p:nvPr>
        </p:nvSpPr>
        <p:spPr>
          <a:xfrm>
            <a:off x="622570" y="107156"/>
            <a:ext cx="10366899" cy="1821656"/>
          </a:xfrm>
        </p:spPr>
        <p:txBody>
          <a:bodyPr/>
          <a:lstStyle/>
          <a:p>
            <a:r>
              <a:rPr lang="en-GB"/>
              <a:t>Research Aims (Specific)</a:t>
            </a:r>
          </a:p>
        </p:txBody>
      </p:sp>
      <p:sp>
        <p:nvSpPr>
          <p:cNvPr id="3" name="Text Placeholder 2">
            <a:extLst>
              <a:ext uri="{FF2B5EF4-FFF2-40B4-BE49-F238E27FC236}">
                <a16:creationId xmlns:a16="http://schemas.microsoft.com/office/drawing/2014/main" id="{9E65864F-F411-ECA3-C1F5-946E3188EBC0}"/>
              </a:ext>
            </a:extLst>
          </p:cNvPr>
          <p:cNvSpPr>
            <a:spLocks noGrp="1"/>
          </p:cNvSpPr>
          <p:nvPr>
            <p:ph type="body" idx="1"/>
          </p:nvPr>
        </p:nvSpPr>
        <p:spPr>
          <a:xfrm>
            <a:off x="421182" y="1709637"/>
            <a:ext cx="10756005" cy="4822031"/>
          </a:xfrm>
        </p:spPr>
        <p:txBody>
          <a:bodyPr>
            <a:normAutofit/>
          </a:bodyPr>
          <a:lstStyle/>
          <a:p>
            <a:pPr marL="383540" indent="-383540">
              <a:spcBef>
                <a:spcPts val="1000"/>
              </a:spcBef>
              <a:buChar char="•"/>
            </a:pPr>
            <a:r>
              <a:rPr lang="en-GB" sz="2800" dirty="0">
                <a:latin typeface="Calibri"/>
                <a:ea typeface="Calibri"/>
                <a:cs typeface="Calibri"/>
              </a:rPr>
              <a:t>To identify the specific situations and contexts in which person-centred therapists make deliberate decisions on whether or not to address sex with their clients in therapy.</a:t>
            </a:r>
            <a:endParaRPr lang="en-GB" sz="2800" dirty="0">
              <a:solidFill>
                <a:srgbClr val="000000"/>
              </a:solidFill>
              <a:latin typeface="Calibri"/>
              <a:ea typeface="Calibri"/>
              <a:cs typeface="Calibri"/>
            </a:endParaRPr>
          </a:p>
          <a:p>
            <a:pPr marL="383540" indent="-383540">
              <a:spcBef>
                <a:spcPts val="1000"/>
              </a:spcBef>
              <a:buChar char="•"/>
            </a:pPr>
            <a:r>
              <a:rPr lang="en-GB" sz="2800" dirty="0">
                <a:latin typeface="Calibri"/>
                <a:ea typeface="Calibri"/>
                <a:cs typeface="Calibri"/>
              </a:rPr>
              <a:t>To understand therapist comfort or discomfort with the issue of sex in connection to their own identity and experiences.</a:t>
            </a:r>
          </a:p>
          <a:p>
            <a:pPr marL="383540" indent="-383540">
              <a:spcBef>
                <a:spcPts val="1000"/>
              </a:spcBef>
              <a:buChar char="•"/>
            </a:pPr>
            <a:r>
              <a:rPr lang="en-GB" sz="2800" dirty="0">
                <a:latin typeface="Calibri"/>
                <a:ea typeface="Calibri"/>
                <a:cs typeface="Calibri"/>
              </a:rPr>
              <a:t>To consider how the therapist’s understanding of the person-centred model of therapy impacts on therapeutic practice regarding sex.</a:t>
            </a:r>
            <a:endParaRPr lang="en-GB" sz="2800" dirty="0">
              <a:solidFill>
                <a:srgbClr val="000000"/>
              </a:solidFill>
              <a:latin typeface="Calibri"/>
              <a:ea typeface="Calibri"/>
              <a:cs typeface="Calibri"/>
            </a:endParaRPr>
          </a:p>
          <a:p>
            <a:pPr marL="383540" indent="-383540">
              <a:spcBef>
                <a:spcPts val="1000"/>
              </a:spcBef>
              <a:buChar char="•"/>
            </a:pPr>
            <a:r>
              <a:rPr lang="en-GB" sz="2800" dirty="0">
                <a:latin typeface="Calibri"/>
                <a:ea typeface="Calibri"/>
                <a:cs typeface="Calibri"/>
              </a:rPr>
              <a:t>To identify the influence of wider structures which impact on therapist practice regarding the issue of sex.</a:t>
            </a:r>
          </a:p>
          <a:p>
            <a:pPr marL="383540" indent="-383540">
              <a:spcBef>
                <a:spcPts val="1000"/>
              </a:spcBef>
              <a:buChar char="•"/>
            </a:pPr>
            <a:endParaRPr lang="en-GB" sz="2800" dirty="0">
              <a:ea typeface="Calibri"/>
              <a:cs typeface="Calibri"/>
            </a:endParaRPr>
          </a:p>
        </p:txBody>
      </p:sp>
    </p:spTree>
    <p:extLst>
      <p:ext uri="{BB962C8B-B14F-4D97-AF65-F5344CB8AC3E}">
        <p14:creationId xmlns:p14="http://schemas.microsoft.com/office/powerpoint/2010/main" val="2899558530"/>
      </p:ext>
    </p:extLst>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11E9AA0-21FB-BDC3-2143-5FD6339A9A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77EB45-376D-28B8-F691-1C7560985DD8}"/>
              </a:ext>
            </a:extLst>
          </p:cNvPr>
          <p:cNvSpPr>
            <a:spLocks noGrp="1"/>
          </p:cNvSpPr>
          <p:nvPr>
            <p:ph type="title"/>
          </p:nvPr>
        </p:nvSpPr>
        <p:spPr>
          <a:xfrm>
            <a:off x="900025" y="107156"/>
            <a:ext cx="11288888" cy="1821656"/>
          </a:xfrm>
        </p:spPr>
        <p:txBody>
          <a:bodyPr/>
          <a:lstStyle/>
          <a:p>
            <a:r>
              <a:rPr lang="en-US" sz="4750" b="1" u="sng" dirty="0">
                <a:cs typeface="Calibri Light"/>
              </a:rPr>
              <a:t>Research Proposal Outline</a:t>
            </a:r>
            <a:r>
              <a:rPr lang="en-US" sz="2000" b="1" dirty="0">
                <a:cs typeface="Calibri Light"/>
              </a:rPr>
              <a:t> </a:t>
            </a:r>
            <a:br>
              <a:rPr lang="en-US" sz="2000" b="1" dirty="0">
                <a:cs typeface="Calibri Light"/>
              </a:rPr>
            </a:br>
            <a:r>
              <a:rPr lang="en-US" sz="2000" b="1" dirty="0">
                <a:cs typeface="Calibri Light"/>
              </a:rPr>
              <a:t>(see</a:t>
            </a:r>
            <a:r>
              <a:rPr lang="en-US" sz="2000" b="1" u="sng" dirty="0">
                <a:cs typeface="Calibri Light"/>
              </a:rPr>
              <a:t> VERY SPECIFIC </a:t>
            </a:r>
            <a:r>
              <a:rPr lang="en-US" sz="2000" b="1" dirty="0">
                <a:cs typeface="Calibri Light"/>
              </a:rPr>
              <a:t>guidance and exemplars on BB)</a:t>
            </a:r>
          </a:p>
        </p:txBody>
      </p:sp>
      <p:sp>
        <p:nvSpPr>
          <p:cNvPr id="4" name="TextBox 3">
            <a:extLst>
              <a:ext uri="{FF2B5EF4-FFF2-40B4-BE49-F238E27FC236}">
                <a16:creationId xmlns:a16="http://schemas.microsoft.com/office/drawing/2014/main" id="{C9A3F459-76FB-A474-86BD-FF2B6F2A0FEA}"/>
              </a:ext>
            </a:extLst>
          </p:cNvPr>
          <p:cNvSpPr txBox="1"/>
          <p:nvPr/>
        </p:nvSpPr>
        <p:spPr>
          <a:xfrm>
            <a:off x="767862" y="1715478"/>
            <a:ext cx="10499967"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Segoe UI"/>
              </a:rPr>
              <a:t>1. </a:t>
            </a:r>
            <a:r>
              <a:rPr lang="en-GB" sz="2400" b="1" dirty="0">
                <a:highlight>
                  <a:srgbClr val="FFFF00"/>
                </a:highlight>
                <a:cs typeface="Segoe UI"/>
              </a:rPr>
              <a:t>Title, rationale, context and research aims </a:t>
            </a:r>
            <a:r>
              <a:rPr lang="en-US" sz="2400" b="1" dirty="0">
                <a:highlight>
                  <a:srgbClr val="FFFF00"/>
                </a:highlight>
                <a:cs typeface="Segoe UI"/>
              </a:rPr>
              <a:t>​</a:t>
            </a:r>
            <a:endParaRPr lang="en-US" sz="2400" b="1" dirty="0">
              <a:highlight>
                <a:srgbClr val="FFFF00"/>
              </a:highlight>
              <a:ea typeface="Calibri"/>
              <a:cs typeface="Calibri"/>
            </a:endParaRPr>
          </a:p>
          <a:p>
            <a:r>
              <a:rPr lang="en-GB" sz="2400" b="1" dirty="0">
                <a:cs typeface="Segoe UI"/>
              </a:rPr>
              <a:t>2. Literature review​</a:t>
            </a:r>
            <a:endParaRPr lang="en-GB" sz="2400" b="1" dirty="0">
              <a:ea typeface="Calibri"/>
              <a:cs typeface="Segoe UI"/>
            </a:endParaRPr>
          </a:p>
          <a:p>
            <a:r>
              <a:rPr lang="en-GB" sz="2400" b="1" dirty="0">
                <a:cs typeface="Segoe UI"/>
              </a:rPr>
              <a:t>3. Methodology and Methods</a:t>
            </a:r>
            <a:endParaRPr lang="en-GB" sz="2400" b="1" dirty="0">
              <a:ea typeface="Calibri"/>
              <a:cs typeface="Segoe UI"/>
            </a:endParaRPr>
          </a:p>
          <a:p>
            <a:pPr marL="914400" lvl="1" indent="-457200">
              <a:buFont typeface="Wingdings"/>
              <a:buChar char="Ø"/>
            </a:pPr>
            <a:r>
              <a:rPr lang="en-GB" sz="2400" dirty="0">
                <a:ea typeface="+mn-lt"/>
                <a:cs typeface="+mn-lt"/>
              </a:rPr>
              <a:t>Chosen Methodological approach &amp; rationale </a:t>
            </a:r>
          </a:p>
          <a:p>
            <a:pPr marL="914400" lvl="1" indent="-457200">
              <a:buFont typeface="Wingdings"/>
              <a:buChar char="Ø"/>
            </a:pPr>
            <a:r>
              <a:rPr lang="en-GB" sz="2400" dirty="0">
                <a:cs typeface="Segoe UI"/>
              </a:rPr>
              <a:t>Methods of data collection​</a:t>
            </a:r>
            <a:endParaRPr lang="en-GB" sz="2400" dirty="0">
              <a:cs typeface="Calibri"/>
            </a:endParaRPr>
          </a:p>
          <a:p>
            <a:pPr marL="914400" lvl="1" indent="-457200">
              <a:buFont typeface="Wingdings"/>
              <a:buChar char="Ø"/>
            </a:pPr>
            <a:r>
              <a:rPr lang="en-GB" sz="2400" dirty="0">
                <a:ea typeface="+mn-lt"/>
                <a:cs typeface="+mn-lt"/>
              </a:rPr>
              <a:t>Your professional role and your relationship to participants</a:t>
            </a:r>
            <a:endParaRPr lang="en-US" sz="2400" dirty="0">
              <a:ea typeface="+mn-lt"/>
              <a:cs typeface="+mn-lt"/>
            </a:endParaRPr>
          </a:p>
          <a:p>
            <a:pPr marL="914400" lvl="1" indent="-457200">
              <a:buFont typeface="Wingdings"/>
              <a:buChar char="Ø"/>
            </a:pPr>
            <a:r>
              <a:rPr lang="en-GB" sz="2400" dirty="0">
                <a:ea typeface="+mn-lt"/>
                <a:cs typeface="+mn-lt"/>
              </a:rPr>
              <a:t>Details of sample and sampling strategy and research setting  </a:t>
            </a:r>
            <a:endParaRPr lang="en-US" sz="2400" dirty="0">
              <a:ea typeface="+mn-lt"/>
              <a:cs typeface="+mn-lt"/>
            </a:endParaRPr>
          </a:p>
          <a:p>
            <a:pPr marL="914400" lvl="1" indent="-457200">
              <a:buFont typeface="Wingdings"/>
              <a:buChar char="Ø"/>
            </a:pPr>
            <a:r>
              <a:rPr lang="en-GB" sz="2400" dirty="0">
                <a:cs typeface="Segoe UI"/>
              </a:rPr>
              <a:t>Approach to reliability &amp; validity and/or trustworthiness​</a:t>
            </a:r>
            <a:endParaRPr lang="en-GB" sz="2400" dirty="0">
              <a:ea typeface="Calibri"/>
              <a:cs typeface="Segoe UI"/>
            </a:endParaRPr>
          </a:p>
          <a:p>
            <a:pPr marL="914400" lvl="1" indent="-457200">
              <a:buFont typeface="Wingdings"/>
              <a:buChar char="Ø"/>
            </a:pPr>
            <a:r>
              <a:rPr lang="en-GB" sz="2400" dirty="0">
                <a:cs typeface="Segoe UI"/>
              </a:rPr>
              <a:t>Method of Data Analysis </a:t>
            </a:r>
            <a:endParaRPr lang="en-GB" sz="2400" dirty="0">
              <a:ea typeface="Calibri"/>
              <a:cs typeface="Segoe UI"/>
            </a:endParaRPr>
          </a:p>
          <a:p>
            <a:r>
              <a:rPr lang="en-GB" sz="2400" b="1" dirty="0">
                <a:cs typeface="Segoe UI"/>
              </a:rPr>
              <a:t>4. Ethical Considerations ​</a:t>
            </a:r>
            <a:endParaRPr lang="en-GB" sz="2400" b="1" dirty="0">
              <a:ea typeface="Calibri"/>
              <a:cs typeface="Segoe UI"/>
            </a:endParaRPr>
          </a:p>
          <a:p>
            <a:pPr marL="914400" lvl="1" indent="-457200">
              <a:buFont typeface="Wingdings"/>
              <a:buChar char="Ø"/>
            </a:pPr>
            <a:r>
              <a:rPr lang="en-GB" sz="2400" dirty="0">
                <a:ea typeface="+mn-lt"/>
                <a:cs typeface="+mn-lt"/>
              </a:rPr>
              <a:t>Duty of Care to participants </a:t>
            </a:r>
          </a:p>
          <a:p>
            <a:pPr marL="914400" lvl="1" indent="-457200">
              <a:buFont typeface="Wingdings"/>
              <a:buChar char="Ø"/>
            </a:pPr>
            <a:r>
              <a:rPr lang="en-GB" sz="2400" dirty="0">
                <a:ea typeface="+mn-lt"/>
                <a:cs typeface="+mn-lt"/>
              </a:rPr>
              <a:t>Data Management</a:t>
            </a:r>
          </a:p>
          <a:p>
            <a:pPr marL="914400" lvl="1" indent="-457200">
              <a:buFont typeface="Wingdings"/>
              <a:buChar char="Ø"/>
            </a:pPr>
            <a:r>
              <a:rPr lang="en-GB" sz="2400" dirty="0">
                <a:ea typeface="+mn-lt"/>
                <a:cs typeface="+mn-lt"/>
              </a:rPr>
              <a:t>Confidentiality  </a:t>
            </a:r>
            <a:endParaRPr lang="en-GB" sz="2400" dirty="0">
              <a:cs typeface="Calibri"/>
            </a:endParaRPr>
          </a:p>
        </p:txBody>
      </p:sp>
    </p:spTree>
    <p:extLst>
      <p:ext uri="{BB962C8B-B14F-4D97-AF65-F5344CB8AC3E}">
        <p14:creationId xmlns:p14="http://schemas.microsoft.com/office/powerpoint/2010/main" val="551763791"/>
      </p:ext>
    </p:extLst>
  </p:cSld>
  <p:clrMapOvr>
    <a:masterClrMapping/>
  </p:clrMapOvr>
  <p:transition spd="med"/>
</p:sld>
</file>

<file path=ppt/slides/slide6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F0178824-1F71-A63B-8004-3B117B882155}"/>
            </a:ext>
          </a:extLst>
        </p:cNvPr>
        <p:cNvGrpSpPr/>
        <p:nvPr/>
      </p:nvGrpSpPr>
      <p:grpSpPr>
        <a:xfrm>
          <a:off x="0" y="0"/>
          <a:ext cx="0" cy="0"/>
          <a:chOff x="0" y="0"/>
          <a:chExt cx="0" cy="0"/>
        </a:xfrm>
      </p:grpSpPr>
      <p:pic>
        <p:nvPicPr>
          <p:cNvPr id="2" name="Picture 1" descr="A black and white text on a white background&#10;&#10;AI-generated content may be incorrect.">
            <a:extLst>
              <a:ext uri="{FF2B5EF4-FFF2-40B4-BE49-F238E27FC236}">
                <a16:creationId xmlns:a16="http://schemas.microsoft.com/office/drawing/2014/main" id="{2972BA88-26C8-E684-B2B7-4B7D10764DA2}"/>
              </a:ext>
            </a:extLst>
          </p:cNvPr>
          <p:cNvPicPr>
            <a:picLocks noChangeAspect="1"/>
          </p:cNvPicPr>
          <p:nvPr/>
        </p:nvPicPr>
        <p:blipFill>
          <a:blip r:embed="rId3"/>
          <a:stretch>
            <a:fillRect/>
          </a:stretch>
        </p:blipFill>
        <p:spPr>
          <a:xfrm>
            <a:off x="643467" y="1179830"/>
            <a:ext cx="10905066" cy="4498338"/>
          </a:xfrm>
          <a:prstGeom prst="rect">
            <a:avLst/>
          </a:prstGeom>
        </p:spPr>
      </p:pic>
    </p:spTree>
    <p:extLst>
      <p:ext uri="{BB962C8B-B14F-4D97-AF65-F5344CB8AC3E}">
        <p14:creationId xmlns:p14="http://schemas.microsoft.com/office/powerpoint/2010/main" val="2102857692"/>
      </p:ext>
    </p:extLst>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4" name="Picture 3" descr="A white text on a black background&#10;&#10;AI-generated content may be incorrect.">
            <a:extLst>
              <a:ext uri="{FF2B5EF4-FFF2-40B4-BE49-F238E27FC236}">
                <a16:creationId xmlns:a16="http://schemas.microsoft.com/office/drawing/2014/main" id="{34CA9FBD-D9B9-4267-28FD-9E401CEFF26F}"/>
              </a:ext>
            </a:extLst>
          </p:cNvPr>
          <p:cNvPicPr>
            <a:picLocks noChangeAspect="1"/>
          </p:cNvPicPr>
          <p:nvPr/>
        </p:nvPicPr>
        <p:blipFill>
          <a:blip r:embed="rId2"/>
          <a:stretch>
            <a:fillRect/>
          </a:stretch>
        </p:blipFill>
        <p:spPr>
          <a:xfrm>
            <a:off x="1550283" y="-699"/>
            <a:ext cx="9091434" cy="6859396"/>
          </a:xfrm>
          <a:prstGeom prst="rect">
            <a:avLst/>
          </a:prstGeom>
        </p:spPr>
      </p:pic>
    </p:spTree>
    <p:extLst>
      <p:ext uri="{BB962C8B-B14F-4D97-AF65-F5344CB8AC3E}">
        <p14:creationId xmlns:p14="http://schemas.microsoft.com/office/powerpoint/2010/main" val="1992211549"/>
      </p:ext>
    </p:extLst>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16FCEB6A-0A32-E776-B530-1541DF66CE67}"/>
            </a:ext>
          </a:extLst>
        </p:cNvPr>
        <p:cNvGrpSpPr/>
        <p:nvPr/>
      </p:nvGrpSpPr>
      <p:grpSpPr>
        <a:xfrm>
          <a:off x="0" y="0"/>
          <a:ext cx="0" cy="0"/>
          <a:chOff x="0" y="0"/>
          <a:chExt cx="0" cy="0"/>
        </a:xfrm>
      </p:grpSpPr>
      <p:pic>
        <p:nvPicPr>
          <p:cNvPr id="2" name="Picture 1" descr="A white text on a white background&#10;&#10;AI-generated content may be incorrect.">
            <a:extLst>
              <a:ext uri="{FF2B5EF4-FFF2-40B4-BE49-F238E27FC236}">
                <a16:creationId xmlns:a16="http://schemas.microsoft.com/office/drawing/2014/main" id="{4EFE780D-B5AF-9799-D76B-546EDA9D1F9B}"/>
              </a:ext>
            </a:extLst>
          </p:cNvPr>
          <p:cNvPicPr>
            <a:picLocks noChangeAspect="1"/>
          </p:cNvPicPr>
          <p:nvPr/>
        </p:nvPicPr>
        <p:blipFill>
          <a:blip r:embed="rId2"/>
          <a:stretch>
            <a:fillRect/>
          </a:stretch>
        </p:blipFill>
        <p:spPr>
          <a:xfrm>
            <a:off x="0" y="470327"/>
            <a:ext cx="12192000" cy="5917347"/>
          </a:xfrm>
          <a:prstGeom prst="rect">
            <a:avLst/>
          </a:prstGeom>
        </p:spPr>
      </p:pic>
    </p:spTree>
    <p:extLst>
      <p:ext uri="{BB962C8B-B14F-4D97-AF65-F5344CB8AC3E}">
        <p14:creationId xmlns:p14="http://schemas.microsoft.com/office/powerpoint/2010/main" val="2258848898"/>
      </p:ext>
    </p:extLst>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9F167-4503-7113-DAEF-4DE63416E8F5}"/>
              </a:ext>
            </a:extLst>
          </p:cNvPr>
          <p:cNvSpPr>
            <a:spLocks noGrp="1"/>
          </p:cNvSpPr>
          <p:nvPr>
            <p:ph type="title"/>
          </p:nvPr>
        </p:nvSpPr>
        <p:spPr>
          <a:xfrm>
            <a:off x="694097" y="2520156"/>
            <a:ext cx="10903856" cy="1821656"/>
          </a:xfrm>
        </p:spPr>
        <p:txBody>
          <a:bodyPr vert="horz" lIns="91440" tIns="45720" rIns="91440" bIns="45720" rtlCol="0" anchor="ctr">
            <a:noAutofit/>
          </a:bodyPr>
          <a:lstStyle/>
          <a:p>
            <a:r>
              <a:rPr lang="en-US" sz="3600">
                <a:cs typeface="Calibri Light"/>
              </a:rPr>
              <a:t>In pairs or triads, try and formulate an initial idea. Go through a rough Research Problem, Title and Aims...</a:t>
            </a:r>
            <a:br>
              <a:rPr lang="en-US" sz="3600">
                <a:cs typeface="Calibri Light"/>
              </a:rPr>
            </a:br>
            <a:br>
              <a:rPr lang="en-US" sz="3600">
                <a:cs typeface="Calibri Light"/>
              </a:rPr>
            </a:br>
            <a:r>
              <a:rPr lang="en-US" sz="3600">
                <a:cs typeface="Calibri Light"/>
              </a:rPr>
              <a:t>Can you see the beginnings of an evolution from general problem to specific topic of inquiry?</a:t>
            </a:r>
            <a:br>
              <a:rPr lang="en-US" sz="3600">
                <a:cs typeface="Calibri Light"/>
              </a:rPr>
            </a:br>
            <a:br>
              <a:rPr lang="en-US" sz="3600">
                <a:cs typeface="Calibri Light"/>
              </a:rPr>
            </a:br>
            <a:r>
              <a:rPr lang="en-US" sz="3600">
                <a:cs typeface="Calibri Light"/>
              </a:rPr>
              <a:t>Where are your idea(s) fuzzy? Where do they need to be tightened up/ made more specific/ focused towards a more coherent research direction?</a:t>
            </a:r>
          </a:p>
        </p:txBody>
      </p:sp>
    </p:spTree>
    <p:extLst>
      <p:ext uri="{BB962C8B-B14F-4D97-AF65-F5344CB8AC3E}">
        <p14:creationId xmlns:p14="http://schemas.microsoft.com/office/powerpoint/2010/main" val="4036678040"/>
      </p:ext>
    </p:extLst>
  </p:cSld>
  <p:clrMapOvr>
    <a:masterClrMapping/>
  </p:clrMapOvr>
  <p:transition spd="med"/>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removed="0"/>
</clbl:labelList>
</file>

<file path=docProps/app.xml><?xml version="1.0" encoding="utf-8"?>
<Properties xmlns="http://schemas.openxmlformats.org/officeDocument/2006/extended-properties" xmlns:vt="http://schemas.openxmlformats.org/officeDocument/2006/docPropsVTypes">
  <Template>office theme</Template>
  <TotalTime>1286</TotalTime>
  <Words>4229</Words>
  <Application>Microsoft Macintosh PowerPoint</Application>
  <PresentationFormat>Widescreen</PresentationFormat>
  <Paragraphs>475</Paragraphs>
  <Slides>65</Slides>
  <Notes>46</Notes>
  <HiddenSlides>29</HiddenSlides>
  <MMClips>33</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65</vt:i4>
      </vt:variant>
    </vt:vector>
  </HeadingPairs>
  <TitlesOfParts>
    <vt:vector size="76" baseType="lpstr">
      <vt:lpstr>ＭＳ Ｐゴシック</vt:lpstr>
      <vt:lpstr>Arial</vt:lpstr>
      <vt:lpstr>Calibri</vt:lpstr>
      <vt:lpstr>Calibri Light</vt:lpstr>
      <vt:lpstr>Segoe UI</vt:lpstr>
      <vt:lpstr>Wingdings</vt:lpstr>
      <vt:lpstr>Office Theme</vt:lpstr>
      <vt:lpstr>Office Theme</vt:lpstr>
      <vt:lpstr>Office Theme</vt:lpstr>
      <vt:lpstr>Office Theme</vt:lpstr>
      <vt:lpstr>Office Theme</vt:lpstr>
      <vt:lpstr>Research Design and Research Aims </vt:lpstr>
      <vt:lpstr>Touch on design in practical terms</vt:lpstr>
      <vt:lpstr>Learning Outcomes For Today </vt:lpstr>
      <vt:lpstr>PowerPoint Presentation</vt:lpstr>
      <vt:lpstr>Research Proposal Outline  (2000 words...see VERY SPECIFIC guidance and exemplars on BB)</vt:lpstr>
      <vt:lpstr>PowerPoint Presentation</vt:lpstr>
      <vt:lpstr>What do you understand by ‘research’?  In what way does the idea of research interest you or put you off?  Can you give an example of research you have done?   Why do Research in Counselling and Psychotherapy in the first place?  </vt:lpstr>
      <vt:lpstr>The Four Questions of Research </vt:lpstr>
      <vt:lpstr>PowerPoint Presentation</vt:lpstr>
      <vt:lpstr>Research Design = Paradigms = Philosophy </vt:lpstr>
      <vt:lpstr>Philosophical Assumptions in Counselling Theory?</vt:lpstr>
      <vt:lpstr>Ontology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Interpretivism </vt:lpstr>
      <vt:lpstr>PowerPoint Presentation</vt:lpstr>
      <vt:lpstr>PowerPoint Presentation</vt:lpstr>
      <vt:lpstr>PowerPoint Presentation</vt:lpstr>
      <vt:lpstr>Research Design = Paradigms = Philosophy </vt:lpstr>
      <vt:lpstr>PowerPoint Presentation</vt:lpstr>
      <vt:lpstr>PowerPoint Presentation</vt:lpstr>
      <vt:lpstr>What problem, issue, phenomenon, population, condition or idea relating to counselling and psychotherapy would you want to know more about?   </vt:lpstr>
      <vt:lpstr>   What interests you (about C and P)?  What frustrates you?   What do you think therapists don't speak about enough?  What wasn't sufficiently covered on this course? What are the field's blind spots? What don't we understand about people?  About ourselves as practitioners? How does 'the social' impact the therapeutic endeavour?</vt:lpstr>
      <vt:lpstr>Forming Your Research Question…</vt:lpstr>
      <vt:lpstr>PowerPoint Presentation</vt:lpstr>
      <vt:lpstr>PowerPoint Presentation</vt:lpstr>
      <vt:lpstr>Which images of modernist art are best for lecture slides?</vt:lpstr>
      <vt:lpstr>Breakdown the Question</vt:lpstr>
      <vt:lpstr>What images of postmodern art are best for lectures slides?</vt:lpstr>
      <vt:lpstr>Refine Your Idea</vt:lpstr>
      <vt:lpstr>A good research question is about…..</vt:lpstr>
      <vt:lpstr>Research Proposal Outline  (see VERY SPECIFIC guidance and exemplars on BB)</vt:lpstr>
      <vt:lpstr>Example Structure  (600- 800 words)</vt:lpstr>
      <vt:lpstr>The basics of Quals Research Question</vt:lpstr>
      <vt:lpstr>Research Titles from Previous MA Cohorts</vt:lpstr>
      <vt:lpstr>Research Titles from Last Year’s MA Cohort cont’d…</vt:lpstr>
      <vt:lpstr>Does your question:</vt:lpstr>
      <vt:lpstr>PowerPoint Presentation</vt:lpstr>
      <vt:lpstr>PowerPoint Presentation</vt:lpstr>
      <vt:lpstr>Research Problem (Really General) </vt:lpstr>
      <vt:lpstr>Research Question (Less General)</vt:lpstr>
      <vt:lpstr>Research Aims (Specific)</vt:lpstr>
      <vt:lpstr>Research Problem (Really General) </vt:lpstr>
      <vt:lpstr>Research Question (Less General)</vt:lpstr>
      <vt:lpstr>Research Aims (Specific)</vt:lpstr>
      <vt:lpstr>Research Problem (Really General)</vt:lpstr>
      <vt:lpstr>Research Question (Less General)</vt:lpstr>
      <vt:lpstr>Research Aims (Specific)</vt:lpstr>
      <vt:lpstr>Research Problem (Really General)</vt:lpstr>
      <vt:lpstr>Research Question (Less General)</vt:lpstr>
      <vt:lpstr>Research Aims (Specific)</vt:lpstr>
      <vt:lpstr>Research Problem (Really General)</vt:lpstr>
      <vt:lpstr>Research Question (Less General)</vt:lpstr>
      <vt:lpstr>Research Aims (Specific)</vt:lpstr>
      <vt:lpstr>Research Proposal Outline  (see VERY SPECIFIC guidance and exemplars on BB)</vt:lpstr>
      <vt:lpstr>PowerPoint Presentation</vt:lpstr>
      <vt:lpstr>PowerPoint Presentation</vt:lpstr>
      <vt:lpstr>PowerPoint Presentation</vt:lpstr>
      <vt:lpstr>In pairs or triads, try and formulate an initial idea. Go through a rough Research Problem, Title and Aims...  Can you see the beginnings of an evolution from general problem to specific topic of inquiry?  Where are your idea(s) fuzzy? Where do they need to be tightened up/ made more specific/ focused towards a more coherent research direction?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Mason Neely</cp:lastModifiedBy>
  <cp:revision>254</cp:revision>
  <dcterms:created xsi:type="dcterms:W3CDTF">2023-01-02T09:17:11Z</dcterms:created>
  <dcterms:modified xsi:type="dcterms:W3CDTF">2026-03-01T18:58:45Z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