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21"/>
  </p:notesMasterIdLst>
  <p:handoutMasterIdLst>
    <p:handoutMasterId r:id="rId22"/>
  </p:handoutMasterIdLst>
  <p:sldIdLst>
    <p:sldId id="1497" r:id="rId5"/>
    <p:sldId id="1498" r:id="rId6"/>
    <p:sldId id="1521" r:id="rId7"/>
    <p:sldId id="1516" r:id="rId8"/>
    <p:sldId id="1519" r:id="rId9"/>
    <p:sldId id="1503" r:id="rId10"/>
    <p:sldId id="1520" r:id="rId11"/>
    <p:sldId id="1522" r:id="rId12"/>
    <p:sldId id="1523" r:id="rId13"/>
    <p:sldId id="1506" r:id="rId14"/>
    <p:sldId id="1509" r:id="rId15"/>
    <p:sldId id="1524" r:id="rId16"/>
    <p:sldId id="1517" r:id="rId17"/>
    <p:sldId id="1511" r:id="rId18"/>
    <p:sldId id="1526" r:id="rId19"/>
    <p:sldId id="152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51B898-0F13-4CA5-B560-FEBF26EDB81A}" v="48" dt="2026-10-24T20:27:24.032"/>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etta Momoh (2334527)" userId="753814a7-d042-4388-8067-c20bc88cedbe" providerId="ADAL" clId="{73E5680F-2BCA-4322-9550-700811F17EDF}"/>
    <pc:docChg chg="custSel addSld delSld modSld sldOrd">
      <pc:chgData name="Lowretta Momoh (2334527)" userId="753814a7-d042-4388-8067-c20bc88cedbe" providerId="ADAL" clId="{73E5680F-2BCA-4322-9550-700811F17EDF}" dt="2026-10-24T20:30:32.762" v="13057" actId="478"/>
      <pc:docMkLst>
        <pc:docMk/>
      </pc:docMkLst>
      <pc:sldChg chg="addSp delSp modSp mod">
        <pc:chgData name="Lowretta Momoh (2334527)" userId="753814a7-d042-4388-8067-c20bc88cedbe" providerId="ADAL" clId="{73E5680F-2BCA-4322-9550-700811F17EDF}" dt="2026-10-24T20:17:39.280" v="13051" actId="14100"/>
        <pc:sldMkLst>
          <pc:docMk/>
          <pc:sldMk cId="1773831372" sldId="1497"/>
        </pc:sldMkLst>
        <pc:picChg chg="add mod">
          <ac:chgData name="Lowretta Momoh (2334527)" userId="753814a7-d042-4388-8067-c20bc88cedbe" providerId="ADAL" clId="{73E5680F-2BCA-4322-9550-700811F17EDF}" dt="2026-10-24T19:00:33.255" v="12997"/>
          <ac:picMkLst>
            <pc:docMk/>
            <pc:sldMk cId="1773831372" sldId="1497"/>
            <ac:picMk id="5" creationId="{20275A58-67F2-A100-FB6A-4C6B7F80E0EC}"/>
          </ac:picMkLst>
        </pc:picChg>
        <pc:picChg chg="mod">
          <ac:chgData name="Lowretta Momoh (2334527)" userId="753814a7-d042-4388-8067-c20bc88cedbe" providerId="ADAL" clId="{73E5680F-2BCA-4322-9550-700811F17EDF}" dt="2026-10-24T20:17:39.280" v="13051" actId="14100"/>
          <ac:picMkLst>
            <pc:docMk/>
            <pc:sldMk cId="1773831372" sldId="1497"/>
            <ac:picMk id="7" creationId="{B1198903-4BDB-FA4B-8D6C-4F83ABC8DB5A}"/>
          </ac:picMkLst>
        </pc:picChg>
      </pc:sldChg>
      <pc:sldChg chg="addSp modSp mod">
        <pc:chgData name="Lowretta Momoh (2334527)" userId="753814a7-d042-4388-8067-c20bc88cedbe" providerId="ADAL" clId="{73E5680F-2BCA-4322-9550-700811F17EDF}" dt="2026-10-24T20:12:02.114" v="13004" actId="14100"/>
        <pc:sldMkLst>
          <pc:docMk/>
          <pc:sldMk cId="1545177064" sldId="1498"/>
        </pc:sldMkLst>
        <pc:spChg chg="mod">
          <ac:chgData name="Lowretta Momoh (2334527)" userId="753814a7-d042-4388-8067-c20bc88cedbe" providerId="ADAL" clId="{73E5680F-2BCA-4322-9550-700811F17EDF}" dt="2026-10-23T13:15:49.575" v="12174" actId="2711"/>
          <ac:spMkLst>
            <pc:docMk/>
            <pc:sldMk cId="1545177064" sldId="1498"/>
            <ac:spMk id="2" creationId="{45D0D9FB-B08B-6550-BEBF-B430741924E7}"/>
          </ac:spMkLst>
        </pc:spChg>
        <pc:spChg chg="mod">
          <ac:chgData name="Lowretta Momoh (2334527)" userId="753814a7-d042-4388-8067-c20bc88cedbe" providerId="ADAL" clId="{73E5680F-2BCA-4322-9550-700811F17EDF}" dt="2026-10-23T13:18:37.285" v="12187" actId="20577"/>
          <ac:spMkLst>
            <pc:docMk/>
            <pc:sldMk cId="1545177064" sldId="1498"/>
            <ac:spMk id="3" creationId="{79BC7904-BA22-561E-1DE0-8E716FCEA69E}"/>
          </ac:spMkLst>
        </pc:spChg>
        <pc:spChg chg="mod">
          <ac:chgData name="Lowretta Momoh (2334527)" userId="753814a7-d042-4388-8067-c20bc88cedbe" providerId="ADAL" clId="{73E5680F-2BCA-4322-9550-700811F17EDF}" dt="2026-10-19T20:49:25.615" v="42" actId="20577"/>
          <ac:spMkLst>
            <pc:docMk/>
            <pc:sldMk cId="1545177064" sldId="1498"/>
            <ac:spMk id="5" creationId="{C4E30805-9EDF-DFE1-AE27-78BEC69286BD}"/>
          </ac:spMkLst>
        </pc:spChg>
        <pc:picChg chg="add mod">
          <ac:chgData name="Lowretta Momoh (2334527)" userId="753814a7-d042-4388-8067-c20bc88cedbe" providerId="ADAL" clId="{73E5680F-2BCA-4322-9550-700811F17EDF}" dt="2026-10-24T19:00:33.255" v="12997"/>
          <ac:picMkLst>
            <pc:docMk/>
            <pc:sldMk cId="1545177064" sldId="1498"/>
            <ac:picMk id="8" creationId="{A4EE7197-AED5-9129-F1CD-39FFF2F0C174}"/>
          </ac:picMkLst>
        </pc:picChg>
        <pc:picChg chg="mod">
          <ac:chgData name="Lowretta Momoh (2334527)" userId="753814a7-d042-4388-8067-c20bc88cedbe" providerId="ADAL" clId="{73E5680F-2BCA-4322-9550-700811F17EDF}" dt="2026-10-24T20:12:02.114" v="13004" actId="14100"/>
          <ac:picMkLst>
            <pc:docMk/>
            <pc:sldMk cId="1545177064" sldId="1498"/>
            <ac:picMk id="12" creationId="{C8412CAB-B34A-229D-214D-5A4E26D6DCE0}"/>
          </ac:picMkLst>
        </pc:picChg>
      </pc:sldChg>
      <pc:sldChg chg="addSp delSp modSp mod">
        <pc:chgData name="Lowretta Momoh (2334527)" userId="753814a7-d042-4388-8067-c20bc88cedbe" providerId="ADAL" clId="{73E5680F-2BCA-4322-9550-700811F17EDF}" dt="2026-10-24T20:30:32.762" v="13057" actId="478"/>
        <pc:sldMkLst>
          <pc:docMk/>
          <pc:sldMk cId="1834936329" sldId="1503"/>
        </pc:sldMkLst>
        <pc:spChg chg="mod">
          <ac:chgData name="Lowretta Momoh (2334527)" userId="753814a7-d042-4388-8067-c20bc88cedbe" providerId="ADAL" clId="{73E5680F-2BCA-4322-9550-700811F17EDF}" dt="2026-10-22T22:00:00.382" v="12128" actId="113"/>
          <ac:spMkLst>
            <pc:docMk/>
            <pc:sldMk cId="1834936329" sldId="1503"/>
            <ac:spMk id="2" creationId="{414BB16D-2F4A-F938-64C3-F8B6808F5004}"/>
          </ac:spMkLst>
        </pc:spChg>
        <pc:spChg chg="mod">
          <ac:chgData name="Lowretta Momoh (2334527)" userId="753814a7-d042-4388-8067-c20bc88cedbe" providerId="ADAL" clId="{73E5680F-2BCA-4322-9550-700811F17EDF}" dt="2026-10-23T15:53:26.834" v="12500" actId="20577"/>
          <ac:spMkLst>
            <pc:docMk/>
            <pc:sldMk cId="1834936329" sldId="1503"/>
            <ac:spMk id="5" creationId="{6BCE1C32-E3BE-E820-0C0D-D82105EBFBD0}"/>
          </ac:spMkLst>
        </pc:spChg>
        <pc:spChg chg="add mod">
          <ac:chgData name="Lowretta Momoh (2334527)" userId="753814a7-d042-4388-8067-c20bc88cedbe" providerId="ADAL" clId="{73E5680F-2BCA-4322-9550-700811F17EDF}" dt="2026-10-24T20:14:30.457" v="13022" actId="27636"/>
          <ac:spMkLst>
            <pc:docMk/>
            <pc:sldMk cId="1834936329" sldId="1503"/>
            <ac:spMk id="6" creationId="{CD234B1F-48D6-4720-C3C7-217DAB2B4C93}"/>
          </ac:spMkLst>
        </pc:spChg>
        <pc:picChg chg="add del mod">
          <ac:chgData name="Lowretta Momoh (2334527)" userId="753814a7-d042-4388-8067-c20bc88cedbe" providerId="ADAL" clId="{73E5680F-2BCA-4322-9550-700811F17EDF}" dt="2026-10-24T20:30:32.762" v="13057" actId="478"/>
          <ac:picMkLst>
            <pc:docMk/>
            <pc:sldMk cId="1834936329" sldId="1503"/>
            <ac:picMk id="4" creationId="{B63BAB70-7771-323F-FAFB-186E8F108A67}"/>
          </ac:picMkLst>
        </pc:picChg>
        <pc:picChg chg="add mod">
          <ac:chgData name="Lowretta Momoh (2334527)" userId="753814a7-d042-4388-8067-c20bc88cedbe" providerId="ADAL" clId="{73E5680F-2BCA-4322-9550-700811F17EDF}" dt="2026-10-24T19:00:33.255" v="12997"/>
          <ac:picMkLst>
            <pc:docMk/>
            <pc:sldMk cId="1834936329" sldId="1503"/>
            <ac:picMk id="8" creationId="{27FA225C-FB92-BA80-FF00-276C9D33CE7E}"/>
          </ac:picMkLst>
        </pc:picChg>
        <pc:picChg chg="del mod">
          <ac:chgData name="Lowretta Momoh (2334527)" userId="753814a7-d042-4388-8067-c20bc88cedbe" providerId="ADAL" clId="{73E5680F-2BCA-4322-9550-700811F17EDF}" dt="2026-10-24T20:13:37.461" v="13017" actId="478"/>
          <ac:picMkLst>
            <pc:docMk/>
            <pc:sldMk cId="1834936329" sldId="1503"/>
            <ac:picMk id="12" creationId="{97CF5FE8-A2FD-C460-9918-438118B2F241}"/>
          </ac:picMkLst>
        </pc:picChg>
      </pc:sldChg>
      <pc:sldChg chg="addSp modSp mod">
        <pc:chgData name="Lowretta Momoh (2334527)" userId="753814a7-d042-4388-8067-c20bc88cedbe" providerId="ADAL" clId="{73E5680F-2BCA-4322-9550-700811F17EDF}" dt="2026-10-24T19:00:33.255" v="12997"/>
        <pc:sldMkLst>
          <pc:docMk/>
          <pc:sldMk cId="1135043495" sldId="1506"/>
        </pc:sldMkLst>
        <pc:spChg chg="mod">
          <ac:chgData name="Lowretta Momoh (2334527)" userId="753814a7-d042-4388-8067-c20bc88cedbe" providerId="ADAL" clId="{73E5680F-2BCA-4322-9550-700811F17EDF}" dt="2026-10-22T19:05:10.106" v="8288" actId="113"/>
          <ac:spMkLst>
            <pc:docMk/>
            <pc:sldMk cId="1135043495" sldId="1506"/>
            <ac:spMk id="2" creationId="{1FE72092-1D93-1C42-71C9-4C3CD1035FA3}"/>
          </ac:spMkLst>
        </pc:spChg>
        <pc:graphicFrameChg chg="mod modGraphic">
          <ac:chgData name="Lowretta Momoh (2334527)" userId="753814a7-d042-4388-8067-c20bc88cedbe" providerId="ADAL" clId="{73E5680F-2BCA-4322-9550-700811F17EDF}" dt="2026-10-23T17:10:45.070" v="12613" actId="20577"/>
          <ac:graphicFrameMkLst>
            <pc:docMk/>
            <pc:sldMk cId="1135043495" sldId="1506"/>
            <ac:graphicFrameMk id="7" creationId="{69780BEB-FFD1-3971-F361-1B40A8D66893}"/>
          </ac:graphicFrameMkLst>
        </pc:graphicFrameChg>
        <pc:picChg chg="add mod">
          <ac:chgData name="Lowretta Momoh (2334527)" userId="753814a7-d042-4388-8067-c20bc88cedbe" providerId="ADAL" clId="{73E5680F-2BCA-4322-9550-700811F17EDF}" dt="2026-10-24T19:00:33.255" v="12997"/>
          <ac:picMkLst>
            <pc:docMk/>
            <pc:sldMk cId="1135043495" sldId="1506"/>
            <ac:picMk id="4" creationId="{5796BB43-8EA3-2BCC-1571-CB532AFE5AC6}"/>
          </ac:picMkLst>
        </pc:picChg>
      </pc:sldChg>
      <pc:sldChg chg="addSp modSp mod">
        <pc:chgData name="Lowretta Momoh (2334527)" userId="753814a7-d042-4388-8067-c20bc88cedbe" providerId="ADAL" clId="{73E5680F-2BCA-4322-9550-700811F17EDF}" dt="2026-10-24T19:00:33.255" v="12997"/>
        <pc:sldMkLst>
          <pc:docMk/>
          <pc:sldMk cId="611099963" sldId="1509"/>
        </pc:sldMkLst>
        <pc:spChg chg="mod">
          <ac:chgData name="Lowretta Momoh (2334527)" userId="753814a7-d042-4388-8067-c20bc88cedbe" providerId="ADAL" clId="{73E5680F-2BCA-4322-9550-700811F17EDF}" dt="2026-10-23T17:33:08.694" v="12643" actId="2711"/>
          <ac:spMkLst>
            <pc:docMk/>
            <pc:sldMk cId="611099963" sldId="1509"/>
            <ac:spMk id="2" creationId="{6159B732-B1AC-BE34-4B6A-E40D4AAEC4AE}"/>
          </ac:spMkLst>
        </pc:spChg>
        <pc:spChg chg="mod">
          <ac:chgData name="Lowretta Momoh (2334527)" userId="753814a7-d042-4388-8067-c20bc88cedbe" providerId="ADAL" clId="{73E5680F-2BCA-4322-9550-700811F17EDF}" dt="2026-10-22T22:01:22.814" v="12134" actId="14100"/>
          <ac:spMkLst>
            <pc:docMk/>
            <pc:sldMk cId="611099963" sldId="1509"/>
            <ac:spMk id="3" creationId="{3F013921-0C7A-69E8-FDAD-099AB8A05415}"/>
          </ac:spMkLst>
        </pc:spChg>
        <pc:spChg chg="mod">
          <ac:chgData name="Lowretta Momoh (2334527)" userId="753814a7-d042-4388-8067-c20bc88cedbe" providerId="ADAL" clId="{73E5680F-2BCA-4322-9550-700811F17EDF}" dt="2026-10-23T17:11:04.934" v="12634" actId="20577"/>
          <ac:spMkLst>
            <pc:docMk/>
            <pc:sldMk cId="611099963" sldId="1509"/>
            <ac:spMk id="5" creationId="{FE35B73C-3D8E-CFE3-AB46-7188C56FE4D2}"/>
          </ac:spMkLst>
        </pc:spChg>
        <pc:picChg chg="add mod">
          <ac:chgData name="Lowretta Momoh (2334527)" userId="753814a7-d042-4388-8067-c20bc88cedbe" providerId="ADAL" clId="{73E5680F-2BCA-4322-9550-700811F17EDF}" dt="2026-10-24T19:00:33.255" v="12997"/>
          <ac:picMkLst>
            <pc:docMk/>
            <pc:sldMk cId="611099963" sldId="1509"/>
            <ac:picMk id="7" creationId="{9A9BA06B-A47B-84ED-7DE3-270E5431C0FB}"/>
          </ac:picMkLst>
        </pc:picChg>
      </pc:sldChg>
      <pc:sldChg chg="modSp mod">
        <pc:chgData name="Lowretta Momoh (2334527)" userId="753814a7-d042-4388-8067-c20bc88cedbe" providerId="ADAL" clId="{73E5680F-2BCA-4322-9550-700811F17EDF}" dt="2026-10-23T19:41:31.957" v="12855" actId="20577"/>
        <pc:sldMkLst>
          <pc:docMk/>
          <pc:sldMk cId="2236553916" sldId="1511"/>
        </pc:sldMkLst>
        <pc:spChg chg="mod">
          <ac:chgData name="Lowretta Momoh (2334527)" userId="753814a7-d042-4388-8067-c20bc88cedbe" providerId="ADAL" clId="{73E5680F-2BCA-4322-9550-700811F17EDF}" dt="2026-10-23T19:40:54.820" v="12851" actId="14100"/>
          <ac:spMkLst>
            <pc:docMk/>
            <pc:sldMk cId="2236553916" sldId="1511"/>
            <ac:spMk id="2" creationId="{75676E2C-040E-4D92-F9F7-F61C47F4F152}"/>
          </ac:spMkLst>
        </pc:spChg>
        <pc:spChg chg="mod">
          <ac:chgData name="Lowretta Momoh (2334527)" userId="753814a7-d042-4388-8067-c20bc88cedbe" providerId="ADAL" clId="{73E5680F-2BCA-4322-9550-700811F17EDF}" dt="2026-10-23T19:41:31.957" v="12855" actId="20577"/>
          <ac:spMkLst>
            <pc:docMk/>
            <pc:sldMk cId="2236553916" sldId="1511"/>
            <ac:spMk id="3" creationId="{3C6EE18F-CF72-C06C-3020-B9FA4DEAB729}"/>
          </ac:spMkLst>
        </pc:spChg>
        <pc:spChg chg="mod">
          <ac:chgData name="Lowretta Momoh (2334527)" userId="753814a7-d042-4388-8067-c20bc88cedbe" providerId="ADAL" clId="{73E5680F-2BCA-4322-9550-700811F17EDF}" dt="2026-10-23T19:22:12.610" v="12726" actId="20577"/>
          <ac:spMkLst>
            <pc:docMk/>
            <pc:sldMk cId="2236553916" sldId="1511"/>
            <ac:spMk id="5" creationId="{B3F80BD1-AFD4-09FB-A961-59E3F5AC4735}"/>
          </ac:spMkLst>
        </pc:spChg>
      </pc:sldChg>
      <pc:sldChg chg="addSp modSp mod">
        <pc:chgData name="Lowretta Momoh (2334527)" userId="753814a7-d042-4388-8067-c20bc88cedbe" providerId="ADAL" clId="{73E5680F-2BCA-4322-9550-700811F17EDF}" dt="2026-10-24T19:00:33.255" v="12997"/>
        <pc:sldMkLst>
          <pc:docMk/>
          <pc:sldMk cId="2168735708" sldId="1516"/>
        </pc:sldMkLst>
        <pc:spChg chg="mod">
          <ac:chgData name="Lowretta Momoh (2334527)" userId="753814a7-d042-4388-8067-c20bc88cedbe" providerId="ADAL" clId="{73E5680F-2BCA-4322-9550-700811F17EDF}" dt="2026-10-23T13:44:54.353" v="12324" actId="255"/>
          <ac:spMkLst>
            <pc:docMk/>
            <pc:sldMk cId="2168735708" sldId="1516"/>
            <ac:spMk id="2" creationId="{324C32F8-E21D-68DC-2A6B-6A44F01175C0}"/>
          </ac:spMkLst>
        </pc:spChg>
        <pc:spChg chg="mod">
          <ac:chgData name="Lowretta Momoh (2334527)" userId="753814a7-d042-4388-8067-c20bc88cedbe" providerId="ADAL" clId="{73E5680F-2BCA-4322-9550-700811F17EDF}" dt="2026-10-23T14:03:08.887" v="12382" actId="14100"/>
          <ac:spMkLst>
            <pc:docMk/>
            <pc:sldMk cId="2168735708" sldId="1516"/>
            <ac:spMk id="3" creationId="{E435B5EE-EC32-8941-B9F3-74604A298061}"/>
          </ac:spMkLst>
        </pc:spChg>
        <pc:spChg chg="mod">
          <ac:chgData name="Lowretta Momoh (2334527)" userId="753814a7-d042-4388-8067-c20bc88cedbe" providerId="ADAL" clId="{73E5680F-2BCA-4322-9550-700811F17EDF}" dt="2026-10-23T15:51:43.557" v="12491" actId="20577"/>
          <ac:spMkLst>
            <pc:docMk/>
            <pc:sldMk cId="2168735708" sldId="1516"/>
            <ac:spMk id="4" creationId="{085F83F2-AAC5-A5A2-512A-01B647657FF8}"/>
          </ac:spMkLst>
        </pc:spChg>
        <pc:spChg chg="mod">
          <ac:chgData name="Lowretta Momoh (2334527)" userId="753814a7-d042-4388-8067-c20bc88cedbe" providerId="ADAL" clId="{73E5680F-2BCA-4322-9550-700811F17EDF}" dt="2026-10-23T13:44:25.840" v="12322" actId="14100"/>
          <ac:spMkLst>
            <pc:docMk/>
            <pc:sldMk cId="2168735708" sldId="1516"/>
            <ac:spMk id="6" creationId="{51CB0929-CD1B-0E1A-BF53-A7DB452F16AF}"/>
          </ac:spMkLst>
        </pc:spChg>
        <pc:picChg chg="add mod">
          <ac:chgData name="Lowretta Momoh (2334527)" userId="753814a7-d042-4388-8067-c20bc88cedbe" providerId="ADAL" clId="{73E5680F-2BCA-4322-9550-700811F17EDF}" dt="2026-10-24T19:00:33.255" v="12997"/>
          <ac:picMkLst>
            <pc:docMk/>
            <pc:sldMk cId="2168735708" sldId="1516"/>
            <ac:picMk id="8" creationId="{B8DF94B5-0658-37E4-0391-C7C81821A4AF}"/>
          </ac:picMkLst>
        </pc:picChg>
      </pc:sldChg>
      <pc:sldChg chg="addSp modSp mod">
        <pc:chgData name="Lowretta Momoh (2334527)" userId="753814a7-d042-4388-8067-c20bc88cedbe" providerId="ADAL" clId="{73E5680F-2BCA-4322-9550-700811F17EDF}" dt="2026-10-24T19:00:33.255" v="12997"/>
        <pc:sldMkLst>
          <pc:docMk/>
          <pc:sldMk cId="3902066237" sldId="1517"/>
        </pc:sldMkLst>
        <pc:spChg chg="mod">
          <ac:chgData name="Lowretta Momoh (2334527)" userId="753814a7-d042-4388-8067-c20bc88cedbe" providerId="ADAL" clId="{73E5680F-2BCA-4322-9550-700811F17EDF}" dt="2026-10-23T17:47:12.246" v="12662" actId="20577"/>
          <ac:spMkLst>
            <pc:docMk/>
            <pc:sldMk cId="3902066237" sldId="1517"/>
            <ac:spMk id="2" creationId="{9A819718-8129-CB4A-5FDF-3999F3BE8E83}"/>
          </ac:spMkLst>
        </pc:spChg>
        <pc:spChg chg="mod">
          <ac:chgData name="Lowretta Momoh (2334527)" userId="753814a7-d042-4388-8067-c20bc88cedbe" providerId="ADAL" clId="{73E5680F-2BCA-4322-9550-700811F17EDF}" dt="2026-10-22T21:58:16.919" v="12125" actId="14100"/>
          <ac:spMkLst>
            <pc:docMk/>
            <pc:sldMk cId="3902066237" sldId="1517"/>
            <ac:spMk id="3" creationId="{348B4907-4194-55BC-BDE9-CCF6DAB2201B}"/>
          </ac:spMkLst>
        </pc:spChg>
        <pc:spChg chg="mod">
          <ac:chgData name="Lowretta Momoh (2334527)" userId="753814a7-d042-4388-8067-c20bc88cedbe" providerId="ADAL" clId="{73E5680F-2BCA-4322-9550-700811F17EDF}" dt="2026-10-22T21:57:57.183" v="12123" actId="20577"/>
          <ac:spMkLst>
            <pc:docMk/>
            <pc:sldMk cId="3902066237" sldId="1517"/>
            <ac:spMk id="5" creationId="{C8234E7B-1A7B-9B83-7449-42E6B8F6FD85}"/>
          </ac:spMkLst>
        </pc:spChg>
        <pc:picChg chg="add mod">
          <ac:chgData name="Lowretta Momoh (2334527)" userId="753814a7-d042-4388-8067-c20bc88cedbe" providerId="ADAL" clId="{73E5680F-2BCA-4322-9550-700811F17EDF}" dt="2026-10-24T19:00:33.255" v="12997"/>
          <ac:picMkLst>
            <pc:docMk/>
            <pc:sldMk cId="3902066237" sldId="1517"/>
            <ac:picMk id="7" creationId="{697CDFEE-7C4D-7553-349F-C462D1262F97}"/>
          </ac:picMkLst>
        </pc:picChg>
      </pc:sldChg>
      <pc:sldChg chg="del">
        <pc:chgData name="Lowretta Momoh (2334527)" userId="753814a7-d042-4388-8067-c20bc88cedbe" providerId="ADAL" clId="{73E5680F-2BCA-4322-9550-700811F17EDF}" dt="2026-10-23T19:20:04.541" v="12689" actId="47"/>
        <pc:sldMkLst>
          <pc:docMk/>
          <pc:sldMk cId="3843793409" sldId="1518"/>
        </pc:sldMkLst>
      </pc:sldChg>
      <pc:sldChg chg="addSp delSp modSp mod">
        <pc:chgData name="Lowretta Momoh (2334527)" userId="753814a7-d042-4388-8067-c20bc88cedbe" providerId="ADAL" clId="{73E5680F-2BCA-4322-9550-700811F17EDF}" dt="2026-10-24T20:18:31.225" v="13053" actId="14100"/>
        <pc:sldMkLst>
          <pc:docMk/>
          <pc:sldMk cId="3721997368" sldId="1519"/>
        </pc:sldMkLst>
        <pc:spChg chg="mod">
          <ac:chgData name="Lowretta Momoh (2334527)" userId="753814a7-d042-4388-8067-c20bc88cedbe" providerId="ADAL" clId="{73E5680F-2BCA-4322-9550-700811F17EDF}" dt="2026-10-23T15:28:59.747" v="12397" actId="20577"/>
          <ac:spMkLst>
            <pc:docMk/>
            <pc:sldMk cId="3721997368" sldId="1519"/>
            <ac:spMk id="3" creationId="{93FEACD7-0C6F-1082-5B8A-CCDCA5F69B03}"/>
          </ac:spMkLst>
        </pc:spChg>
        <pc:picChg chg="add mod">
          <ac:chgData name="Lowretta Momoh (2334527)" userId="753814a7-d042-4388-8067-c20bc88cedbe" providerId="ADAL" clId="{73E5680F-2BCA-4322-9550-700811F17EDF}" dt="2026-10-24T19:00:33.255" v="12997"/>
          <ac:picMkLst>
            <pc:docMk/>
            <pc:sldMk cId="3721997368" sldId="1519"/>
            <ac:picMk id="5" creationId="{C848228F-942E-B253-1B1B-A5C9FDFF5E1C}"/>
          </ac:picMkLst>
        </pc:picChg>
        <pc:picChg chg="mod">
          <ac:chgData name="Lowretta Momoh (2334527)" userId="753814a7-d042-4388-8067-c20bc88cedbe" providerId="ADAL" clId="{73E5680F-2BCA-4322-9550-700811F17EDF}" dt="2026-10-24T20:18:31.225" v="13053" actId="14100"/>
          <ac:picMkLst>
            <pc:docMk/>
            <pc:sldMk cId="3721997368" sldId="1519"/>
            <ac:picMk id="13" creationId="{C547CFC6-759A-68AD-4008-407EB68234FF}"/>
          </ac:picMkLst>
        </pc:picChg>
      </pc:sldChg>
      <pc:sldChg chg="addSp delSp modSp mod">
        <pc:chgData name="Lowretta Momoh (2334527)" userId="753814a7-d042-4388-8067-c20bc88cedbe" providerId="ADAL" clId="{73E5680F-2BCA-4322-9550-700811F17EDF}" dt="2026-10-24T20:30:11.450" v="13056" actId="478"/>
        <pc:sldMkLst>
          <pc:docMk/>
          <pc:sldMk cId="1621753445" sldId="1520"/>
        </pc:sldMkLst>
        <pc:spChg chg="mod">
          <ac:chgData name="Lowretta Momoh (2334527)" userId="753814a7-d042-4388-8067-c20bc88cedbe" providerId="ADAL" clId="{73E5680F-2BCA-4322-9550-700811F17EDF}" dt="2026-10-22T13:14:22.901" v="4621" actId="14100"/>
          <ac:spMkLst>
            <pc:docMk/>
            <pc:sldMk cId="1621753445" sldId="1520"/>
            <ac:spMk id="2" creationId="{6E69CD37-9CEF-7274-D602-B99CDC485A13}"/>
          </ac:spMkLst>
        </pc:spChg>
        <pc:spChg chg="mod">
          <ac:chgData name="Lowretta Momoh (2334527)" userId="753814a7-d042-4388-8067-c20bc88cedbe" providerId="ADAL" clId="{73E5680F-2BCA-4322-9550-700811F17EDF}" dt="2026-10-23T16:11:34.518" v="12515" actId="2711"/>
          <ac:spMkLst>
            <pc:docMk/>
            <pc:sldMk cId="1621753445" sldId="1520"/>
            <ac:spMk id="5" creationId="{B9373091-C777-DAAC-EC09-7B62B469F66E}"/>
          </ac:spMkLst>
        </pc:spChg>
        <pc:spChg chg="add del mod">
          <ac:chgData name="Lowretta Momoh (2334527)" userId="753814a7-d042-4388-8067-c20bc88cedbe" providerId="ADAL" clId="{73E5680F-2BCA-4322-9550-700811F17EDF}" dt="2026-10-24T20:30:11.450" v="13056" actId="478"/>
          <ac:spMkLst>
            <pc:docMk/>
            <pc:sldMk cId="1621753445" sldId="1520"/>
            <ac:spMk id="6" creationId="{3E127186-2ED4-466B-CD48-48BC4DB25730}"/>
          </ac:spMkLst>
        </pc:spChg>
        <pc:spChg chg="add mod">
          <ac:chgData name="Lowretta Momoh (2334527)" userId="753814a7-d042-4388-8067-c20bc88cedbe" providerId="ADAL" clId="{73E5680F-2BCA-4322-9550-700811F17EDF}" dt="2026-10-24T20:15:24.815" v="13032" actId="14100"/>
          <ac:spMkLst>
            <pc:docMk/>
            <pc:sldMk cId="1621753445" sldId="1520"/>
            <ac:spMk id="8" creationId="{A5F81823-E32F-FBCA-1BA5-9BC0C0C05969}"/>
          </ac:spMkLst>
        </pc:spChg>
        <pc:picChg chg="add del mod">
          <ac:chgData name="Lowretta Momoh (2334527)" userId="753814a7-d042-4388-8067-c20bc88cedbe" providerId="ADAL" clId="{73E5680F-2BCA-4322-9550-700811F17EDF}" dt="2026-10-24T20:30:11.450" v="13056" actId="478"/>
          <ac:picMkLst>
            <pc:docMk/>
            <pc:sldMk cId="1621753445" sldId="1520"/>
            <ac:picMk id="4" creationId="{83D07B37-7211-DC63-4CE5-F8F8F5D0F9B8}"/>
          </ac:picMkLst>
        </pc:picChg>
        <pc:picChg chg="add mod">
          <ac:chgData name="Lowretta Momoh (2334527)" userId="753814a7-d042-4388-8067-c20bc88cedbe" providerId="ADAL" clId="{73E5680F-2BCA-4322-9550-700811F17EDF}" dt="2026-10-24T19:00:33.255" v="12997"/>
          <ac:picMkLst>
            <pc:docMk/>
            <pc:sldMk cId="1621753445" sldId="1520"/>
            <ac:picMk id="9" creationId="{705AD897-BEA1-A700-625B-A3BC167E1A03}"/>
          </ac:picMkLst>
        </pc:picChg>
        <pc:picChg chg="del mod">
          <ac:chgData name="Lowretta Momoh (2334527)" userId="753814a7-d042-4388-8067-c20bc88cedbe" providerId="ADAL" clId="{73E5680F-2BCA-4322-9550-700811F17EDF}" dt="2026-10-24T20:14:58.259" v="13025" actId="478"/>
          <ac:picMkLst>
            <pc:docMk/>
            <pc:sldMk cId="1621753445" sldId="1520"/>
            <ac:picMk id="12" creationId="{040F0906-4A1C-BFBF-789A-7CB04185124D}"/>
          </ac:picMkLst>
        </pc:picChg>
      </pc:sldChg>
      <pc:sldChg chg="addSp delSp modSp mod ord">
        <pc:chgData name="Lowretta Momoh (2334527)" userId="753814a7-d042-4388-8067-c20bc88cedbe" providerId="ADAL" clId="{73E5680F-2BCA-4322-9550-700811F17EDF}" dt="2026-10-24T20:12:28.540" v="13007" actId="14100"/>
        <pc:sldMkLst>
          <pc:docMk/>
          <pc:sldMk cId="289768145" sldId="1521"/>
        </pc:sldMkLst>
        <pc:spChg chg="mod">
          <ac:chgData name="Lowretta Momoh (2334527)" userId="753814a7-d042-4388-8067-c20bc88cedbe" providerId="ADAL" clId="{73E5680F-2BCA-4322-9550-700811F17EDF}" dt="2026-10-19T21:20:04.665" v="518" actId="14100"/>
          <ac:spMkLst>
            <pc:docMk/>
            <pc:sldMk cId="289768145" sldId="1521"/>
            <ac:spMk id="2" creationId="{73D9FF2A-B11B-8B80-8C3D-BF83F30D6BB6}"/>
          </ac:spMkLst>
        </pc:spChg>
        <pc:spChg chg="mod">
          <ac:chgData name="Lowretta Momoh (2334527)" userId="753814a7-d042-4388-8067-c20bc88cedbe" providerId="ADAL" clId="{73E5680F-2BCA-4322-9550-700811F17EDF}" dt="2026-10-19T20:49:08.926" v="26" actId="20577"/>
          <ac:spMkLst>
            <pc:docMk/>
            <pc:sldMk cId="289768145" sldId="1521"/>
            <ac:spMk id="5" creationId="{C13671C4-1119-16AE-23BA-68297AB729F5}"/>
          </ac:spMkLst>
        </pc:spChg>
        <pc:spChg chg="mod">
          <ac:chgData name="Lowretta Momoh (2334527)" userId="753814a7-d042-4388-8067-c20bc88cedbe" providerId="ADAL" clId="{73E5680F-2BCA-4322-9550-700811F17EDF}" dt="2026-10-24T17:15:56.020" v="12883" actId="20577"/>
          <ac:spMkLst>
            <pc:docMk/>
            <pc:sldMk cId="289768145" sldId="1521"/>
            <ac:spMk id="7" creationId="{64E61166-BA87-5D2F-E621-BCBB97FD0DCE}"/>
          </ac:spMkLst>
        </pc:spChg>
        <pc:spChg chg="add del mod">
          <ac:chgData name="Lowretta Momoh (2334527)" userId="753814a7-d042-4388-8067-c20bc88cedbe" providerId="ADAL" clId="{73E5680F-2BCA-4322-9550-700811F17EDF}" dt="2026-10-24T17:10:56.309" v="12880" actId="478"/>
          <ac:spMkLst>
            <pc:docMk/>
            <pc:sldMk cId="289768145" sldId="1521"/>
            <ac:spMk id="8" creationId="{E44ABD31-DAC9-99A4-AAED-13F0F600F74D}"/>
          </ac:spMkLst>
        </pc:spChg>
        <pc:spChg chg="add mod">
          <ac:chgData name="Lowretta Momoh (2334527)" userId="753814a7-d042-4388-8067-c20bc88cedbe" providerId="ADAL" clId="{73E5680F-2BCA-4322-9550-700811F17EDF}" dt="2026-10-23T13:33:24.561" v="12270" actId="255"/>
          <ac:spMkLst>
            <pc:docMk/>
            <pc:sldMk cId="289768145" sldId="1521"/>
            <ac:spMk id="9" creationId="{9D76CFF4-73F5-AFE9-A082-8E25A773275D}"/>
          </ac:spMkLst>
        </pc:spChg>
        <pc:spChg chg="add del mod">
          <ac:chgData name="Lowretta Momoh (2334527)" userId="753814a7-d042-4388-8067-c20bc88cedbe" providerId="ADAL" clId="{73E5680F-2BCA-4322-9550-700811F17EDF}" dt="2026-10-24T17:17:29.667" v="12893" actId="478"/>
          <ac:spMkLst>
            <pc:docMk/>
            <pc:sldMk cId="289768145" sldId="1521"/>
            <ac:spMk id="12" creationId="{E5BA6629-308E-94DD-737D-C3B6F4891FD8}"/>
          </ac:spMkLst>
        </pc:spChg>
        <pc:spChg chg="add del mod">
          <ac:chgData name="Lowretta Momoh (2334527)" userId="753814a7-d042-4388-8067-c20bc88cedbe" providerId="ADAL" clId="{73E5680F-2BCA-4322-9550-700811F17EDF}" dt="2026-10-24T17:22:12.924" v="12895" actId="478"/>
          <ac:spMkLst>
            <pc:docMk/>
            <pc:sldMk cId="289768145" sldId="1521"/>
            <ac:spMk id="15" creationId="{84EC7C71-7C4D-913F-22CF-C351D81AE837}"/>
          </ac:spMkLst>
        </pc:spChg>
        <pc:spChg chg="add del mod">
          <ac:chgData name="Lowretta Momoh (2334527)" userId="753814a7-d042-4388-8067-c20bc88cedbe" providerId="ADAL" clId="{73E5680F-2BCA-4322-9550-700811F17EDF}" dt="2026-10-24T17:25:57.393" v="12958" actId="478"/>
          <ac:spMkLst>
            <pc:docMk/>
            <pc:sldMk cId="289768145" sldId="1521"/>
            <ac:spMk id="20" creationId="{E419D77F-380C-F2DE-584E-3A843B30B893}"/>
          </ac:spMkLst>
        </pc:spChg>
        <pc:picChg chg="add del mod">
          <ac:chgData name="Lowretta Momoh (2334527)" userId="753814a7-d042-4388-8067-c20bc88cedbe" providerId="ADAL" clId="{73E5680F-2BCA-4322-9550-700811F17EDF}" dt="2026-10-24T17:10:56.309" v="12880" actId="478"/>
          <ac:picMkLst>
            <pc:docMk/>
            <pc:sldMk cId="289768145" sldId="1521"/>
            <ac:picMk id="4" creationId="{1DD8E67E-6A36-3B34-46DB-670DA884FB40}"/>
          </ac:picMkLst>
        </pc:picChg>
        <pc:picChg chg="add del mod">
          <ac:chgData name="Lowretta Momoh (2334527)" userId="753814a7-d042-4388-8067-c20bc88cedbe" providerId="ADAL" clId="{73E5680F-2BCA-4322-9550-700811F17EDF}" dt="2026-10-24T17:17:29.667" v="12893" actId="478"/>
          <ac:picMkLst>
            <pc:docMk/>
            <pc:sldMk cId="289768145" sldId="1521"/>
            <ac:picMk id="11" creationId="{65213801-99D8-86A7-9954-929F6F88EC7C}"/>
          </ac:picMkLst>
        </pc:picChg>
        <pc:picChg chg="add del mod">
          <ac:chgData name="Lowretta Momoh (2334527)" userId="753814a7-d042-4388-8067-c20bc88cedbe" providerId="ADAL" clId="{73E5680F-2BCA-4322-9550-700811F17EDF}" dt="2026-10-24T17:22:12.924" v="12895" actId="478"/>
          <ac:picMkLst>
            <pc:docMk/>
            <pc:sldMk cId="289768145" sldId="1521"/>
            <ac:picMk id="14" creationId="{2F080307-D667-6647-3960-20A978A6ED6E}"/>
          </ac:picMkLst>
        </pc:picChg>
        <pc:picChg chg="add del mod">
          <ac:chgData name="Lowretta Momoh (2334527)" userId="753814a7-d042-4388-8067-c20bc88cedbe" providerId="ADAL" clId="{73E5680F-2BCA-4322-9550-700811F17EDF}" dt="2026-10-24T17:23:58.853" v="12898" actId="478"/>
          <ac:picMkLst>
            <pc:docMk/>
            <pc:sldMk cId="289768145" sldId="1521"/>
            <ac:picMk id="17" creationId="{ABF32D87-6703-DF6F-8F2A-DD8BC1A58A2E}"/>
          </ac:picMkLst>
        </pc:picChg>
        <pc:picChg chg="add mod">
          <ac:chgData name="Lowretta Momoh (2334527)" userId="753814a7-d042-4388-8067-c20bc88cedbe" providerId="ADAL" clId="{73E5680F-2BCA-4322-9550-700811F17EDF}" dt="2026-10-24T20:12:28.540" v="13007" actId="14100"/>
          <ac:picMkLst>
            <pc:docMk/>
            <pc:sldMk cId="289768145" sldId="1521"/>
            <ac:picMk id="19" creationId="{9AA79D18-59C2-07D9-31CC-9B2C13166EDA}"/>
          </ac:picMkLst>
        </pc:picChg>
        <pc:picChg chg="add mod">
          <ac:chgData name="Lowretta Momoh (2334527)" userId="753814a7-d042-4388-8067-c20bc88cedbe" providerId="ADAL" clId="{73E5680F-2BCA-4322-9550-700811F17EDF}" dt="2026-10-24T19:00:33.255" v="12997"/>
          <ac:picMkLst>
            <pc:docMk/>
            <pc:sldMk cId="289768145" sldId="1521"/>
            <ac:picMk id="22" creationId="{D24D91CC-4788-0AEA-2011-9DA83D0D3B14}"/>
          </ac:picMkLst>
        </pc:picChg>
      </pc:sldChg>
      <pc:sldChg chg="addSp delSp modSp mod">
        <pc:chgData name="Lowretta Momoh (2334527)" userId="753814a7-d042-4388-8067-c20bc88cedbe" providerId="ADAL" clId="{73E5680F-2BCA-4322-9550-700811F17EDF}" dt="2026-10-24T20:29:14.541" v="13054" actId="478"/>
        <pc:sldMkLst>
          <pc:docMk/>
          <pc:sldMk cId="3245840462" sldId="1522"/>
        </pc:sldMkLst>
        <pc:spChg chg="mod">
          <ac:chgData name="Lowretta Momoh (2334527)" userId="753814a7-d042-4388-8067-c20bc88cedbe" providerId="ADAL" clId="{73E5680F-2BCA-4322-9550-700811F17EDF}" dt="2026-10-22T13:55:14.412" v="5672" actId="14100"/>
          <ac:spMkLst>
            <pc:docMk/>
            <pc:sldMk cId="3245840462" sldId="1522"/>
            <ac:spMk id="2" creationId="{2D57F1EA-2F8F-C7A3-9F4C-9AA25BE4F2FE}"/>
          </ac:spMkLst>
        </pc:spChg>
        <pc:spChg chg="mod">
          <ac:chgData name="Lowretta Momoh (2334527)" userId="753814a7-d042-4388-8067-c20bc88cedbe" providerId="ADAL" clId="{73E5680F-2BCA-4322-9550-700811F17EDF}" dt="2026-10-23T16:56:46.790" v="12582" actId="20577"/>
          <ac:spMkLst>
            <pc:docMk/>
            <pc:sldMk cId="3245840462" sldId="1522"/>
            <ac:spMk id="5" creationId="{83DC98BA-73CB-ACD4-CB60-6971735979EF}"/>
          </ac:spMkLst>
        </pc:spChg>
        <pc:spChg chg="add del mod">
          <ac:chgData name="Lowretta Momoh (2334527)" userId="753814a7-d042-4388-8067-c20bc88cedbe" providerId="ADAL" clId="{73E5680F-2BCA-4322-9550-700811F17EDF}" dt="2026-10-24T20:29:14.541" v="13054" actId="478"/>
          <ac:spMkLst>
            <pc:docMk/>
            <pc:sldMk cId="3245840462" sldId="1522"/>
            <ac:spMk id="6" creationId="{3B4EE0D2-A48F-41CD-A401-16CAF45DFFCC}"/>
          </ac:spMkLst>
        </pc:spChg>
        <pc:picChg chg="add del mod">
          <ac:chgData name="Lowretta Momoh (2334527)" userId="753814a7-d042-4388-8067-c20bc88cedbe" providerId="ADAL" clId="{73E5680F-2BCA-4322-9550-700811F17EDF}" dt="2026-10-24T20:29:14.541" v="13054" actId="478"/>
          <ac:picMkLst>
            <pc:docMk/>
            <pc:sldMk cId="3245840462" sldId="1522"/>
            <ac:picMk id="4" creationId="{7E1EC122-CDF7-35BB-EFC0-C88DFE9DF8A0}"/>
          </ac:picMkLst>
        </pc:picChg>
        <pc:picChg chg="add mod">
          <ac:chgData name="Lowretta Momoh (2334527)" userId="753814a7-d042-4388-8067-c20bc88cedbe" providerId="ADAL" clId="{73E5680F-2BCA-4322-9550-700811F17EDF}" dt="2026-10-24T19:00:33.255" v="12997"/>
          <ac:picMkLst>
            <pc:docMk/>
            <pc:sldMk cId="3245840462" sldId="1522"/>
            <ac:picMk id="9" creationId="{FAAF7B3B-0620-4F17-5432-012EC32B6992}"/>
          </ac:picMkLst>
        </pc:picChg>
        <pc:picChg chg="mod">
          <ac:chgData name="Lowretta Momoh (2334527)" userId="753814a7-d042-4388-8067-c20bc88cedbe" providerId="ADAL" clId="{73E5680F-2BCA-4322-9550-700811F17EDF}" dt="2026-10-24T20:16:08.572" v="13038" actId="14100"/>
          <ac:picMkLst>
            <pc:docMk/>
            <pc:sldMk cId="3245840462" sldId="1522"/>
            <ac:picMk id="12" creationId="{295D6E84-FFF9-6373-81C2-EDC817EC62E6}"/>
          </ac:picMkLst>
        </pc:picChg>
      </pc:sldChg>
      <pc:sldChg chg="addSp delSp modSp mod">
        <pc:chgData name="Lowretta Momoh (2334527)" userId="753814a7-d042-4388-8067-c20bc88cedbe" providerId="ADAL" clId="{73E5680F-2BCA-4322-9550-700811F17EDF}" dt="2026-10-24T20:29:22.439" v="13055" actId="478"/>
        <pc:sldMkLst>
          <pc:docMk/>
          <pc:sldMk cId="1972573176" sldId="1523"/>
        </pc:sldMkLst>
        <pc:spChg chg="mod">
          <ac:chgData name="Lowretta Momoh (2334527)" userId="753814a7-d042-4388-8067-c20bc88cedbe" providerId="ADAL" clId="{73E5680F-2BCA-4322-9550-700811F17EDF}" dt="2026-10-22T13:56:06.495" v="5677" actId="255"/>
          <ac:spMkLst>
            <pc:docMk/>
            <pc:sldMk cId="1972573176" sldId="1523"/>
            <ac:spMk id="2" creationId="{1D934FB3-E541-D3C0-F4A9-7C7ABA22F5BA}"/>
          </ac:spMkLst>
        </pc:spChg>
        <pc:spChg chg="mod">
          <ac:chgData name="Lowretta Momoh (2334527)" userId="753814a7-d042-4388-8067-c20bc88cedbe" providerId="ADAL" clId="{73E5680F-2BCA-4322-9550-700811F17EDF}" dt="2026-10-23T17:07:32.208" v="12605" actId="20577"/>
          <ac:spMkLst>
            <pc:docMk/>
            <pc:sldMk cId="1972573176" sldId="1523"/>
            <ac:spMk id="5" creationId="{2285C8B5-7A86-4395-DF1C-6E0F2B696A52}"/>
          </ac:spMkLst>
        </pc:spChg>
        <pc:spChg chg="add del mod">
          <ac:chgData name="Lowretta Momoh (2334527)" userId="753814a7-d042-4388-8067-c20bc88cedbe" providerId="ADAL" clId="{73E5680F-2BCA-4322-9550-700811F17EDF}" dt="2026-10-24T20:29:22.439" v="13055" actId="478"/>
          <ac:spMkLst>
            <pc:docMk/>
            <pc:sldMk cId="1972573176" sldId="1523"/>
            <ac:spMk id="6" creationId="{547E05EC-CCCE-6715-C804-B21E27269F50}"/>
          </ac:spMkLst>
        </pc:spChg>
        <pc:spChg chg="add mod">
          <ac:chgData name="Lowretta Momoh (2334527)" userId="753814a7-d042-4388-8067-c20bc88cedbe" providerId="ADAL" clId="{73E5680F-2BCA-4322-9550-700811F17EDF}" dt="2026-10-24T20:17:07.058" v="13049" actId="14100"/>
          <ac:spMkLst>
            <pc:docMk/>
            <pc:sldMk cId="1972573176" sldId="1523"/>
            <ac:spMk id="8" creationId="{E307530B-E1FD-F614-9FF6-2A7B15E97108}"/>
          </ac:spMkLst>
        </pc:spChg>
        <pc:picChg chg="add del mod">
          <ac:chgData name="Lowretta Momoh (2334527)" userId="753814a7-d042-4388-8067-c20bc88cedbe" providerId="ADAL" clId="{73E5680F-2BCA-4322-9550-700811F17EDF}" dt="2026-10-24T20:29:22.439" v="13055" actId="478"/>
          <ac:picMkLst>
            <pc:docMk/>
            <pc:sldMk cId="1972573176" sldId="1523"/>
            <ac:picMk id="4" creationId="{8B8454E5-6DB4-FA33-04DB-71880A6F942C}"/>
          </ac:picMkLst>
        </pc:picChg>
        <pc:picChg chg="add mod">
          <ac:chgData name="Lowretta Momoh (2334527)" userId="753814a7-d042-4388-8067-c20bc88cedbe" providerId="ADAL" clId="{73E5680F-2BCA-4322-9550-700811F17EDF}" dt="2026-10-24T19:00:33.255" v="12997"/>
          <ac:picMkLst>
            <pc:docMk/>
            <pc:sldMk cId="1972573176" sldId="1523"/>
            <ac:picMk id="9" creationId="{9F12EE1D-7DAD-84BE-02BE-5A090F8A83FE}"/>
          </ac:picMkLst>
        </pc:picChg>
        <pc:picChg chg="del mod">
          <ac:chgData name="Lowretta Momoh (2334527)" userId="753814a7-d042-4388-8067-c20bc88cedbe" providerId="ADAL" clId="{73E5680F-2BCA-4322-9550-700811F17EDF}" dt="2026-10-24T20:16:44.581" v="13044" actId="478"/>
          <ac:picMkLst>
            <pc:docMk/>
            <pc:sldMk cId="1972573176" sldId="1523"/>
            <ac:picMk id="12" creationId="{D2682998-8F70-578A-D442-B3983EEDC39C}"/>
          </ac:picMkLst>
        </pc:picChg>
      </pc:sldChg>
      <pc:sldChg chg="addSp modSp new mod">
        <pc:chgData name="Lowretta Momoh (2334527)" userId="753814a7-d042-4388-8067-c20bc88cedbe" providerId="ADAL" clId="{73E5680F-2BCA-4322-9550-700811F17EDF}" dt="2026-10-24T19:00:33.255" v="12997"/>
        <pc:sldMkLst>
          <pc:docMk/>
          <pc:sldMk cId="1421385983" sldId="1524"/>
        </pc:sldMkLst>
        <pc:spChg chg="mod">
          <ac:chgData name="Lowretta Momoh (2334527)" userId="753814a7-d042-4388-8067-c20bc88cedbe" providerId="ADAL" clId="{73E5680F-2BCA-4322-9550-700811F17EDF}" dt="2026-10-23T17:43:27.106" v="12655" actId="255"/>
          <ac:spMkLst>
            <pc:docMk/>
            <pc:sldMk cId="1421385983" sldId="1524"/>
            <ac:spMk id="2" creationId="{FE50129B-9EA7-9E59-83FA-393B30E7F98D}"/>
          </ac:spMkLst>
        </pc:spChg>
        <pc:spChg chg="mod">
          <ac:chgData name="Lowretta Momoh (2334527)" userId="753814a7-d042-4388-8067-c20bc88cedbe" providerId="ADAL" clId="{73E5680F-2BCA-4322-9550-700811F17EDF}" dt="2026-10-22T21:31:54.311" v="10850" actId="20577"/>
          <ac:spMkLst>
            <pc:docMk/>
            <pc:sldMk cId="1421385983" sldId="1524"/>
            <ac:spMk id="3" creationId="{F4EE8FBD-3E3B-B488-9F4F-8CD0B2BE3072}"/>
          </ac:spMkLst>
        </pc:spChg>
        <pc:spChg chg="mod">
          <ac:chgData name="Lowretta Momoh (2334527)" userId="753814a7-d042-4388-8067-c20bc88cedbe" providerId="ADAL" clId="{73E5680F-2BCA-4322-9550-700811F17EDF}" dt="2026-10-22T21:30:34.867" v="10808" actId="14100"/>
          <ac:spMkLst>
            <pc:docMk/>
            <pc:sldMk cId="1421385983" sldId="1524"/>
            <ac:spMk id="5" creationId="{B2BF8DFD-0FC4-30BF-A6FC-4B0BE948F37F}"/>
          </ac:spMkLst>
        </pc:spChg>
        <pc:picChg chg="add mod">
          <ac:chgData name="Lowretta Momoh (2334527)" userId="753814a7-d042-4388-8067-c20bc88cedbe" providerId="ADAL" clId="{73E5680F-2BCA-4322-9550-700811F17EDF}" dt="2026-10-24T19:00:33.255" v="12997"/>
          <ac:picMkLst>
            <pc:docMk/>
            <pc:sldMk cId="1421385983" sldId="1524"/>
            <ac:picMk id="7" creationId="{F0A5AFF2-2228-F425-93BC-401DDCDF596C}"/>
          </ac:picMkLst>
        </pc:picChg>
      </pc:sldChg>
      <pc:sldChg chg="addSp delSp modSp new del mod">
        <pc:chgData name="Lowretta Momoh (2334527)" userId="753814a7-d042-4388-8067-c20bc88cedbe" providerId="ADAL" clId="{73E5680F-2BCA-4322-9550-700811F17EDF}" dt="2026-10-23T19:29:26.958" v="12764" actId="47"/>
        <pc:sldMkLst>
          <pc:docMk/>
          <pc:sldMk cId="2378791293" sldId="1525"/>
        </pc:sldMkLst>
        <pc:spChg chg="del mod">
          <ac:chgData name="Lowretta Momoh (2334527)" userId="753814a7-d042-4388-8067-c20bc88cedbe" providerId="ADAL" clId="{73E5680F-2BCA-4322-9550-700811F17EDF}" dt="2026-10-23T19:21:04.799" v="12697" actId="478"/>
          <ac:spMkLst>
            <pc:docMk/>
            <pc:sldMk cId="2378791293" sldId="1525"/>
            <ac:spMk id="2" creationId="{E0F8B2A9-CB38-CDA8-CA41-79A9BCBC481E}"/>
          </ac:spMkLst>
        </pc:spChg>
        <pc:spChg chg="del">
          <ac:chgData name="Lowretta Momoh (2334527)" userId="753814a7-d042-4388-8067-c20bc88cedbe" providerId="ADAL" clId="{73E5680F-2BCA-4322-9550-700811F17EDF}" dt="2026-10-23T19:21:17.824" v="12698" actId="478"/>
          <ac:spMkLst>
            <pc:docMk/>
            <pc:sldMk cId="2378791293" sldId="1525"/>
            <ac:spMk id="5" creationId="{A7E7A216-3A44-B55A-EB2E-BF1A5B868D5D}"/>
          </ac:spMkLst>
        </pc:spChg>
        <pc:spChg chg="add mod">
          <ac:chgData name="Lowretta Momoh (2334527)" userId="753814a7-d042-4388-8067-c20bc88cedbe" providerId="ADAL" clId="{73E5680F-2BCA-4322-9550-700811F17EDF}" dt="2026-10-23T19:29:18.854" v="12763" actId="14100"/>
          <ac:spMkLst>
            <pc:docMk/>
            <pc:sldMk cId="2378791293" sldId="1525"/>
            <ac:spMk id="7" creationId="{9E2B9757-D541-A499-FDF2-9746B50977C4}"/>
          </ac:spMkLst>
        </pc:spChg>
      </pc:sldChg>
      <pc:sldChg chg="modSp new mod">
        <pc:chgData name="Lowretta Momoh (2334527)" userId="753814a7-d042-4388-8067-c20bc88cedbe" providerId="ADAL" clId="{73E5680F-2BCA-4322-9550-700811F17EDF}" dt="2026-10-23T19:38:56.529" v="12846"/>
        <pc:sldMkLst>
          <pc:docMk/>
          <pc:sldMk cId="2101930808" sldId="1526"/>
        </pc:sldMkLst>
        <pc:spChg chg="mod">
          <ac:chgData name="Lowretta Momoh (2334527)" userId="753814a7-d042-4388-8067-c20bc88cedbe" providerId="ADAL" clId="{73E5680F-2BCA-4322-9550-700811F17EDF}" dt="2026-10-23T19:33:48.785" v="12807" actId="20577"/>
          <ac:spMkLst>
            <pc:docMk/>
            <pc:sldMk cId="2101930808" sldId="1526"/>
            <ac:spMk id="2" creationId="{55EA03FD-41D5-F500-BED0-E098CDE2B1DA}"/>
          </ac:spMkLst>
        </pc:spChg>
        <pc:spChg chg="mod">
          <ac:chgData name="Lowretta Momoh (2334527)" userId="753814a7-d042-4388-8067-c20bc88cedbe" providerId="ADAL" clId="{73E5680F-2BCA-4322-9550-700811F17EDF}" dt="2026-10-23T19:34:18.664" v="12828" actId="20577"/>
          <ac:spMkLst>
            <pc:docMk/>
            <pc:sldMk cId="2101930808" sldId="1526"/>
            <ac:spMk id="3" creationId="{F9ABB15B-0308-BB58-87C1-0E222F1DF582}"/>
          </ac:spMkLst>
        </pc:spChg>
        <pc:spChg chg="mod">
          <ac:chgData name="Lowretta Momoh (2334527)" userId="753814a7-d042-4388-8067-c20bc88cedbe" providerId="ADAL" clId="{73E5680F-2BCA-4322-9550-700811F17EDF}" dt="2026-10-23T19:38:56.529" v="12846"/>
          <ac:spMkLst>
            <pc:docMk/>
            <pc:sldMk cId="2101930808" sldId="1526"/>
            <ac:spMk id="5" creationId="{B6E83A0D-5571-9023-6EBC-AF86C92A08DC}"/>
          </ac:spMkLst>
        </pc:spChg>
      </pc:sldChg>
      <pc:sldChg chg="modSp new mod">
        <pc:chgData name="Lowretta Momoh (2334527)" userId="753814a7-d042-4388-8067-c20bc88cedbe" providerId="ADAL" clId="{73E5680F-2BCA-4322-9550-700811F17EDF}" dt="2026-10-23T19:42:21.779" v="12876" actId="20577"/>
        <pc:sldMkLst>
          <pc:docMk/>
          <pc:sldMk cId="2072699089" sldId="1527"/>
        </pc:sldMkLst>
        <pc:spChg chg="mod">
          <ac:chgData name="Lowretta Momoh (2334527)" userId="753814a7-d042-4388-8067-c20bc88cedbe" providerId="ADAL" clId="{73E5680F-2BCA-4322-9550-700811F17EDF}" dt="2026-10-23T19:36:09.606" v="12835" actId="255"/>
          <ac:spMkLst>
            <pc:docMk/>
            <pc:sldMk cId="2072699089" sldId="1527"/>
            <ac:spMk id="2" creationId="{B7EA4144-FF99-A916-E00C-CE29307989F5}"/>
          </ac:spMkLst>
        </pc:spChg>
        <pc:spChg chg="mod">
          <ac:chgData name="Lowretta Momoh (2334527)" userId="753814a7-d042-4388-8067-c20bc88cedbe" providerId="ADAL" clId="{73E5680F-2BCA-4322-9550-700811F17EDF}" dt="2026-10-23T19:42:21.779" v="12876" actId="20577"/>
          <ac:spMkLst>
            <pc:docMk/>
            <pc:sldMk cId="2072699089" sldId="1527"/>
            <ac:spMk id="3" creationId="{4EA3455F-365A-D02E-EB45-8A194C5674A5}"/>
          </ac:spMkLst>
        </pc:spChg>
        <pc:spChg chg="mod">
          <ac:chgData name="Lowretta Momoh (2334527)" userId="753814a7-d042-4388-8067-c20bc88cedbe" providerId="ADAL" clId="{73E5680F-2BCA-4322-9550-700811F17EDF}" dt="2026-10-23T19:37:43.548" v="12844" actId="20577"/>
          <ac:spMkLst>
            <pc:docMk/>
            <pc:sldMk cId="2072699089" sldId="1527"/>
            <ac:spMk id="5" creationId="{B0D4B78F-BBF9-D3A1-EC80-624647DC53B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10/24/2026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10/24/2026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37751724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10/24/2026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10/24/2026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10/24/2026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10/24/2026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10/24/2026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10/24/2026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10/24/2026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US"/>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10/24/2026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10/24/2026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10/24/2026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10/24/2026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10/24/2026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US"/>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10/24/2026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US"/>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10/24/2026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10/24/2026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US"/>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10/24/2026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10/24/2026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10/24/2026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10/24/2026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10/24/2026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10/24/2026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10/24/2026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10/24/2026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10/24/2026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10/24/2026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10/24/2026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10/24/2026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10/24/2026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10/24/2026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10/24/2026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US"/>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5.png"/><Relationship Id="rId5" Type="http://schemas.openxmlformats.org/officeDocument/2006/relationships/hyperlink" Target="https://opan.org.au/2026/03/19/advocates-report-rising-demand-as-older-people-navigate-support-at-home-changes/" TargetMode="External"/><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hyperlink" Target="https://thegreenstudy.com/2019/01/13/aging-gracelessly/" TargetMode="External"/><Relationship Id="rId5" Type="http://schemas.openxmlformats.org/officeDocument/2006/relationships/image" Target="../media/image16.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9.png"/><Relationship Id="rId5" Type="http://schemas.openxmlformats.org/officeDocument/2006/relationships/hyperlink" Target="https://www.wikidoc.org/index.php/Deep_vein_thrombosis_epidemiology_and_demographics" TargetMode="External"/><Relationship Id="rId4" Type="http://schemas.openxmlformats.org/officeDocument/2006/relationships/image" Target="../media/image18.gif"/></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3.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2.png"/><Relationship Id="rId4" Type="http://schemas.openxmlformats.org/officeDocument/2006/relationships/image" Target="../media/image2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6.png"/><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634031" y="1001715"/>
            <a:ext cx="5955028" cy="5477511"/>
          </a:xfrm>
        </p:spPr>
        <p:txBody>
          <a:bodyPr anchor="b">
            <a:normAutofit/>
          </a:bodyPr>
          <a:lstStyle/>
          <a:p>
            <a:pPr fontAlgn="base"/>
            <a:r>
              <a:rPr lang="en-GB" sz="1800" b="1"/>
              <a:t>NAME: Lowretta Momoh</a:t>
            </a:r>
            <a:r>
              <a:rPr lang="en-GB" sz="1800"/>
              <a:t>​</a:t>
            </a:r>
            <a:br>
              <a:rPr lang="en-GB" sz="1800"/>
            </a:br>
            <a:r>
              <a:rPr lang="en-GB" sz="1800"/>
              <a:t>​</a:t>
            </a:r>
            <a:br>
              <a:rPr lang="en-GB" sz="1800"/>
            </a:br>
            <a:r>
              <a:rPr lang="en-GB" sz="1800" b="1"/>
              <a:t>ID: 2334527</a:t>
            </a:r>
            <a:r>
              <a:rPr lang="en-GB" sz="1800"/>
              <a:t>​</a:t>
            </a:r>
            <a:br>
              <a:rPr lang="en-GB" sz="1800"/>
            </a:br>
            <a:r>
              <a:rPr lang="en-GB" sz="1800"/>
              <a:t>​</a:t>
            </a:r>
            <a:br>
              <a:rPr lang="en-GB" sz="1800"/>
            </a:br>
            <a:r>
              <a:rPr lang="en-GB" sz="1800" b="1"/>
              <a:t>MODULE: BMHP6027</a:t>
            </a:r>
            <a:r>
              <a:rPr lang="en-GB" sz="1800"/>
              <a:t>​</a:t>
            </a:r>
            <a:br>
              <a:rPr lang="en-GB" sz="1800"/>
            </a:br>
            <a:r>
              <a:rPr lang="en-GB" sz="1800"/>
              <a:t>​</a:t>
            </a:r>
            <a:br>
              <a:rPr lang="en-GB" sz="1800"/>
            </a:br>
            <a:r>
              <a:rPr lang="en-GB" sz="1800" b="1"/>
              <a:t>COURSE: BSc (Hons) Health and Social Care</a:t>
            </a:r>
            <a:r>
              <a:rPr lang="en-GB" sz="1800"/>
              <a:t>​</a:t>
            </a:r>
            <a:br>
              <a:rPr lang="en-GB" sz="1800"/>
            </a:br>
            <a:r>
              <a:rPr lang="en-GB" sz="1800"/>
              <a:t>​</a:t>
            </a:r>
            <a:br>
              <a:rPr lang="en-GB" sz="1800"/>
            </a:br>
            <a:r>
              <a:rPr lang="en-GB" sz="1800" b="1"/>
              <a:t>LECTURER: </a:t>
            </a:r>
            <a:r>
              <a:rPr lang="en-GB" sz="1800" b="1" err="1"/>
              <a:t>Tsiwani</a:t>
            </a:r>
            <a:r>
              <a:rPr lang="en-GB" sz="1800" b="1"/>
              <a:t> Khumalo</a:t>
            </a:r>
            <a:r>
              <a:rPr lang="en-GB" sz="1800"/>
              <a:t>​</a:t>
            </a:r>
            <a:br>
              <a:rPr lang="en-GB" sz="1800"/>
            </a:br>
            <a:r>
              <a:rPr lang="en-GB" sz="1800"/>
              <a:t>​</a:t>
            </a:r>
            <a:br>
              <a:rPr lang="en-GB" sz="1800"/>
            </a:br>
            <a:r>
              <a:rPr lang="en-GB" sz="1800" b="1"/>
              <a:t>TITLE: Evaluating the Care and Support Needs of Older People (Presentation).</a:t>
            </a:r>
            <a:r>
              <a:rPr lang="en-GB" sz="1800"/>
              <a:t>​</a:t>
            </a:r>
            <a:br>
              <a:rPr lang="en-GB" sz="1800"/>
            </a:br>
            <a:r>
              <a:rPr lang="en-GB" sz="1800"/>
              <a:t>​</a:t>
            </a:r>
            <a:br>
              <a:rPr lang="en-GB" sz="1800"/>
            </a:br>
            <a:r>
              <a:rPr lang="en-GB" sz="1800" b="1"/>
              <a:t>SUBMISSION DATE: 25th October 2026.</a:t>
            </a:r>
            <a:r>
              <a:rPr lang="en-GB" sz="1800"/>
              <a:t>​</a:t>
            </a:r>
            <a:br>
              <a:rPr lang="en-GB" sz="1800"/>
            </a:br>
            <a:r>
              <a:rPr lang="en-GB" sz="1800"/>
              <a:t>​</a:t>
            </a:r>
          </a:p>
        </p:txBody>
      </p:sp>
      <p:sp>
        <p:nvSpPr>
          <p:cNvPr id="14" name="Slide Number Placeholder 3">
            <a:extLst>
              <a:ext uri="{FF2B5EF4-FFF2-40B4-BE49-F238E27FC236}">
                <a16:creationId xmlns:a16="http://schemas.microsoft.com/office/drawing/2014/main" id="{7FB93EB7-C9D4-628B-B6D1-9D538FB925D3}"/>
              </a:ext>
            </a:extLst>
          </p:cNvPr>
          <p:cNvSpPr>
            <a:spLocks noGrp="1"/>
          </p:cNvSpPr>
          <p:nvPr>
            <p:ph type="sldNum" sz="quarter" idx="17"/>
          </p:nvPr>
        </p:nvSpPr>
        <p:spPr>
          <a:xfrm>
            <a:off x="1" y="6492875"/>
            <a:ext cx="429207" cy="365125"/>
          </a:xfrm>
        </p:spPr>
        <p:txBody>
          <a:bodyPr/>
          <a:lstStyle/>
          <a:p>
            <a:pPr>
              <a:spcAft>
                <a:spcPts val="600"/>
              </a:spcAft>
            </a:pPr>
            <a:fld id="{CC057153-B650-4DEB-B370-79DDCFDCE934}" type="slidenum">
              <a:rPr lang="en-US" smtClean="0"/>
              <a:pPr>
                <a:spcAft>
                  <a:spcPts val="600"/>
                </a:spcAft>
              </a:pPr>
              <a:t>1</a:t>
            </a:fld>
            <a:endParaRPr lang="en-US"/>
          </a:p>
        </p:txBody>
      </p:sp>
      <p:pic>
        <p:nvPicPr>
          <p:cNvPr id="7" name="Picture 6">
            <a:extLst>
              <a:ext uri="{FF2B5EF4-FFF2-40B4-BE49-F238E27FC236}">
                <a16:creationId xmlns:a16="http://schemas.microsoft.com/office/drawing/2014/main" id="{B1198903-4BDB-FA4B-8D6C-4F83ABC8DB5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228" r="23727"/>
          <a:stretch>
            <a:fillRect/>
          </a:stretch>
        </p:blipFill>
        <p:spPr>
          <a:xfrm>
            <a:off x="8290560" y="2686500"/>
            <a:ext cx="992777" cy="1212692"/>
          </a:xfrm>
          <a:prstGeom prst="rect">
            <a:avLst/>
          </a:prstGeom>
          <a:noFill/>
        </p:spPr>
      </p:pic>
      <p:pic>
        <p:nvPicPr>
          <p:cNvPr id="5" name="Video 4">
            <a:hlinkClick r:id="" action="ppaction://media"/>
            <a:extLst>
              <a:ext uri="{FF2B5EF4-FFF2-40B4-BE49-F238E27FC236}">
                <a16:creationId xmlns:a16="http://schemas.microsoft.com/office/drawing/2014/main" id="{20275A58-67F2-A100-FB6A-4C6B7F80E0E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3831372"/>
      </p:ext>
    </p:extLst>
  </p:cSld>
  <p:clrMapOvr>
    <a:masterClrMapping/>
  </p:clrMapOvr>
  <mc:AlternateContent xmlns:mc="http://schemas.openxmlformats.org/markup-compatibility/2006" xmlns:p14="http://schemas.microsoft.com/office/powerpoint/2010/main">
    <mc:Choice Requires="p14">
      <p:transition spd="slow" p14:dur="2000" advTm="15918"/>
    </mc:Choice>
    <mc:Fallback xmlns="">
      <p:transition spd="slow" advTm="15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631449" y="270770"/>
            <a:ext cx="3401568" cy="786753"/>
          </a:xfrm>
        </p:spPr>
        <p:txBody>
          <a:bodyPr anchor="b">
            <a:normAutofit/>
          </a:bodyPr>
          <a:lstStyle/>
          <a:p>
            <a:pPr lvl="0" fontAlgn="base"/>
            <a:r>
              <a:rPr lang="en-GB" sz="1600" b="1" dirty="0">
                <a:latin typeface="Arial" panose="020B0604020202020204" pitchFamily="34" charset="0"/>
                <a:cs typeface="Arial" panose="020B0604020202020204" pitchFamily="34" charset="0"/>
              </a:rPr>
              <a:t>EVALUATING THE CARE AND SUPPORT NEEDS OF OLDER PEOPLE</a:t>
            </a:r>
            <a:r>
              <a:rPr lang="en-GB" sz="1600" dirty="0">
                <a:latin typeface="Arial" panose="020B0604020202020204" pitchFamily="34" charset="0"/>
                <a:cs typeface="Arial" panose="020B0604020202020204" pitchFamily="34" charset="0"/>
              </a:rPr>
              <a:t>​</a:t>
            </a:r>
          </a:p>
        </p:txBody>
      </p:sp>
      <p:sp>
        <p:nvSpPr>
          <p:cNvPr id="5" name="Footer Placeholder 4">
            <a:extLst>
              <a:ext uri="{FF2B5EF4-FFF2-40B4-BE49-F238E27FC236}">
                <a16:creationId xmlns:a16="http://schemas.microsoft.com/office/drawing/2014/main" id="{C4E30805-9EDF-DFE1-AE27-78BEC69286BD}"/>
              </a:ext>
            </a:extLst>
          </p:cNvPr>
          <p:cNvSpPr>
            <a:spLocks noGrp="1"/>
          </p:cNvSpPr>
          <p:nvPr>
            <p:ph type="ftr" sz="quarter" idx="11"/>
          </p:nvPr>
        </p:nvSpPr>
        <p:spPr>
          <a:xfrm rot="16200000">
            <a:off x="-2062638" y="2236683"/>
            <a:ext cx="4553921" cy="429768"/>
          </a:xfrm>
        </p:spPr>
        <p:txBody>
          <a:bodyPr anchor="ct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a:xfrm>
            <a:off x="0" y="6492875"/>
            <a:ext cx="429207" cy="365125"/>
          </a:xfrm>
        </p:spPr>
        <p:txBody>
          <a:bodyPr anchor="ctr">
            <a:normAutofit/>
          </a:bodyPr>
          <a:lstStyle/>
          <a:p>
            <a:pPr>
              <a:spcAft>
                <a:spcPts val="600"/>
              </a:spcAft>
            </a:pPr>
            <a:fld id="{CC057153-B650-4DEB-B370-79DDCFDCE934}" type="slidenum">
              <a:rPr lang="en-US" smtClean="0"/>
              <a:pPr>
                <a:spcAft>
                  <a:spcPts val="600"/>
                </a:spcAft>
              </a:pPr>
              <a:t>2</a:t>
            </a:fld>
            <a:endParaRPr lang="en-US"/>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sz="quarter" idx="14"/>
          </p:nvPr>
        </p:nvSpPr>
        <p:spPr>
          <a:xfrm>
            <a:off x="481149" y="1152939"/>
            <a:ext cx="3652610" cy="5434292"/>
          </a:xfrm>
        </p:spPr>
        <p:txBody>
          <a:bodyPr anchor="b">
            <a:normAutofit fontScale="25000" lnSpcReduction="20000"/>
          </a:bodyPr>
          <a:lstStyle/>
          <a:p>
            <a:pPr lvl="0" fontAlgn="base"/>
            <a:endParaRPr lang="en-GB" dirty="0"/>
          </a:p>
          <a:p>
            <a:pPr lvl="0" fontAlgn="base"/>
            <a:r>
              <a:rPr lang="en-GB" sz="6400" b="1" dirty="0">
                <a:latin typeface="Arial Nova" panose="020B0504020202020204" pitchFamily="34" charset="0"/>
              </a:rPr>
              <a:t>Introduction:</a:t>
            </a:r>
            <a:r>
              <a:rPr lang="en-GB" sz="6400" dirty="0">
                <a:latin typeface="Arial Nova" panose="020B0504020202020204" pitchFamily="34" charset="0"/>
              </a:rPr>
              <a:t>​</a:t>
            </a:r>
          </a:p>
          <a:p>
            <a:pPr lvl="0" fontAlgn="base"/>
            <a:r>
              <a:rPr lang="en-GB" sz="6400" b="1" dirty="0">
                <a:latin typeface="Arial Nova" panose="020B0504020202020204" pitchFamily="34" charset="0"/>
              </a:rPr>
              <a:t>Define ageing</a:t>
            </a:r>
            <a:r>
              <a:rPr lang="en-GB" sz="6400" dirty="0">
                <a:latin typeface="Arial Nova" panose="020B0504020202020204" pitchFamily="34" charset="0"/>
              </a:rPr>
              <a:t>: Ageing refers to the biological, psychological, and social changes that occur as individuals grow older </a:t>
            </a:r>
            <a:r>
              <a:rPr lang="en-GB" sz="5600" dirty="0"/>
              <a:t>World Health Organisation,  (2024).</a:t>
            </a:r>
            <a:endParaRPr lang="en-GB" sz="6400" dirty="0">
              <a:latin typeface="Arial Nova" panose="020B0504020202020204" pitchFamily="34" charset="0"/>
            </a:endParaRPr>
          </a:p>
          <a:p>
            <a:pPr lvl="0" fontAlgn="base"/>
            <a:r>
              <a:rPr lang="en-GB" sz="6400" b="1" dirty="0">
                <a:latin typeface="Arial Nova" panose="020B0504020202020204" pitchFamily="34" charset="0"/>
              </a:rPr>
              <a:t>Define Empowerment</a:t>
            </a:r>
            <a:r>
              <a:rPr lang="en-GB" sz="6400" dirty="0">
                <a:latin typeface="Arial Nova" panose="020B0504020202020204" pitchFamily="34" charset="0"/>
              </a:rPr>
              <a:t>: Empowerment is the process of enabling individuals to gain control over their lives and make informed decisions,</a:t>
            </a:r>
            <a:r>
              <a:rPr lang="en-GB" sz="5600" dirty="0">
                <a:latin typeface="Arial Nova" panose="020B0504020202020204" pitchFamily="34" charset="0"/>
              </a:rPr>
              <a:t> </a:t>
            </a:r>
            <a:r>
              <a:rPr lang="en-GB" sz="6400" dirty="0" err="1"/>
              <a:t>AdamPool</a:t>
            </a:r>
            <a:r>
              <a:rPr lang="en-GB" sz="6400" dirty="0"/>
              <a:t> (2024)</a:t>
            </a:r>
            <a:r>
              <a:rPr lang="en-GB" sz="6400" dirty="0">
                <a:latin typeface="Arial Nova" panose="020B0504020202020204" pitchFamily="34" charset="0"/>
              </a:rPr>
              <a:t>.</a:t>
            </a:r>
          </a:p>
          <a:p>
            <a:pPr lvl="0" fontAlgn="base"/>
            <a:r>
              <a:rPr lang="en-GB" sz="6400" dirty="0">
                <a:latin typeface="Arial Nova" panose="020B0504020202020204" pitchFamily="34" charset="0"/>
              </a:rPr>
              <a:t> </a:t>
            </a:r>
            <a:r>
              <a:rPr lang="en-GB" sz="6400" b="1" dirty="0">
                <a:latin typeface="Arial Nova" panose="020B0504020202020204" pitchFamily="34" charset="0"/>
              </a:rPr>
              <a:t>Importance of Empowerment</a:t>
            </a:r>
            <a:r>
              <a:rPr lang="en-GB" sz="6400" dirty="0">
                <a:latin typeface="Arial Nova" panose="020B0504020202020204" pitchFamily="34" charset="0"/>
              </a:rPr>
              <a:t>: Empowerment enhances older adults’ autonomy, allowing them to participate actively in their care decisions, </a:t>
            </a:r>
            <a:r>
              <a:rPr lang="en-GB" sz="6400" dirty="0" err="1"/>
              <a:t>AdamPool</a:t>
            </a:r>
            <a:r>
              <a:rPr lang="en-GB" sz="6400" dirty="0"/>
              <a:t> (2024).</a:t>
            </a:r>
            <a:endParaRPr lang="en-GB" sz="6400" dirty="0">
              <a:latin typeface="Arial Nova" panose="020B0504020202020204" pitchFamily="34" charset="0"/>
            </a:endParaRPr>
          </a:p>
          <a:p>
            <a:pPr lvl="0" fontAlgn="base"/>
            <a:endParaRPr lang="en-GB" sz="2900" dirty="0">
              <a:latin typeface="Arial Nova" panose="020B0504020202020204" pitchFamily="34" charset="0"/>
            </a:endParaRPr>
          </a:p>
        </p:txBody>
      </p:sp>
      <p:pic>
        <p:nvPicPr>
          <p:cNvPr id="12" name="Picture 11">
            <a:extLst>
              <a:ext uri="{FF2B5EF4-FFF2-40B4-BE49-F238E27FC236}">
                <a16:creationId xmlns:a16="http://schemas.microsoft.com/office/drawing/2014/main" id="{C8412CAB-B34A-229D-214D-5A4E26D6DCE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444343" y="2647406"/>
            <a:ext cx="2098766" cy="1323703"/>
          </a:xfrm>
          <a:prstGeom prst="rect">
            <a:avLst/>
          </a:prstGeom>
          <a:noFill/>
        </p:spPr>
      </p:pic>
      <p:sp>
        <p:nvSpPr>
          <p:cNvPr id="15" name="TextBox 14">
            <a:extLst>
              <a:ext uri="{FF2B5EF4-FFF2-40B4-BE49-F238E27FC236}">
                <a16:creationId xmlns:a16="http://schemas.microsoft.com/office/drawing/2014/main" id="{149E5488-1B29-5131-2F79-B6B00F2E0A31}"/>
              </a:ext>
            </a:extLst>
          </p:cNvPr>
          <p:cNvSpPr txBox="1"/>
          <p:nvPr/>
        </p:nvSpPr>
        <p:spPr>
          <a:xfrm>
            <a:off x="5610497" y="262767"/>
            <a:ext cx="6100354" cy="1938992"/>
          </a:xfrm>
          <a:prstGeom prst="rect">
            <a:avLst/>
          </a:prstGeom>
          <a:noFill/>
        </p:spPr>
        <p:txBody>
          <a:bodyPr wrap="square">
            <a:spAutoFit/>
          </a:bodyPr>
          <a:lstStyle/>
          <a:p>
            <a:pPr marL="0" marR="0" lvl="0" indent="0" algn="just" rtl="0" fontAlgn="base">
              <a:buFont typeface="Arial" panose="020B0604020202020204" pitchFamily="34" charset="0"/>
              <a:buChar char="•"/>
            </a:pPr>
            <a:r>
              <a:rPr lang="en-GB" sz="1800" b="0" i="0" u="none" strike="noStrike" spc="0" dirty="0">
                <a:solidFill>
                  <a:schemeClr val="tx1"/>
                </a:solidFill>
                <a:effectLst/>
                <a:highlight>
                  <a:srgbClr val="FFFFFF"/>
                </a:highlight>
                <a:latin typeface="+mn-lt"/>
              </a:rPr>
              <a:t>According to the Centre for Ageing Better (2023), ageism can also prevent older people from making decisions about their lives.  These challenges demonstrate the importance of early intervention, accessible services, rehabilitation and person-centred support. </a:t>
            </a:r>
            <a:r>
              <a:rPr lang="en-GB" sz="1800" b="0" i="0" dirty="0">
                <a:solidFill>
                  <a:schemeClr val="tx1"/>
                </a:solidFill>
                <a:effectLst/>
                <a:latin typeface="+mn-lt"/>
              </a:rPr>
              <a:t>​</a:t>
            </a:r>
            <a:endParaRPr lang="en-GB" sz="893" b="0" i="0" dirty="0">
              <a:solidFill>
                <a:srgbClr val="000000"/>
              </a:solidFill>
              <a:effectLst/>
              <a:latin typeface="Arial" panose="020B0604020202020204" pitchFamily="34" charset="0"/>
            </a:endParaRPr>
          </a:p>
        </p:txBody>
      </p:sp>
      <p:pic>
        <p:nvPicPr>
          <p:cNvPr id="8" name="Video 7">
            <a:hlinkClick r:id="" action="ppaction://media"/>
            <a:extLst>
              <a:ext uri="{FF2B5EF4-FFF2-40B4-BE49-F238E27FC236}">
                <a16:creationId xmlns:a16="http://schemas.microsoft.com/office/drawing/2014/main" id="{A4EE7197-AED5-9129-F1CD-39FFF2F0C17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5177064"/>
      </p:ext>
    </p:extLst>
  </p:cSld>
  <p:clrMapOvr>
    <a:masterClrMapping/>
  </p:clrMapOvr>
  <mc:AlternateContent xmlns:mc="http://schemas.openxmlformats.org/markup-compatibility/2006" xmlns:p14="http://schemas.microsoft.com/office/powerpoint/2010/main">
    <mc:Choice Requires="p14">
      <p:transition spd="slow" p14:dur="2000" advTm="74061"/>
    </mc:Choice>
    <mc:Fallback xmlns="">
      <p:transition spd="slow" advTm="74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FC429-A004-932C-3EE3-9557A58E6C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D9FF2A-B11B-8B80-8C3D-BF83F30D6BB6}"/>
              </a:ext>
            </a:extLst>
          </p:cNvPr>
          <p:cNvSpPr>
            <a:spLocks noGrp="1"/>
          </p:cNvSpPr>
          <p:nvPr>
            <p:ph type="title"/>
          </p:nvPr>
        </p:nvSpPr>
        <p:spPr>
          <a:xfrm>
            <a:off x="631449" y="513807"/>
            <a:ext cx="3502309" cy="573397"/>
          </a:xfrm>
        </p:spPr>
        <p:txBody>
          <a:bodyPr anchor="b">
            <a:normAutofit/>
          </a:bodyPr>
          <a:lstStyle/>
          <a:p>
            <a:pPr lvl="0" fontAlgn="base"/>
            <a:r>
              <a:rPr lang="en-GB" sz="1600" b="1" dirty="0"/>
              <a:t>Statistics of elderly people</a:t>
            </a:r>
            <a:endParaRPr lang="en-GB" sz="1600" dirty="0"/>
          </a:p>
        </p:txBody>
      </p:sp>
      <p:sp>
        <p:nvSpPr>
          <p:cNvPr id="5" name="Footer Placeholder 4">
            <a:extLst>
              <a:ext uri="{FF2B5EF4-FFF2-40B4-BE49-F238E27FC236}">
                <a16:creationId xmlns:a16="http://schemas.microsoft.com/office/drawing/2014/main" id="{C13671C4-1119-16AE-23BA-68297AB729F5}"/>
              </a:ext>
            </a:extLst>
          </p:cNvPr>
          <p:cNvSpPr>
            <a:spLocks noGrp="1"/>
          </p:cNvSpPr>
          <p:nvPr>
            <p:ph type="ftr" sz="quarter" idx="11"/>
          </p:nvPr>
        </p:nvSpPr>
        <p:spPr>
          <a:xfrm rot="16200000">
            <a:off x="-2062638" y="2236683"/>
            <a:ext cx="4553921" cy="429768"/>
          </a:xfrm>
        </p:spPr>
        <p:txBody>
          <a:bodyPr anchor="ct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9DDF6CAD-81AC-317A-135C-E3E9867080BD}"/>
              </a:ext>
            </a:extLst>
          </p:cNvPr>
          <p:cNvSpPr>
            <a:spLocks noGrp="1"/>
          </p:cNvSpPr>
          <p:nvPr>
            <p:ph type="sldNum" sz="quarter" idx="12"/>
          </p:nvPr>
        </p:nvSpPr>
        <p:spPr>
          <a:xfrm>
            <a:off x="0" y="6492875"/>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sp>
        <p:nvSpPr>
          <p:cNvPr id="7" name="TextBox 6">
            <a:extLst>
              <a:ext uri="{FF2B5EF4-FFF2-40B4-BE49-F238E27FC236}">
                <a16:creationId xmlns:a16="http://schemas.microsoft.com/office/drawing/2014/main" id="{64E61166-BA87-5D2F-E621-BCBB97FD0DCE}"/>
              </a:ext>
            </a:extLst>
          </p:cNvPr>
          <p:cNvSpPr txBox="1"/>
          <p:nvPr/>
        </p:nvSpPr>
        <p:spPr>
          <a:xfrm>
            <a:off x="4246189" y="1715238"/>
            <a:ext cx="6493187" cy="646331"/>
          </a:xfrm>
          <a:prstGeom prst="rect">
            <a:avLst/>
          </a:prstGeom>
          <a:noFill/>
        </p:spPr>
        <p:txBody>
          <a:bodyPr wrap="square" rtlCol="0">
            <a:spAutoFit/>
          </a:bodyPr>
          <a:lstStyle/>
          <a:p>
            <a:endParaRPr lang="en-GB" dirty="0"/>
          </a:p>
          <a:p>
            <a:endParaRPr lang="en-GB" dirty="0"/>
          </a:p>
        </p:txBody>
      </p:sp>
      <p:sp>
        <p:nvSpPr>
          <p:cNvPr id="9" name="Content Placeholder 8">
            <a:extLst>
              <a:ext uri="{FF2B5EF4-FFF2-40B4-BE49-F238E27FC236}">
                <a16:creationId xmlns:a16="http://schemas.microsoft.com/office/drawing/2014/main" id="{9D76CFF4-73F5-AFE9-A082-8E25A773275D}"/>
              </a:ext>
            </a:extLst>
          </p:cNvPr>
          <p:cNvSpPr>
            <a:spLocks noGrp="1"/>
          </p:cNvSpPr>
          <p:nvPr>
            <p:ph sz="quarter" idx="14"/>
          </p:nvPr>
        </p:nvSpPr>
        <p:spPr>
          <a:xfrm>
            <a:off x="521050" y="1087204"/>
            <a:ext cx="3502309" cy="5118287"/>
          </a:xfrm>
        </p:spPr>
        <p:txBody>
          <a:bodyPr>
            <a:normAutofit/>
          </a:bodyPr>
          <a:lstStyle/>
          <a:p>
            <a:r>
              <a:rPr lang="en-GB" dirty="0"/>
              <a:t>The population of elderly individuals (aged 65 and over) in the UK has been steadily increasing, reaching approximately 12.4 million in 2021. The ageing population is a major demographic trend in the UK, affecting healthcare, the economy, and social services.</a:t>
            </a:r>
          </a:p>
          <a:p>
            <a:r>
              <a:rPr lang="en-GB" dirty="0">
                <a:latin typeface="Arial Nova" panose="020B0504020202020204" pitchFamily="34" charset="0"/>
              </a:rPr>
              <a:t>The study indicates that the ageing population is influenced by factors such as increased life expectancy and declining birth rates.  The study employs a quantitative approach, utilising data from the Office for National Statistics (ONS),</a:t>
            </a:r>
            <a:r>
              <a:rPr lang="en-GB" sz="1400" dirty="0">
                <a:latin typeface="Arial Nova" panose="020B0504020202020204" pitchFamily="34" charset="0"/>
              </a:rPr>
              <a:t> </a:t>
            </a:r>
            <a:r>
              <a:rPr lang="en-GB" sz="1400" dirty="0"/>
              <a:t>GOV.UK (2017).</a:t>
            </a:r>
            <a:endParaRPr lang="en-GB" sz="1400" dirty="0">
              <a:latin typeface="Arial Nova" panose="020B0504020202020204" pitchFamily="34" charset="0"/>
            </a:endParaRPr>
          </a:p>
          <a:p>
            <a:endParaRPr lang="en-GB" dirty="0"/>
          </a:p>
        </p:txBody>
      </p:sp>
      <p:pic>
        <p:nvPicPr>
          <p:cNvPr id="19" name="Picture 18">
            <a:extLst>
              <a:ext uri="{FF2B5EF4-FFF2-40B4-BE49-F238E27FC236}">
                <a16:creationId xmlns:a16="http://schemas.microsoft.com/office/drawing/2014/main" id="{9AA79D18-59C2-07D9-31CC-9B2C13166ED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14308" y="2194468"/>
            <a:ext cx="1950721" cy="1249827"/>
          </a:xfrm>
          <a:prstGeom prst="rect">
            <a:avLst/>
          </a:prstGeom>
        </p:spPr>
      </p:pic>
      <p:pic>
        <p:nvPicPr>
          <p:cNvPr id="22" name="Video 21">
            <a:hlinkClick r:id="" action="ppaction://media"/>
            <a:extLst>
              <a:ext uri="{FF2B5EF4-FFF2-40B4-BE49-F238E27FC236}">
                <a16:creationId xmlns:a16="http://schemas.microsoft.com/office/drawing/2014/main" id="{D24D91CC-4788-0AEA-2011-9DA83D0D3B1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768145"/>
      </p:ext>
    </p:extLst>
  </p:cSld>
  <p:clrMapOvr>
    <a:masterClrMapping/>
  </p:clrMapOvr>
  <mc:AlternateContent xmlns:mc="http://schemas.openxmlformats.org/markup-compatibility/2006" xmlns:p14="http://schemas.microsoft.com/office/powerpoint/2010/main">
    <mc:Choice Requires="p14">
      <p:transition spd="slow" p14:dur="2000" advTm="52527"/>
    </mc:Choice>
    <mc:Fallback xmlns="">
      <p:transition spd="slow" advTm="52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a:xfrm>
            <a:off x="634030" y="301841"/>
            <a:ext cx="10923934" cy="479394"/>
          </a:xfrm>
        </p:spPr>
        <p:txBody>
          <a:bodyPr>
            <a:normAutofit/>
          </a:bodyPr>
          <a:lstStyle/>
          <a:p>
            <a:r>
              <a:rPr lang="en-US" sz="2000" b="1" dirty="0">
                <a:latin typeface="Arial Nova" panose="020B0504020202020204" pitchFamily="34" charset="0"/>
              </a:rPr>
              <a:t>Care needs of elderly peoples</a:t>
            </a:r>
          </a:p>
        </p:txBody>
      </p:sp>
      <p:sp>
        <p:nvSpPr>
          <p:cNvPr id="6" name="Footer Placeholder 5">
            <a:extLst>
              <a:ext uri="{FF2B5EF4-FFF2-40B4-BE49-F238E27FC236}">
                <a16:creationId xmlns:a16="http://schemas.microsoft.com/office/drawing/2014/main" id="{51CB0929-CD1B-0E1A-BF53-A7DB452F16AF}"/>
              </a:ext>
            </a:extLst>
          </p:cNvPr>
          <p:cNvSpPr>
            <a:spLocks noGrp="1"/>
          </p:cNvSpPr>
          <p:nvPr>
            <p:ph type="ftr" sz="quarter" idx="11"/>
          </p:nvPr>
        </p:nvSpPr>
        <p:spPr>
          <a:xfrm rot="16200000">
            <a:off x="-2155437" y="2319587"/>
            <a:ext cx="4615668" cy="304794"/>
          </a:xfrm>
        </p:spPr>
        <p:txBody>
          <a:bodyPr/>
          <a:lstStyle/>
          <a:p>
            <a:endParaRPr lang="en-US" dirty="0"/>
          </a:p>
        </p:txBody>
      </p:sp>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a:xfrm>
            <a:off x="515390" y="1109710"/>
            <a:ext cx="4915351" cy="4519813"/>
          </a:xfrm>
        </p:spPr>
        <p:txBody>
          <a:bodyPr vert="horz" lIns="91440" tIns="45720" rIns="91440" bIns="45720" rtlCol="0" anchor="t">
            <a:normAutofit/>
          </a:bodyPr>
          <a:lstStyle/>
          <a:p>
            <a:pPr lvl="0" fontAlgn="base"/>
            <a:r>
              <a:rPr lang="en-GB" sz="1400" dirty="0">
                <a:latin typeface="Arial Nova" panose="020B0504020202020204" pitchFamily="34" charset="0"/>
              </a:rPr>
              <a:t>Older people have diverse care and support needs influenced by health, disability, social circumstances and personal preferences.  Effective care should promote dignity, wellbeing, independence and quality of life rather than focusing solely on illness World Health Organisation (2024).  A person-centred approach recognises individual strengths, respects choices and enables older people to remain active in communities Age UK, (2019). ​</a:t>
            </a:r>
          </a:p>
          <a:p>
            <a:pPr lvl="0" fontAlgn="base"/>
            <a:endParaRPr lang="en-GB" sz="1400" dirty="0">
              <a:latin typeface="Arial Nova" panose="020B0504020202020204" pitchFamily="34" charset="0"/>
            </a:endParaRPr>
          </a:p>
          <a:p>
            <a:pPr lvl="0" fontAlgn="base"/>
            <a:r>
              <a:rPr lang="en-GB" sz="1400" b="1" dirty="0">
                <a:latin typeface="Arial Nova" panose="020B0504020202020204" pitchFamily="34" charset="0"/>
              </a:rPr>
              <a:t>UK Demographic evidence</a:t>
            </a:r>
            <a:r>
              <a:rPr lang="en-GB" sz="1400" dirty="0">
                <a:latin typeface="Arial Nova" panose="020B0504020202020204" pitchFamily="34" charset="0"/>
              </a:rPr>
              <a:t>: The Office for National Statistics reported that 4.3 million people aged 65 and over lived alone in the UK in 2024, highlighting the importance of social support, </a:t>
            </a:r>
            <a:r>
              <a:rPr lang="en-GB" sz="1400" dirty="0">
                <a:latin typeface="Arial" panose="020B0604020202020204" pitchFamily="34" charset="0"/>
                <a:cs typeface="Arial" panose="020B0604020202020204" pitchFamily="34" charset="0"/>
              </a:rPr>
              <a:t>GOV.UK (2017).</a:t>
            </a:r>
          </a:p>
        </p:txBody>
      </p:sp>
      <p:sp>
        <p:nvSpPr>
          <p:cNvPr id="4" name="Text Placeholder 3">
            <a:extLst>
              <a:ext uri="{FF2B5EF4-FFF2-40B4-BE49-F238E27FC236}">
                <a16:creationId xmlns:a16="http://schemas.microsoft.com/office/drawing/2014/main" id="{085F83F2-AAC5-A5A2-512A-01B647657FF8}"/>
              </a:ext>
            </a:extLst>
          </p:cNvPr>
          <p:cNvSpPr>
            <a:spLocks noGrp="1"/>
          </p:cNvSpPr>
          <p:nvPr>
            <p:ph type="body" sz="quarter" idx="14"/>
          </p:nvPr>
        </p:nvSpPr>
        <p:spPr>
          <a:xfrm>
            <a:off x="5557962" y="930303"/>
            <a:ext cx="6329238" cy="6020913"/>
          </a:xfrm>
        </p:spPr>
        <p:txBody>
          <a:bodyPr vert="horz" lIns="91440" tIns="45720" rIns="91440" bIns="45720" rtlCol="0" anchor="t">
            <a:noAutofit/>
          </a:bodyPr>
          <a:lstStyle/>
          <a:p>
            <a:pPr marL="0" indent="0">
              <a:buNone/>
            </a:pPr>
            <a:r>
              <a:rPr lang="en-US" sz="1400" b="1" dirty="0">
                <a:latin typeface="Arial Nova" panose="020B0504020202020204" pitchFamily="34" charset="0"/>
              </a:rPr>
              <a:t>Physical Needs of Elderly People</a:t>
            </a:r>
            <a:r>
              <a:rPr lang="en-US" sz="1400" dirty="0">
                <a:latin typeface="Arial Nova" panose="020B0504020202020204" pitchFamily="34" charset="0"/>
              </a:rPr>
              <a:t>: Older people may need support with personal hygiene, nutritious meals, mobility, medication and managing long-term illnesses. Regular health checks and suitable housing help maintain independence.  In the UK, the ageing population increases demand for healthcare, social care and adaptations that reduce fall risk. </a:t>
            </a:r>
            <a:endParaRPr lang="en-US" sz="1400" dirty="0">
              <a:solidFill>
                <a:srgbClr val="FF0000"/>
              </a:solidFill>
              <a:latin typeface="Arial Nova" panose="020B0504020202020204" pitchFamily="34" charset="0"/>
            </a:endParaRPr>
          </a:p>
          <a:p>
            <a:pPr marL="0" indent="0">
              <a:buNone/>
            </a:pPr>
            <a:r>
              <a:rPr lang="en-US" sz="1400" b="1" dirty="0">
                <a:latin typeface="Arial Nova" panose="020B0504020202020204" pitchFamily="34" charset="0"/>
              </a:rPr>
              <a:t>Social Needs: </a:t>
            </a:r>
            <a:r>
              <a:rPr lang="en-US" sz="1400" dirty="0">
                <a:latin typeface="Arial Nova" panose="020B0504020202020204" pitchFamily="34" charset="0"/>
              </a:rPr>
              <a:t>Older people need companionship, family contact and opportunities to participate in community activities.  Social interaction helps prevent loneliness and isolation.  Support groups, day </a:t>
            </a:r>
            <a:r>
              <a:rPr lang="en-US" sz="1400" dirty="0" err="1">
                <a:latin typeface="Arial Nova" panose="020B0504020202020204" pitchFamily="34" charset="0"/>
              </a:rPr>
              <a:t>centres</a:t>
            </a:r>
            <a:r>
              <a:rPr lang="en-US" sz="1400" dirty="0">
                <a:latin typeface="Arial Nova" panose="020B0504020202020204" pitchFamily="34" charset="0"/>
              </a:rPr>
              <a:t>, and accessible transport encourage participation. Age UK research highlights loneliness among older adults, particularly those living alone or experiencing limited mobility.</a:t>
            </a:r>
          </a:p>
          <a:p>
            <a:pPr marL="0" indent="0">
              <a:buNone/>
            </a:pPr>
            <a:r>
              <a:rPr lang="en-US" sz="1400" b="1" dirty="0">
                <a:latin typeface="Arial Nova" panose="020B0504020202020204" pitchFamily="34" charset="0"/>
              </a:rPr>
              <a:t>Psychological Needs: </a:t>
            </a:r>
            <a:r>
              <a:rPr lang="en-US" sz="1400" dirty="0">
                <a:latin typeface="Arial Nova" panose="020B0504020202020204" pitchFamily="34" charset="0"/>
              </a:rPr>
              <a:t>Older people need emotional security, respect, dignity and independence.  They may experience anxiety, grief or depression following bereavement, retirement, or declining health.  Supportive relationships and meaningful activities promote wellbeing.  A survey by NHS England (2024) found.</a:t>
            </a:r>
            <a:endParaRPr lang="en-US" sz="14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4</a:t>
            </a:fld>
            <a:endParaRPr lang="en-US" dirty="0"/>
          </a:p>
        </p:txBody>
      </p:sp>
      <p:pic>
        <p:nvPicPr>
          <p:cNvPr id="8" name="Video 7">
            <a:hlinkClick r:id="" action="ppaction://media"/>
            <a:extLst>
              <a:ext uri="{FF2B5EF4-FFF2-40B4-BE49-F238E27FC236}">
                <a16:creationId xmlns:a16="http://schemas.microsoft.com/office/drawing/2014/main" id="{B8DF94B5-0658-37E4-0391-C7C81821A4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8735708"/>
      </p:ext>
    </p:extLst>
  </p:cSld>
  <p:clrMapOvr>
    <a:masterClrMapping/>
  </p:clrMapOvr>
  <mc:AlternateContent xmlns:mc="http://schemas.openxmlformats.org/markup-compatibility/2006" xmlns:p14="http://schemas.microsoft.com/office/powerpoint/2010/main">
    <mc:Choice Requires="p14">
      <p:transition spd="slow" p14:dur="2000" advTm="154801"/>
    </mc:Choice>
    <mc:Fallback xmlns="">
      <p:transition spd="slow" advTm="154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15CF8-E0FA-CC61-83D4-0A323DCCF7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C77365-33B2-B27E-6883-E5CB15A95A2A}"/>
              </a:ext>
            </a:extLst>
          </p:cNvPr>
          <p:cNvSpPr>
            <a:spLocks noGrp="1"/>
          </p:cNvSpPr>
          <p:nvPr>
            <p:ph type="title"/>
          </p:nvPr>
        </p:nvSpPr>
        <p:spPr>
          <a:xfrm>
            <a:off x="649520" y="1001715"/>
            <a:ext cx="4687174" cy="1127751"/>
          </a:xfrm>
        </p:spPr>
        <p:txBody>
          <a:bodyPr anchor="b">
            <a:normAutofit/>
          </a:bodyPr>
          <a:lstStyle/>
          <a:p>
            <a:r>
              <a:rPr lang="en-GB" sz="2200"/>
              <a:t> Critical Evaluation of Care, Empowerment and Support Needs</a:t>
            </a:r>
            <a:endParaRPr lang="en-US" sz="2200"/>
          </a:p>
        </p:txBody>
      </p:sp>
      <p:sp>
        <p:nvSpPr>
          <p:cNvPr id="7" name="Slide Number Placeholder 6">
            <a:extLst>
              <a:ext uri="{FF2B5EF4-FFF2-40B4-BE49-F238E27FC236}">
                <a16:creationId xmlns:a16="http://schemas.microsoft.com/office/drawing/2014/main" id="{16E1E319-A1AA-AB02-1D78-F1ADAEBA47D1}"/>
              </a:ext>
            </a:extLst>
          </p:cNvPr>
          <p:cNvSpPr>
            <a:spLocks noGrp="1"/>
          </p:cNvSpPr>
          <p:nvPr>
            <p:ph type="sldNum" sz="quarter" idx="12"/>
          </p:nvPr>
        </p:nvSpPr>
        <p:spPr>
          <a:xfrm>
            <a:off x="2593" y="6492875"/>
            <a:ext cx="429207"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sp>
        <p:nvSpPr>
          <p:cNvPr id="3" name="Text Placeholder 2">
            <a:extLst>
              <a:ext uri="{FF2B5EF4-FFF2-40B4-BE49-F238E27FC236}">
                <a16:creationId xmlns:a16="http://schemas.microsoft.com/office/drawing/2014/main" id="{93FEACD7-0C6F-1082-5B8A-CCDCA5F69B03}"/>
              </a:ext>
            </a:extLst>
          </p:cNvPr>
          <p:cNvSpPr>
            <a:spLocks noGrp="1"/>
          </p:cNvSpPr>
          <p:nvPr>
            <p:ph sz="quarter" idx="14"/>
          </p:nvPr>
        </p:nvSpPr>
        <p:spPr>
          <a:xfrm>
            <a:off x="634030" y="2496181"/>
            <a:ext cx="4714880" cy="3726818"/>
          </a:xfrm>
        </p:spPr>
        <p:txBody>
          <a:bodyPr vert="horz" lIns="91440" tIns="45720" rIns="91440" bIns="45720" rtlCol="0" anchor="t">
            <a:normAutofit/>
          </a:bodyPr>
          <a:lstStyle/>
          <a:p>
            <a:pPr marL="0" lvl="0" indent="0" fontAlgn="base">
              <a:buNone/>
            </a:pPr>
            <a:r>
              <a:rPr lang="en-GB" dirty="0"/>
              <a:t>Older people may require support with mobility, nutrition, personal care, communication, mental wellbeing and managing long-term conditions.  However, excessive support can unintentionally reduce independence and functional ability.  Person-centred care should therefore focus on maintaining and enabling informed choices. </a:t>
            </a:r>
            <a:r>
              <a:rPr lang="en-GB" b="1" dirty="0"/>
              <a:t> Empowerment theory</a:t>
            </a:r>
            <a:r>
              <a:rPr lang="en-GB" dirty="0"/>
              <a:t> emphasises participation, control and shared decision-making Murphy (2024). ​</a:t>
            </a:r>
          </a:p>
        </p:txBody>
      </p:sp>
      <p:pic>
        <p:nvPicPr>
          <p:cNvPr id="13" name="Picture 12" descr="Empowering Elderly Care: AI Agents Enhancing Human Connection">
            <a:extLst>
              <a:ext uri="{FF2B5EF4-FFF2-40B4-BE49-F238E27FC236}">
                <a16:creationId xmlns:a16="http://schemas.microsoft.com/office/drawing/2014/main" id="{C547CFC6-759A-68AD-4008-407EB68234FF}"/>
              </a:ext>
            </a:extLst>
          </p:cNvPr>
          <p:cNvPicPr>
            <a:picLocks noChangeAspect="1"/>
          </p:cNvPicPr>
          <p:nvPr/>
        </p:nvPicPr>
        <p:blipFill>
          <a:blip r:embed="rId4"/>
          <a:srcRect l="37999" r="12001"/>
          <a:stretch>
            <a:fillRect/>
          </a:stretch>
        </p:blipFill>
        <p:spPr>
          <a:xfrm>
            <a:off x="7350036" y="2232720"/>
            <a:ext cx="1532708" cy="1424881"/>
          </a:xfrm>
          <a:prstGeom prst="rect">
            <a:avLst/>
          </a:prstGeom>
          <a:noFill/>
        </p:spPr>
      </p:pic>
      <p:pic>
        <p:nvPicPr>
          <p:cNvPr id="5" name="Video 4">
            <a:hlinkClick r:id="" action="ppaction://media"/>
            <a:extLst>
              <a:ext uri="{FF2B5EF4-FFF2-40B4-BE49-F238E27FC236}">
                <a16:creationId xmlns:a16="http://schemas.microsoft.com/office/drawing/2014/main" id="{C848228F-942E-B253-1B1B-A5C9FDFF5E1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1997368"/>
      </p:ext>
    </p:extLst>
  </p:cSld>
  <p:clrMapOvr>
    <a:masterClrMapping/>
  </p:clrMapOvr>
  <mc:AlternateContent xmlns:mc="http://schemas.openxmlformats.org/markup-compatibility/2006" xmlns:p14="http://schemas.microsoft.com/office/powerpoint/2010/main">
    <mc:Choice Requires="p14">
      <p:transition spd="slow" p14:dur="2000" advTm="43342"/>
    </mc:Choice>
    <mc:Fallback xmlns="">
      <p:transition spd="slow" advTm="43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a:xfrm>
            <a:off x="634031" y="461640"/>
            <a:ext cx="6595448" cy="656946"/>
          </a:xfrm>
        </p:spPr>
        <p:txBody>
          <a:bodyPr/>
          <a:lstStyle/>
          <a:p>
            <a:r>
              <a:rPr lang="en-US" sz="2000" b="1" dirty="0">
                <a:latin typeface="Arial Nova" panose="020B0504020202020204" pitchFamily="34" charset="0"/>
              </a:rPr>
              <a:t>Active Theory</a:t>
            </a:r>
          </a:p>
        </p:txBody>
      </p:sp>
      <p:sp>
        <p:nvSpPr>
          <p:cNvPr id="7" name="Slide Number Placeholder 6">
            <a:extLst>
              <a:ext uri="{FF2B5EF4-FFF2-40B4-BE49-F238E27FC236}">
                <a16:creationId xmlns:a16="http://schemas.microsoft.com/office/drawing/2014/main" id="{DB815EF4-E43B-5657-1598-A18FA579493D}"/>
              </a:ext>
            </a:extLst>
          </p:cNvPr>
          <p:cNvSpPr>
            <a:spLocks noGrp="1"/>
          </p:cNvSpPr>
          <p:nvPr>
            <p:ph type="sldNum" sz="quarter" idx="17"/>
          </p:nvPr>
        </p:nvSpPr>
        <p:spPr/>
        <p:txBody>
          <a:bodyPr/>
          <a:lstStyle/>
          <a:p>
            <a:fld id="{CC057153-B650-4DEB-B370-79DDCFDCE934}" type="slidenum">
              <a:rPr lang="en-US" smtClean="0"/>
              <a:t>6</a:t>
            </a:fld>
            <a:endParaRPr lang="en-US" dirty="0"/>
          </a:p>
        </p:txBody>
      </p:sp>
      <p:sp>
        <p:nvSpPr>
          <p:cNvPr id="5" name="Content Placeholder 4">
            <a:extLst>
              <a:ext uri="{FF2B5EF4-FFF2-40B4-BE49-F238E27FC236}">
                <a16:creationId xmlns:a16="http://schemas.microsoft.com/office/drawing/2014/main" id="{6BCE1C32-E3BE-E820-0C0D-D82105EBFBD0}"/>
              </a:ext>
            </a:extLst>
          </p:cNvPr>
          <p:cNvSpPr>
            <a:spLocks noGrp="1"/>
          </p:cNvSpPr>
          <p:nvPr>
            <p:ph sz="quarter" idx="14"/>
          </p:nvPr>
        </p:nvSpPr>
        <p:spPr>
          <a:xfrm>
            <a:off x="634031" y="1118586"/>
            <a:ext cx="6595448" cy="5104414"/>
          </a:xfrm>
        </p:spPr>
        <p:txBody>
          <a:bodyPr>
            <a:normAutofit lnSpcReduction="10000"/>
          </a:bodyPr>
          <a:lstStyle/>
          <a:p>
            <a:r>
              <a:rPr lang="en-US" dirty="0"/>
              <a:t>Active theory suggests that older people experience greater happiness and life satisfaction </a:t>
            </a:r>
            <a:r>
              <a:rPr lang="en-GB" dirty="0"/>
              <a:t>when they are socially active and engaged in meaningful activities Science Insights Team, (2026).</a:t>
            </a:r>
            <a:endParaRPr lang="en-US" dirty="0"/>
          </a:p>
          <a:p>
            <a:pPr marL="0" indent="0">
              <a:buNone/>
            </a:pPr>
            <a:r>
              <a:rPr lang="en-US" dirty="0"/>
              <a:t> </a:t>
            </a:r>
            <a:r>
              <a:rPr lang="en-US" b="1" dirty="0"/>
              <a:t>Strengths and Limitations: </a:t>
            </a:r>
            <a:r>
              <a:rPr lang="en-US" dirty="0"/>
              <a:t>Its strengths include promoting independence, physical health, mental well-being, and social connections.  However, it may overlook the needs of older people with disabilities and illnesses or limited mobility who cannot participate easily.</a:t>
            </a:r>
          </a:p>
          <a:p>
            <a:pPr marL="0" indent="0">
              <a:buNone/>
            </a:pPr>
            <a:r>
              <a:rPr lang="en-US" b="1" dirty="0"/>
              <a:t>Empowerment</a:t>
            </a:r>
            <a:r>
              <a:rPr lang="en-US" dirty="0"/>
              <a:t>: Activity theory empowers older people by encouraging them to make choices, maintain friendships, develop hobbies and participate in community activities.  This supports dignity, confidence and independence.</a:t>
            </a:r>
          </a:p>
          <a:p>
            <a:r>
              <a:rPr lang="en-US" b="1" dirty="0">
                <a:latin typeface="Arial Nova" panose="020B0504020202020204" pitchFamily="34" charset="0"/>
              </a:rPr>
              <a:t>Example: </a:t>
            </a:r>
            <a:r>
              <a:rPr lang="en-US" dirty="0"/>
              <a:t>An older person joins a local gardening club, attends community events and volunteers at a charity.  These activities help them stay active, build relationships and maintain a sense of purpose </a:t>
            </a:r>
            <a:r>
              <a:rPr lang="en-GB" dirty="0"/>
              <a:t>Science Insights Team, (2026).</a:t>
            </a:r>
            <a:endParaRPr lang="en-US" dirty="0"/>
          </a:p>
          <a:p>
            <a:pPr marL="0" indent="0">
              <a:buNone/>
            </a:pPr>
            <a:endParaRPr lang="en-US" dirty="0">
              <a:solidFill>
                <a:srgbClr val="FF0000"/>
              </a:solidFill>
            </a:endParaRPr>
          </a:p>
          <a:p>
            <a:pPr marL="0" indent="0">
              <a:buNone/>
            </a:pPr>
            <a:endParaRPr lang="en-US" dirty="0">
              <a:solidFill>
                <a:srgbClr val="FF0000"/>
              </a:solidFill>
            </a:endParaRPr>
          </a:p>
          <a:p>
            <a:pPr marL="0" indent="0">
              <a:buNone/>
            </a:pPr>
            <a:endParaRPr lang="en-US" dirty="0">
              <a:solidFill>
                <a:srgbClr val="FF0000"/>
              </a:solidFill>
            </a:endParaRPr>
          </a:p>
        </p:txBody>
      </p:sp>
      <p:pic>
        <p:nvPicPr>
          <p:cNvPr id="8" name="Video 7">
            <a:hlinkClick r:id="" action="ppaction://media"/>
            <a:extLst>
              <a:ext uri="{FF2B5EF4-FFF2-40B4-BE49-F238E27FC236}">
                <a16:creationId xmlns:a16="http://schemas.microsoft.com/office/drawing/2014/main" id="{27FA225C-FB92-BA80-FF00-276C9D33CE7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
        <p:nvSpPr>
          <p:cNvPr id="6" name="Picture Placeholder 5">
            <a:extLst>
              <a:ext uri="{FF2B5EF4-FFF2-40B4-BE49-F238E27FC236}">
                <a16:creationId xmlns:a16="http://schemas.microsoft.com/office/drawing/2014/main" id="{CD234B1F-48D6-4720-C3C7-217DAB2B4C93}"/>
              </a:ext>
            </a:extLst>
          </p:cNvPr>
          <p:cNvSpPr>
            <a:spLocks noGrp="1"/>
          </p:cNvSpPr>
          <p:nvPr>
            <p:ph type="pic" sz="quarter" idx="13"/>
          </p:nvPr>
        </p:nvSpPr>
        <p:spPr>
          <a:xfrm>
            <a:off x="9457509" y="1118586"/>
            <a:ext cx="113210" cy="45719"/>
          </a:xfrm>
        </p:spPr>
        <p:txBody>
          <a:bodyPr>
            <a:normAutofit fontScale="25000" lnSpcReduction="20000"/>
          </a:bodyPr>
          <a:lstStyle/>
          <a:p>
            <a:endParaRPr lang="en-GB"/>
          </a:p>
        </p:txBody>
      </p:sp>
    </p:spTree>
    <p:extLst>
      <p:ext uri="{BB962C8B-B14F-4D97-AF65-F5344CB8AC3E}">
        <p14:creationId xmlns:p14="http://schemas.microsoft.com/office/powerpoint/2010/main" val="1834936329"/>
      </p:ext>
    </p:extLst>
  </p:cSld>
  <p:clrMapOvr>
    <a:masterClrMapping/>
  </p:clrMapOvr>
  <mc:AlternateContent xmlns:mc="http://schemas.openxmlformats.org/markup-compatibility/2006" xmlns:p14="http://schemas.microsoft.com/office/powerpoint/2010/main">
    <mc:Choice Requires="p14">
      <p:transition spd="slow" p14:dur="2000" advTm="96933"/>
    </mc:Choice>
    <mc:Fallback xmlns="">
      <p:transition spd="slow" advTm="96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2146D-FCEB-4EB1-B794-609AA103CF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69CD37-9CEF-7274-D602-B99CDC485A13}"/>
              </a:ext>
            </a:extLst>
          </p:cNvPr>
          <p:cNvSpPr>
            <a:spLocks noGrp="1"/>
          </p:cNvSpPr>
          <p:nvPr>
            <p:ph type="title"/>
          </p:nvPr>
        </p:nvSpPr>
        <p:spPr>
          <a:xfrm>
            <a:off x="634031" y="337352"/>
            <a:ext cx="6595448" cy="461638"/>
          </a:xfrm>
        </p:spPr>
        <p:txBody>
          <a:bodyPr/>
          <a:lstStyle/>
          <a:p>
            <a:r>
              <a:rPr lang="en-US" sz="2000" b="1" dirty="0">
                <a:latin typeface="Arial Nova" panose="020B0504020202020204" pitchFamily="34" charset="0"/>
              </a:rPr>
              <a:t>Continuity theory</a:t>
            </a:r>
          </a:p>
        </p:txBody>
      </p:sp>
      <p:sp>
        <p:nvSpPr>
          <p:cNvPr id="7" name="Slide Number Placeholder 6">
            <a:extLst>
              <a:ext uri="{FF2B5EF4-FFF2-40B4-BE49-F238E27FC236}">
                <a16:creationId xmlns:a16="http://schemas.microsoft.com/office/drawing/2014/main" id="{DFD62323-38BA-DD3C-0377-52D58B478DAE}"/>
              </a:ext>
            </a:extLst>
          </p:cNvPr>
          <p:cNvSpPr>
            <a:spLocks noGrp="1"/>
          </p:cNvSpPr>
          <p:nvPr>
            <p:ph type="sldNum" sz="quarter" idx="17"/>
          </p:nvPr>
        </p:nvSpPr>
        <p:spPr/>
        <p:txBody>
          <a:bodyPr/>
          <a:lstStyle/>
          <a:p>
            <a:fld id="{CC057153-B650-4DEB-B370-79DDCFDCE934}" type="slidenum">
              <a:rPr lang="en-US" smtClean="0"/>
              <a:t>7</a:t>
            </a:fld>
            <a:endParaRPr lang="en-US" dirty="0"/>
          </a:p>
        </p:txBody>
      </p:sp>
      <p:sp>
        <p:nvSpPr>
          <p:cNvPr id="5" name="Content Placeholder 4">
            <a:extLst>
              <a:ext uri="{FF2B5EF4-FFF2-40B4-BE49-F238E27FC236}">
                <a16:creationId xmlns:a16="http://schemas.microsoft.com/office/drawing/2014/main" id="{B9373091-C777-DAAC-EC09-7B62B469F66E}"/>
              </a:ext>
            </a:extLst>
          </p:cNvPr>
          <p:cNvSpPr>
            <a:spLocks noGrp="1"/>
          </p:cNvSpPr>
          <p:nvPr>
            <p:ph sz="quarter" idx="14"/>
          </p:nvPr>
        </p:nvSpPr>
        <p:spPr>
          <a:xfrm>
            <a:off x="634031" y="1171852"/>
            <a:ext cx="6595448" cy="5051147"/>
          </a:xfrm>
        </p:spPr>
        <p:txBody>
          <a:bodyPr>
            <a:normAutofit/>
          </a:bodyPr>
          <a:lstStyle/>
          <a:p>
            <a:r>
              <a:rPr lang="en-US" b="1" dirty="0"/>
              <a:t>Continuity theory</a:t>
            </a:r>
            <a:r>
              <a:rPr lang="en-US" dirty="0"/>
              <a:t>: </a:t>
            </a:r>
            <a:r>
              <a:rPr lang="en-GB" dirty="0"/>
              <a:t>Older people maintain </a:t>
            </a:r>
            <a:r>
              <a:rPr lang="en-GB" dirty="0" err="1"/>
              <a:t>wellbing</a:t>
            </a:r>
            <a:r>
              <a:rPr lang="en-GB" dirty="0"/>
              <a:t> by continuing familiar habits, interests, values,</a:t>
            </a:r>
            <a:r>
              <a:rPr lang="en-US" dirty="0"/>
              <a:t> and relationships as they age, </a:t>
            </a:r>
            <a:r>
              <a:rPr lang="en-GB" dirty="0">
                <a:latin typeface="Arial" panose="020B0604020202020204" pitchFamily="34" charset="0"/>
                <a:cs typeface="Arial" panose="020B0604020202020204" pitchFamily="34" charset="0"/>
              </a:rPr>
              <a:t>Asper, (2018).</a:t>
            </a:r>
            <a:endParaRPr lang="en-US" dirty="0">
              <a:latin typeface="Arial" panose="020B0604020202020204" pitchFamily="34" charset="0"/>
              <a:cs typeface="Arial" panose="020B0604020202020204" pitchFamily="34" charset="0"/>
            </a:endParaRPr>
          </a:p>
          <a:p>
            <a:r>
              <a:rPr lang="en-US" b="1" dirty="0"/>
              <a:t>Strengths and Limitations</a:t>
            </a:r>
            <a:r>
              <a:rPr lang="en-US" dirty="0"/>
              <a:t>: The theory promotes stability, identity, independence and emotional wellbeing.  However, it may overlook the need for change and difficulties faced by older people experiencing illness, disability or major life changes</a:t>
            </a:r>
            <a:r>
              <a:rPr lang="en-GB" dirty="0"/>
              <a:t> </a:t>
            </a:r>
            <a:r>
              <a:rPr lang="en-GB" dirty="0">
                <a:latin typeface="Arial" panose="020B0604020202020204" pitchFamily="34" charset="0"/>
                <a:cs typeface="Arial" panose="020B0604020202020204" pitchFamily="34" charset="0"/>
              </a:rPr>
              <a:t>Asper, (2018b)</a:t>
            </a:r>
            <a:endParaRPr lang="en-US" dirty="0">
              <a:latin typeface="Arial" panose="020B0604020202020204" pitchFamily="34" charset="0"/>
              <a:cs typeface="Arial" panose="020B0604020202020204" pitchFamily="34" charset="0"/>
            </a:endParaRPr>
          </a:p>
          <a:p>
            <a:r>
              <a:rPr lang="en-US" b="1" dirty="0"/>
              <a:t>Empowerment: </a:t>
            </a:r>
            <a:r>
              <a:rPr lang="en-US" dirty="0"/>
              <a:t>Continuity theory empowers elderly people by respecting their preferences, life experiences and personal choices.  It encourages them to maintain independence, dignity and control over their daily routines.</a:t>
            </a:r>
          </a:p>
          <a:p>
            <a:r>
              <a:rPr lang="en-US" dirty="0"/>
              <a:t> </a:t>
            </a:r>
            <a:r>
              <a:rPr lang="en-US" b="1" dirty="0"/>
              <a:t>Examples: </a:t>
            </a:r>
            <a:r>
              <a:rPr lang="en-US" dirty="0"/>
              <a:t>An older person continues gardening, cooking familiar meals, attending religious services or meeting friends regularly.  Care workers support these activities to maintain comfort, confidence and a sense of identity.</a:t>
            </a:r>
          </a:p>
          <a:p>
            <a:endParaRPr lang="en-US" dirty="0"/>
          </a:p>
          <a:p>
            <a:pPr marL="0" indent="0">
              <a:buNone/>
            </a:pPr>
            <a:endParaRPr lang="en-US" dirty="0">
              <a:solidFill>
                <a:srgbClr val="FF0000"/>
              </a:solidFill>
            </a:endParaRPr>
          </a:p>
        </p:txBody>
      </p:sp>
      <p:pic>
        <p:nvPicPr>
          <p:cNvPr id="9" name="Video 8">
            <a:hlinkClick r:id="" action="ppaction://media"/>
            <a:extLst>
              <a:ext uri="{FF2B5EF4-FFF2-40B4-BE49-F238E27FC236}">
                <a16:creationId xmlns:a16="http://schemas.microsoft.com/office/drawing/2014/main" id="{705AD897-BEA1-A700-625B-A3BC167E1A0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
        <p:nvSpPr>
          <p:cNvPr id="8" name="Picture Placeholder 7">
            <a:extLst>
              <a:ext uri="{FF2B5EF4-FFF2-40B4-BE49-F238E27FC236}">
                <a16:creationId xmlns:a16="http://schemas.microsoft.com/office/drawing/2014/main" id="{A5F81823-E32F-FBCA-1BA5-9BC0C0C05969}"/>
              </a:ext>
            </a:extLst>
          </p:cNvPr>
          <p:cNvSpPr>
            <a:spLocks noGrp="1"/>
          </p:cNvSpPr>
          <p:nvPr>
            <p:ph type="pic" sz="quarter" idx="13"/>
          </p:nvPr>
        </p:nvSpPr>
        <p:spPr>
          <a:xfrm flipV="1">
            <a:off x="8412480" y="1271451"/>
            <a:ext cx="130629" cy="182880"/>
          </a:xfrm>
        </p:spPr>
        <p:txBody>
          <a:bodyPr>
            <a:normAutofit fontScale="40000" lnSpcReduction="20000"/>
          </a:bodyPr>
          <a:lstStyle/>
          <a:p>
            <a:endParaRPr lang="en-GB"/>
          </a:p>
        </p:txBody>
      </p:sp>
    </p:spTree>
    <p:extLst>
      <p:ext uri="{BB962C8B-B14F-4D97-AF65-F5344CB8AC3E}">
        <p14:creationId xmlns:p14="http://schemas.microsoft.com/office/powerpoint/2010/main" val="1621753445"/>
      </p:ext>
    </p:extLst>
  </p:cSld>
  <p:clrMapOvr>
    <a:masterClrMapping/>
  </p:clrMapOvr>
  <mc:AlternateContent xmlns:mc="http://schemas.openxmlformats.org/markup-compatibility/2006" xmlns:p14="http://schemas.microsoft.com/office/powerpoint/2010/main">
    <mc:Choice Requires="p14">
      <p:transition spd="slow" p14:dur="2000" advTm="85771"/>
    </mc:Choice>
    <mc:Fallback xmlns="">
      <p:transition spd="slow" advTm="85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63C2A4-9927-0C28-30FF-B6DCD8893E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57F1EA-2F8F-C7A3-9F4C-9AA25BE4F2FE}"/>
              </a:ext>
            </a:extLst>
          </p:cNvPr>
          <p:cNvSpPr>
            <a:spLocks noGrp="1"/>
          </p:cNvSpPr>
          <p:nvPr>
            <p:ph type="title"/>
          </p:nvPr>
        </p:nvSpPr>
        <p:spPr>
          <a:xfrm>
            <a:off x="634031" y="266330"/>
            <a:ext cx="6595448" cy="1038687"/>
          </a:xfrm>
        </p:spPr>
        <p:txBody>
          <a:bodyPr/>
          <a:lstStyle/>
          <a:p>
            <a:r>
              <a:rPr lang="en-US" sz="1800" b="1" dirty="0">
                <a:latin typeface="Arial Nova" panose="020B0504020202020204" pitchFamily="34" charset="0"/>
              </a:rPr>
              <a:t>Current Care Provision:</a:t>
            </a:r>
            <a:br>
              <a:rPr lang="en-US" sz="1800" b="1" dirty="0">
                <a:latin typeface="Arial Nova" panose="020B0504020202020204" pitchFamily="34" charset="0"/>
              </a:rPr>
            </a:br>
            <a:br>
              <a:rPr lang="en-US" sz="1800" b="1" dirty="0">
                <a:latin typeface="Arial Nova" panose="020B0504020202020204" pitchFamily="34" charset="0"/>
              </a:rPr>
            </a:br>
            <a:r>
              <a:rPr lang="en-US" sz="1800" b="1" dirty="0">
                <a:latin typeface="Arial Nova" panose="020B0504020202020204" pitchFamily="34" charset="0"/>
              </a:rPr>
              <a:t>Residential care</a:t>
            </a:r>
          </a:p>
        </p:txBody>
      </p:sp>
      <p:sp>
        <p:nvSpPr>
          <p:cNvPr id="7" name="Slide Number Placeholder 6">
            <a:extLst>
              <a:ext uri="{FF2B5EF4-FFF2-40B4-BE49-F238E27FC236}">
                <a16:creationId xmlns:a16="http://schemas.microsoft.com/office/drawing/2014/main" id="{AEB86047-1604-9A16-E8DF-0869368AA6D0}"/>
              </a:ext>
            </a:extLst>
          </p:cNvPr>
          <p:cNvSpPr>
            <a:spLocks noGrp="1"/>
          </p:cNvSpPr>
          <p:nvPr>
            <p:ph type="sldNum" sz="quarter" idx="17"/>
          </p:nvPr>
        </p:nvSpPr>
        <p:spPr/>
        <p:txBody>
          <a:bodyPr/>
          <a:lstStyle/>
          <a:p>
            <a:fld id="{CC057153-B650-4DEB-B370-79DDCFDCE934}" type="slidenum">
              <a:rPr lang="en-US" smtClean="0"/>
              <a:t>8</a:t>
            </a:fld>
            <a:endParaRPr lang="en-US" dirty="0"/>
          </a:p>
        </p:txBody>
      </p:sp>
      <p:sp>
        <p:nvSpPr>
          <p:cNvPr id="5" name="Content Placeholder 4">
            <a:extLst>
              <a:ext uri="{FF2B5EF4-FFF2-40B4-BE49-F238E27FC236}">
                <a16:creationId xmlns:a16="http://schemas.microsoft.com/office/drawing/2014/main" id="{83DC98BA-73CB-ACD4-CB60-6971735979EF}"/>
              </a:ext>
            </a:extLst>
          </p:cNvPr>
          <p:cNvSpPr>
            <a:spLocks noGrp="1"/>
          </p:cNvSpPr>
          <p:nvPr>
            <p:ph sz="quarter" idx="14"/>
          </p:nvPr>
        </p:nvSpPr>
        <p:spPr>
          <a:xfrm>
            <a:off x="634031" y="1305018"/>
            <a:ext cx="6595448" cy="4917982"/>
          </a:xfrm>
        </p:spPr>
        <p:txBody>
          <a:bodyPr>
            <a:normAutofit/>
          </a:bodyPr>
          <a:lstStyle/>
          <a:p>
            <a:r>
              <a:rPr lang="en-US" dirty="0">
                <a:latin typeface="Arial Nova" panose="020B0504020202020204" pitchFamily="34" charset="0"/>
              </a:rPr>
              <a:t>According to Berg (2021), Residential care provides accommodation and support for older people who cannot manage daily living at home independently</a:t>
            </a:r>
            <a:r>
              <a:rPr lang="en-GB" dirty="0"/>
              <a:t>.</a:t>
            </a:r>
            <a:endParaRPr lang="en-US" dirty="0">
              <a:latin typeface="Arial Nova" panose="020B0504020202020204" pitchFamily="34" charset="0"/>
            </a:endParaRPr>
          </a:p>
          <a:p>
            <a:pPr marL="0" indent="0">
              <a:buNone/>
            </a:pPr>
            <a:r>
              <a:rPr lang="en-US" dirty="0">
                <a:latin typeface="Arial Nova" panose="020B0504020202020204" pitchFamily="34" charset="0"/>
              </a:rPr>
              <a:t>Care workers help residents with personal hygiene, dressing, meals, medication, mobility and social activities. </a:t>
            </a:r>
          </a:p>
          <a:p>
            <a:pPr marL="0" indent="0">
              <a:buNone/>
            </a:pPr>
            <a:r>
              <a:rPr lang="en-US" dirty="0">
                <a:latin typeface="Arial Nova" panose="020B0504020202020204" pitchFamily="34" charset="0"/>
              </a:rPr>
              <a:t>Strengths include 24-hour support, companionship, safety and opportunities to participate in group activities.</a:t>
            </a:r>
          </a:p>
          <a:p>
            <a:pPr marL="0" indent="0">
              <a:buNone/>
            </a:pPr>
            <a:r>
              <a:rPr lang="en-US" dirty="0">
                <a:latin typeface="Arial Nova" panose="020B0504020202020204" pitchFamily="34" charset="0"/>
              </a:rPr>
              <a:t>Limitations include reduced privacy, less independence, adjustment difficulties and costs.</a:t>
            </a:r>
          </a:p>
          <a:p>
            <a:r>
              <a:rPr lang="en-US" dirty="0">
                <a:latin typeface="Arial Nova" panose="020B0504020202020204" pitchFamily="34" charset="0"/>
              </a:rPr>
              <a:t>Residential care can use </a:t>
            </a:r>
            <a:r>
              <a:rPr lang="en-US" b="1" dirty="0">
                <a:latin typeface="Arial Nova" panose="020B0504020202020204" pitchFamily="34" charset="0"/>
              </a:rPr>
              <a:t>Activity Theory</a:t>
            </a:r>
            <a:r>
              <a:rPr lang="en-US" dirty="0">
                <a:latin typeface="Arial Nova" panose="020B0504020202020204" pitchFamily="34" charset="0"/>
              </a:rPr>
              <a:t>, which encourages older people to remain socially active and involved in meaningful activities. For example, care workers may </a:t>
            </a:r>
            <a:r>
              <a:rPr lang="en-US" dirty="0" err="1">
                <a:latin typeface="Arial Nova" panose="020B0504020202020204" pitchFamily="34" charset="0"/>
              </a:rPr>
              <a:t>organise</a:t>
            </a:r>
            <a:r>
              <a:rPr lang="en-US" dirty="0">
                <a:latin typeface="Arial Nova" panose="020B0504020202020204" pitchFamily="34" charset="0"/>
              </a:rPr>
              <a:t> gardening and exercise sessions, games and group outings to promote wellbeing, maintain social connections and improve residents’ quality of life Berg (2021).</a:t>
            </a:r>
            <a:endParaRPr lang="en-US" dirty="0">
              <a:solidFill>
                <a:srgbClr val="FF0000"/>
              </a:solidFill>
            </a:endParaRPr>
          </a:p>
        </p:txBody>
      </p:sp>
      <p:pic>
        <p:nvPicPr>
          <p:cNvPr id="12" name="Picture Placeholder 11" descr="A chair and table on a balcony">
            <a:extLst>
              <a:ext uri="{FF2B5EF4-FFF2-40B4-BE49-F238E27FC236}">
                <a16:creationId xmlns:a16="http://schemas.microsoft.com/office/drawing/2014/main" id="{295D6E84-FFF9-6373-81C2-EDC817EC62E6}"/>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flipV="1">
            <a:off x="8450616" y="1715589"/>
            <a:ext cx="143743" cy="148045"/>
          </a:xfrm>
        </p:spPr>
      </p:pic>
      <p:pic>
        <p:nvPicPr>
          <p:cNvPr id="9" name="Video 8">
            <a:hlinkClick r:id="" action="ppaction://media"/>
            <a:extLst>
              <a:ext uri="{FF2B5EF4-FFF2-40B4-BE49-F238E27FC236}">
                <a16:creationId xmlns:a16="http://schemas.microsoft.com/office/drawing/2014/main" id="{FAAF7B3B-0620-4F17-5432-012EC32B699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5840462"/>
      </p:ext>
    </p:extLst>
  </p:cSld>
  <p:clrMapOvr>
    <a:masterClrMapping/>
  </p:clrMapOvr>
  <mc:AlternateContent xmlns:mc="http://schemas.openxmlformats.org/markup-compatibility/2006" xmlns:p14="http://schemas.microsoft.com/office/powerpoint/2010/main">
    <mc:Choice Requires="p14">
      <p:transition spd="slow" p14:dur="2000" advTm="90719"/>
    </mc:Choice>
    <mc:Fallback xmlns="">
      <p:transition spd="slow" advTm="90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95718-BEEC-A20B-90AD-B10B33A1C6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934FB3-E541-D3C0-F4A9-7C7ABA22F5BA}"/>
              </a:ext>
            </a:extLst>
          </p:cNvPr>
          <p:cNvSpPr>
            <a:spLocks noGrp="1"/>
          </p:cNvSpPr>
          <p:nvPr>
            <p:ph type="title"/>
          </p:nvPr>
        </p:nvSpPr>
        <p:spPr>
          <a:xfrm>
            <a:off x="634031" y="470518"/>
            <a:ext cx="6595448" cy="665824"/>
          </a:xfrm>
        </p:spPr>
        <p:txBody>
          <a:bodyPr/>
          <a:lstStyle/>
          <a:p>
            <a:r>
              <a:rPr lang="en-US" sz="2000" b="1" dirty="0" err="1">
                <a:latin typeface="Arial Nova" panose="020B0504020202020204" pitchFamily="34" charset="0"/>
              </a:rPr>
              <a:t>Domicillary</a:t>
            </a:r>
            <a:r>
              <a:rPr lang="en-US" sz="2000" b="1" dirty="0">
                <a:latin typeface="Arial Nova" panose="020B0504020202020204" pitchFamily="34" charset="0"/>
              </a:rPr>
              <a:t> care</a:t>
            </a:r>
          </a:p>
        </p:txBody>
      </p:sp>
      <p:sp>
        <p:nvSpPr>
          <p:cNvPr id="7" name="Slide Number Placeholder 6">
            <a:extLst>
              <a:ext uri="{FF2B5EF4-FFF2-40B4-BE49-F238E27FC236}">
                <a16:creationId xmlns:a16="http://schemas.microsoft.com/office/drawing/2014/main" id="{BE094055-38FB-1F4B-DFC1-82D7850E1233}"/>
              </a:ext>
            </a:extLst>
          </p:cNvPr>
          <p:cNvSpPr>
            <a:spLocks noGrp="1"/>
          </p:cNvSpPr>
          <p:nvPr>
            <p:ph type="sldNum" sz="quarter" idx="17"/>
          </p:nvPr>
        </p:nvSpPr>
        <p:spPr/>
        <p:txBody>
          <a:bodyPr/>
          <a:lstStyle/>
          <a:p>
            <a:fld id="{CC057153-B650-4DEB-B370-79DDCFDCE934}" type="slidenum">
              <a:rPr lang="en-US" smtClean="0"/>
              <a:t>9</a:t>
            </a:fld>
            <a:endParaRPr lang="en-US" dirty="0"/>
          </a:p>
        </p:txBody>
      </p:sp>
      <p:sp>
        <p:nvSpPr>
          <p:cNvPr id="5" name="Content Placeholder 4">
            <a:extLst>
              <a:ext uri="{FF2B5EF4-FFF2-40B4-BE49-F238E27FC236}">
                <a16:creationId xmlns:a16="http://schemas.microsoft.com/office/drawing/2014/main" id="{2285C8B5-7A86-4395-DF1C-6E0F2B696A52}"/>
              </a:ext>
            </a:extLst>
          </p:cNvPr>
          <p:cNvSpPr>
            <a:spLocks noGrp="1"/>
          </p:cNvSpPr>
          <p:nvPr>
            <p:ph sz="quarter" idx="14"/>
          </p:nvPr>
        </p:nvSpPr>
        <p:spPr>
          <a:xfrm>
            <a:off x="634031" y="1136342"/>
            <a:ext cx="6595448" cy="5086657"/>
          </a:xfrm>
        </p:spPr>
        <p:txBody>
          <a:bodyPr>
            <a:normAutofit/>
          </a:bodyPr>
          <a:lstStyle/>
          <a:p>
            <a:r>
              <a:rPr lang="en-US" dirty="0">
                <a:latin typeface="Arial Nova" panose="020B0504020202020204" pitchFamily="34" charset="0"/>
              </a:rPr>
              <a:t>Domiciliary care refers to care workers who support people at home </a:t>
            </a:r>
            <a:r>
              <a:rPr lang="en-GB" dirty="0"/>
              <a:t>NHS (2023).</a:t>
            </a:r>
            <a:endParaRPr lang="en-US" dirty="0">
              <a:latin typeface="Arial Nova" panose="020B0504020202020204" pitchFamily="34" charset="0"/>
            </a:endParaRPr>
          </a:p>
          <a:p>
            <a:r>
              <a:rPr lang="en-US" dirty="0">
                <a:latin typeface="Arial Nova" panose="020B0504020202020204" pitchFamily="34" charset="0"/>
              </a:rPr>
              <a:t> They help older adults, people with disabilities, and individuals with long-term health conditions to maintain independence.</a:t>
            </a:r>
          </a:p>
          <a:p>
            <a:r>
              <a:rPr lang="en-US" dirty="0">
                <a:latin typeface="Arial Nova" panose="020B0504020202020204" pitchFamily="34" charset="0"/>
              </a:rPr>
              <a:t>Their duties include personal care, washing, dressing, preparing meals, medication support, and companionship.</a:t>
            </a:r>
          </a:p>
          <a:p>
            <a:r>
              <a:rPr lang="en-US" dirty="0">
                <a:latin typeface="Arial Nova" panose="020B0504020202020204" pitchFamily="34" charset="0"/>
              </a:rPr>
              <a:t>Strengths include </a:t>
            </a:r>
            <a:r>
              <a:rPr lang="en-US" dirty="0" err="1">
                <a:latin typeface="Arial Nova" panose="020B0504020202020204" pitchFamily="34" charset="0"/>
              </a:rPr>
              <a:t>personalised</a:t>
            </a:r>
            <a:r>
              <a:rPr lang="en-US" dirty="0">
                <a:latin typeface="Arial Nova" panose="020B0504020202020204" pitchFamily="34" charset="0"/>
              </a:rPr>
              <a:t> care, comfort, independence, and remaining in familiar surroundings.</a:t>
            </a:r>
          </a:p>
          <a:p>
            <a:r>
              <a:rPr lang="en-US" dirty="0">
                <a:latin typeface="Arial Nova" panose="020B0504020202020204" pitchFamily="34" charset="0"/>
              </a:rPr>
              <a:t>Limitations include limited visiting time, staff shortages, and difficulties providing continuous supervision.</a:t>
            </a:r>
          </a:p>
          <a:p>
            <a:r>
              <a:rPr lang="en-US" dirty="0">
                <a:latin typeface="Arial Nova" panose="020B0504020202020204" pitchFamily="34" charset="0"/>
              </a:rPr>
              <a:t>Domiciliary care can use </a:t>
            </a:r>
            <a:r>
              <a:rPr lang="en-US" b="1" dirty="0">
                <a:latin typeface="Arial Nova" panose="020B0504020202020204" pitchFamily="34" charset="0"/>
              </a:rPr>
              <a:t>Activity Theory</a:t>
            </a:r>
            <a:r>
              <a:rPr lang="en-US" dirty="0">
                <a:latin typeface="Arial Nova" panose="020B0504020202020204" pitchFamily="34" charset="0"/>
              </a:rPr>
              <a:t>, which suggests that older adults benefit from staying active, participating in meaningful activities, maintaining social relationships, and engaging in hobbies to support wellbeing and quality of life </a:t>
            </a:r>
            <a:r>
              <a:rPr lang="en-GB" dirty="0"/>
              <a:t>NHS (2023).</a:t>
            </a:r>
            <a:endParaRPr lang="en-US" dirty="0">
              <a:latin typeface="Arial Nova" panose="020B0504020202020204" pitchFamily="34" charset="0"/>
            </a:endParaRPr>
          </a:p>
          <a:p>
            <a:endParaRPr lang="en-US" dirty="0">
              <a:latin typeface="Arial Nova" panose="020B0504020202020204" pitchFamily="34" charset="0"/>
            </a:endParaRPr>
          </a:p>
        </p:txBody>
      </p:sp>
      <p:pic>
        <p:nvPicPr>
          <p:cNvPr id="9" name="Video 8">
            <a:hlinkClick r:id="" action="ppaction://media"/>
            <a:extLst>
              <a:ext uri="{FF2B5EF4-FFF2-40B4-BE49-F238E27FC236}">
                <a16:creationId xmlns:a16="http://schemas.microsoft.com/office/drawing/2014/main" id="{9F12EE1D-7DAD-84BE-02BE-5A090F8A83F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
        <p:nvSpPr>
          <p:cNvPr id="8" name="Picture Placeholder 7">
            <a:extLst>
              <a:ext uri="{FF2B5EF4-FFF2-40B4-BE49-F238E27FC236}">
                <a16:creationId xmlns:a16="http://schemas.microsoft.com/office/drawing/2014/main" id="{E307530B-E1FD-F614-9FF6-2A7B15E97108}"/>
              </a:ext>
            </a:extLst>
          </p:cNvPr>
          <p:cNvSpPr>
            <a:spLocks noGrp="1"/>
          </p:cNvSpPr>
          <p:nvPr>
            <p:ph type="pic" sz="quarter" idx="13"/>
          </p:nvPr>
        </p:nvSpPr>
        <p:spPr>
          <a:xfrm flipV="1">
            <a:off x="8218713" y="1136339"/>
            <a:ext cx="45719" cy="45719"/>
          </a:xfrm>
        </p:spPr>
        <p:txBody>
          <a:bodyPr>
            <a:normAutofit fontScale="25000" lnSpcReduction="20000"/>
          </a:bodyPr>
          <a:lstStyle/>
          <a:p>
            <a:endParaRPr lang="en-GB"/>
          </a:p>
        </p:txBody>
      </p:sp>
    </p:spTree>
    <p:extLst>
      <p:ext uri="{BB962C8B-B14F-4D97-AF65-F5344CB8AC3E}">
        <p14:creationId xmlns:p14="http://schemas.microsoft.com/office/powerpoint/2010/main" val="1972573176"/>
      </p:ext>
    </p:extLst>
  </p:cSld>
  <p:clrMapOvr>
    <a:masterClrMapping/>
  </p:clrMapOvr>
  <mc:AlternateContent xmlns:mc="http://schemas.openxmlformats.org/markup-compatibility/2006" xmlns:p14="http://schemas.microsoft.com/office/powerpoint/2010/main">
    <mc:Choice Requires="p14">
      <p:transition spd="slow" p14:dur="2000" advTm="76760"/>
    </mc:Choice>
    <mc:Fallback xmlns="">
      <p:transition spd="slow" advTm="76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72092-1D93-1C42-71C9-4C3CD1035FA3}"/>
              </a:ext>
            </a:extLst>
          </p:cNvPr>
          <p:cNvSpPr>
            <a:spLocks noGrp="1"/>
          </p:cNvSpPr>
          <p:nvPr>
            <p:ph type="title"/>
          </p:nvPr>
        </p:nvSpPr>
        <p:spPr/>
        <p:txBody>
          <a:bodyPr>
            <a:normAutofit/>
          </a:bodyPr>
          <a:lstStyle/>
          <a:p>
            <a:r>
              <a:rPr lang="en-US" sz="2400" b="1" dirty="0"/>
              <a:t>Comparison of residential and domiciliary care</a:t>
            </a:r>
          </a:p>
        </p:txBody>
      </p:sp>
      <p:sp>
        <p:nvSpPr>
          <p:cNvPr id="6" name="Slide Number Placeholder 5">
            <a:extLst>
              <a:ext uri="{FF2B5EF4-FFF2-40B4-BE49-F238E27FC236}">
                <a16:creationId xmlns:a16="http://schemas.microsoft.com/office/drawing/2014/main" id="{A6B74622-7DE0-8F9D-5C52-82D39E218EE1}"/>
              </a:ext>
            </a:extLst>
          </p:cNvPr>
          <p:cNvSpPr>
            <a:spLocks noGrp="1"/>
          </p:cNvSpPr>
          <p:nvPr>
            <p:ph type="sldNum" sz="quarter" idx="12"/>
          </p:nvPr>
        </p:nvSpPr>
        <p:spPr/>
        <p:txBody>
          <a:bodyPr/>
          <a:lstStyle/>
          <a:p>
            <a:fld id="{CC057153-B650-4DEB-B370-79DDCFDCE934}" type="slidenum">
              <a:rPr lang="en-US" smtClean="0"/>
              <a:t>10</a:t>
            </a:fld>
            <a:endParaRPr lang="en-US" dirty="0"/>
          </a:p>
        </p:txBody>
      </p:sp>
      <p:sp>
        <p:nvSpPr>
          <p:cNvPr id="5" name="Footer Placeholder 4">
            <a:extLst>
              <a:ext uri="{FF2B5EF4-FFF2-40B4-BE49-F238E27FC236}">
                <a16:creationId xmlns:a16="http://schemas.microsoft.com/office/drawing/2014/main" id="{F2C79F98-15E6-6046-8778-50E4BCD4271C}"/>
              </a:ext>
            </a:extLst>
          </p:cNvPr>
          <p:cNvSpPr>
            <a:spLocks noGrp="1"/>
          </p:cNvSpPr>
          <p:nvPr>
            <p:ph type="ftr" sz="quarter" idx="11"/>
          </p:nvPr>
        </p:nvSpPr>
        <p:spPr/>
        <p:txBody>
          <a:bodyPr/>
          <a:lstStyle/>
          <a:p>
            <a:r>
              <a:rPr lang="en-US" dirty="0"/>
              <a:t>GROWTH MARKETING PLAN</a:t>
            </a:r>
          </a:p>
        </p:txBody>
      </p:sp>
      <p:graphicFrame>
        <p:nvGraphicFramePr>
          <p:cNvPr id="7" name="Content Placeholder 6">
            <a:extLst>
              <a:ext uri="{FF2B5EF4-FFF2-40B4-BE49-F238E27FC236}">
                <a16:creationId xmlns:a16="http://schemas.microsoft.com/office/drawing/2014/main" id="{69780BEB-FFD1-3971-F361-1B40A8D66893}"/>
              </a:ext>
            </a:extLst>
          </p:cNvPr>
          <p:cNvGraphicFramePr>
            <a:graphicFrameLocks noGrp="1"/>
          </p:cNvGraphicFramePr>
          <p:nvPr>
            <p:ph idx="1"/>
            <p:extLst>
              <p:ext uri="{D42A27DB-BD31-4B8C-83A1-F6EECF244321}">
                <p14:modId xmlns:p14="http://schemas.microsoft.com/office/powerpoint/2010/main" val="1411182796"/>
              </p:ext>
            </p:extLst>
          </p:nvPr>
        </p:nvGraphicFramePr>
        <p:xfrm>
          <a:off x="633413" y="2128838"/>
          <a:ext cx="10925173" cy="5325490"/>
        </p:xfrm>
        <a:graphic>
          <a:graphicData uri="http://schemas.openxmlformats.org/drawingml/2006/table">
            <a:tbl>
              <a:tblPr firstRow="1" bandRow="1">
                <a:tableStyleId>{69012ECD-51FC-41F1-AA8D-1B2483CD663E}</a:tableStyleId>
              </a:tblPr>
              <a:tblGrid>
                <a:gridCol w="2850505">
                  <a:extLst>
                    <a:ext uri="{9D8B030D-6E8A-4147-A177-3AD203B41FA5}">
                      <a16:colId xmlns:a16="http://schemas.microsoft.com/office/drawing/2014/main" val="3168546316"/>
                    </a:ext>
                  </a:extLst>
                </a:gridCol>
                <a:gridCol w="4037334">
                  <a:extLst>
                    <a:ext uri="{9D8B030D-6E8A-4147-A177-3AD203B41FA5}">
                      <a16:colId xmlns:a16="http://schemas.microsoft.com/office/drawing/2014/main" val="3249273269"/>
                    </a:ext>
                  </a:extLst>
                </a:gridCol>
                <a:gridCol w="4037334">
                  <a:extLst>
                    <a:ext uri="{9D8B030D-6E8A-4147-A177-3AD203B41FA5}">
                      <a16:colId xmlns:a16="http://schemas.microsoft.com/office/drawing/2014/main" val="2175169288"/>
                    </a:ext>
                  </a:extLst>
                </a:gridCol>
              </a:tblGrid>
              <a:tr h="818705">
                <a:tc>
                  <a:txBody>
                    <a:bodyPr/>
                    <a:lstStyle/>
                    <a:p>
                      <a:r>
                        <a:rPr lang="en-US" sz="1600" b="0" dirty="0">
                          <a:solidFill>
                            <a:schemeClr val="tx1"/>
                          </a:solidFill>
                          <a:latin typeface="+mn-lt"/>
                        </a:rPr>
                        <a:t>Residential</a:t>
                      </a:r>
                      <a:endParaRPr lang="en-US" sz="1600" b="0" i="0" dirty="0">
                        <a:solidFill>
                          <a:schemeClr val="tx1"/>
                        </a:solidFill>
                        <a:latin typeface="+mn-lt"/>
                      </a:endParaRPr>
                    </a:p>
                  </a:txBody>
                  <a:tcPr anchor="ctr"/>
                </a:tc>
                <a:tc>
                  <a:txBody>
                    <a:bodyPr/>
                    <a:lstStyle/>
                    <a:p>
                      <a:r>
                        <a:rPr lang="en-US" sz="1600" b="0" i="0" dirty="0">
                          <a:solidFill>
                            <a:schemeClr val="tx1"/>
                          </a:solidFill>
                          <a:latin typeface="+mn-lt"/>
                        </a:rPr>
                        <a:t>Domiciliary </a:t>
                      </a:r>
                    </a:p>
                  </a:txBody>
                  <a:tcPr anchor="ctr"/>
                </a:tc>
                <a:tc>
                  <a:txBody>
                    <a:bodyPr/>
                    <a:lstStyle/>
                    <a:p>
                      <a:r>
                        <a:rPr lang="en-US" sz="1600" b="0" i="0" dirty="0">
                          <a:solidFill>
                            <a:schemeClr val="tx1"/>
                          </a:solidFill>
                          <a:latin typeface="+mn-lt"/>
                        </a:rPr>
                        <a:t>Evaluation</a:t>
                      </a:r>
                    </a:p>
                  </a:txBody>
                  <a:tcPr anchor="ctr"/>
                </a:tc>
                <a:extLst>
                  <a:ext uri="{0D108BD9-81ED-4DB2-BD59-A6C34878D82A}">
                    <a16:rowId xmlns:a16="http://schemas.microsoft.com/office/drawing/2014/main" val="3364231172"/>
                  </a:ext>
                </a:extLst>
              </a:tr>
              <a:tr h="818705">
                <a:tc>
                  <a:txBody>
                    <a:bodyPr/>
                    <a:lstStyle/>
                    <a:p>
                      <a:r>
                        <a:rPr lang="en-US" sz="1600" b="0" i="0" dirty="0">
                          <a:solidFill>
                            <a:schemeClr val="tx1"/>
                          </a:solidFill>
                          <a:latin typeface="Arial Nova" panose="020B0504020202020204" pitchFamily="34" charset="0"/>
                        </a:rPr>
                        <a:t>Accommodation, meals, personal care, and 24-hour support in a care home.</a:t>
                      </a:r>
                    </a:p>
                  </a:txBody>
                  <a:tcPr anchor="ctr"/>
                </a:tc>
                <a:tc>
                  <a:txBody>
                    <a:bodyPr/>
                    <a:lstStyle/>
                    <a:p>
                      <a:r>
                        <a:rPr lang="en-US" sz="1600" b="0" i="0" dirty="0">
                          <a:solidFill>
                            <a:schemeClr val="tx1"/>
                          </a:solidFill>
                          <a:latin typeface="+mn-lt"/>
                        </a:rPr>
                        <a:t>Domiciliary care supports individuals in their own homes, helping with personal care, meals, medication, and daily activities. </a:t>
                      </a:r>
                      <a:r>
                        <a:rPr lang="en-GB" sz="1600" kern="1200" dirty="0">
                          <a:solidFill>
                            <a:schemeClr val="tx1"/>
                          </a:solidFill>
                          <a:effectLst/>
                          <a:latin typeface="Arial" panose="020B0604020202020204" pitchFamily="34" charset="0"/>
                          <a:ea typeface="+mn-ea"/>
                          <a:cs typeface="Arial" panose="020B0604020202020204" pitchFamily="34" charset="0"/>
                        </a:rPr>
                        <a:t>NHS (2023).</a:t>
                      </a:r>
                      <a:endParaRPr lang="en-US" sz="1600" b="0" i="0" dirty="0">
                        <a:solidFill>
                          <a:schemeClr val="tx1"/>
                        </a:solidFill>
                        <a:latin typeface="Arial" panose="020B0604020202020204" pitchFamily="34" charset="0"/>
                        <a:cs typeface="Arial" panose="020B0604020202020204" pitchFamily="34" charset="0"/>
                      </a:endParaRPr>
                    </a:p>
                  </a:txBody>
                  <a:tcPr anchor="ctr"/>
                </a:tc>
                <a:tc>
                  <a:txBody>
                    <a:bodyPr/>
                    <a:lstStyle/>
                    <a:p>
                      <a:r>
                        <a:rPr lang="en-US" sz="1600" b="0" i="0" dirty="0">
                          <a:solidFill>
                            <a:schemeClr val="tx1"/>
                          </a:solidFill>
                          <a:latin typeface="+mn-lt"/>
                        </a:rPr>
                        <a:t>However, residential care may reduce independence and the costs is higher.</a:t>
                      </a:r>
                    </a:p>
                  </a:txBody>
                  <a:tcPr anchor="ctr"/>
                </a:tc>
                <a:extLst>
                  <a:ext uri="{0D108BD9-81ED-4DB2-BD59-A6C34878D82A}">
                    <a16:rowId xmlns:a16="http://schemas.microsoft.com/office/drawing/2014/main" val="3559441191"/>
                  </a:ext>
                </a:extLst>
              </a:tr>
              <a:tr h="818705">
                <a:tc>
                  <a:txBody>
                    <a:bodyPr/>
                    <a:lstStyle/>
                    <a:p>
                      <a:r>
                        <a:rPr lang="en-US" sz="1600" b="0" i="0" dirty="0">
                          <a:solidFill>
                            <a:schemeClr val="tx1"/>
                          </a:solidFill>
                          <a:latin typeface="+mn-lt"/>
                        </a:rPr>
                        <a:t>Residential care offers continuous supervision, social interaction, and quick access to assistance </a:t>
                      </a:r>
                      <a:r>
                        <a:rPr lang="en-US" sz="1600" dirty="0">
                          <a:latin typeface="Arial Nova" panose="020B0504020202020204" pitchFamily="34" charset="0"/>
                        </a:rPr>
                        <a:t>Berg (2021).</a:t>
                      </a:r>
                      <a:endParaRPr lang="en-US" sz="1600" b="0" i="0" dirty="0">
                        <a:solidFill>
                          <a:schemeClr val="tx1"/>
                        </a:solidFill>
                        <a:latin typeface="+mn-lt"/>
                      </a:endParaRPr>
                    </a:p>
                  </a:txBody>
                  <a:tcPr anchor="ctr"/>
                </a:tc>
                <a:tc>
                  <a:txBody>
                    <a:bodyPr/>
                    <a:lstStyle/>
                    <a:p>
                      <a:r>
                        <a:rPr lang="en-US" sz="1600" b="0" i="0" dirty="0">
                          <a:solidFill>
                            <a:schemeClr val="tx1"/>
                          </a:solidFill>
                          <a:latin typeface="+mn-lt"/>
                        </a:rPr>
                        <a:t>Domiciliary care promotes independence, comfort, and familiar surroundings.</a:t>
                      </a:r>
                    </a:p>
                  </a:txBody>
                  <a:tcPr anchor="ctr"/>
                </a:tc>
                <a:tc>
                  <a:txBody>
                    <a:bodyPr/>
                    <a:lstStyle/>
                    <a:p>
                      <a:r>
                        <a:rPr lang="en-US" sz="1600" b="0" i="0" dirty="0">
                          <a:solidFill>
                            <a:schemeClr val="tx1"/>
                          </a:solidFill>
                          <a:latin typeface="+mn-lt"/>
                        </a:rPr>
                        <a:t>Domiciliary visits may be limited, and continuous supervision is not always available. </a:t>
                      </a:r>
                    </a:p>
                  </a:txBody>
                  <a:tcPr anchor="ctr"/>
                </a:tc>
                <a:extLst>
                  <a:ext uri="{0D108BD9-81ED-4DB2-BD59-A6C34878D82A}">
                    <a16:rowId xmlns:a16="http://schemas.microsoft.com/office/drawing/2014/main" val="1425558636"/>
                  </a:ext>
                </a:extLst>
              </a:tr>
              <a:tr h="818705">
                <a:tc>
                  <a:txBody>
                    <a:bodyPr/>
                    <a:lstStyle/>
                    <a:p>
                      <a:endParaRPr lang="en-US" sz="1600" b="0" i="0" dirty="0">
                        <a:solidFill>
                          <a:schemeClr val="tx1"/>
                        </a:solidFill>
                        <a:latin typeface="+mn-lt"/>
                      </a:endParaRPr>
                    </a:p>
                  </a:txBody>
                  <a:tcPr anchor="ctr"/>
                </a:tc>
                <a:tc>
                  <a:txBody>
                    <a:bodyPr/>
                    <a:lstStyle/>
                    <a:p>
                      <a:endParaRPr lang="en-US" sz="1600" b="0" i="0" dirty="0">
                        <a:solidFill>
                          <a:schemeClr val="tx1"/>
                        </a:solidFill>
                        <a:latin typeface="+mn-lt"/>
                      </a:endParaRPr>
                    </a:p>
                  </a:txBody>
                  <a:tcPr anchor="ctr"/>
                </a:tc>
                <a:tc>
                  <a:txBody>
                    <a:bodyPr/>
                    <a:lstStyle/>
                    <a:p>
                      <a:r>
                        <a:rPr lang="en-US" sz="1600" b="0" i="0" dirty="0">
                          <a:solidFill>
                            <a:schemeClr val="tx1"/>
                          </a:solidFill>
                          <a:latin typeface="+mn-lt"/>
                        </a:rPr>
                        <a:t>Overall, both services support wellbeing and quality of life.  The option also depends on the individual’s needs, preferences, health conditions, and level of independence.</a:t>
                      </a:r>
                    </a:p>
                  </a:txBody>
                  <a:tcPr anchor="ctr"/>
                </a:tc>
                <a:extLst>
                  <a:ext uri="{0D108BD9-81ED-4DB2-BD59-A6C34878D82A}">
                    <a16:rowId xmlns:a16="http://schemas.microsoft.com/office/drawing/2014/main" val="1609158448"/>
                  </a:ext>
                </a:extLst>
              </a:tr>
              <a:tr h="818705">
                <a:tc>
                  <a:txBody>
                    <a:bodyPr/>
                    <a:lstStyle/>
                    <a:p>
                      <a:endParaRPr lang="en-US" sz="1600" b="0" i="0" dirty="0">
                        <a:solidFill>
                          <a:schemeClr val="tx1"/>
                        </a:solidFill>
                        <a:latin typeface="+mn-lt"/>
                      </a:endParaRPr>
                    </a:p>
                  </a:txBody>
                  <a:tcPr anchor="ctr"/>
                </a:tc>
                <a:tc>
                  <a:txBody>
                    <a:bodyPr/>
                    <a:lstStyle/>
                    <a:p>
                      <a:endParaRPr lang="en-US" sz="1600" b="0" i="0" dirty="0">
                        <a:solidFill>
                          <a:schemeClr val="tx1"/>
                        </a:solidFill>
                        <a:latin typeface="+mn-lt"/>
                      </a:endParaRPr>
                    </a:p>
                  </a:txBody>
                  <a:tcPr anchor="ctr"/>
                </a:tc>
                <a:tc>
                  <a:txBody>
                    <a:bodyPr/>
                    <a:lstStyle/>
                    <a:p>
                      <a:endParaRPr lang="en-US" sz="1600" b="0" i="0" dirty="0">
                        <a:solidFill>
                          <a:schemeClr val="tx1"/>
                        </a:solidFill>
                        <a:latin typeface="+mn-lt"/>
                      </a:endParaRPr>
                    </a:p>
                  </a:txBody>
                  <a:tcPr anchor="ctr"/>
                </a:tc>
                <a:extLst>
                  <a:ext uri="{0D108BD9-81ED-4DB2-BD59-A6C34878D82A}">
                    <a16:rowId xmlns:a16="http://schemas.microsoft.com/office/drawing/2014/main" val="3142950618"/>
                  </a:ext>
                </a:extLst>
              </a:tr>
            </a:tbl>
          </a:graphicData>
        </a:graphic>
      </p:graphicFrame>
      <p:pic>
        <p:nvPicPr>
          <p:cNvPr id="4" name="Video 3">
            <a:hlinkClick r:id="" action="ppaction://media"/>
            <a:extLst>
              <a:ext uri="{FF2B5EF4-FFF2-40B4-BE49-F238E27FC236}">
                <a16:creationId xmlns:a16="http://schemas.microsoft.com/office/drawing/2014/main" id="{5796BB43-8EA3-2BCC-1571-CB532AFE5AC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5043495"/>
      </p:ext>
    </p:extLst>
  </p:cSld>
  <p:clrMapOvr>
    <a:masterClrMapping/>
  </p:clrMapOvr>
  <mc:AlternateContent xmlns:mc="http://schemas.openxmlformats.org/markup-compatibility/2006" xmlns:p14="http://schemas.microsoft.com/office/powerpoint/2010/main">
    <mc:Choice Requires="p14">
      <p:transition spd="slow" p14:dur="2000" advTm="78824"/>
    </mc:Choice>
    <mc:Fallback xmlns="">
      <p:transition spd="slow" advTm="78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9B732-B1AC-BE34-4B6A-E40D4AAEC4AE}"/>
              </a:ext>
            </a:extLst>
          </p:cNvPr>
          <p:cNvSpPr>
            <a:spLocks noGrp="1"/>
          </p:cNvSpPr>
          <p:nvPr>
            <p:ph type="title"/>
          </p:nvPr>
        </p:nvSpPr>
        <p:spPr>
          <a:xfrm>
            <a:off x="634028" y="1083076"/>
            <a:ext cx="10923925" cy="5774562"/>
          </a:xfrm>
        </p:spPr>
        <p:txBody>
          <a:bodyPr>
            <a:normAutofit fontScale="90000"/>
          </a:bodyPr>
          <a:lstStyle/>
          <a:p>
            <a:r>
              <a:rPr lang="en-US" sz="1800" b="1" dirty="0">
                <a:latin typeface="Arial Nova" panose="020B0504020202020204" pitchFamily="34" charset="0"/>
              </a:rPr>
              <a:t>Introduction:</a:t>
            </a:r>
            <a:br>
              <a:rPr lang="en-US" sz="1800" dirty="0"/>
            </a:br>
            <a:r>
              <a:rPr lang="en-US" sz="1800" dirty="0" err="1">
                <a:latin typeface="Arial Nova" panose="020B0504020202020204" pitchFamily="34" charset="0"/>
              </a:rPr>
              <a:t>Mrs</a:t>
            </a:r>
            <a:r>
              <a:rPr lang="en-US" sz="1800" dirty="0">
                <a:latin typeface="Arial Nova" panose="020B0504020202020204" pitchFamily="34" charset="0"/>
              </a:rPr>
              <a:t> Smith is a 78-year-old woman living alone who has difficulty walking and completing daily activities.  She receives domiciliary care to help her remain independent and safe in her own home </a:t>
            </a:r>
            <a:r>
              <a:rPr lang="en-GB" dirty="0"/>
              <a:t>(Westwood, Hafford-</a:t>
            </a:r>
            <a:r>
              <a:rPr lang="en-GB" dirty="0" err="1"/>
              <a:t>Letchfield</a:t>
            </a:r>
            <a:r>
              <a:rPr lang="en-GB" dirty="0"/>
              <a:t> and Toze, 2021).</a:t>
            </a:r>
            <a:br>
              <a:rPr lang="en-US" sz="1800" dirty="0">
                <a:latin typeface="Arial Nova" panose="020B0504020202020204" pitchFamily="34" charset="0"/>
              </a:rPr>
            </a:br>
            <a:r>
              <a:rPr lang="en-US" sz="1800" b="1" dirty="0">
                <a:latin typeface="Arial Nova" panose="020B0504020202020204" pitchFamily="34" charset="0"/>
              </a:rPr>
              <a:t>Implemented:</a:t>
            </a:r>
            <a:br>
              <a:rPr lang="en-US" sz="1800" b="1" dirty="0">
                <a:latin typeface="Arial Nova" panose="020B0504020202020204" pitchFamily="34" charset="0"/>
              </a:rPr>
            </a:br>
            <a:r>
              <a:rPr lang="en-US" sz="1800" dirty="0">
                <a:latin typeface="Arial Nova" panose="020B0504020202020204" pitchFamily="34" charset="0"/>
              </a:rPr>
              <a:t>A care plan was developed after assessment.  Care workers visit daily to assist with washing, dressing, preparing meals, medication support, and light household tasks.  Regular reviews ensure that her care continues to meet her changing needs.</a:t>
            </a:r>
            <a:br>
              <a:rPr lang="en-US" sz="1800" dirty="0">
                <a:latin typeface="Arial Nova" panose="020B0504020202020204" pitchFamily="34" charset="0"/>
              </a:rPr>
            </a:br>
            <a:r>
              <a:rPr lang="en-US" sz="1800" b="1" dirty="0">
                <a:latin typeface="Arial Nova" panose="020B0504020202020204" pitchFamily="34" charset="0"/>
              </a:rPr>
              <a:t>Identify:</a:t>
            </a:r>
            <a:br>
              <a:rPr lang="en-US" sz="1800" dirty="0">
                <a:latin typeface="Arial Nova" panose="020B0504020202020204" pitchFamily="34" charset="0"/>
              </a:rPr>
            </a:br>
            <a:r>
              <a:rPr lang="en-US" sz="1800" dirty="0" err="1">
                <a:latin typeface="Arial Nova" panose="020B0504020202020204" pitchFamily="34" charset="0"/>
              </a:rPr>
              <a:t>Mrs</a:t>
            </a:r>
            <a:r>
              <a:rPr lang="en-US" sz="1800" dirty="0">
                <a:latin typeface="Arial Nova" panose="020B0504020202020204" pitchFamily="34" charset="0"/>
              </a:rPr>
              <a:t> Smith receives personal care, practical assistance, emotional support, and companionship.  Care workers encourage her to make choices, participate in daily activities, and maintain contact with family and friends.</a:t>
            </a:r>
            <a:br>
              <a:rPr lang="en-US" sz="1800" dirty="0">
                <a:latin typeface="Arial Nova" panose="020B0504020202020204" pitchFamily="34" charset="0"/>
              </a:rPr>
            </a:br>
            <a:br>
              <a:rPr lang="en-US" sz="1800" dirty="0">
                <a:latin typeface="Arial Nova" panose="020B0504020202020204" pitchFamily="34" charset="0"/>
              </a:rPr>
            </a:br>
            <a:r>
              <a:rPr lang="en-US" sz="1800" dirty="0">
                <a:latin typeface="Arial Nova" panose="020B0504020202020204" pitchFamily="34" charset="0"/>
              </a:rPr>
              <a:t>Active theory suggests that older adults benefit from remaining active and socially involved.  Encouraging </a:t>
            </a:r>
            <a:r>
              <a:rPr lang="en-US" sz="1800" dirty="0" err="1">
                <a:latin typeface="Arial Nova" panose="020B0504020202020204" pitchFamily="34" charset="0"/>
              </a:rPr>
              <a:t>Mrs</a:t>
            </a:r>
            <a:r>
              <a:rPr lang="en-US" sz="1800" dirty="0">
                <a:latin typeface="Arial Nova" panose="020B0504020202020204" pitchFamily="34" charset="0"/>
              </a:rPr>
              <a:t> Smith to participate in hobbies and everyday tasks supports her wellbeing.  In England, the Care Act 2014 promotes individual wellbeing, independence, and person-</a:t>
            </a:r>
            <a:r>
              <a:rPr lang="en-US" sz="1800" dirty="0" err="1">
                <a:latin typeface="Arial Nova" panose="020B0504020202020204" pitchFamily="34" charset="0"/>
              </a:rPr>
              <a:t>centred</a:t>
            </a:r>
            <a:r>
              <a:rPr lang="en-US" sz="1800" dirty="0">
                <a:latin typeface="Arial Nova" panose="020B0504020202020204" pitchFamily="34" charset="0"/>
              </a:rPr>
              <a:t> support </a:t>
            </a:r>
            <a:r>
              <a:rPr lang="en-GB" dirty="0">
                <a:latin typeface="Arial" panose="020B0604020202020204" pitchFamily="34" charset="0"/>
                <a:cs typeface="Arial" panose="020B0604020202020204" pitchFamily="34" charset="0"/>
              </a:rPr>
              <a:t>Gov.UK (2014).</a:t>
            </a:r>
            <a:br>
              <a:rPr lang="en-US" sz="1800" dirty="0">
                <a:latin typeface="Arial Nova" panose="020B0504020202020204" pitchFamily="34" charset="0"/>
              </a:rPr>
            </a:br>
            <a:r>
              <a:rPr lang="en-US" sz="1800" dirty="0">
                <a:latin typeface="Arial Nova" panose="020B0504020202020204" pitchFamily="34" charset="0"/>
              </a:rPr>
              <a:t>Strengths include </a:t>
            </a:r>
            <a:r>
              <a:rPr lang="en-US" sz="1800" dirty="0" err="1">
                <a:latin typeface="Arial Nova" panose="020B0504020202020204" pitchFamily="34" charset="0"/>
              </a:rPr>
              <a:t>personalised</a:t>
            </a:r>
            <a:r>
              <a:rPr lang="en-US" sz="1800" dirty="0">
                <a:latin typeface="Arial Nova" panose="020B0504020202020204" pitchFamily="34" charset="0"/>
              </a:rPr>
              <a:t> care, familiar surroundings, dignity, and independence.  However, limitations include short care visits, possible staff shortages, and limited overnight supervision.  Overall, domiciliary care can improve </a:t>
            </a:r>
            <a:r>
              <a:rPr lang="en-US" sz="1800" dirty="0" err="1">
                <a:latin typeface="Arial Nova" panose="020B0504020202020204" pitchFamily="34" charset="0"/>
              </a:rPr>
              <a:t>Mrs</a:t>
            </a:r>
            <a:r>
              <a:rPr lang="en-US" sz="1800" dirty="0">
                <a:latin typeface="Arial Nova" panose="020B0504020202020204" pitchFamily="34" charset="0"/>
              </a:rPr>
              <a:t> Smith’s quality of life, provided her needs are regularly assessed and appropriate support is available.</a:t>
            </a:r>
            <a:br>
              <a:rPr lang="en-US" sz="1800" dirty="0">
                <a:latin typeface="Arial Nova" panose="020B0504020202020204" pitchFamily="34" charset="0"/>
              </a:rPr>
            </a:br>
            <a:br>
              <a:rPr lang="en-US" sz="1800" dirty="0">
                <a:latin typeface="Arial Nova" panose="020B0504020202020204" pitchFamily="34" charset="0"/>
              </a:rPr>
            </a:br>
            <a:br>
              <a:rPr lang="en-US" dirty="0">
                <a:latin typeface="Arial Nova" panose="020B0504020202020204" pitchFamily="34" charset="0"/>
              </a:rPr>
            </a:br>
            <a:endParaRPr lang="en-US" dirty="0"/>
          </a:p>
        </p:txBody>
      </p:sp>
      <p:sp>
        <p:nvSpPr>
          <p:cNvPr id="5" name="Footer Placeholder 4">
            <a:extLst>
              <a:ext uri="{FF2B5EF4-FFF2-40B4-BE49-F238E27FC236}">
                <a16:creationId xmlns:a16="http://schemas.microsoft.com/office/drawing/2014/main" id="{FE35B73C-3D8E-CFE3-AB46-7188C56FE4D2}"/>
              </a:ext>
            </a:extLst>
          </p:cNvPr>
          <p:cNvSpPr>
            <a:spLocks noGrp="1"/>
          </p:cNvSpPr>
          <p:nvPr>
            <p:ph type="ftr" sz="quarter" idx="11"/>
          </p:nvPr>
        </p:nvSpPr>
        <p:spPr/>
        <p:txBody>
          <a:bodyPr/>
          <a:lstStyle/>
          <a:p>
            <a:endParaRPr lang="en-US" dirty="0"/>
          </a:p>
        </p:txBody>
      </p:sp>
      <p:sp>
        <p:nvSpPr>
          <p:cNvPr id="3" name="Content Placeholder 2">
            <a:extLst>
              <a:ext uri="{FF2B5EF4-FFF2-40B4-BE49-F238E27FC236}">
                <a16:creationId xmlns:a16="http://schemas.microsoft.com/office/drawing/2014/main" id="{3F013921-0C7A-69E8-FDAD-099AB8A05415}"/>
              </a:ext>
            </a:extLst>
          </p:cNvPr>
          <p:cNvSpPr>
            <a:spLocks noGrp="1"/>
          </p:cNvSpPr>
          <p:nvPr>
            <p:ph sz="quarter" idx="13"/>
          </p:nvPr>
        </p:nvSpPr>
        <p:spPr>
          <a:xfrm>
            <a:off x="634029" y="164150"/>
            <a:ext cx="10923925" cy="554941"/>
          </a:xfrm>
        </p:spPr>
        <p:txBody>
          <a:bodyPr>
            <a:normAutofit/>
          </a:bodyPr>
          <a:lstStyle/>
          <a:p>
            <a:r>
              <a:rPr lang="en-US" sz="2000" dirty="0">
                <a:latin typeface="Arial Nova" panose="020B0504020202020204" pitchFamily="34" charset="0"/>
              </a:rPr>
              <a:t>case study/real-word </a:t>
            </a:r>
            <a:endParaRPr lang="en-US" sz="1400" dirty="0"/>
          </a:p>
          <a:p>
            <a:endParaRPr lang="en-US" sz="1400" dirty="0"/>
          </a:p>
        </p:txBody>
      </p:sp>
      <p:sp>
        <p:nvSpPr>
          <p:cNvPr id="6" name="Slide Number Placeholder 5">
            <a:extLst>
              <a:ext uri="{FF2B5EF4-FFF2-40B4-BE49-F238E27FC236}">
                <a16:creationId xmlns:a16="http://schemas.microsoft.com/office/drawing/2014/main" id="{3310D9BE-4AC0-3985-8698-B9AEEDBEC2AB}"/>
              </a:ext>
            </a:extLst>
          </p:cNvPr>
          <p:cNvSpPr>
            <a:spLocks noGrp="1"/>
          </p:cNvSpPr>
          <p:nvPr>
            <p:ph type="sldNum" sz="quarter" idx="12"/>
          </p:nvPr>
        </p:nvSpPr>
        <p:spPr/>
        <p:txBody>
          <a:bodyPr/>
          <a:lstStyle/>
          <a:p>
            <a:fld id="{CC057153-B650-4DEB-B370-79DDCFDCE934}" type="slidenum">
              <a:rPr lang="en-US" smtClean="0"/>
              <a:t>11</a:t>
            </a:fld>
            <a:endParaRPr lang="en-US" dirty="0"/>
          </a:p>
        </p:txBody>
      </p:sp>
      <p:pic>
        <p:nvPicPr>
          <p:cNvPr id="7" name="Video 6">
            <a:hlinkClick r:id="" action="ppaction://media"/>
            <a:extLst>
              <a:ext uri="{FF2B5EF4-FFF2-40B4-BE49-F238E27FC236}">
                <a16:creationId xmlns:a16="http://schemas.microsoft.com/office/drawing/2014/main" id="{9A9BA06B-A47B-84ED-7DE3-270E5431C0F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1099963"/>
      </p:ext>
    </p:extLst>
  </p:cSld>
  <p:clrMapOvr>
    <a:masterClrMapping/>
  </p:clrMapOvr>
  <mc:AlternateContent xmlns:mc="http://schemas.openxmlformats.org/markup-compatibility/2006" xmlns:p14="http://schemas.microsoft.com/office/powerpoint/2010/main">
    <mc:Choice Requires="p14">
      <p:transition spd="slow" p14:dur="2000" advTm="149601"/>
    </mc:Choice>
    <mc:Fallback xmlns="">
      <p:transition spd="slow" advTm="149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0129B-9EA7-9E59-83FA-393B30E7F98D}"/>
              </a:ext>
            </a:extLst>
          </p:cNvPr>
          <p:cNvSpPr>
            <a:spLocks noGrp="1"/>
          </p:cNvSpPr>
          <p:nvPr>
            <p:ph type="title"/>
          </p:nvPr>
        </p:nvSpPr>
        <p:spPr>
          <a:xfrm>
            <a:off x="550416" y="1242874"/>
            <a:ext cx="10830757" cy="5614764"/>
          </a:xfrm>
        </p:spPr>
        <p:txBody>
          <a:bodyPr/>
          <a:lstStyle/>
          <a:p>
            <a:br>
              <a:rPr lang="en-US" dirty="0"/>
            </a:br>
            <a:br>
              <a:rPr lang="en-US" dirty="0"/>
            </a:br>
            <a:br>
              <a:rPr lang="en-US" dirty="0"/>
            </a:br>
            <a:br>
              <a:rPr lang="en-US" dirty="0"/>
            </a:br>
            <a:br>
              <a:rPr lang="en-US" dirty="0"/>
            </a:br>
            <a:br>
              <a:rPr lang="en-US" dirty="0"/>
            </a:br>
            <a:br>
              <a:rPr lang="en-US" dirty="0"/>
            </a:br>
            <a:br>
              <a:rPr lang="en-US" dirty="0">
                <a:latin typeface="Arial Nova" panose="020B0504020202020204" pitchFamily="34" charset="0"/>
              </a:rPr>
            </a:br>
            <a:r>
              <a:rPr lang="en-US" dirty="0">
                <a:latin typeface="Arial Nova" panose="020B0504020202020204" pitchFamily="34" charset="0"/>
              </a:rPr>
              <a:t>Safeguarding means protecting individuals from abuse, neglect, harm, and exploitation while promoting their rights and wellbeing </a:t>
            </a:r>
            <a:r>
              <a:rPr lang="en-GB" dirty="0">
                <a:latin typeface="Arial" panose="020B0604020202020204" pitchFamily="34" charset="0"/>
                <a:cs typeface="Arial" panose="020B0604020202020204" pitchFamily="34" charset="0"/>
              </a:rPr>
              <a:t>NICE (2021).</a:t>
            </a:r>
            <a:br>
              <a:rPr lang="en-US" dirty="0">
                <a:latin typeface="Arial Nova" panose="020B0504020202020204" pitchFamily="34" charset="0"/>
              </a:rPr>
            </a:br>
            <a:br>
              <a:rPr lang="en-US" dirty="0">
                <a:latin typeface="Arial Nova" panose="020B0504020202020204" pitchFamily="34" charset="0"/>
              </a:rPr>
            </a:br>
            <a:r>
              <a:rPr lang="en-US" dirty="0">
                <a:latin typeface="Arial Nova" panose="020B0504020202020204" pitchFamily="34" charset="0"/>
              </a:rPr>
              <a:t>The safeguarding principles are:</a:t>
            </a:r>
            <a:br>
              <a:rPr lang="en-US" dirty="0">
                <a:latin typeface="Arial Nova" panose="020B0504020202020204" pitchFamily="34" charset="0"/>
              </a:rPr>
            </a:br>
            <a:r>
              <a:rPr lang="en-US" b="1" dirty="0">
                <a:latin typeface="Arial Nova" panose="020B0504020202020204" pitchFamily="34" charset="0"/>
              </a:rPr>
              <a:t>Empowerment: </a:t>
            </a:r>
            <a:r>
              <a:rPr lang="en-US" dirty="0">
                <a:latin typeface="Arial Nova" panose="020B0504020202020204" pitchFamily="34" charset="0"/>
              </a:rPr>
              <a:t>Supporting individuals to make their own informed decisions and give consent.</a:t>
            </a:r>
            <a:br>
              <a:rPr lang="en-US" dirty="0">
                <a:latin typeface="Arial Nova" panose="020B0504020202020204" pitchFamily="34" charset="0"/>
              </a:rPr>
            </a:br>
            <a:br>
              <a:rPr lang="en-US" dirty="0">
                <a:latin typeface="Arial Nova" panose="020B0504020202020204" pitchFamily="34" charset="0"/>
              </a:rPr>
            </a:br>
            <a:r>
              <a:rPr lang="en-US" b="1" dirty="0">
                <a:latin typeface="Arial Nova" panose="020B0504020202020204" pitchFamily="34" charset="0"/>
              </a:rPr>
              <a:t>Prevention: </a:t>
            </a:r>
            <a:r>
              <a:rPr lang="en-US" dirty="0">
                <a:latin typeface="Arial Nova" panose="020B0504020202020204" pitchFamily="34" charset="0"/>
              </a:rPr>
              <a:t>Taking action early to prevent abuse or neglect from occurring.</a:t>
            </a:r>
            <a:br>
              <a:rPr lang="en-US" dirty="0">
                <a:latin typeface="Arial Nova" panose="020B0504020202020204" pitchFamily="34" charset="0"/>
              </a:rPr>
            </a:br>
            <a:br>
              <a:rPr lang="en-US" dirty="0">
                <a:latin typeface="Arial Nova" panose="020B0504020202020204" pitchFamily="34" charset="0"/>
              </a:rPr>
            </a:br>
            <a:r>
              <a:rPr lang="en-US" b="1" dirty="0">
                <a:latin typeface="Arial Nova" panose="020B0504020202020204" pitchFamily="34" charset="0"/>
              </a:rPr>
              <a:t>Protection: </a:t>
            </a:r>
            <a:r>
              <a:rPr lang="en-US" dirty="0">
                <a:latin typeface="Arial Nova" panose="020B0504020202020204" pitchFamily="34" charset="0"/>
              </a:rPr>
              <a:t>Supporting people who are at risk and responding appropriately to abuse.</a:t>
            </a:r>
            <a:br>
              <a:rPr lang="en-US" dirty="0">
                <a:latin typeface="Arial Nova" panose="020B0504020202020204" pitchFamily="34" charset="0"/>
              </a:rPr>
            </a:br>
            <a:br>
              <a:rPr lang="en-US" dirty="0">
                <a:latin typeface="Arial Nova" panose="020B0504020202020204" pitchFamily="34" charset="0"/>
              </a:rPr>
            </a:br>
            <a:r>
              <a:rPr lang="en-US" b="1" dirty="0">
                <a:latin typeface="Arial Nova" panose="020B0504020202020204" pitchFamily="34" charset="0"/>
              </a:rPr>
              <a:t>Proportionality: </a:t>
            </a:r>
            <a:r>
              <a:rPr lang="en-US" dirty="0">
                <a:latin typeface="Arial Nova" panose="020B0504020202020204" pitchFamily="34" charset="0"/>
              </a:rPr>
              <a:t>Taking the least intrusive action necessary to manage risks.</a:t>
            </a:r>
            <a:br>
              <a:rPr lang="en-US" dirty="0">
                <a:latin typeface="Arial Nova" panose="020B0504020202020204" pitchFamily="34" charset="0"/>
              </a:rPr>
            </a:br>
            <a:br>
              <a:rPr lang="en-US" dirty="0">
                <a:latin typeface="Arial Nova" panose="020B0504020202020204" pitchFamily="34" charset="0"/>
              </a:rPr>
            </a:br>
            <a:r>
              <a:rPr lang="en-US" b="1" dirty="0">
                <a:latin typeface="Arial Nova" panose="020B0504020202020204" pitchFamily="34" charset="0"/>
              </a:rPr>
              <a:t>Partnership: </a:t>
            </a:r>
            <a:r>
              <a:rPr lang="en-US" dirty="0">
                <a:latin typeface="Arial Nova" panose="020B0504020202020204" pitchFamily="34" charset="0"/>
              </a:rPr>
              <a:t>Working with families, care workers, health professionals, and relevant agencies to protect individuals.</a:t>
            </a:r>
            <a:br>
              <a:rPr lang="en-US" dirty="0">
                <a:latin typeface="Arial Nova" panose="020B0504020202020204" pitchFamily="34" charset="0"/>
              </a:rPr>
            </a:br>
            <a:br>
              <a:rPr lang="en-US" dirty="0">
                <a:latin typeface="Arial Nova" panose="020B0504020202020204" pitchFamily="34" charset="0"/>
              </a:rPr>
            </a:br>
            <a:r>
              <a:rPr lang="en-US" b="1" dirty="0">
                <a:latin typeface="Arial Nova" panose="020B0504020202020204" pitchFamily="34" charset="0"/>
              </a:rPr>
              <a:t>Accountability: </a:t>
            </a:r>
            <a:r>
              <a:rPr lang="en-US" dirty="0">
                <a:latin typeface="Arial Nova" panose="020B0504020202020204" pitchFamily="34" charset="0"/>
              </a:rPr>
              <a:t>Ensuring professionals take responsibility for their actions and follow safeguarding procedures </a:t>
            </a:r>
            <a:r>
              <a:rPr lang="en-GB" dirty="0">
                <a:latin typeface="Arial" panose="020B0604020202020204" pitchFamily="34" charset="0"/>
                <a:cs typeface="Arial" panose="020B0604020202020204" pitchFamily="34" charset="0"/>
              </a:rPr>
              <a:t>SCIE (2024).</a:t>
            </a:r>
            <a:br>
              <a:rPr lang="en-US" dirty="0">
                <a:latin typeface="Arial Nova" panose="020B0504020202020204" pitchFamily="34" charset="0"/>
              </a:rPr>
            </a:br>
            <a:br>
              <a:rPr lang="en-US" dirty="0"/>
            </a:br>
            <a:br>
              <a:rPr lang="en-US" dirty="0"/>
            </a:br>
            <a:br>
              <a:rPr lang="en-US" dirty="0"/>
            </a:br>
            <a:endParaRPr lang="en-GB" dirty="0"/>
          </a:p>
        </p:txBody>
      </p:sp>
      <p:sp>
        <p:nvSpPr>
          <p:cNvPr id="3" name="Footer Placeholder 2">
            <a:extLst>
              <a:ext uri="{FF2B5EF4-FFF2-40B4-BE49-F238E27FC236}">
                <a16:creationId xmlns:a16="http://schemas.microsoft.com/office/drawing/2014/main" id="{F4EE8FBD-3E3B-B488-9F4F-8CD0B2BE307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1684CA3-5CE0-3B28-C13A-58A6B66EC468}"/>
              </a:ext>
            </a:extLst>
          </p:cNvPr>
          <p:cNvSpPr>
            <a:spLocks noGrp="1"/>
          </p:cNvSpPr>
          <p:nvPr>
            <p:ph type="sldNum" sz="quarter" idx="12"/>
          </p:nvPr>
        </p:nvSpPr>
        <p:spPr/>
        <p:txBody>
          <a:bodyPr/>
          <a:lstStyle/>
          <a:p>
            <a:fld id="{CC057153-B650-4DEB-B370-79DDCFDCE934}" type="slidenum">
              <a:rPr lang="en-US" smtClean="0"/>
              <a:pPr/>
              <a:t>12</a:t>
            </a:fld>
            <a:endParaRPr lang="en-US" dirty="0"/>
          </a:p>
        </p:txBody>
      </p:sp>
      <p:sp>
        <p:nvSpPr>
          <p:cNvPr id="5" name="Content Placeholder 4">
            <a:extLst>
              <a:ext uri="{FF2B5EF4-FFF2-40B4-BE49-F238E27FC236}">
                <a16:creationId xmlns:a16="http://schemas.microsoft.com/office/drawing/2014/main" id="{B2BF8DFD-0FC4-30BF-A6FC-4B0BE948F37F}"/>
              </a:ext>
            </a:extLst>
          </p:cNvPr>
          <p:cNvSpPr>
            <a:spLocks noGrp="1"/>
          </p:cNvSpPr>
          <p:nvPr>
            <p:ph sz="quarter" idx="13"/>
          </p:nvPr>
        </p:nvSpPr>
        <p:spPr>
          <a:xfrm>
            <a:off x="634029" y="381741"/>
            <a:ext cx="10923925" cy="594803"/>
          </a:xfrm>
        </p:spPr>
        <p:txBody>
          <a:bodyPr>
            <a:normAutofit/>
          </a:bodyPr>
          <a:lstStyle/>
          <a:p>
            <a:r>
              <a:rPr lang="en-US" sz="2000" dirty="0">
                <a:latin typeface="Arial Nova" panose="020B0504020202020204" pitchFamily="34" charset="0"/>
              </a:rPr>
              <a:t>“</a:t>
            </a:r>
            <a:r>
              <a:rPr lang="en-US" sz="2000" b="1" dirty="0">
                <a:latin typeface="Arial Nova" panose="020B0504020202020204" pitchFamily="34" charset="0"/>
              </a:rPr>
              <a:t>Safeguarding”</a:t>
            </a:r>
            <a:endParaRPr lang="en-GB" b="1" dirty="0"/>
          </a:p>
        </p:txBody>
      </p:sp>
      <p:pic>
        <p:nvPicPr>
          <p:cNvPr id="7" name="Video 6">
            <a:hlinkClick r:id="" action="ppaction://media"/>
            <a:extLst>
              <a:ext uri="{FF2B5EF4-FFF2-40B4-BE49-F238E27FC236}">
                <a16:creationId xmlns:a16="http://schemas.microsoft.com/office/drawing/2014/main" id="{F0A5AFF2-2228-F425-93BC-401DDCDF596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1385983"/>
      </p:ext>
    </p:extLst>
  </p:cSld>
  <p:clrMapOvr>
    <a:masterClrMapping/>
  </p:clrMapOvr>
  <mc:AlternateContent xmlns:mc="http://schemas.openxmlformats.org/markup-compatibility/2006" xmlns:p14="http://schemas.microsoft.com/office/powerpoint/2010/main">
    <mc:Choice Requires="p14">
      <p:transition spd="slow" p14:dur="2000" advTm="82399"/>
    </mc:Choice>
    <mc:Fallback xmlns="">
      <p:transition spd="slow" advTm="82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19718-8129-CB4A-5FDF-3999F3BE8E83}"/>
              </a:ext>
            </a:extLst>
          </p:cNvPr>
          <p:cNvSpPr>
            <a:spLocks noGrp="1"/>
          </p:cNvSpPr>
          <p:nvPr>
            <p:ph type="title"/>
          </p:nvPr>
        </p:nvSpPr>
        <p:spPr>
          <a:xfrm>
            <a:off x="633470" y="1605605"/>
            <a:ext cx="10367905" cy="4564376"/>
          </a:xfrm>
        </p:spPr>
        <p:txBody>
          <a:bodyPr>
            <a:normAutofit/>
          </a:bodyPr>
          <a:lstStyle/>
          <a:p>
            <a:r>
              <a:rPr lang="en-US" sz="1600" b="1" dirty="0">
                <a:latin typeface="Arial Nova" panose="020B0504020202020204" pitchFamily="34" charset="0"/>
              </a:rPr>
              <a:t>Problem identified: </a:t>
            </a:r>
            <a:r>
              <a:rPr lang="en-US" sz="1600" dirty="0">
                <a:latin typeface="Arial Nova" panose="020B0504020202020204" pitchFamily="34" charset="0"/>
              </a:rPr>
              <a:t>Domiciliary care services may struggle to provide consistent, high-quality support because of staff shortages, limited visiting, and increasing demand from older adults.</a:t>
            </a:r>
            <a:br>
              <a:rPr lang="en-US" sz="1600" dirty="0">
                <a:latin typeface="Arial Nova" panose="020B0504020202020204" pitchFamily="34" charset="0"/>
              </a:rPr>
            </a:br>
            <a:br>
              <a:rPr lang="en-US" sz="1600" dirty="0">
                <a:latin typeface="Arial Nova" panose="020B0504020202020204" pitchFamily="34" charset="0"/>
              </a:rPr>
            </a:br>
            <a:r>
              <a:rPr lang="en-US" sz="1600" b="1" dirty="0">
                <a:latin typeface="Arial Nova" panose="020B0504020202020204" pitchFamily="34" charset="0"/>
              </a:rPr>
              <a:t>Evidence/Statistics</a:t>
            </a:r>
            <a:r>
              <a:rPr lang="en-US" sz="1600" dirty="0">
                <a:latin typeface="Arial Nova" panose="020B0504020202020204" pitchFamily="34" charset="0"/>
              </a:rPr>
              <a:t>: Skills for Care reports ongoing recruitment and retention challenges in England’s adult social care workforce.  These pressures can contribute to delays in care, missed visits, and reduced continuity of support.</a:t>
            </a:r>
            <a:br>
              <a:rPr lang="en-US" sz="1600" dirty="0">
                <a:latin typeface="Arial Nova" panose="020B0504020202020204" pitchFamily="34" charset="0"/>
              </a:rPr>
            </a:br>
            <a:br>
              <a:rPr lang="en-US" sz="1600" dirty="0">
                <a:latin typeface="Arial Nova" panose="020B0504020202020204" pitchFamily="34" charset="0"/>
              </a:rPr>
            </a:br>
            <a:r>
              <a:rPr lang="en-US" sz="1600" b="1" dirty="0">
                <a:latin typeface="Arial Nova" panose="020B0504020202020204" pitchFamily="34" charset="0"/>
              </a:rPr>
              <a:t>Improvement and outcomes: </a:t>
            </a:r>
            <a:r>
              <a:rPr lang="en-US" sz="1600" dirty="0">
                <a:latin typeface="Arial Nova" panose="020B0504020202020204" pitchFamily="34" charset="0"/>
              </a:rPr>
              <a:t>Increasing staffing levels, providing regular training, improving care planning, and using assistive technology could improve safety, independence, dignity, and wellbeing. Regular reviews would help ensure care meets individual needs.</a:t>
            </a:r>
            <a:br>
              <a:rPr lang="en-US" sz="1600" dirty="0">
                <a:latin typeface="Arial Nova" panose="020B0504020202020204" pitchFamily="34" charset="0"/>
              </a:rPr>
            </a:br>
            <a:br>
              <a:rPr lang="en-US" sz="1600" dirty="0">
                <a:latin typeface="Arial Nova" panose="020B0504020202020204" pitchFamily="34" charset="0"/>
              </a:rPr>
            </a:br>
            <a:r>
              <a:rPr lang="en-US" sz="1600" dirty="0">
                <a:latin typeface="Arial Nova" panose="020B0504020202020204" pitchFamily="34" charset="0"/>
              </a:rPr>
              <a:t>Potential barriers and solutions: Limited funding, staff turnover, and technology costs may delay improvements.  Local authorities could allocate resources effectively, offer competitive pay, provide professional development, and work with healthcare services to coordinate support </a:t>
            </a:r>
            <a:r>
              <a:rPr lang="en-GB" sz="1600" dirty="0">
                <a:latin typeface="Arial" panose="020B0604020202020204" pitchFamily="34" charset="0"/>
                <a:cs typeface="Arial" panose="020B0604020202020204" pitchFamily="34" charset="0"/>
              </a:rPr>
              <a:t>NHS England (2023b).</a:t>
            </a:r>
            <a:br>
              <a:rPr lang="en-US" sz="1600" dirty="0">
                <a:latin typeface="Arial Nova" panose="020B0504020202020204" pitchFamily="34" charset="0"/>
              </a:rPr>
            </a:br>
            <a:br>
              <a:rPr lang="en-US" dirty="0"/>
            </a:br>
            <a:endParaRPr lang="en-US" dirty="0"/>
          </a:p>
        </p:txBody>
      </p:sp>
      <p:sp>
        <p:nvSpPr>
          <p:cNvPr id="6" name="Slide Number Placeholder 5">
            <a:extLst>
              <a:ext uri="{FF2B5EF4-FFF2-40B4-BE49-F238E27FC236}">
                <a16:creationId xmlns:a16="http://schemas.microsoft.com/office/drawing/2014/main" id="{64039218-F552-50B8-BC7E-C804A2631C9D}"/>
              </a:ext>
            </a:extLst>
          </p:cNvPr>
          <p:cNvSpPr>
            <a:spLocks noGrp="1"/>
          </p:cNvSpPr>
          <p:nvPr>
            <p:ph type="sldNum" sz="quarter" idx="12"/>
          </p:nvPr>
        </p:nvSpPr>
        <p:spPr/>
        <p:txBody>
          <a:bodyPr/>
          <a:lstStyle/>
          <a:p>
            <a:fld id="{CC057153-B650-4DEB-B370-79DDCFDCE934}" type="slidenum">
              <a:rPr lang="en-US" smtClean="0"/>
              <a:t>13</a:t>
            </a:fld>
            <a:endParaRPr lang="en-US" dirty="0"/>
          </a:p>
        </p:txBody>
      </p:sp>
      <p:sp>
        <p:nvSpPr>
          <p:cNvPr id="5" name="Footer Placeholder 4">
            <a:extLst>
              <a:ext uri="{FF2B5EF4-FFF2-40B4-BE49-F238E27FC236}">
                <a16:creationId xmlns:a16="http://schemas.microsoft.com/office/drawing/2014/main" id="{C8234E7B-1A7B-9B83-7449-42E6B8F6FD85}"/>
              </a:ext>
            </a:extLst>
          </p:cNvPr>
          <p:cNvSpPr>
            <a:spLocks noGrp="1"/>
          </p:cNvSpPr>
          <p:nvPr>
            <p:ph type="ftr" sz="quarter" idx="11"/>
          </p:nvPr>
        </p:nvSpPr>
        <p:spPr/>
        <p:txBody>
          <a:bodyPr/>
          <a:lstStyle/>
          <a:p>
            <a:endParaRPr lang="en-US" dirty="0"/>
          </a:p>
        </p:txBody>
      </p:sp>
      <p:sp>
        <p:nvSpPr>
          <p:cNvPr id="3" name="Content Placeholder 2">
            <a:extLst>
              <a:ext uri="{FF2B5EF4-FFF2-40B4-BE49-F238E27FC236}">
                <a16:creationId xmlns:a16="http://schemas.microsoft.com/office/drawing/2014/main" id="{348B4907-4194-55BC-BDE9-CCF6DAB2201B}"/>
              </a:ext>
            </a:extLst>
          </p:cNvPr>
          <p:cNvSpPr>
            <a:spLocks noGrp="1"/>
          </p:cNvSpPr>
          <p:nvPr>
            <p:ph sz="quarter" idx="13"/>
          </p:nvPr>
        </p:nvSpPr>
        <p:spPr>
          <a:xfrm>
            <a:off x="634030" y="541283"/>
            <a:ext cx="10367349" cy="888021"/>
          </a:xfrm>
        </p:spPr>
        <p:txBody>
          <a:bodyPr anchor="t"/>
          <a:lstStyle/>
          <a:p>
            <a:r>
              <a:rPr lang="en-US" sz="2000" b="1" dirty="0">
                <a:latin typeface="Arial Nova" panose="020B0504020202020204" pitchFamily="34" charset="0"/>
              </a:rPr>
              <a:t>RECOMMENDATION:</a:t>
            </a:r>
          </a:p>
        </p:txBody>
      </p:sp>
      <p:pic>
        <p:nvPicPr>
          <p:cNvPr id="7" name="Video 6">
            <a:hlinkClick r:id="" action="ppaction://media"/>
            <a:extLst>
              <a:ext uri="{FF2B5EF4-FFF2-40B4-BE49-F238E27FC236}">
                <a16:creationId xmlns:a16="http://schemas.microsoft.com/office/drawing/2014/main" id="{697CDFEE-7C4D-7553-349F-C462D1262F9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2066237"/>
      </p:ext>
    </p:extLst>
  </p:cSld>
  <p:clrMapOvr>
    <a:masterClrMapping/>
  </p:clrMapOvr>
  <mc:AlternateContent xmlns:mc="http://schemas.openxmlformats.org/markup-compatibility/2006" xmlns:p14="http://schemas.microsoft.com/office/powerpoint/2010/main">
    <mc:Choice Requires="p14">
      <p:transition spd="slow" p14:dur="2000" advTm="142372"/>
    </mc:Choice>
    <mc:Fallback xmlns="">
      <p:transition spd="slow" advTm="142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634030" y="164151"/>
            <a:ext cx="10923925" cy="543515"/>
          </a:xfrm>
        </p:spPr>
        <p:txBody>
          <a:bodyPr/>
          <a:lstStyle/>
          <a:p>
            <a:r>
              <a:rPr lang="en-US" sz="2400" dirty="0">
                <a:latin typeface="Arial" panose="020B0604020202020204" pitchFamily="34" charset="0"/>
                <a:cs typeface="Arial" panose="020B0604020202020204" pitchFamily="34" charset="0"/>
              </a:rPr>
              <a:t>References:</a:t>
            </a:r>
          </a:p>
        </p:txBody>
      </p:sp>
      <p:sp>
        <p:nvSpPr>
          <p:cNvPr id="5" name="Footer Placeholder 4">
            <a:extLst>
              <a:ext uri="{FF2B5EF4-FFF2-40B4-BE49-F238E27FC236}">
                <a16:creationId xmlns:a16="http://schemas.microsoft.com/office/drawing/2014/main" id="{B3F80BD1-AFD4-09FB-A961-59E3F5AC4735}"/>
              </a:ext>
            </a:extLst>
          </p:cNvPr>
          <p:cNvSpPr>
            <a:spLocks noGrp="1"/>
          </p:cNvSpPr>
          <p:nvPr>
            <p:ph type="ftr" sz="quarter" idx="11"/>
          </p:nvPr>
        </p:nvSpPr>
        <p:spPr/>
        <p:txBody>
          <a:bodyPr/>
          <a:lstStyle/>
          <a:p>
            <a:endParaRPr lang="en-US" dirty="0"/>
          </a:p>
        </p:txBody>
      </p:sp>
      <p:sp>
        <p:nvSpPr>
          <p:cNvPr id="3" name="Content Placeholder 2">
            <a:extLst>
              <a:ext uri="{FF2B5EF4-FFF2-40B4-BE49-F238E27FC236}">
                <a16:creationId xmlns:a16="http://schemas.microsoft.com/office/drawing/2014/main" id="{3C6EE18F-CF72-C06C-3020-B9FA4DEAB729}"/>
              </a:ext>
            </a:extLst>
          </p:cNvPr>
          <p:cNvSpPr>
            <a:spLocks noGrp="1"/>
          </p:cNvSpPr>
          <p:nvPr>
            <p:ph sz="quarter" idx="14"/>
          </p:nvPr>
        </p:nvSpPr>
        <p:spPr>
          <a:xfrm>
            <a:off x="633485" y="1025719"/>
            <a:ext cx="10829766" cy="5541338"/>
          </a:xfrm>
        </p:spPr>
        <p:txBody>
          <a:bodyPr/>
          <a:lstStyle/>
          <a:p>
            <a:r>
              <a:rPr lang="en-GB" dirty="0" err="1"/>
              <a:t>AdamPool</a:t>
            </a:r>
            <a:r>
              <a:rPr lang="en-GB" dirty="0"/>
              <a:t> (2024). </a:t>
            </a:r>
            <a:r>
              <a:rPr lang="en-GB" i="1" dirty="0"/>
              <a:t>What is empowerment in health and Social Care?</a:t>
            </a:r>
            <a:r>
              <a:rPr lang="en-GB" dirty="0"/>
              <a:t> [online] QCS. Available at: https://www.qcs.co.uk/what-is-empowerment-in-health-and-social-care/ [Accessed 23 Oct. 2026].</a:t>
            </a:r>
          </a:p>
          <a:p>
            <a:r>
              <a:rPr lang="en-GB" dirty="0"/>
              <a:t>Age Uk (2019). </a:t>
            </a:r>
            <a:r>
              <a:rPr lang="en-GB" i="1" dirty="0"/>
              <a:t>Reports and briefings | age UK</a:t>
            </a:r>
            <a:r>
              <a:rPr lang="en-GB" dirty="0"/>
              <a:t>. [online] Ageuk.org.uk. Available at: https://www.ageuk.org.uk/our-impact/policy-research/publications/reports-and-briefings/ [Accessed 23 Oct. 2026].</a:t>
            </a:r>
          </a:p>
          <a:p>
            <a:r>
              <a:rPr lang="en-GB" dirty="0"/>
              <a:t>Asper, A. (2018a). </a:t>
            </a:r>
            <a:r>
              <a:rPr lang="en-GB" i="1" dirty="0"/>
              <a:t>Continuity theory</a:t>
            </a:r>
            <a:r>
              <a:rPr lang="en-GB" dirty="0"/>
              <a:t>. [online] ResearchGate. Available at: https://www.researchgate.net/publication/332289761_Continuity_Theory [Accessed 23 Oct. 2026].</a:t>
            </a:r>
          </a:p>
          <a:p>
            <a:r>
              <a:rPr lang="en-GB" dirty="0"/>
              <a:t>Asper, A. (2018b). </a:t>
            </a:r>
            <a:r>
              <a:rPr lang="en-GB" i="1" dirty="0"/>
              <a:t>Continuity theory</a:t>
            </a:r>
            <a:r>
              <a:rPr lang="en-GB" dirty="0"/>
              <a:t>. [online] ResearchGate. Available at: https://www.researchgate.net/publication/332289761_Continuity_Theory [Accessed 23 Oct. 2026].</a:t>
            </a:r>
          </a:p>
          <a:p>
            <a:r>
              <a:rPr lang="en-GB" dirty="0"/>
              <a:t>Berg, V. (2021). </a:t>
            </a:r>
            <a:r>
              <a:rPr lang="en-GB" i="1" dirty="0"/>
              <a:t>What is a residential care home?</a:t>
            </a:r>
            <a:r>
              <a:rPr lang="en-GB" dirty="0"/>
              <a:t> [online] Carehome.co.uk. Available at: https://www.carehome.co.uk/advice/what-is-a-residential-care-home [Accessed 23 Oct. 2026].</a:t>
            </a:r>
          </a:p>
          <a:p>
            <a:r>
              <a:rPr lang="en-GB" dirty="0"/>
              <a:t>Centre for Ageing Better (2023). </a:t>
            </a:r>
            <a:r>
              <a:rPr lang="en-GB" i="1" dirty="0"/>
              <a:t>Ageism: What’s the harm?</a:t>
            </a:r>
            <a:r>
              <a:rPr lang="en-GB" dirty="0"/>
              <a:t> [online] Centre for Ageing Better. Available at: https://ageing-better.org.uk/resources/ageism-whats-harm [Accessed 23 Oct. 2026].</a:t>
            </a:r>
          </a:p>
          <a:p>
            <a:endParaRPr lang="en-GB" dirty="0"/>
          </a:p>
        </p:txBody>
      </p:sp>
      <p:sp>
        <p:nvSpPr>
          <p:cNvPr id="6" name="Slide Number Placeholder 5">
            <a:extLst>
              <a:ext uri="{FF2B5EF4-FFF2-40B4-BE49-F238E27FC236}">
                <a16:creationId xmlns:a16="http://schemas.microsoft.com/office/drawing/2014/main" id="{D7E49412-09E9-0DF2-D2B6-7D4C168FC053}"/>
              </a:ext>
            </a:extLst>
          </p:cNvPr>
          <p:cNvSpPr>
            <a:spLocks noGrp="1"/>
          </p:cNvSpPr>
          <p:nvPr>
            <p:ph type="sldNum" sz="quarter" idx="12"/>
          </p:nvPr>
        </p:nvSpPr>
        <p:spPr/>
        <p:txBody>
          <a:bodyPr/>
          <a:lstStyle/>
          <a:p>
            <a:fld id="{CC057153-B650-4DEB-B370-79DDCFDCE934}" type="slidenum">
              <a:rPr lang="en-US" smtClean="0"/>
              <a:t>14</a:t>
            </a:fld>
            <a:endParaRPr lang="en-US" dirty="0"/>
          </a:p>
        </p:txBody>
      </p:sp>
    </p:spTree>
    <p:extLst>
      <p:ext uri="{BB962C8B-B14F-4D97-AF65-F5344CB8AC3E}">
        <p14:creationId xmlns:p14="http://schemas.microsoft.com/office/powerpoint/2010/main" val="2236553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A03FD-41D5-F500-BED0-E098CDE2B1DA}"/>
              </a:ext>
            </a:extLst>
          </p:cNvPr>
          <p:cNvSpPr>
            <a:spLocks noGrp="1"/>
          </p:cNvSpPr>
          <p:nvPr>
            <p:ph type="title"/>
          </p:nvPr>
        </p:nvSpPr>
        <p:spPr>
          <a:xfrm>
            <a:off x="634030" y="461176"/>
            <a:ext cx="10923925" cy="302149"/>
          </a:xfrm>
        </p:spPr>
        <p:txBody>
          <a:bodyPr/>
          <a:lstStyle/>
          <a:p>
            <a:endParaRPr lang="en-GB" sz="1800" dirty="0">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F9ABB15B-0308-BB58-87C1-0E222F1DF58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3B8F61-5D0D-4FAC-E12B-270761E73259}"/>
              </a:ext>
            </a:extLst>
          </p:cNvPr>
          <p:cNvSpPr>
            <a:spLocks noGrp="1"/>
          </p:cNvSpPr>
          <p:nvPr>
            <p:ph type="sldNum" sz="quarter" idx="12"/>
          </p:nvPr>
        </p:nvSpPr>
        <p:spPr/>
        <p:txBody>
          <a:bodyPr/>
          <a:lstStyle/>
          <a:p>
            <a:fld id="{CC057153-B650-4DEB-B370-79DDCFDCE934}" type="slidenum">
              <a:rPr lang="en-US" smtClean="0"/>
              <a:pPr/>
              <a:t>15</a:t>
            </a:fld>
            <a:endParaRPr lang="en-US" dirty="0"/>
          </a:p>
        </p:txBody>
      </p:sp>
      <p:sp>
        <p:nvSpPr>
          <p:cNvPr id="5" name="Content Placeholder 4">
            <a:extLst>
              <a:ext uri="{FF2B5EF4-FFF2-40B4-BE49-F238E27FC236}">
                <a16:creationId xmlns:a16="http://schemas.microsoft.com/office/drawing/2014/main" id="{B6E83A0D-5571-9023-6EBC-AF86C92A08DC}"/>
              </a:ext>
            </a:extLst>
          </p:cNvPr>
          <p:cNvSpPr>
            <a:spLocks noGrp="1"/>
          </p:cNvSpPr>
          <p:nvPr>
            <p:ph sz="quarter" idx="14"/>
          </p:nvPr>
        </p:nvSpPr>
        <p:spPr>
          <a:xfrm>
            <a:off x="633484" y="1001864"/>
            <a:ext cx="10633513" cy="5335874"/>
          </a:xfrm>
        </p:spPr>
        <p:txBody>
          <a:bodyPr/>
          <a:lstStyle/>
          <a:p>
            <a:r>
              <a:rPr lang="en-GB" dirty="0"/>
              <a:t>Gov.UK (2014). </a:t>
            </a:r>
            <a:r>
              <a:rPr lang="en-GB" i="1" dirty="0"/>
              <a:t>Care act 2014</a:t>
            </a:r>
            <a:r>
              <a:rPr lang="en-GB" dirty="0"/>
              <a:t>. [online] Legislation.gov.uk. Available at: https://www.legislation.gov.uk/ukpga/2014/23 [Accessed 23 Oct. 2026].</a:t>
            </a:r>
          </a:p>
          <a:p>
            <a:r>
              <a:rPr lang="en-GB" dirty="0"/>
              <a:t>GOV.UK (2017). </a:t>
            </a:r>
            <a:r>
              <a:rPr lang="en-GB" i="1" dirty="0"/>
              <a:t>Office for national statistics</a:t>
            </a:r>
            <a:r>
              <a:rPr lang="en-GB" dirty="0"/>
              <a:t>. [online] GOV.UK. Available at: https://www.gov.uk/government/organisations/office-for-national-statistics [Accessed 23 Oct. 2026].</a:t>
            </a:r>
          </a:p>
          <a:p>
            <a:r>
              <a:rPr lang="en-GB" dirty="0"/>
              <a:t>Murphy, T.F. (2024). </a:t>
            </a:r>
            <a:r>
              <a:rPr lang="en-GB" i="1" dirty="0"/>
              <a:t>Empowerment theory</a:t>
            </a:r>
            <a:r>
              <a:rPr lang="en-GB" dirty="0"/>
              <a:t>. [online] Psychology Fanatic. Available at: https://psychologyfanatic.com/empowerment-theory/ [Accessed 23 Oct. 2026].</a:t>
            </a:r>
          </a:p>
          <a:p>
            <a:r>
              <a:rPr lang="en-GB" dirty="0"/>
              <a:t>NHS (2023). </a:t>
            </a:r>
            <a:r>
              <a:rPr lang="en-GB" i="1" dirty="0"/>
              <a:t>Help at home from a paid carer - social care and support guide</a:t>
            </a:r>
            <a:r>
              <a:rPr lang="en-GB" dirty="0"/>
              <a:t>. [online] nhs.uk. Available at: https://www.nhs.uk/social-care-and-support/care-services-equipment-and-care-homes/homecare/ [Accessed 23 Oct. 2026].</a:t>
            </a:r>
          </a:p>
          <a:p>
            <a:r>
              <a:rPr lang="en-GB" dirty="0"/>
              <a:t>NHS England (2023). </a:t>
            </a:r>
            <a:r>
              <a:rPr lang="en-GB" i="1" dirty="0"/>
              <a:t>NHS England » providing proactive care for people living in care homes – enhanced health in care homes framework</a:t>
            </a:r>
            <a:r>
              <a:rPr lang="en-GB" dirty="0"/>
              <a:t>. [online] www.england.nhs.uk. Available at: https://www.england.nhs.uk/long-read/providing-proactive-care-for-people-living-in-care-homes-enhanced-health-in-care-homes-framework/ [Accessed 23 Oct. 2026].</a:t>
            </a:r>
          </a:p>
          <a:p>
            <a:endParaRPr lang="en-GB" dirty="0"/>
          </a:p>
        </p:txBody>
      </p:sp>
    </p:spTree>
    <p:extLst>
      <p:ext uri="{BB962C8B-B14F-4D97-AF65-F5344CB8AC3E}">
        <p14:creationId xmlns:p14="http://schemas.microsoft.com/office/powerpoint/2010/main" val="2101930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A4144-FF99-A916-E00C-CE29307989F5}"/>
              </a:ext>
            </a:extLst>
          </p:cNvPr>
          <p:cNvSpPr>
            <a:spLocks noGrp="1"/>
          </p:cNvSpPr>
          <p:nvPr>
            <p:ph type="title"/>
          </p:nvPr>
        </p:nvSpPr>
        <p:spPr>
          <a:xfrm>
            <a:off x="634030" y="373711"/>
            <a:ext cx="10923925" cy="405517"/>
          </a:xfrm>
        </p:spPr>
        <p:txBody>
          <a:bodyPr/>
          <a:lstStyle/>
          <a:p>
            <a:r>
              <a:rPr lang="en-GB" sz="1800" dirty="0">
                <a:latin typeface="Arial" panose="020B0604020202020204" pitchFamily="34" charset="0"/>
                <a:cs typeface="Arial" panose="020B0604020202020204" pitchFamily="34" charset="0"/>
              </a:rPr>
              <a:t>\</a:t>
            </a:r>
          </a:p>
        </p:txBody>
      </p:sp>
      <p:sp>
        <p:nvSpPr>
          <p:cNvPr id="3" name="Footer Placeholder 2">
            <a:extLst>
              <a:ext uri="{FF2B5EF4-FFF2-40B4-BE49-F238E27FC236}">
                <a16:creationId xmlns:a16="http://schemas.microsoft.com/office/drawing/2014/main" id="{4EA3455F-365A-D02E-EB45-8A194C5674A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0CF1F6C-A224-D6B2-2B63-7B214A353563}"/>
              </a:ext>
            </a:extLst>
          </p:cNvPr>
          <p:cNvSpPr>
            <a:spLocks noGrp="1"/>
          </p:cNvSpPr>
          <p:nvPr>
            <p:ph type="sldNum" sz="quarter" idx="12"/>
          </p:nvPr>
        </p:nvSpPr>
        <p:spPr/>
        <p:txBody>
          <a:bodyPr/>
          <a:lstStyle/>
          <a:p>
            <a:fld id="{CC057153-B650-4DEB-B370-79DDCFDCE934}" type="slidenum">
              <a:rPr lang="en-US" smtClean="0"/>
              <a:pPr/>
              <a:t>16</a:t>
            </a:fld>
            <a:endParaRPr lang="en-US" dirty="0"/>
          </a:p>
        </p:txBody>
      </p:sp>
      <p:sp>
        <p:nvSpPr>
          <p:cNvPr id="5" name="Content Placeholder 4">
            <a:extLst>
              <a:ext uri="{FF2B5EF4-FFF2-40B4-BE49-F238E27FC236}">
                <a16:creationId xmlns:a16="http://schemas.microsoft.com/office/drawing/2014/main" id="{B0D4B78F-BBF9-D3A1-EC80-624647DC53BE}"/>
              </a:ext>
            </a:extLst>
          </p:cNvPr>
          <p:cNvSpPr>
            <a:spLocks noGrp="1"/>
          </p:cNvSpPr>
          <p:nvPr>
            <p:ph sz="quarter" idx="14"/>
          </p:nvPr>
        </p:nvSpPr>
        <p:spPr>
          <a:xfrm>
            <a:off x="633484" y="834887"/>
            <a:ext cx="10617611" cy="5502851"/>
          </a:xfrm>
        </p:spPr>
        <p:txBody>
          <a:bodyPr/>
          <a:lstStyle/>
          <a:p>
            <a:r>
              <a:rPr lang="en-GB" dirty="0">
                <a:latin typeface="Arial" panose="020B0604020202020204" pitchFamily="34" charset="0"/>
                <a:cs typeface="Arial" panose="020B0604020202020204" pitchFamily="34" charset="0"/>
              </a:rPr>
              <a:t>NHS</a:t>
            </a:r>
            <a:r>
              <a:rPr lang="en-GB" dirty="0"/>
              <a:t> England (2024). </a:t>
            </a:r>
            <a:r>
              <a:rPr lang="en-GB" i="1" dirty="0"/>
              <a:t>Person-centred care</a:t>
            </a:r>
            <a:r>
              <a:rPr lang="en-GB" dirty="0"/>
              <a:t>. [online] NHS England. Available at: https://www.hee.nhs.uk/our-work/person-centred-care [Accessed 23 Oct. 2026].</a:t>
            </a:r>
          </a:p>
          <a:p>
            <a:r>
              <a:rPr lang="en-GB" dirty="0"/>
              <a:t>NICE (2021). </a:t>
            </a:r>
            <a:r>
              <a:rPr lang="en-GB" i="1" dirty="0"/>
              <a:t>Overview | safeguarding adults in care homes | guidance | NICE</a:t>
            </a:r>
            <a:r>
              <a:rPr lang="en-GB" dirty="0"/>
              <a:t>. [online] www.nice.org.uk. Available at: https://www.nice.org.uk/guidance/ng189 [Accessed 23 Oct. 2026].</a:t>
            </a:r>
          </a:p>
          <a:p>
            <a:r>
              <a:rPr lang="en-GB" dirty="0"/>
              <a:t>SCIE (2024). </a:t>
            </a:r>
            <a:r>
              <a:rPr lang="en-GB" i="1" dirty="0"/>
              <a:t>What are the six principles of safeguarding?</a:t>
            </a:r>
            <a:r>
              <a:rPr lang="en-GB" dirty="0"/>
              <a:t> [online] Social Care Institute for Excellence. Available at: https://www.scie.org.uk/safeguarding/adults/introduction/six-principles/ [Accessed 23 Oct. 2026].</a:t>
            </a:r>
          </a:p>
          <a:p>
            <a:r>
              <a:rPr lang="en-GB" dirty="0"/>
              <a:t>Science Insights Team (2026). </a:t>
            </a:r>
            <a:r>
              <a:rPr lang="en-GB" i="1" dirty="0"/>
              <a:t>What is activity theory? The activity system model - </a:t>
            </a:r>
            <a:r>
              <a:rPr lang="en-GB" i="1" dirty="0" err="1"/>
              <a:t>ScienceInsights</a:t>
            </a:r>
            <a:r>
              <a:rPr lang="en-GB" dirty="0"/>
              <a:t>. [online] </a:t>
            </a:r>
            <a:r>
              <a:rPr lang="en-GB" dirty="0" err="1"/>
              <a:t>ScienceInsights</a:t>
            </a:r>
            <a:r>
              <a:rPr lang="en-GB" dirty="0"/>
              <a:t>. Available at: https://scienceinsights.org/what-is-activity-theory-the-activity-system-model/ [Accessed 23 Oct. 2026].</a:t>
            </a:r>
          </a:p>
          <a:p>
            <a:r>
              <a:rPr lang="en-GB" dirty="0"/>
              <a:t>Westwood, S., Hafford-</a:t>
            </a:r>
            <a:r>
              <a:rPr lang="en-GB" dirty="0" err="1"/>
              <a:t>Letchfield</a:t>
            </a:r>
            <a:r>
              <a:rPr lang="en-GB" dirty="0"/>
              <a:t>, T. and Toze, M. (2021). Physical and mental well-being, risk and protective factors among older lesbians /gay women in the United Kingdom during the initial COVID-19 2020 lockdown. </a:t>
            </a:r>
            <a:r>
              <a:rPr lang="en-GB" i="1" dirty="0"/>
              <a:t>Journal of Women &amp; Aging</a:t>
            </a:r>
            <a:r>
              <a:rPr lang="en-GB" dirty="0"/>
              <a:t>, 34(4), pp.501–522. doi:10.1080/08952841.2021.1965456.</a:t>
            </a:r>
          </a:p>
          <a:p>
            <a:r>
              <a:rPr lang="en-GB" dirty="0"/>
              <a:t>World Health Organisation (2024). </a:t>
            </a:r>
            <a:r>
              <a:rPr lang="en-GB" i="1" dirty="0"/>
              <a:t>Ageing and health</a:t>
            </a:r>
            <a:r>
              <a:rPr lang="en-GB" dirty="0"/>
              <a:t>. [online] World Health Organisation. Available at: https://www.who.int/news-room/fact-sheets/detail/ageing-and-health [Accessed 23 Oct. 2026].</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2699089"/>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http://schemas.microsoft.com/office/infopath/2007/PartnerControls"/>
    <ds:schemaRef ds:uri="http://schemas.microsoft.com/office/2006/metadata/properties"/>
    <ds:schemaRef ds:uri="http://www.w3.org/XML/1998/namespace"/>
    <ds:schemaRef ds:uri="http://schemas.microsoft.com/sharepoint/v3"/>
    <ds:schemaRef ds:uri="http://purl.org/dc/elements/1.1/"/>
    <ds:schemaRef ds:uri="http://purl.org/dc/dcmitype/"/>
    <ds:schemaRef ds:uri="http://purl.org/dc/terms/"/>
    <ds:schemaRef ds:uri="71af3243-3dd4-4a8d-8c0d-dd76da1f02a5"/>
    <ds:schemaRef ds:uri="http://schemas.microsoft.com/office/2006/documentManagement/types"/>
    <ds:schemaRef ds:uri="http://schemas.openxmlformats.org/package/2006/metadata/core-properties"/>
    <ds:schemaRef ds:uri="230e9df3-be65-4c73-a93b-d1236ebd677e"/>
    <ds:schemaRef ds:uri="16c05727-aa75-4e4a-9b5f-8a80a1165891"/>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{F14A3AF8-6176-4205-9C04-88187945BB65}9a8ca73c-9ec2-4fbe-abc4-e368f4cb1a3b-TF575ccade-082f-4251-9f61-e4053e242b00_win32</Template>
  <TotalTime>1579</TotalTime>
  <Words>2677</Words>
  <Application>Microsoft Office PowerPoint</Application>
  <PresentationFormat>Widescreen</PresentationFormat>
  <Paragraphs>98</Paragraphs>
  <Slides>16</Slides>
  <Notes>1</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Arial Nova</vt:lpstr>
      <vt:lpstr>Nunito Sans</vt:lpstr>
      <vt:lpstr>Univers Light</vt:lpstr>
      <vt:lpstr>JapandiLinearHarmony</vt:lpstr>
      <vt:lpstr>NAME: Lowretta Momoh​ ​ ID: 2334527​ ​ MODULE: BMHP6027​ ​ COURSE: BSc (Hons) Health and Social Care​ ​ LECTURER: Tsiwani Khumalo​ ​ TITLE: Evaluating the Care and Support Needs of Older People (Presentation).​ ​ SUBMISSION DATE: 25th October 2026.​ ​</vt:lpstr>
      <vt:lpstr>EVALUATING THE CARE AND SUPPORT NEEDS OF OLDER PEOPLE​</vt:lpstr>
      <vt:lpstr>Statistics of elderly people</vt:lpstr>
      <vt:lpstr>Care needs of elderly peoples</vt:lpstr>
      <vt:lpstr> Critical Evaluation of Care, Empowerment and Support Needs</vt:lpstr>
      <vt:lpstr>Active Theory</vt:lpstr>
      <vt:lpstr>Continuity theory</vt:lpstr>
      <vt:lpstr>Current Care Provision:  Residential care</vt:lpstr>
      <vt:lpstr>Domicillary care</vt:lpstr>
      <vt:lpstr>Comparison of residential and domiciliary care</vt:lpstr>
      <vt:lpstr>Introduction: Mrs Smith is a 78-year-old woman living alone who has difficulty walking and completing daily activities.  She receives domiciliary care to help her remain independent and safe in her own home (Westwood, Hafford-Letchfield and Toze, 2021). Implemented: A care plan was developed after assessment.  Care workers visit daily to assist with washing, dressing, preparing meals, medication support, and light household tasks.  Regular reviews ensure that her care continues to meet her changing needs. Identify: Mrs Smith receives personal care, practical assistance, emotional support, and companionship.  Care workers encourage her to make choices, participate in daily activities, and maintain contact with family and friends.  Active theory suggests that older adults benefit from remaining active and socially involved.  Encouraging Mrs Smith to participate in hobbies and everyday tasks supports her wellbeing.  In England, the Care Act 2014 promotes individual wellbeing, independence, and person-centred support Gov.UK (2014). Strengths include personalised care, familiar surroundings, dignity, and independence.  However, limitations include short care visits, possible staff shortages, and limited overnight supervision.  Overall, domiciliary care can improve Mrs Smith’s quality of life, provided her needs are regularly assessed and appropriate support is available.   </vt:lpstr>
      <vt:lpstr>        Safeguarding means protecting individuals from abuse, neglect, harm, and exploitation while promoting their rights and wellbeing NICE (2021).  The safeguarding principles are: Empowerment: Supporting individuals to make their own informed decisions and give consent.  Prevention: Taking action early to prevent abuse or neglect from occurring.  Protection: Supporting people who are at risk and responding appropriately to abuse.  Proportionality: Taking the least intrusive action necessary to manage risks.  Partnership: Working with families, care workers, health professionals, and relevant agencies to protect individuals.  Accountability: Ensuring professionals take responsibility for their actions and follow safeguarding procedures SCIE (2024).    </vt:lpstr>
      <vt:lpstr>Problem identified: Domiciliary care services may struggle to provide consistent, high-quality support because of staff shortages, limited visiting, and increasing demand from older adults.  Evidence/Statistics: Skills for Care reports ongoing recruitment and retention challenges in England’s adult social care workforce.  These pressures can contribute to delays in care, missed visits, and reduced continuity of support.  Improvement and outcomes: Increasing staffing levels, providing regular training, improving care planning, and using assistive technology could improve safety, independence, dignity, and wellbeing. Regular reviews would help ensure care meets individual needs.  Potential barriers and solutions: Limited funding, staff turnover, and technology costs may delay improvements.  Local authorities could allocate resources effectively, offer competitive pay, provide professional development, and work with healthcare services to coordinate support NHS England (2023b).  </vt:lpstr>
      <vt:lpstr>References:</vt:lpstr>
      <vt:lpstr>PowerPoint Presentation</vt:lpstr>
      <vt:lpst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Lowretta Momoh (2334527)</dc:creator>
  <cp:lastModifiedBy>Lowretta Momoh (2334527)</cp:lastModifiedBy>
  <cp:revision>2</cp:revision>
  <dcterms:created xsi:type="dcterms:W3CDTF">2026-10-19T15:27:10Z</dcterms:created>
  <dcterms:modified xsi:type="dcterms:W3CDTF">2026-10-24T20:30:38Z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