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9" r:id="rId3"/>
    <p:sldId id="269" r:id="rId4"/>
    <p:sldId id="260" r:id="rId5"/>
    <p:sldId id="261" r:id="rId6"/>
    <p:sldId id="262" r:id="rId7"/>
    <p:sldId id="263" r:id="rId8"/>
    <p:sldId id="264" r:id="rId9"/>
    <p:sldId id="265" r:id="rId10"/>
    <p:sldId id="266" r:id="rId11"/>
    <p:sldId id="267"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910E59-95C8-47D3-AEC5-E5B99A0AC618}" type="datetimeFigureOut">
              <a:rPr lang="en-GB" smtClean="0"/>
              <a:t>15/02/2018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675BFD-3BAD-4BBA-9300-D5592CCDE0A9}" type="slidenum">
              <a:rPr lang="en-GB" smtClean="0"/>
              <a:t>‹#›</a:t>
            </a:fld>
            <a:endParaRPr lang="en-GB"/>
          </a:p>
        </p:txBody>
      </p:sp>
    </p:spTree>
    <p:extLst>
      <p:ext uri="{BB962C8B-B14F-4D97-AF65-F5344CB8AC3E}">
        <p14:creationId xmlns:p14="http://schemas.microsoft.com/office/powerpoint/2010/main" val="4127599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DAA9E7-518B-4DF9-A1AE-E2A0735804B7}" type="slidenum">
              <a:rPr lang="en-GB"/>
              <a:pPr fontAlgn="base">
                <a:spcBef>
                  <a:spcPct val="0"/>
                </a:spcBef>
                <a:spcAft>
                  <a:spcPct val="0"/>
                </a:spcAft>
              </a:pPr>
              <a:t>4</a:t>
            </a:fld>
            <a:endParaRPr lang="en-GB"/>
          </a:p>
        </p:txBody>
      </p:sp>
    </p:spTree>
    <p:extLst>
      <p:ext uri="{BB962C8B-B14F-4D97-AF65-F5344CB8AC3E}">
        <p14:creationId xmlns:p14="http://schemas.microsoft.com/office/powerpoint/2010/main" val="2462430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338E669-B3B7-458D-BF74-00AA17C4CBA3}" type="slidenum">
              <a:rPr lang="en-GB"/>
              <a:pPr fontAlgn="base">
                <a:spcBef>
                  <a:spcPct val="0"/>
                </a:spcBef>
                <a:spcAft>
                  <a:spcPct val="0"/>
                </a:spcAft>
              </a:pPr>
              <a:t>5</a:t>
            </a:fld>
            <a:endParaRPr lang="en-GB"/>
          </a:p>
        </p:txBody>
      </p:sp>
    </p:spTree>
    <p:extLst>
      <p:ext uri="{BB962C8B-B14F-4D97-AF65-F5344CB8AC3E}">
        <p14:creationId xmlns:p14="http://schemas.microsoft.com/office/powerpoint/2010/main" val="3591836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C5D90A-6E5D-470C-AC80-ABE87FBF83EE}" type="slidenum">
              <a:rPr lang="en-GB"/>
              <a:pPr fontAlgn="base">
                <a:spcBef>
                  <a:spcPct val="0"/>
                </a:spcBef>
                <a:spcAft>
                  <a:spcPct val="0"/>
                </a:spcAft>
              </a:pPr>
              <a:t>6</a:t>
            </a:fld>
            <a:endParaRPr lang="en-GB"/>
          </a:p>
        </p:txBody>
      </p:sp>
    </p:spTree>
    <p:extLst>
      <p:ext uri="{BB962C8B-B14F-4D97-AF65-F5344CB8AC3E}">
        <p14:creationId xmlns:p14="http://schemas.microsoft.com/office/powerpoint/2010/main" val="3362866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332900-990F-4DD5-A9A8-C754292C4D20}" type="slidenum">
              <a:rPr lang="en-GB"/>
              <a:pPr fontAlgn="base">
                <a:spcBef>
                  <a:spcPct val="0"/>
                </a:spcBef>
                <a:spcAft>
                  <a:spcPct val="0"/>
                </a:spcAft>
              </a:pPr>
              <a:t>7</a:t>
            </a:fld>
            <a:endParaRPr lang="en-GB"/>
          </a:p>
        </p:txBody>
      </p:sp>
    </p:spTree>
    <p:extLst>
      <p:ext uri="{BB962C8B-B14F-4D97-AF65-F5344CB8AC3E}">
        <p14:creationId xmlns:p14="http://schemas.microsoft.com/office/powerpoint/2010/main" val="236768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AD9CB97-BB7C-4C0F-9E5E-6EB5D1800D11}" type="slidenum">
              <a:rPr lang="en-GB"/>
              <a:pPr fontAlgn="base">
                <a:spcBef>
                  <a:spcPct val="0"/>
                </a:spcBef>
                <a:spcAft>
                  <a:spcPct val="0"/>
                </a:spcAft>
              </a:pPr>
              <a:t>8</a:t>
            </a:fld>
            <a:endParaRPr lang="en-GB"/>
          </a:p>
        </p:txBody>
      </p:sp>
    </p:spTree>
    <p:extLst>
      <p:ext uri="{BB962C8B-B14F-4D97-AF65-F5344CB8AC3E}">
        <p14:creationId xmlns:p14="http://schemas.microsoft.com/office/powerpoint/2010/main" val="3205228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4C232-4049-42D1-B26C-D61E92F4635D}" type="slidenum">
              <a:rPr lang="en-GB"/>
              <a:pPr fontAlgn="base">
                <a:spcBef>
                  <a:spcPct val="0"/>
                </a:spcBef>
                <a:spcAft>
                  <a:spcPct val="0"/>
                </a:spcAft>
              </a:pPr>
              <a:t>9</a:t>
            </a:fld>
            <a:endParaRPr lang="en-GB"/>
          </a:p>
        </p:txBody>
      </p:sp>
    </p:spTree>
    <p:extLst>
      <p:ext uri="{BB962C8B-B14F-4D97-AF65-F5344CB8AC3E}">
        <p14:creationId xmlns:p14="http://schemas.microsoft.com/office/powerpoint/2010/main" val="555725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screen">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screen">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screen">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screen">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2/15/2018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Heraclea </a:t>
            </a:r>
            <a:r>
              <a:rPr lang="en-GB" dirty="0" err="1" smtClean="0"/>
              <a:t>Lyncestis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44125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Earliest possible reference</a:t>
            </a:r>
            <a:endParaRPr lang="en-GB" dirty="0"/>
          </a:p>
        </p:txBody>
      </p:sp>
      <p:sp>
        <p:nvSpPr>
          <p:cNvPr id="3" name="Content Placeholder 2"/>
          <p:cNvSpPr>
            <a:spLocks noGrp="1"/>
          </p:cNvSpPr>
          <p:nvPr>
            <p:ph idx="1"/>
          </p:nvPr>
        </p:nvSpPr>
        <p:spPr/>
        <p:txBody>
          <a:bodyPr>
            <a:normAutofit/>
          </a:bodyPr>
          <a:lstStyle/>
          <a:p>
            <a:r>
              <a:rPr lang="en-GB" sz="3200" dirty="0"/>
              <a:t>Some of us spread the </a:t>
            </a:r>
            <a:r>
              <a:rPr lang="en-GB" sz="3200" dirty="0" err="1"/>
              <a:t>rumor</a:t>
            </a:r>
            <a:r>
              <a:rPr lang="en-GB" sz="3200" dirty="0"/>
              <a:t> that Philip is negotiating with the Lacedaemonians for the overthrow of Thebes and the dissolution of the free states, others that he has sent an embassy to the Great King, others that he is besieging towns in Illyria; in short, each of us circulates his own piece of fiction</a:t>
            </a:r>
            <a:r>
              <a:rPr lang="en-GB" sz="3200" dirty="0" smtClean="0"/>
              <a:t>. Dem. 4.48</a:t>
            </a:r>
            <a:endParaRPr lang="en-GB" sz="3200" dirty="0"/>
          </a:p>
        </p:txBody>
      </p:sp>
    </p:spTree>
    <p:extLst>
      <p:ext uri="{BB962C8B-B14F-4D97-AF65-F5344CB8AC3E}">
        <p14:creationId xmlns:p14="http://schemas.microsoft.com/office/powerpoint/2010/main" val="2484264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84195" y="214661"/>
            <a:ext cx="8597590" cy="6448193"/>
          </a:xfrm>
          <a:prstGeom prst="rect">
            <a:avLst/>
          </a:prstGeom>
        </p:spPr>
      </p:pic>
    </p:spTree>
    <p:extLst>
      <p:ext uri="{BB962C8B-B14F-4D97-AF65-F5344CB8AC3E}">
        <p14:creationId xmlns:p14="http://schemas.microsoft.com/office/powerpoint/2010/main" val="542212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smtClean="0"/>
              <a:t>The North</a:t>
            </a:r>
          </a:p>
        </p:txBody>
      </p:sp>
      <p:pic>
        <p:nvPicPr>
          <p:cNvPr id="16386" name="Content Placeholder 5" descr="LEC2 Map1.bmp"/>
          <p:cNvPicPr>
            <a:picLocks noGrp="1" noChangeAspect="1"/>
          </p:cNvPicPr>
          <p:nvPr>
            <p:ph idx="1"/>
          </p:nvPr>
        </p:nvPicPr>
        <p:blipFill>
          <a:blip r:embed="rId3" cstate="print"/>
          <a:srcRect/>
          <a:stretch>
            <a:fillRect/>
          </a:stretch>
        </p:blipFill>
        <p:spPr>
          <a:xfrm>
            <a:off x="4017964" y="1935164"/>
            <a:ext cx="4156075" cy="4389437"/>
          </a:xfrm>
        </p:spPr>
      </p:pic>
    </p:spTree>
    <p:extLst>
      <p:ext uri="{BB962C8B-B14F-4D97-AF65-F5344CB8AC3E}">
        <p14:creationId xmlns:p14="http://schemas.microsoft.com/office/powerpoint/2010/main" val="4061605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GB" smtClean="0"/>
              <a:t>The Illyrians</a:t>
            </a:r>
          </a:p>
        </p:txBody>
      </p:sp>
      <p:sp>
        <p:nvSpPr>
          <p:cNvPr id="18434" name="Content Placeholder 2"/>
          <p:cNvSpPr>
            <a:spLocks noGrp="1"/>
          </p:cNvSpPr>
          <p:nvPr>
            <p:ph idx="1"/>
          </p:nvPr>
        </p:nvSpPr>
        <p:spPr>
          <a:xfrm>
            <a:off x="379141" y="1935164"/>
            <a:ext cx="9831659" cy="4637087"/>
          </a:xfrm>
        </p:spPr>
        <p:txBody>
          <a:bodyPr>
            <a:noAutofit/>
          </a:bodyPr>
          <a:lstStyle/>
          <a:p>
            <a:r>
              <a:rPr lang="en-GB" sz="2400" dirty="0" smtClean="0"/>
              <a:t>The Illyrians were a large group of related Indo-European tribes, who occupied in classical times the western side of the Balkan range from the head of the Adriatic Sea to the hinterland of the gulf of Valona and extended northwards as far as the eastern Alps and the Danube (see </a:t>
            </a:r>
            <a:r>
              <a:rPr lang="en-GB" sz="2400" dirty="0" err="1" smtClean="0"/>
              <a:t>Danuvius</a:t>
            </a:r>
            <a:r>
              <a:rPr lang="en-GB" sz="2400" dirty="0" smtClean="0"/>
              <a:t>) and eastwards into some districts beyond the Balkan range.</a:t>
            </a:r>
          </a:p>
          <a:p>
            <a:r>
              <a:rPr lang="en-GB" sz="2400" dirty="0" smtClean="0"/>
              <a:t>There was a number of Greek colonies on the shores of the Adriatic: </a:t>
            </a:r>
            <a:r>
              <a:rPr lang="en-GB" sz="2400" dirty="0" err="1" smtClean="0"/>
              <a:t>Epidamnos</a:t>
            </a:r>
            <a:r>
              <a:rPr lang="en-GB" sz="2400" dirty="0" smtClean="0"/>
              <a:t>, Apollonia, Corcyra </a:t>
            </a:r>
            <a:r>
              <a:rPr lang="en-GB" sz="2400" dirty="0" err="1" smtClean="0"/>
              <a:t>Melana</a:t>
            </a:r>
            <a:r>
              <a:rPr lang="en-GB" sz="2400" dirty="0" smtClean="0"/>
              <a:t>.</a:t>
            </a:r>
          </a:p>
          <a:p>
            <a:r>
              <a:rPr lang="en-GB" sz="2400" dirty="0" smtClean="0"/>
              <a:t>There was a number of individual Illyrian tribes: </a:t>
            </a:r>
            <a:r>
              <a:rPr lang="it-IT" sz="2400" dirty="0" smtClean="0"/>
              <a:t>Liburni, Dardani, Ardi a ei, and Autariatae.</a:t>
            </a:r>
            <a:endParaRPr lang="en-GB" sz="2400" dirty="0" smtClean="0"/>
          </a:p>
        </p:txBody>
      </p:sp>
    </p:spTree>
    <p:extLst>
      <p:ext uri="{BB962C8B-B14F-4D97-AF65-F5344CB8AC3E}">
        <p14:creationId xmlns:p14="http://schemas.microsoft.com/office/powerpoint/2010/main" val="2909143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GB" smtClean="0"/>
              <a:t>Illyria and Greek Colonies</a:t>
            </a:r>
          </a:p>
        </p:txBody>
      </p:sp>
      <p:pic>
        <p:nvPicPr>
          <p:cNvPr id="20482" name="Content Placeholder 5" descr="Illyria.jpg"/>
          <p:cNvPicPr>
            <a:picLocks noGrp="1" noChangeAspect="1"/>
          </p:cNvPicPr>
          <p:nvPr>
            <p:ph idx="1"/>
          </p:nvPr>
        </p:nvPicPr>
        <p:blipFill>
          <a:blip r:embed="rId3" cstate="print"/>
          <a:srcRect/>
          <a:stretch>
            <a:fillRect/>
          </a:stretch>
        </p:blipFill>
        <p:spPr>
          <a:xfrm>
            <a:off x="1981200" y="2667001"/>
            <a:ext cx="8229600" cy="2925763"/>
          </a:xfrm>
        </p:spPr>
      </p:pic>
    </p:spTree>
    <p:extLst>
      <p:ext uri="{BB962C8B-B14F-4D97-AF65-F5344CB8AC3E}">
        <p14:creationId xmlns:p14="http://schemas.microsoft.com/office/powerpoint/2010/main" val="2740919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1524000" y="0"/>
            <a:ext cx="8229600" cy="1143000"/>
          </a:xfrm>
        </p:spPr>
        <p:txBody>
          <a:bodyPr/>
          <a:lstStyle/>
          <a:p>
            <a:r>
              <a:rPr lang="en-GB" smtClean="0"/>
              <a:t>The Epirote Issue</a:t>
            </a:r>
          </a:p>
        </p:txBody>
      </p:sp>
      <p:sp>
        <p:nvSpPr>
          <p:cNvPr id="3" name="Content Placeholder 2"/>
          <p:cNvSpPr>
            <a:spLocks noGrp="1"/>
          </p:cNvSpPr>
          <p:nvPr>
            <p:ph sz="half" idx="1"/>
          </p:nvPr>
        </p:nvSpPr>
        <p:spPr>
          <a:xfrm>
            <a:off x="1981200" y="1920875"/>
            <a:ext cx="4038600" cy="4433888"/>
          </a:xfrm>
        </p:spPr>
        <p:txBody>
          <a:bodyPr>
            <a:normAutofit/>
          </a:bodyPr>
          <a:lstStyle/>
          <a:p>
            <a:pPr marL="274320" indent="-274320">
              <a:buClr>
                <a:schemeClr val="accent3"/>
              </a:buClr>
              <a:buFont typeface="Wingdings 2"/>
              <a:buChar char=""/>
              <a:defRPr/>
            </a:pPr>
            <a:r>
              <a:rPr lang="en-GB" sz="2000" dirty="0" smtClean="0"/>
              <a:t>Macedon was not the only state with an Illyrian problem.</a:t>
            </a:r>
          </a:p>
          <a:p>
            <a:pPr marL="274320" indent="-274320">
              <a:buClr>
                <a:schemeClr val="accent3"/>
              </a:buClr>
              <a:buFont typeface="Wingdings 2"/>
              <a:buChar char=""/>
              <a:defRPr/>
            </a:pPr>
            <a:r>
              <a:rPr lang="en-GB" sz="2000" dirty="0" smtClean="0"/>
              <a:t>The kingdom of Epirus had as many if not more, since it was nearer Illyria. </a:t>
            </a:r>
          </a:p>
          <a:p>
            <a:pPr marL="274320" indent="-274320">
              <a:buClr>
                <a:schemeClr val="accent3"/>
              </a:buClr>
              <a:buFont typeface="Wingdings 2"/>
              <a:buChar char=""/>
              <a:defRPr/>
            </a:pPr>
            <a:r>
              <a:rPr lang="en-GB" sz="2000" dirty="0" smtClean="0"/>
              <a:t>In general terms, any Macedonian solution to the Illyrian problem brought a similar solution, or at least less pressure, upon Epirus.</a:t>
            </a:r>
            <a:endParaRPr lang="en-GB" sz="2000" dirty="0"/>
          </a:p>
        </p:txBody>
      </p:sp>
      <p:pic>
        <p:nvPicPr>
          <p:cNvPr id="22531" name="Content Placeholder 7" descr="594px-EpirusEduMap.jpg"/>
          <p:cNvPicPr>
            <a:picLocks noGrp="1" noChangeAspect="1"/>
          </p:cNvPicPr>
          <p:nvPr>
            <p:ph sz="half" idx="2"/>
          </p:nvPr>
        </p:nvPicPr>
        <p:blipFill>
          <a:blip r:embed="rId3" cstate="print"/>
          <a:srcRect/>
          <a:stretch>
            <a:fillRect/>
          </a:stretch>
        </p:blipFill>
        <p:spPr>
          <a:xfrm>
            <a:off x="6172200" y="1000125"/>
            <a:ext cx="4038600" cy="5176838"/>
          </a:xfrm>
        </p:spPr>
      </p:pic>
      <p:sp>
        <p:nvSpPr>
          <p:cNvPr id="2" name="Rectangle 1"/>
          <p:cNvSpPr/>
          <p:nvPr/>
        </p:nvSpPr>
        <p:spPr>
          <a:xfrm>
            <a:off x="8497229" y="2810107"/>
            <a:ext cx="468351" cy="289932"/>
          </a:xfrm>
          <a:prstGeom prst="rect">
            <a:avLst/>
          </a:prstGeom>
          <a:noFill/>
          <a:ln w="8890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3208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4"/>
          <p:cNvSpPr>
            <a:spLocks noGrp="1"/>
          </p:cNvSpPr>
          <p:nvPr>
            <p:ph type="title"/>
          </p:nvPr>
        </p:nvSpPr>
        <p:spPr>
          <a:xfrm>
            <a:off x="1524000" y="0"/>
            <a:ext cx="8229600" cy="1143000"/>
          </a:xfrm>
        </p:spPr>
        <p:txBody>
          <a:bodyPr/>
          <a:lstStyle/>
          <a:p>
            <a:r>
              <a:rPr lang="en-GB" smtClean="0"/>
              <a:t>The Illyrian Ambition</a:t>
            </a:r>
          </a:p>
        </p:txBody>
      </p:sp>
      <p:pic>
        <p:nvPicPr>
          <p:cNvPr id="24578" name="Content Placeholder 6" descr="Illyria.jpg"/>
          <p:cNvPicPr>
            <a:picLocks noGrp="1" noChangeAspect="1"/>
          </p:cNvPicPr>
          <p:nvPr>
            <p:ph idx="1"/>
          </p:nvPr>
        </p:nvPicPr>
        <p:blipFill>
          <a:blip r:embed="rId3" cstate="print"/>
          <a:srcRect/>
          <a:stretch>
            <a:fillRect/>
          </a:stretch>
        </p:blipFill>
        <p:spPr>
          <a:xfrm>
            <a:off x="1809750" y="1143001"/>
            <a:ext cx="8229600" cy="2924175"/>
          </a:xfrm>
        </p:spPr>
      </p:pic>
      <p:sp>
        <p:nvSpPr>
          <p:cNvPr id="24579" name="TextBox 8"/>
          <p:cNvSpPr txBox="1">
            <a:spLocks noChangeArrowheads="1"/>
          </p:cNvSpPr>
          <p:nvPr/>
        </p:nvSpPr>
        <p:spPr bwMode="auto">
          <a:xfrm>
            <a:off x="1881188" y="4429126"/>
            <a:ext cx="7429500" cy="923925"/>
          </a:xfrm>
          <a:prstGeom prst="rect">
            <a:avLst/>
          </a:prstGeom>
          <a:noFill/>
          <a:ln w="9525">
            <a:noFill/>
            <a:miter lim="800000"/>
            <a:headEnd/>
            <a:tailEnd/>
          </a:ln>
        </p:spPr>
        <p:txBody>
          <a:bodyPr>
            <a:spAutoFit/>
          </a:bodyPr>
          <a:lstStyle/>
          <a:p>
            <a:r>
              <a:rPr lang="en-GB">
                <a:latin typeface="Constantia" pitchFamily="18" charset="0"/>
              </a:rPr>
              <a:t>If the Illyrian tribes conquered Lower Macedonia, then not only would they get the riches of the lowlands of the kingdom but also would get access to the Aegean Sea.</a:t>
            </a:r>
          </a:p>
        </p:txBody>
      </p:sp>
    </p:spTree>
    <p:extLst>
      <p:ext uri="{BB962C8B-B14F-4D97-AF65-F5344CB8AC3E}">
        <p14:creationId xmlns:p14="http://schemas.microsoft.com/office/powerpoint/2010/main" val="886489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GB" dirty="0" smtClean="0"/>
              <a:t>Philip and Illyria, 358 BCE</a:t>
            </a:r>
          </a:p>
        </p:txBody>
      </p:sp>
      <p:sp>
        <p:nvSpPr>
          <p:cNvPr id="26626" name="Content Placeholder 2"/>
          <p:cNvSpPr>
            <a:spLocks noGrp="1"/>
          </p:cNvSpPr>
          <p:nvPr>
            <p:ph idx="1"/>
          </p:nvPr>
        </p:nvSpPr>
        <p:spPr/>
        <p:txBody>
          <a:bodyPr>
            <a:normAutofit/>
          </a:bodyPr>
          <a:lstStyle/>
          <a:p>
            <a:r>
              <a:rPr lang="en-GB" sz="2400" dirty="0" smtClean="0"/>
              <a:t>In late summer/early autumn 358, Philip attacked the Illyrians who had taken over the region of </a:t>
            </a:r>
            <a:r>
              <a:rPr lang="en-GB" sz="2400" dirty="0" err="1" smtClean="0"/>
              <a:t>Lyncus</a:t>
            </a:r>
            <a:r>
              <a:rPr lang="en-GB" sz="2400" dirty="0" smtClean="0"/>
              <a:t>.</a:t>
            </a:r>
          </a:p>
          <a:p>
            <a:r>
              <a:rPr lang="en-GB" sz="2400" dirty="0" smtClean="0"/>
              <a:t>He defeated them using tactics probably learnt during his time in Thebes.</a:t>
            </a:r>
          </a:p>
          <a:p>
            <a:r>
              <a:rPr lang="en-GB" sz="2400" dirty="0" smtClean="0"/>
              <a:t>The Illyrian king, </a:t>
            </a:r>
            <a:r>
              <a:rPr lang="en-GB" sz="2400" dirty="0" err="1" smtClean="0"/>
              <a:t>Bardyllis</a:t>
            </a:r>
            <a:r>
              <a:rPr lang="en-GB" sz="2400" dirty="0" smtClean="0"/>
              <a:t> retreated and Philip regained control of </a:t>
            </a:r>
            <a:r>
              <a:rPr lang="en-GB" sz="2400" dirty="0" err="1" smtClean="0"/>
              <a:t>Lyncus</a:t>
            </a:r>
            <a:r>
              <a:rPr lang="en-GB" sz="2400" dirty="0" smtClean="0"/>
              <a:t>.</a:t>
            </a:r>
          </a:p>
          <a:p>
            <a:r>
              <a:rPr lang="en-GB" sz="2400" dirty="0" smtClean="0"/>
              <a:t>Part of the peace agreement was the dynastic marriage of Philip with </a:t>
            </a:r>
            <a:r>
              <a:rPr lang="en-GB" sz="2400" dirty="0" err="1" smtClean="0"/>
              <a:t>Audata</a:t>
            </a:r>
            <a:r>
              <a:rPr lang="en-GB" sz="2400" dirty="0" smtClean="0"/>
              <a:t>, a princess of the house of </a:t>
            </a:r>
            <a:r>
              <a:rPr lang="en-GB" sz="2400" dirty="0" err="1" smtClean="0"/>
              <a:t>Bardyllis</a:t>
            </a:r>
            <a:r>
              <a:rPr lang="en-GB" sz="2400" dirty="0" smtClean="0"/>
              <a:t>.</a:t>
            </a:r>
          </a:p>
          <a:p>
            <a:endParaRPr lang="en-GB" sz="2400" dirty="0" smtClean="0"/>
          </a:p>
        </p:txBody>
      </p:sp>
    </p:spTree>
    <p:extLst>
      <p:ext uri="{BB962C8B-B14F-4D97-AF65-F5344CB8AC3E}">
        <p14:creationId xmlns:p14="http://schemas.microsoft.com/office/powerpoint/2010/main" val="3801961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60449" y="476250"/>
            <a:ext cx="8831301" cy="6366752"/>
          </a:xfrm>
          <a:prstGeom prst="rect">
            <a:avLst/>
          </a:prstGeom>
        </p:spPr>
      </p:pic>
    </p:spTree>
    <p:extLst>
      <p:ext uri="{BB962C8B-B14F-4D97-AF65-F5344CB8AC3E}">
        <p14:creationId xmlns:p14="http://schemas.microsoft.com/office/powerpoint/2010/main" val="947766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02527" y="180931"/>
            <a:ext cx="10957766" cy="6599010"/>
          </a:xfrm>
          <a:prstGeom prst="rect">
            <a:avLst/>
          </a:prstGeom>
        </p:spPr>
      </p:pic>
    </p:spTree>
    <p:extLst>
      <p:ext uri="{BB962C8B-B14F-4D97-AF65-F5344CB8AC3E}">
        <p14:creationId xmlns:p14="http://schemas.microsoft.com/office/powerpoint/2010/main" val="1322759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49658" y="176354"/>
            <a:ext cx="8903203" cy="6681646"/>
          </a:xfrm>
          <a:prstGeom prst="rect">
            <a:avLst/>
          </a:prstGeom>
        </p:spPr>
      </p:pic>
    </p:spTree>
    <p:extLst>
      <p:ext uri="{BB962C8B-B14F-4D97-AF65-F5344CB8AC3E}">
        <p14:creationId xmlns:p14="http://schemas.microsoft.com/office/powerpoint/2010/main" val="26134154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TotalTime>
  <Words>351</Words>
  <Application>Microsoft Office PowerPoint</Application>
  <PresentationFormat>Widescreen</PresentationFormat>
  <Paragraphs>26</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Constantia</vt:lpstr>
      <vt:lpstr>Wingdings 2</vt:lpstr>
      <vt:lpstr>Wingdings 3</vt:lpstr>
      <vt:lpstr>Ion</vt:lpstr>
      <vt:lpstr>Heraclea Lyncestis</vt:lpstr>
      <vt:lpstr>Earliest possible reference</vt:lpstr>
      <vt:lpstr>PowerPoint Presentation</vt:lpstr>
      <vt:lpstr>The North</vt:lpstr>
      <vt:lpstr>The Illyrians</vt:lpstr>
      <vt:lpstr>Illyria and Greek Colonies</vt:lpstr>
      <vt:lpstr>The Epirote Issue</vt:lpstr>
      <vt:lpstr>The Illyrian Ambition</vt:lpstr>
      <vt:lpstr>Philip and Illyria, 358 BCE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Heraclea Lyncestis</dc:title>
  <dc:creator>Errietta Bissa</dc:creator>
  <cp:lastModifiedBy>Errietta Bissa</cp:lastModifiedBy>
  <cp:revision>8</cp:revision>
  <dcterms:created xsi:type="dcterms:W3CDTF">2018-02-15T14:10:38Z</dcterms:created>
  <dcterms:modified xsi:type="dcterms:W3CDTF">2018-02-15T14:22:39Z</dcterms:modified>
</cp:coreProperties>
</file>