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39"/>
  </p:notesMasterIdLst>
  <p:sldIdLst>
    <p:sldId id="256" r:id="rId3"/>
    <p:sldId id="257" r:id="rId4"/>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38DF61-FAD5-4E0E-987B-CBA284F1316E}" v="27" dt="2024-01-19T16:14:55.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93" autoAdjust="0"/>
    <p:restoredTop sz="66176" autoAdjust="0"/>
  </p:normalViewPr>
  <p:slideViewPr>
    <p:cSldViewPr snapToGrid="0">
      <p:cViewPr varScale="1">
        <p:scale>
          <a:sx n="70" d="100"/>
          <a:sy n="70" d="100"/>
        </p:scale>
        <p:origin x="942" y="45"/>
      </p:cViewPr>
      <p:guideLst/>
    </p:cSldViewPr>
  </p:slideViewPr>
  <p:outlineViewPr>
    <p:cViewPr>
      <p:scale>
        <a:sx n="33" d="100"/>
        <a:sy n="33" d="100"/>
      </p:scale>
      <p:origin x="0" y="-10026"/>
    </p:cViewPr>
  </p:outlin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8638DF61-FAD5-4E0E-987B-CBA284F1316E}"/>
    <pc:docChg chg="addSld delSld modSld">
      <pc:chgData name="Sadie France" userId="b7d6a976-0449-421d-8e4f-ccb524b7ca6e" providerId="ADAL" clId="{8638DF61-FAD5-4E0E-987B-CBA284F1316E}" dt="2024-01-19T16:26:53.326" v="112" actId="20577"/>
      <pc:docMkLst>
        <pc:docMk/>
      </pc:docMkLst>
      <pc:sldChg chg="modSp">
        <pc:chgData name="Sadie France" userId="b7d6a976-0449-421d-8e4f-ccb524b7ca6e" providerId="ADAL" clId="{8638DF61-FAD5-4E0E-987B-CBA284F1316E}" dt="2024-01-19T16:14:55.509" v="26" actId="20577"/>
        <pc:sldMkLst>
          <pc:docMk/>
          <pc:sldMk cId="109857222" sldId="256"/>
        </pc:sldMkLst>
        <pc:spChg chg="mod">
          <ac:chgData name="Sadie France" userId="b7d6a976-0449-421d-8e4f-ccb524b7ca6e" providerId="ADAL" clId="{8638DF61-FAD5-4E0E-987B-CBA284F1316E}" dt="2024-01-19T16:14:55.509" v="26" actId="20577"/>
          <ac:spMkLst>
            <pc:docMk/>
            <pc:sldMk cId="109857222" sldId="256"/>
            <ac:spMk id="3" creationId="{00000000-0000-0000-0000-000000000000}"/>
          </ac:spMkLst>
        </pc:spChg>
      </pc:sldChg>
      <pc:sldChg chg="modSp mod">
        <pc:chgData name="Sadie France" userId="b7d6a976-0449-421d-8e4f-ccb524b7ca6e" providerId="ADAL" clId="{8638DF61-FAD5-4E0E-987B-CBA284F1316E}" dt="2024-01-19T16:26:31.740" v="86" actId="20577"/>
        <pc:sldMkLst>
          <pc:docMk/>
          <pc:sldMk cId="1227930377" sldId="258"/>
        </pc:sldMkLst>
        <pc:spChg chg="mod">
          <ac:chgData name="Sadie France" userId="b7d6a976-0449-421d-8e4f-ccb524b7ca6e" providerId="ADAL" clId="{8638DF61-FAD5-4E0E-987B-CBA284F1316E}" dt="2024-01-19T16:26:31.740" v="86" actId="20577"/>
          <ac:spMkLst>
            <pc:docMk/>
            <pc:sldMk cId="1227930377" sldId="258"/>
            <ac:spMk id="3" creationId="{D1B34A68-43E5-15D1-32AF-4678DD34C801}"/>
          </ac:spMkLst>
        </pc:spChg>
      </pc:sldChg>
      <pc:sldChg chg="modSp mod">
        <pc:chgData name="Sadie France" userId="b7d6a976-0449-421d-8e4f-ccb524b7ca6e" providerId="ADAL" clId="{8638DF61-FAD5-4E0E-987B-CBA284F1316E}" dt="2024-01-19T16:26:43.124" v="97" actId="20577"/>
        <pc:sldMkLst>
          <pc:docMk/>
          <pc:sldMk cId="8690595" sldId="259"/>
        </pc:sldMkLst>
        <pc:spChg chg="mod">
          <ac:chgData name="Sadie France" userId="b7d6a976-0449-421d-8e4f-ccb524b7ca6e" providerId="ADAL" clId="{8638DF61-FAD5-4E0E-987B-CBA284F1316E}" dt="2024-01-19T16:26:43.124" v="97" actId="20577"/>
          <ac:spMkLst>
            <pc:docMk/>
            <pc:sldMk cId="8690595" sldId="259"/>
            <ac:spMk id="33" creationId="{A60D7129-FB6D-5C3A-3926-C99BCC025DEE}"/>
          </ac:spMkLst>
        </pc:spChg>
      </pc:sldChg>
      <pc:sldChg chg="modSp mod">
        <pc:chgData name="Sadie France" userId="b7d6a976-0449-421d-8e4f-ccb524b7ca6e" providerId="ADAL" clId="{8638DF61-FAD5-4E0E-987B-CBA284F1316E}" dt="2024-01-19T16:26:53.326" v="112" actId="20577"/>
        <pc:sldMkLst>
          <pc:docMk/>
          <pc:sldMk cId="3422393268" sldId="260"/>
        </pc:sldMkLst>
        <pc:spChg chg="mod">
          <ac:chgData name="Sadie France" userId="b7d6a976-0449-421d-8e4f-ccb524b7ca6e" providerId="ADAL" clId="{8638DF61-FAD5-4E0E-987B-CBA284F1316E}" dt="2024-01-19T16:26:53.326" v="112" actId="20577"/>
          <ac:spMkLst>
            <pc:docMk/>
            <pc:sldMk cId="3422393268" sldId="260"/>
            <ac:spMk id="2" creationId="{0A6BC1A9-2EFC-E627-E45C-3EB4DEFA857A}"/>
          </ac:spMkLst>
        </pc:spChg>
      </pc:sldChg>
      <pc:sldChg chg="modSp new del mod">
        <pc:chgData name="Sadie France" userId="b7d6a976-0449-421d-8e4f-ccb524b7ca6e" providerId="ADAL" clId="{8638DF61-FAD5-4E0E-987B-CBA284F1316E}" dt="2024-01-19T16:26:12.057" v="64" actId="47"/>
        <pc:sldMkLst>
          <pc:docMk/>
          <pc:sldMk cId="222649682" sldId="293"/>
        </pc:sldMkLst>
        <pc:spChg chg="mod">
          <ac:chgData name="Sadie France" userId="b7d6a976-0449-421d-8e4f-ccb524b7ca6e" providerId="ADAL" clId="{8638DF61-FAD5-4E0E-987B-CBA284F1316E}" dt="2024-01-19T16:19:45.154" v="63" actId="20577"/>
          <ac:spMkLst>
            <pc:docMk/>
            <pc:sldMk cId="222649682" sldId="293"/>
            <ac:spMk id="2" creationId="{7EB6BE88-08CD-86F0-510E-D95A61FDC4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1/19/2024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a:t>
            </a:fld>
            <a:endParaRPr lang="en-GB"/>
          </a:p>
        </p:txBody>
      </p:sp>
    </p:spTree>
    <p:extLst>
      <p:ext uri="{BB962C8B-B14F-4D97-AF65-F5344CB8AC3E}">
        <p14:creationId xmlns:p14="http://schemas.microsoft.com/office/powerpoint/2010/main" val="280009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6</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7</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8</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9</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10</a:t>
            </a:fld>
            <a:endParaRPr lang="en-GB"/>
          </a:p>
        </p:txBody>
      </p:sp>
    </p:spTree>
    <p:extLst>
      <p:ext uri="{BB962C8B-B14F-4D97-AF65-F5344CB8AC3E}">
        <p14:creationId xmlns:p14="http://schemas.microsoft.com/office/powerpoint/2010/main" val="236176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p>
          <a:p>
            <a:r>
              <a:rPr lang="en-US" dirty="0">
                <a:ea typeface="Calibri"/>
                <a:cs typeface="Calibri"/>
              </a:rPr>
              <a:t>Primary- This is gathered by trialling, testing and evaluating interventions. The evidence needs to be valid and reliable which requires a robust methodology for collecting data.</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802982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13</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Sherman was discussing the emergence of EBP he made the following observation.</a:t>
            </a:r>
          </a:p>
          <a:p>
            <a:r>
              <a:rPr lang="en-US" dirty="0">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dirty="0">
                <a:ea typeface="Calibri"/>
                <a:cs typeface="Calibri"/>
              </a:rPr>
              <a:t>Officers also undertake experiential learning, learning from own experiences. By doing this they are likely to adapt their practices and thinking based on their own experiences.</a:t>
            </a:r>
          </a:p>
          <a:p>
            <a:r>
              <a:rPr lang="en-US" dirty="0">
                <a:ea typeface="Calibri"/>
                <a:cs typeface="Calibri"/>
              </a:rPr>
              <a:t>The danger is the view and approach can be narrow.</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15</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16</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17</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18</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19</a:t>
            </a:fld>
            <a:endParaRPr lang="en-GB"/>
          </a:p>
        </p:txBody>
      </p:sp>
    </p:spTree>
    <p:extLst>
      <p:ext uri="{BB962C8B-B14F-4D97-AF65-F5344CB8AC3E}">
        <p14:creationId xmlns:p14="http://schemas.microsoft.com/office/powerpoint/2010/main" val="3947799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20</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21</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22</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23</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24</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25</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27</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28</a:t>
            </a:fld>
            <a:endParaRPr lang="en-GB"/>
          </a:p>
        </p:txBody>
      </p:sp>
    </p:spTree>
    <p:extLst>
      <p:ext uri="{BB962C8B-B14F-4D97-AF65-F5344CB8AC3E}">
        <p14:creationId xmlns:p14="http://schemas.microsoft.com/office/powerpoint/2010/main" val="851002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29</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30</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is affected? • </a:t>
            </a:r>
          </a:p>
          <a:p>
            <a:r>
              <a:rPr lang="en-US" dirty="0"/>
              <a:t>Why is this person or item being targeted (e.g., person harassed each day as pass offender on way to work)? </a:t>
            </a:r>
            <a:endParaRPr lang="en-US" dirty="0" err="1"/>
          </a:p>
          <a:p>
            <a:r>
              <a:rPr lang="en-US" dirty="0"/>
              <a:t>• What characteristics make the problem likely to recur (e.g., loneliness increases likelihood of romance fraud)? </a:t>
            </a:r>
          </a:p>
          <a:p>
            <a:r>
              <a:rPr lang="en-US" dirty="0"/>
              <a:t>• Is repeat </a:t>
            </a:r>
            <a:r>
              <a:rPr lang="en-US" err="1"/>
              <a:t>victimisation</a:t>
            </a:r>
            <a:r>
              <a:rPr lang="en-US" dirty="0"/>
              <a:t> occurring? </a:t>
            </a:r>
            <a:endParaRPr lang="en-US"/>
          </a:p>
          <a:p>
            <a:r>
              <a:rPr lang="en-US"/>
              <a:t>• Why is this person vulnerable to this specific problem (e.g., victim’s dementia increases the chance of them going missing) Who or what is the cause?</a:t>
            </a:r>
          </a:p>
          <a:p>
            <a:r>
              <a:rPr lang="en-US" dirty="0"/>
              <a:t> • Why are they causing the problem? </a:t>
            </a:r>
            <a:endParaRPr lang="en-US"/>
          </a:p>
          <a:p>
            <a:r>
              <a:rPr lang="en-US" dirty="0"/>
              <a:t>• What objectives/motives do they have (e.g., cancelled after-school clubs mean youths gather and cause ASB)? </a:t>
            </a:r>
          </a:p>
          <a:p>
            <a:r>
              <a:rPr lang="en-US" dirty="0"/>
              <a:t>• What are their characteristics that mean the problem recurs? • What risks (or lack of) come with offending?</a:t>
            </a:r>
          </a:p>
          <a:p>
            <a:r>
              <a:rPr lang="en-US" dirty="0"/>
              <a:t> • What facilitates their offending (e.g., drinking alcohol increases the offender's propensity for violence)? </a:t>
            </a:r>
            <a:endParaRPr lang="en-US"/>
          </a:p>
          <a:p>
            <a:r>
              <a:rPr lang="en-US" dirty="0"/>
              <a:t>• How do they access the location (e.g., by car or on foot)? • What is their MO (mode of operating)? </a:t>
            </a:r>
          </a:p>
          <a:p>
            <a:r>
              <a:rPr lang="en-US" dirty="0"/>
              <a:t>• What skills/resources enable them to cause the problem? Where is it happening? </a:t>
            </a:r>
          </a:p>
          <a:p>
            <a:r>
              <a:rPr lang="en-US" dirty="0"/>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dirty="0"/>
              <a:t> • Is there anything else in the area that contributes to the problem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31</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32</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Assessment:- This is where you evaluate the effectiveness of your response. It may include: </a:t>
            </a:r>
          </a:p>
          <a:p>
            <a:r>
              <a:rPr lang="en-US" dirty="0"/>
              <a:t>• Total elimination of the problem </a:t>
            </a:r>
          </a:p>
          <a:p>
            <a:r>
              <a:rPr lang="en-US" dirty="0"/>
              <a:t>• Less serious or harmful problems </a:t>
            </a:r>
          </a:p>
          <a:p>
            <a:r>
              <a:rPr lang="en-US" dirty="0"/>
              <a:t>• Better handling and improved response to the problem A way to see if the assessment has had any impact on the community could be: </a:t>
            </a:r>
          </a:p>
          <a:p>
            <a:r>
              <a:rPr lang="en-US" dirty="0"/>
              <a:t>• Reduced fear from the community in relation to the problem </a:t>
            </a:r>
          </a:p>
          <a:p>
            <a:r>
              <a:rPr lang="en-US" dirty="0"/>
              <a:t>• Increased use or footfall in an area </a:t>
            </a:r>
            <a:endParaRPr lang="en-US" dirty="0">
              <a:ea typeface="Calibri" panose="020F0502020204030204"/>
              <a:cs typeface="Calibri" panose="020F0502020204030204"/>
            </a:endParaRPr>
          </a:p>
          <a:p>
            <a:r>
              <a:rPr lang="en-US" dirty="0"/>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33</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35</a:t>
            </a:fld>
            <a:endParaRPr lang="en-GB"/>
          </a:p>
        </p:txBody>
      </p:sp>
    </p:spTree>
    <p:extLst>
      <p:ext uri="{BB962C8B-B14F-4D97-AF65-F5344CB8AC3E}">
        <p14:creationId xmlns:p14="http://schemas.microsoft.com/office/powerpoint/2010/main" val="37869094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36</a:t>
            </a:fld>
            <a:endParaRPr lang="en-GB"/>
          </a:p>
        </p:txBody>
      </p:sp>
    </p:spTree>
    <p:extLst>
      <p:ext uri="{BB962C8B-B14F-4D97-AF65-F5344CB8AC3E}">
        <p14:creationId xmlns:p14="http://schemas.microsoft.com/office/powerpoint/2010/main" val="384993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1/19/2024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1/19/2024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19/01/2024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r>
              <a:rPr lang="en-GB" dirty="0">
                <a:ea typeface="Calibri Light"/>
                <a:cs typeface="Calibri Light"/>
              </a:rPr>
              <a:t>Evidence Based Policing</a:t>
            </a:r>
            <a:endParaRPr lang="en-GB" dirty="0"/>
          </a:p>
        </p:txBody>
      </p:sp>
      <p:sp>
        <p:nvSpPr>
          <p:cNvPr id="3" name="Subtitle 2"/>
          <p:cNvSpPr>
            <a:spLocks noGrp="1"/>
          </p:cNvSpPr>
          <p:nvPr>
            <p:ph type="subTitle" idx="1"/>
          </p:nvPr>
        </p:nvSpPr>
        <p:spPr>
          <a:xfrm>
            <a:off x="5619964" y="4785543"/>
            <a:ext cx="5322013" cy="1005657"/>
          </a:xfrm>
        </p:spPr>
        <p:txBody>
          <a:bodyPr vert="horz" lIns="91440" tIns="45720" rIns="91440" bIns="45720" rtlCol="0">
            <a:normAutofit fontScale="70000" lnSpcReduction="20000"/>
          </a:bodyPr>
          <a:lstStyle/>
          <a:p>
            <a:r>
              <a:rPr lang="en-GB" dirty="0">
                <a:ea typeface="Calibri"/>
                <a:cs typeface="Calibri"/>
              </a:rPr>
              <a:t>(BMCP4000)</a:t>
            </a:r>
          </a:p>
          <a:p>
            <a:r>
              <a:rPr lang="en-GB" dirty="0">
                <a:ea typeface="Calibri"/>
                <a:cs typeface="Calibri"/>
              </a:rPr>
              <a:t>Sadie France</a:t>
            </a:r>
          </a:p>
          <a:p>
            <a:r>
              <a:rPr lang="en-GB" dirty="0">
                <a:ea typeface="Calibri"/>
                <a:cs typeface="Calibri"/>
              </a:rPr>
              <a:t>Bluelightacademy@uwtsd.ac.uk</a:t>
            </a:r>
          </a:p>
        </p:txBody>
      </p:sp>
      <p:pic>
        <p:nvPicPr>
          <p:cNvPr id="64" name="Picture 63" descr="Pen placed on top of a signature line">
            <a:extLst>
              <a:ext uri="{FF2B5EF4-FFF2-40B4-BE49-F238E27FC236}">
                <a16:creationId xmlns:a16="http://schemas.microsoft.com/office/drawing/2014/main" id="{92063B88-6BED-03E1-F8D3-F00E4F407FE4}"/>
              </a:ext>
            </a:extLst>
          </p:cNvPr>
          <p:cNvPicPr>
            <a:picLocks noChangeAspect="1"/>
          </p:cNvPicPr>
          <p:nvPr/>
        </p:nvPicPr>
        <p:blipFill rotWithShape="1">
          <a:blip r:embed="rId3"/>
          <a:srcRect l="52285" r="318" b="-3"/>
          <a:stretch/>
        </p:blipFill>
        <p:spPr>
          <a:xfrm>
            <a:off x="1" y="10"/>
            <a:ext cx="4876799" cy="6857989"/>
          </a:xfrm>
          <a:prstGeom prst="rect">
            <a:avLst/>
          </a:prstGeom>
        </p:spPr>
      </p:pic>
      <p:cxnSp>
        <p:nvCxnSpPr>
          <p:cNvPr id="65" name="Straight Connector 6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4"/>
          <a:stretch>
            <a:fillRect/>
          </a:stretch>
        </p:blipFill>
        <p:spPr>
          <a:xfrm>
            <a:off x="7270173" y="6216697"/>
            <a:ext cx="2743200" cy="62451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p:txBody>
          <a:bodyPr/>
          <a:lstStyle/>
          <a:p>
            <a:r>
              <a:rPr lang="en-GB" dirty="0"/>
              <a:t>Scheme of work </a:t>
            </a: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4" name="Content Placeholder 3">
            <a:extLst>
              <a:ext uri="{FF2B5EF4-FFF2-40B4-BE49-F238E27FC236}">
                <a16:creationId xmlns:a16="http://schemas.microsoft.com/office/drawing/2014/main" id="{C413FFD9-8352-0E63-20F8-1E0093C76A1E}"/>
              </a:ext>
            </a:extLst>
          </p:cNvPr>
          <p:cNvSpPr>
            <a:spLocks noGrp="1"/>
          </p:cNvSpPr>
          <p:nvPr>
            <p:ph idx="1"/>
          </p:nvPr>
        </p:nvSpPr>
        <p:spPr/>
        <p:txBody>
          <a:bodyPr vert="horz" lIns="91440" tIns="45720" rIns="91440" bIns="45720" rtlCol="0" anchor="t">
            <a:normAutofit/>
          </a:bodyPr>
          <a:lstStyle/>
          <a:p>
            <a:pPr marL="0" indent="0">
              <a:buNone/>
            </a:pPr>
            <a:endParaRPr lang="en-GB" dirty="0"/>
          </a:p>
        </p:txBody>
      </p:sp>
    </p:spTree>
    <p:extLst>
      <p:ext uri="{BB962C8B-B14F-4D97-AF65-F5344CB8AC3E}">
        <p14:creationId xmlns:p14="http://schemas.microsoft.com/office/powerpoint/2010/main" val="276645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p:txBody>
          <a:bodyPr/>
          <a:lstStyle/>
          <a:p>
            <a:r>
              <a:rPr lang="en-GB" dirty="0"/>
              <a:t>Reading lists/ Moodle</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p:txBody>
          <a:bodyPr vert="horz" lIns="91440" tIns="45720" rIns="91440" bIns="45720" rtlCol="0" anchor="t">
            <a:normAutofit/>
          </a:bodyPr>
          <a:lstStyle/>
          <a:p>
            <a:r>
              <a:rPr lang="en-GB" dirty="0"/>
              <a:t>Please access the essential reading resources</a:t>
            </a:r>
            <a:endParaRPr lang="en-US" dirty="0"/>
          </a:p>
          <a:p>
            <a:r>
              <a:rPr lang="en-GB" dirty="0"/>
              <a:t>Online library</a:t>
            </a:r>
          </a:p>
          <a:p>
            <a:r>
              <a:rPr lang="en-GB" dirty="0"/>
              <a:t>All content will be posted to Moodle </a:t>
            </a:r>
          </a:p>
          <a:p>
            <a:r>
              <a:rPr lang="en-GB" dirty="0"/>
              <a:t>Assignments briefs</a:t>
            </a:r>
          </a:p>
          <a:p>
            <a:r>
              <a:rPr lang="en-GB" dirty="0"/>
              <a:t>Turnitin links</a:t>
            </a:r>
          </a:p>
          <a:p>
            <a:endParaRPr lang="en-GB" dirty="0"/>
          </a:p>
        </p:txBody>
      </p:sp>
    </p:spTree>
    <p:extLst>
      <p:ext uri="{BB962C8B-B14F-4D97-AF65-F5344CB8AC3E}">
        <p14:creationId xmlns:p14="http://schemas.microsoft.com/office/powerpoint/2010/main" val="1227930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dirty="0"/>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dirty="0"/>
              <a:t>•1500 word report</a:t>
            </a:r>
            <a:endParaRPr lang="en-US" dirty="0"/>
          </a:p>
          <a:p>
            <a:pPr marL="342900" indent="-342900"/>
            <a:r>
              <a:rPr lang="en-GB" dirty="0"/>
              <a:t>•Due 15th March by 23:59pm on Turnitin on the Moodle Tile</a:t>
            </a:r>
          </a:p>
          <a:p>
            <a:pPr marL="342900" indent="-342900"/>
            <a:r>
              <a:rPr lang="en-GB" dirty="0"/>
              <a:t>If submitted late by up to 7 days- capped at 40%</a:t>
            </a:r>
          </a:p>
          <a:p>
            <a:pPr marL="342900" indent="-342900"/>
            <a:r>
              <a:rPr lang="en-GB" b="1" dirty="0">
                <a:solidFill>
                  <a:srgbClr val="FF0000"/>
                </a:solidFill>
              </a:rPr>
              <a:t>If submitted later than 7 days- 0 FAIL!</a:t>
            </a:r>
          </a:p>
          <a:p>
            <a:pPr marL="342900" indent="-342900"/>
            <a:r>
              <a:rPr lang="en-GB" dirty="0"/>
              <a:t>Unless an EC is upheld by AO</a:t>
            </a:r>
          </a:p>
          <a:p>
            <a:pPr marL="342900" indent="-342900"/>
            <a:r>
              <a:rPr lang="en-GB" dirty="0"/>
              <a:t>Now lets take a look at your assignment.....</a:t>
            </a:r>
          </a:p>
          <a:p>
            <a:pPr marL="0" indent="0">
              <a:buNone/>
            </a:pPr>
            <a:endParaRPr lang="en-GB" dirty="0"/>
          </a:p>
        </p:txBody>
      </p:sp>
    </p:spTree>
    <p:extLst>
      <p:ext uri="{BB962C8B-B14F-4D97-AF65-F5344CB8AC3E}">
        <p14:creationId xmlns:p14="http://schemas.microsoft.com/office/powerpoint/2010/main" val="869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BC1A9-2EFC-E627-E45C-3EB4DEFA857A}"/>
              </a:ext>
            </a:extLst>
          </p:cNvPr>
          <p:cNvSpPr>
            <a:spLocks noGrp="1"/>
          </p:cNvSpPr>
          <p:nvPr>
            <p:ph type="title"/>
          </p:nvPr>
        </p:nvSpPr>
        <p:spPr>
          <a:xfrm>
            <a:off x="690587" y="907128"/>
            <a:ext cx="6699564" cy="1378871"/>
          </a:xfrm>
        </p:spPr>
        <p:txBody>
          <a:bodyPr>
            <a:normAutofit/>
          </a:bodyPr>
          <a:lstStyle/>
          <a:p>
            <a:r>
              <a:rPr lang="en-GB" dirty="0"/>
              <a:t>What will be covered in the module?</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A207A3-C2A3-C4C3-8B35-850B21CF9A1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buFont typeface="Arial"/>
              <a:buChar char="•"/>
            </a:pPr>
            <a:r>
              <a:rPr lang="en-GB" sz="1800" dirty="0">
                <a:ea typeface="+mn-lt"/>
                <a:cs typeface="+mn-lt"/>
              </a:rPr>
              <a:t>Problem solving techniques</a:t>
            </a:r>
          </a:p>
          <a:p>
            <a:pPr>
              <a:lnSpc>
                <a:spcPct val="110000"/>
              </a:lnSpc>
              <a:buFont typeface="Arial"/>
              <a:buChar char="•"/>
            </a:pPr>
            <a:r>
              <a:rPr lang="en-GB" sz="1800" dirty="0">
                <a:ea typeface="+mn-lt"/>
                <a:cs typeface="+mn-lt"/>
              </a:rPr>
              <a:t>Principles of problem solving and crime prevention</a:t>
            </a:r>
          </a:p>
          <a:p>
            <a:pPr>
              <a:lnSpc>
                <a:spcPct val="110000"/>
              </a:lnSpc>
              <a:buFont typeface="Arial"/>
              <a:buChar char="•"/>
            </a:pPr>
            <a:r>
              <a:rPr lang="en-GB" sz="1800" dirty="0">
                <a:ea typeface="+mn-lt"/>
                <a:cs typeface="+mn-lt"/>
              </a:rPr>
              <a:t>Tools for effective problem solving</a:t>
            </a:r>
          </a:p>
          <a:p>
            <a:pPr>
              <a:lnSpc>
                <a:spcPct val="110000"/>
              </a:lnSpc>
              <a:buFont typeface="Arial"/>
              <a:buChar char="•"/>
            </a:pPr>
            <a:r>
              <a:rPr lang="en-GB" sz="1800" dirty="0">
                <a:ea typeface="+mn-lt"/>
                <a:cs typeface="+mn-lt"/>
              </a:rPr>
              <a:t>OSARA</a:t>
            </a:r>
          </a:p>
          <a:p>
            <a:pPr>
              <a:lnSpc>
                <a:spcPct val="110000"/>
              </a:lnSpc>
              <a:buFont typeface="Arial"/>
              <a:buChar char="•"/>
            </a:pPr>
            <a:r>
              <a:rPr lang="en-GB" sz="1800" dirty="0">
                <a:ea typeface="+mn-lt"/>
                <a:cs typeface="+mn-lt"/>
              </a:rPr>
              <a:t>Professional standards and ethical considerations </a:t>
            </a:r>
          </a:p>
          <a:p>
            <a:pPr>
              <a:lnSpc>
                <a:spcPct val="110000"/>
              </a:lnSpc>
              <a:buFont typeface="Arial"/>
              <a:buChar char="•"/>
            </a:pPr>
            <a:r>
              <a:rPr lang="en-GB" sz="1800" dirty="0">
                <a:ea typeface="+mn-lt"/>
                <a:cs typeface="+mn-lt"/>
              </a:rPr>
              <a:t>Evidence-based  Policing- MODELS</a:t>
            </a:r>
          </a:p>
          <a:p>
            <a:pPr>
              <a:lnSpc>
                <a:spcPct val="110000"/>
              </a:lnSpc>
              <a:buFont typeface="Arial"/>
              <a:buChar char="•"/>
            </a:pPr>
            <a:r>
              <a:rPr lang="en-GB" sz="1800" dirty="0">
                <a:ea typeface="+mn-lt"/>
                <a:cs typeface="+mn-lt"/>
              </a:rPr>
              <a:t>Influences of bias</a:t>
            </a:r>
          </a:p>
          <a:p>
            <a:pPr>
              <a:lnSpc>
                <a:spcPct val="110000"/>
              </a:lnSpc>
              <a:buFont typeface="Arial"/>
              <a:buChar char="•"/>
            </a:pPr>
            <a:r>
              <a:rPr lang="en-GB" sz="1800" dirty="0">
                <a:ea typeface="+mn-lt"/>
                <a:cs typeface="+mn-lt"/>
              </a:rPr>
              <a:t>Risk</a:t>
            </a:r>
          </a:p>
          <a:p>
            <a:pPr marL="0" indent="0">
              <a:lnSpc>
                <a:spcPct val="110000"/>
              </a:lnSpc>
              <a:buNone/>
            </a:pPr>
            <a:endParaRPr lang="en-GB" sz="1000">
              <a:latin typeface="Calibri"/>
              <a:ea typeface="Calibri"/>
              <a:cs typeface="Calibri"/>
            </a:endParaRPr>
          </a:p>
          <a:p>
            <a:pPr>
              <a:lnSpc>
                <a:spcPct val="110000"/>
              </a:lnSpc>
            </a:pPr>
            <a:endParaRPr lang="en-GB" sz="100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Sticky notes on a wall">
            <a:extLst>
              <a:ext uri="{FF2B5EF4-FFF2-40B4-BE49-F238E27FC236}">
                <a16:creationId xmlns:a16="http://schemas.microsoft.com/office/drawing/2014/main" id="{C757652C-A6F1-679C-FEA5-5B7459A33428}"/>
              </a:ext>
            </a:extLst>
          </p:cNvPr>
          <p:cNvPicPr>
            <a:picLocks noChangeAspect="1"/>
          </p:cNvPicPr>
          <p:nvPr/>
        </p:nvPicPr>
        <p:blipFill rotWithShape="1">
          <a:blip r:embed="rId3"/>
          <a:srcRect l="28381" r="30175" b="10"/>
          <a:stretch/>
        </p:blipFill>
        <p:spPr>
          <a:xfrm>
            <a:off x="8115300" y="10"/>
            <a:ext cx="4076700" cy="6857990"/>
          </a:xfrm>
          <a:prstGeom prst="rect">
            <a:avLst/>
          </a:prstGeom>
        </p:spPr>
      </p:pic>
    </p:spTree>
    <p:extLst>
      <p:ext uri="{BB962C8B-B14F-4D97-AF65-F5344CB8AC3E}">
        <p14:creationId xmlns:p14="http://schemas.microsoft.com/office/powerpoint/2010/main" val="3422393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dirty="0"/>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dirty="0"/>
              <a:t>Defined by Lawrence Sherman in 1998</a:t>
            </a:r>
            <a:endParaRPr lang="en-US" dirty="0"/>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8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p:txBody>
          <a:bodyPr/>
          <a:lstStyle/>
          <a:p>
            <a:r>
              <a:rPr lang="en-GB" dirty="0"/>
              <a:t>TWO PROCESSES</a:t>
            </a:r>
          </a:p>
        </p:txBody>
      </p:sp>
      <p:sp>
        <p:nvSpPr>
          <p:cNvPr id="3" name="Content Placeholder 2">
            <a:extLst>
              <a:ext uri="{FF2B5EF4-FFF2-40B4-BE49-F238E27FC236}">
                <a16:creationId xmlns:a16="http://schemas.microsoft.com/office/drawing/2014/main" id="{FB4A57DB-F215-3C4B-5A00-0429C959A602}"/>
              </a:ext>
            </a:extLst>
          </p:cNvPr>
          <p:cNvSpPr>
            <a:spLocks noGrp="1"/>
          </p:cNvSpPr>
          <p:nvPr>
            <p:ph idx="1"/>
          </p:nvPr>
        </p:nvSpPr>
        <p:spPr/>
        <p:txBody>
          <a:bodyPr vert="horz" lIns="91440" tIns="45720" rIns="91440" bIns="45720" rtlCol="0" anchor="t">
            <a:normAutofit/>
          </a:bodyPr>
          <a:lstStyle/>
          <a:p>
            <a:r>
              <a:rPr lang="en-GB" b="1" dirty="0"/>
              <a:t>1- </a:t>
            </a:r>
            <a:r>
              <a:rPr lang="en-GB" dirty="0"/>
              <a:t>Use evidence to underpin and develop practice</a:t>
            </a:r>
            <a:endParaRPr lang="en-US" dirty="0"/>
          </a:p>
          <a:p>
            <a:endParaRPr lang="en-GB" dirty="0"/>
          </a:p>
          <a:p>
            <a:r>
              <a:rPr lang="en-GB" b="1" dirty="0"/>
              <a:t>2- </a:t>
            </a:r>
            <a:r>
              <a:rPr lang="en-GB" dirty="0"/>
              <a:t>Use evidence to evaluate the effectiveness of ongoing practices</a:t>
            </a:r>
          </a:p>
          <a:p>
            <a:endParaRPr lang="en-GB" dirty="0"/>
          </a:p>
          <a:p>
            <a:r>
              <a:rPr lang="en-GB" dirty="0"/>
              <a:t>College of Policing has adopted "What works" approach incorporating EBP as the Cornerstone of practice.</a:t>
            </a:r>
          </a:p>
          <a:p>
            <a:r>
              <a:rPr lang="en-GB" dirty="0"/>
              <a:t>Practitioners are encouraged to create, review and use the best available evidence to inform and challenge policies, practices and decisions (College of Policing, 2021)</a:t>
            </a:r>
          </a:p>
        </p:txBody>
      </p:sp>
    </p:spTree>
    <p:extLst>
      <p:ext uri="{BB962C8B-B14F-4D97-AF65-F5344CB8AC3E}">
        <p14:creationId xmlns:p14="http://schemas.microsoft.com/office/powerpoint/2010/main" val="380385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dirty="0"/>
              <a:t>FOR EXAMPLE...</a:t>
            </a:r>
            <a:br>
              <a:rPr lang="en-GB" dirty="0"/>
            </a:br>
            <a:r>
              <a:rPr lang="en-GB" dirty="0"/>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ormAutofit/>
          </a:bodyPr>
          <a:lstStyle/>
          <a:p>
            <a:r>
              <a:rPr lang="en-GB" dirty="0"/>
              <a:t>How do we know what medical intervention works?</a:t>
            </a:r>
          </a:p>
          <a:p>
            <a:r>
              <a:rPr lang="en-GB"/>
              <a:t>How has medicine changed over the years?</a:t>
            </a:r>
          </a:p>
          <a:p>
            <a:r>
              <a:rPr lang="en-GB" dirty="0"/>
              <a:t>Like doctors, police officers serve a role in society to reduce harm where possible </a:t>
            </a:r>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3"/>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4"/>
          <a:srcRect l="21106" r="12019"/>
          <a:stretch/>
        </p:blipFill>
        <p:spPr>
          <a:xfrm>
            <a:off x="9179627" y="225649"/>
            <a:ext cx="3014845" cy="2535851"/>
          </a:xfrm>
          <a:prstGeom prst="rect">
            <a:avLst/>
          </a:prstGeom>
        </p:spPr>
      </p:pic>
    </p:spTree>
    <p:extLst>
      <p:ext uri="{BB962C8B-B14F-4D97-AF65-F5344CB8AC3E}">
        <p14:creationId xmlns:p14="http://schemas.microsoft.com/office/powerpoint/2010/main" val="246556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F809EDF6-B3D6-B8A6-7481-3031882AAE09}"/>
              </a:ext>
            </a:extLst>
          </p:cNvPr>
          <p:cNvPicPr>
            <a:picLocks noChangeAspect="1"/>
          </p:cNvPicPr>
          <p:nvPr/>
        </p:nvPicPr>
        <p:blipFill rotWithShape="1">
          <a:blip r:embed="rId3"/>
          <a:srcRect t="5941" r="-2" b="978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647700" y="871758"/>
            <a:ext cx="9906000" cy="3871143"/>
          </a:xfrm>
        </p:spPr>
        <p:txBody>
          <a:bodyPr vert="horz" lIns="91440" tIns="45720" rIns="91440" bIns="45720" rtlCol="0" anchor="t">
            <a:normAutofit/>
          </a:bodyPr>
          <a:lstStyle/>
          <a:p>
            <a:r>
              <a:rPr lang="en-US" sz="5400">
                <a:solidFill>
                  <a:srgbClr val="FFFFFF"/>
                </a:solidFill>
              </a:rPr>
              <a:t>WHAT IS EVIDENCE?</a:t>
            </a:r>
          </a:p>
        </p:txBody>
      </p:sp>
      <p:sp>
        <p:nvSpPr>
          <p:cNvPr id="17" name="Rectangle 1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61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8E9D-6074-E81D-8C25-F7DEB624CAA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rPr>
              <a:t>Oxford English dictionary (2013)</a:t>
            </a:r>
          </a:p>
        </p:txBody>
      </p:sp>
      <p:sp>
        <p:nvSpPr>
          <p:cNvPr id="3" name="Content Placeholder 2">
            <a:extLst>
              <a:ext uri="{FF2B5EF4-FFF2-40B4-BE49-F238E27FC236}">
                <a16:creationId xmlns:a16="http://schemas.microsoft.com/office/drawing/2014/main" id="{387B9B35-E3A6-5BD3-0BCA-7C08426AFC3F}"/>
              </a:ext>
            </a:extLst>
          </p:cNvPr>
          <p:cNvSpPr>
            <a:spLocks noGrp="1"/>
          </p:cNvSpPr>
          <p:nvPr>
            <p:ph idx="1"/>
          </p:nvPr>
        </p:nvSpPr>
        <p:spPr>
          <a:xfrm>
            <a:off x="687085" y="4742900"/>
            <a:ext cx="10238935" cy="1048299"/>
          </a:xfrm>
        </p:spPr>
        <p:txBody>
          <a:bodyPr vert="horz" lIns="91440" tIns="45720" rIns="91440" bIns="45720" rtlCol="0" anchor="b">
            <a:noAutofit/>
          </a:bodyPr>
          <a:lstStyle/>
          <a:p>
            <a:pPr marL="0" indent="0">
              <a:buNone/>
            </a:pPr>
            <a:r>
              <a:rPr lang="en-US" sz="3600" i="1" dirty="0">
                <a:solidFill>
                  <a:schemeClr val="bg2"/>
                </a:solidFill>
              </a:rPr>
              <a:t>"Information indicating whether something is true or valid"</a:t>
            </a:r>
            <a:endParaRPr lang="en-US" sz="3600" dirty="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955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dirty="0"/>
              <a:t>How do  you know if something works?</a:t>
            </a:r>
            <a:endParaRPr lang="en-GB"/>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3"/>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400" dirty="0"/>
              <a:t>What types of evidence can you think of to support if something works?</a:t>
            </a:r>
          </a:p>
          <a:p>
            <a:r>
              <a:rPr lang="en-GB" sz="2400" dirty="0"/>
              <a:t>Are some stronger than others?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82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7037-2AF7-E52A-344C-684484DC84D5}"/>
              </a:ext>
            </a:extLst>
          </p:cNvPr>
          <p:cNvSpPr>
            <a:spLocks noGrp="1"/>
          </p:cNvSpPr>
          <p:nvPr>
            <p:ph type="title"/>
          </p:nvPr>
        </p:nvSpPr>
        <p:spPr>
          <a:xfrm>
            <a:off x="5604846" y="860615"/>
            <a:ext cx="5922279" cy="1272986"/>
          </a:xfrm>
        </p:spPr>
        <p:txBody>
          <a:bodyPr>
            <a:normAutofit/>
          </a:bodyPr>
          <a:lstStyle/>
          <a:p>
            <a:r>
              <a:rPr lang="en-GB" dirty="0"/>
              <a:t>2 types of evidence</a:t>
            </a:r>
          </a:p>
        </p:txBody>
      </p:sp>
      <p:pic>
        <p:nvPicPr>
          <p:cNvPr id="5" name="Picture 4" descr="Graph on document with pen">
            <a:extLst>
              <a:ext uri="{FF2B5EF4-FFF2-40B4-BE49-F238E27FC236}">
                <a16:creationId xmlns:a16="http://schemas.microsoft.com/office/drawing/2014/main" id="{BB2554A7-6141-EDA4-44A2-5A4417578542}"/>
              </a:ext>
            </a:extLst>
          </p:cNvPr>
          <p:cNvPicPr>
            <a:picLocks noChangeAspect="1"/>
          </p:cNvPicPr>
          <p:nvPr/>
        </p:nvPicPr>
        <p:blipFill rotWithShape="1">
          <a:blip r:embed="rId3"/>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6E585-2A30-D1A3-326F-0CF382AFB0F3}"/>
              </a:ext>
            </a:extLst>
          </p:cNvPr>
          <p:cNvSpPr>
            <a:spLocks noGrp="1"/>
          </p:cNvSpPr>
          <p:nvPr>
            <p:ph idx="1"/>
          </p:nvPr>
        </p:nvSpPr>
        <p:spPr>
          <a:xfrm>
            <a:off x="5566943" y="2133600"/>
            <a:ext cx="6005933" cy="3774464"/>
          </a:xfrm>
        </p:spPr>
        <p:txBody>
          <a:bodyPr vert="horz" lIns="91440" tIns="45720" rIns="91440" bIns="45720" rtlCol="0" anchor="t">
            <a:normAutofit fontScale="85000" lnSpcReduction="20000"/>
          </a:bodyPr>
          <a:lstStyle/>
          <a:p>
            <a:pPr>
              <a:lnSpc>
                <a:spcPct val="110000"/>
              </a:lnSpc>
            </a:pPr>
            <a:r>
              <a:rPr lang="en-GB" sz="2400" dirty="0"/>
              <a:t>Pre- existing- what is already known and is available (Secondary)</a:t>
            </a:r>
            <a:endParaRPr lang="en-US" sz="2400" dirty="0"/>
          </a:p>
          <a:p>
            <a:pPr>
              <a:lnSpc>
                <a:spcPct val="110000"/>
              </a:lnSpc>
            </a:pPr>
            <a:endParaRPr lang="en-GB" sz="2400" dirty="0"/>
          </a:p>
          <a:p>
            <a:pPr>
              <a:lnSpc>
                <a:spcPct val="110000"/>
              </a:lnSpc>
            </a:pPr>
            <a:r>
              <a:rPr lang="en-GB" sz="2400" dirty="0"/>
              <a:t>Evidence that you generate directly through your own research (Primary)</a:t>
            </a:r>
          </a:p>
          <a:p>
            <a:pPr>
              <a:lnSpc>
                <a:spcPct val="110000"/>
              </a:lnSpc>
            </a:pPr>
            <a:endParaRPr lang="en-GB" sz="2400" dirty="0"/>
          </a:p>
          <a:p>
            <a:pPr>
              <a:lnSpc>
                <a:spcPct val="110000"/>
              </a:lnSpc>
            </a:pPr>
            <a:endParaRPr lang="en-GB" sz="2400" dirty="0"/>
          </a:p>
          <a:p>
            <a:pPr marL="0" indent="0">
              <a:lnSpc>
                <a:spcPct val="110000"/>
              </a:lnSpc>
              <a:buNone/>
            </a:pPr>
            <a:r>
              <a:rPr lang="en-GB" sz="2400" i="1" dirty="0"/>
              <a:t>"A research project which gathers low- level evidence that is well designed and carried out is much better than one which aims to gather higher- level evidence but is poorly constructed and conducted"</a:t>
            </a:r>
            <a:r>
              <a:rPr lang="en-GB" sz="1600" i="1" dirty="0"/>
              <a:t> </a:t>
            </a:r>
            <a:r>
              <a:rPr lang="en-GB" sz="1600" dirty="0"/>
              <a:t>(Spooner et al, 2022)</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858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695324" y="897752"/>
            <a:ext cx="3601757" cy="1955927"/>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683373" y="2853679"/>
            <a:ext cx="3613708" cy="3391733"/>
          </a:xfrm>
        </p:spPr>
        <p:txBody>
          <a:bodyPr vert="horz" lIns="91440" tIns="45720" rIns="91440" bIns="45720" rtlCol="0">
            <a:normAutofit/>
          </a:bodyPr>
          <a:lstStyle/>
          <a:p>
            <a:pPr>
              <a:lnSpc>
                <a:spcPct val="110000"/>
              </a:lnSpc>
            </a:pPr>
            <a:r>
              <a:rPr lang="en-GB" sz="1600"/>
              <a:t>It is a practical tool for policing, rather than a theoretical academic exercise.</a:t>
            </a:r>
          </a:p>
          <a:p>
            <a:pPr marL="0" indent="0">
              <a:lnSpc>
                <a:spcPct val="110000"/>
              </a:lnSpc>
              <a:buNone/>
            </a:pPr>
            <a:r>
              <a:rPr lang="en-GB" sz="1600" i="1"/>
              <a:t>"Policing related research will help us to improve police learning and development, and can directly inform practical, frontline policing"</a:t>
            </a:r>
            <a:r>
              <a:rPr lang="en-GB" sz="1600"/>
              <a:t> (College of Policing, 2020).</a:t>
            </a:r>
          </a:p>
          <a:p>
            <a:pPr>
              <a:lnSpc>
                <a:spcPct val="110000"/>
              </a:lnSpc>
            </a:pPr>
            <a:r>
              <a:rPr lang="en-GB" sz="1600"/>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3"/>
          <a:srcRect l="24407" r="4496" b="-3"/>
          <a:stretch/>
        </p:blipFill>
        <p:spPr>
          <a:xfrm>
            <a:off x="4876800" y="10"/>
            <a:ext cx="7315200" cy="6857990"/>
          </a:xfrm>
          <a:prstGeom prst="rect">
            <a:avLst/>
          </a:prstGeom>
        </p:spPr>
      </p:pic>
    </p:spTree>
    <p:extLst>
      <p:ext uri="{BB962C8B-B14F-4D97-AF65-F5344CB8AC3E}">
        <p14:creationId xmlns:p14="http://schemas.microsoft.com/office/powerpoint/2010/main" val="615139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dirty="0" err="1"/>
              <a:t>Ebp</a:t>
            </a:r>
            <a:r>
              <a:rPr lang="en-GB" dirty="0"/>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a:bodyPr>
          <a:lstStyle/>
          <a:p>
            <a:r>
              <a:rPr lang="en-GB" dirty="0"/>
              <a:t>Do we really understand the problem?</a:t>
            </a:r>
          </a:p>
          <a:p>
            <a:r>
              <a:rPr lang="en-GB" dirty="0"/>
              <a:t>What impact is this approach having?</a:t>
            </a:r>
          </a:p>
          <a:p>
            <a:r>
              <a:rPr lang="en-GB" dirty="0"/>
              <a:t>Are we being effective?</a:t>
            </a:r>
          </a:p>
          <a:p>
            <a:r>
              <a:rPr lang="en-GB" dirty="0"/>
              <a:t>Why do we do things the way we do?</a:t>
            </a:r>
          </a:p>
          <a:p>
            <a:endParaRPr lang="en-GB" dirty="0"/>
          </a:p>
          <a:p>
            <a:pPr marL="0" indent="0">
              <a:buNone/>
            </a:pPr>
            <a:r>
              <a:rPr lang="en-GB" i="1" dirty="0"/>
              <a:t>"The benefits of Evidence based policing is maximising the policing response for the public and minimising the risk of causing harm through policing practices" </a:t>
            </a:r>
            <a:r>
              <a:rPr lang="en-GB" dirty="0"/>
              <a:t>(Kime and Wheller, 2018).</a:t>
            </a:r>
          </a:p>
          <a:p>
            <a:pPr marL="0" indent="0">
              <a:buNone/>
            </a:pPr>
            <a:endParaRPr lang="en-GB" dirty="0"/>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p:txBody>
          <a:bodyPr/>
          <a:lstStyle/>
          <a:p>
            <a:r>
              <a:rPr lang="en-GB" dirty="0"/>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a:bodyPr>
          <a:lstStyle/>
          <a:p>
            <a:pPr marL="0" indent="0">
              <a:buNone/>
            </a:pPr>
            <a:r>
              <a:rPr lang="en-GB" sz="2400" i="1" dirty="0"/>
              <a:t>"Most police practice is still shaped by local custom, opinions, theories and subjective impressions"</a:t>
            </a:r>
            <a:r>
              <a:rPr lang="en-GB" dirty="0"/>
              <a:t> (Sherman, 1998)</a:t>
            </a:r>
          </a:p>
          <a:p>
            <a:r>
              <a:rPr lang="en-GB" dirty="0"/>
              <a:t>Observational learning</a:t>
            </a:r>
          </a:p>
          <a:p>
            <a:r>
              <a:rPr lang="en-GB" dirty="0"/>
              <a:t>Experiential learning</a:t>
            </a:r>
          </a:p>
          <a:p>
            <a:r>
              <a:rPr lang="en-GB"/>
              <a:t>Start to develop habits, routines and standard ways of working due to repeated exposure to similar experiences</a:t>
            </a:r>
          </a:p>
          <a:p>
            <a:r>
              <a:rPr lang="en-GB"/>
              <a:t>What do you think is the danger of relying on observations and experiences alone?</a:t>
            </a:r>
            <a:endParaRPr lang="en-GB" dirty="0"/>
          </a:p>
          <a:p>
            <a:endParaRPr lang="en-GB" dirty="0"/>
          </a:p>
        </p:txBody>
      </p:sp>
    </p:spTree>
    <p:extLst>
      <p:ext uri="{BB962C8B-B14F-4D97-AF65-F5344CB8AC3E}">
        <p14:creationId xmlns:p14="http://schemas.microsoft.com/office/powerpoint/2010/main" val="3284911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dirty="0">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dirty="0"/>
              <a:t>A) You should be basing your decisions on the most reliable data you can obtain and also on the fullest data set that you can proportionately gather. Therefore, in this scenario using the analysts information would be the recommended option.</a:t>
            </a:r>
          </a:p>
          <a:p>
            <a:endParaRPr lang="en-GB" dirty="0"/>
          </a:p>
          <a:p>
            <a:r>
              <a:rPr lang="en-GB" dirty="0"/>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222C-C354-FC1E-9162-41EADAD64DC6}"/>
              </a:ext>
            </a:extLst>
          </p:cNvPr>
          <p:cNvSpPr>
            <a:spLocks noGrp="1"/>
          </p:cNvSpPr>
          <p:nvPr>
            <p:ph type="title"/>
          </p:nvPr>
        </p:nvSpPr>
        <p:spPr/>
        <p:txBody>
          <a:bodyPr/>
          <a:lstStyle/>
          <a:p>
            <a:r>
              <a:rPr lang="en-GB"/>
              <a:t>EVIDENCE BASED POLICING APPROACHES- ATLAS</a:t>
            </a:r>
          </a:p>
        </p:txBody>
      </p:sp>
      <p:sp>
        <p:nvSpPr>
          <p:cNvPr id="3" name="Content Placeholder 2">
            <a:extLst>
              <a:ext uri="{FF2B5EF4-FFF2-40B4-BE49-F238E27FC236}">
                <a16:creationId xmlns:a16="http://schemas.microsoft.com/office/drawing/2014/main" id="{27EE14C5-2210-ED13-E48F-66BEE3900AE2}"/>
              </a:ext>
            </a:extLst>
          </p:cNvPr>
          <p:cNvSpPr>
            <a:spLocks noGrp="1"/>
          </p:cNvSpPr>
          <p:nvPr>
            <p:ph idx="1"/>
          </p:nvPr>
        </p:nvSpPr>
        <p:spPr/>
        <p:txBody>
          <a:bodyPr/>
          <a:lstStyle/>
          <a:p>
            <a:endParaRPr lang="en-GB"/>
          </a:p>
        </p:txBody>
      </p:sp>
      <p:sp>
        <p:nvSpPr>
          <p:cNvPr id="4" name="Callout: Right Arrow 10">
            <a:extLst>
              <a:ext uri="{FF2B5EF4-FFF2-40B4-BE49-F238E27FC236}">
                <a16:creationId xmlns:a16="http://schemas.microsoft.com/office/drawing/2014/main" id="{A465CE84-2205-2C79-5C08-ABFEB19DCA76}"/>
              </a:ext>
            </a:extLst>
          </p:cNvPr>
          <p:cNvSpPr/>
          <p:nvPr/>
        </p:nvSpPr>
        <p:spPr>
          <a:xfrm>
            <a:off x="3394364" y="2299405"/>
            <a:ext cx="2651903" cy="3454143"/>
          </a:xfrm>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 name="connsiteX0" fmla="*/ 0 w 2651903"/>
              <a:gd name="connsiteY0" fmla="*/ 0 h 3454143"/>
              <a:gd name="connsiteX1" fmla="*/ 608838 w 2651903"/>
              <a:gd name="connsiteY1" fmla="*/ 0 h 3454143"/>
              <a:gd name="connsiteX2" fmla="*/ 1200445 w 2651903"/>
              <a:gd name="connsiteY2" fmla="*/ 0 h 3454143"/>
              <a:gd name="connsiteX3" fmla="*/ 1723127 w 2651903"/>
              <a:gd name="connsiteY3" fmla="*/ 0 h 3454143"/>
              <a:gd name="connsiteX4" fmla="*/ 1723127 w 2651903"/>
              <a:gd name="connsiteY4" fmla="*/ 711748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00526 w 2651903"/>
              <a:gd name="connsiteY8" fmla="*/ 1375695 h 3454143"/>
              <a:gd name="connsiteX9" fmla="*/ 2651903 w 2651903"/>
              <a:gd name="connsiteY9" fmla="*/ 1727072 h 3454143"/>
              <a:gd name="connsiteX10" fmla="*/ 2327045 w 2651903"/>
              <a:gd name="connsiteY10" fmla="*/ 2051930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56351 h 3454143"/>
              <a:gd name="connsiteX15" fmla="*/ 1723127 w 2651903"/>
              <a:gd name="connsiteY15" fmla="*/ 3454143 h 3454143"/>
              <a:gd name="connsiteX16" fmla="*/ 1114289 w 2651903"/>
              <a:gd name="connsiteY16" fmla="*/ 3454143 h 3454143"/>
              <a:gd name="connsiteX17" fmla="*/ 557144 w 2651903"/>
              <a:gd name="connsiteY17" fmla="*/ 3454143 h 3454143"/>
              <a:gd name="connsiteX18" fmla="*/ 0 w 2651903"/>
              <a:gd name="connsiteY18" fmla="*/ 3454143 h 3454143"/>
              <a:gd name="connsiteX19" fmla="*/ 0 w 2651903"/>
              <a:gd name="connsiteY19" fmla="*/ 2797856 h 3454143"/>
              <a:gd name="connsiteX20" fmla="*/ 0 w 2651903"/>
              <a:gd name="connsiteY20" fmla="*/ 2210652 h 3454143"/>
              <a:gd name="connsiteX21" fmla="*/ 0 w 2651903"/>
              <a:gd name="connsiteY21" fmla="*/ 1588906 h 3454143"/>
              <a:gd name="connsiteX22" fmla="*/ 0 w 2651903"/>
              <a:gd name="connsiteY22" fmla="*/ 828994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09330" y="-9476"/>
                  <a:pt x="365741" y="61862"/>
                  <a:pt x="557144" y="0"/>
                </a:cubicBezTo>
                <a:cubicBezTo>
                  <a:pt x="719031" y="-45704"/>
                  <a:pt x="987188" y="4808"/>
                  <a:pt x="1131520" y="0"/>
                </a:cubicBezTo>
                <a:cubicBezTo>
                  <a:pt x="1267875" y="3799"/>
                  <a:pt x="1536792" y="10620"/>
                  <a:pt x="1723127" y="0"/>
                </a:cubicBezTo>
                <a:cubicBezTo>
                  <a:pt x="1725483" y="189223"/>
                  <a:pt x="1720669" y="512733"/>
                  <a:pt x="1723127" y="655924"/>
                </a:cubicBezTo>
                <a:cubicBezTo>
                  <a:pt x="1705857" y="796322"/>
                  <a:pt x="1770581" y="1099841"/>
                  <a:pt x="1723127" y="1395584"/>
                </a:cubicBezTo>
                <a:cubicBezTo>
                  <a:pt x="1795422" y="1420756"/>
                  <a:pt x="1903122" y="1401247"/>
                  <a:pt x="1988927" y="1395584"/>
                </a:cubicBezTo>
                <a:cubicBezTo>
                  <a:pt x="1980915" y="1275419"/>
                  <a:pt x="1990711" y="1226432"/>
                  <a:pt x="1988927" y="1064096"/>
                </a:cubicBezTo>
                <a:cubicBezTo>
                  <a:pt x="2095354" y="1193087"/>
                  <a:pt x="2212080" y="1331170"/>
                  <a:pt x="2333675" y="1408844"/>
                </a:cubicBezTo>
                <a:cubicBezTo>
                  <a:pt x="2444898" y="1491637"/>
                  <a:pt x="2518988" y="1625690"/>
                  <a:pt x="2651903" y="1727072"/>
                </a:cubicBezTo>
                <a:cubicBezTo>
                  <a:pt x="2538546" y="1847353"/>
                  <a:pt x="2416800" y="1959253"/>
                  <a:pt x="2313785" y="2065189"/>
                </a:cubicBezTo>
                <a:cubicBezTo>
                  <a:pt x="2201611" y="2168902"/>
                  <a:pt x="2099958" y="2287104"/>
                  <a:pt x="1988927" y="2390047"/>
                </a:cubicBezTo>
                <a:cubicBezTo>
                  <a:pt x="1995395" y="2285006"/>
                  <a:pt x="1956248" y="2195116"/>
                  <a:pt x="1988927" y="2058559"/>
                </a:cubicBezTo>
                <a:cubicBezTo>
                  <a:pt x="1927552" y="2055430"/>
                  <a:pt x="1807962" y="2047251"/>
                  <a:pt x="1723127" y="2058559"/>
                </a:cubicBezTo>
                <a:cubicBezTo>
                  <a:pt x="1748635" y="2302026"/>
                  <a:pt x="1734207" y="2557304"/>
                  <a:pt x="1723127" y="2742395"/>
                </a:cubicBezTo>
                <a:cubicBezTo>
                  <a:pt x="1712908" y="2912640"/>
                  <a:pt x="1653047" y="3247856"/>
                  <a:pt x="1723127" y="3454143"/>
                </a:cubicBezTo>
                <a:cubicBezTo>
                  <a:pt x="1563511" y="3444484"/>
                  <a:pt x="1461971" y="3442174"/>
                  <a:pt x="1200445" y="3454143"/>
                </a:cubicBezTo>
                <a:cubicBezTo>
                  <a:pt x="962023" y="3464701"/>
                  <a:pt x="880476" y="3458078"/>
                  <a:pt x="608838" y="3454143"/>
                </a:cubicBezTo>
                <a:cubicBezTo>
                  <a:pt x="305695" y="3455510"/>
                  <a:pt x="181644" y="3475062"/>
                  <a:pt x="0" y="3454143"/>
                </a:cubicBezTo>
                <a:cubicBezTo>
                  <a:pt x="-17779" y="3173911"/>
                  <a:pt x="17132" y="2911517"/>
                  <a:pt x="0" y="2763314"/>
                </a:cubicBezTo>
                <a:cubicBezTo>
                  <a:pt x="-46079" y="2608833"/>
                  <a:pt x="8483" y="2193505"/>
                  <a:pt x="0" y="2037944"/>
                </a:cubicBezTo>
                <a:cubicBezTo>
                  <a:pt x="-3003" y="1929203"/>
                  <a:pt x="-71011" y="1665036"/>
                  <a:pt x="0" y="1278033"/>
                </a:cubicBezTo>
                <a:cubicBezTo>
                  <a:pt x="26638" y="935067"/>
                  <a:pt x="-15580" y="911215"/>
                  <a:pt x="0" y="690829"/>
                </a:cubicBezTo>
                <a:cubicBezTo>
                  <a:pt x="-6881" y="476177"/>
                  <a:pt x="28646" y="346089"/>
                  <a:pt x="0" y="0"/>
                </a:cubicBezTo>
                <a:close/>
              </a:path>
              <a:path w="2651903" h="3454143" stroke="0" extrusionOk="0">
                <a:moveTo>
                  <a:pt x="0" y="0"/>
                </a:moveTo>
                <a:cubicBezTo>
                  <a:pt x="198116" y="-7894"/>
                  <a:pt x="313449" y="-7742"/>
                  <a:pt x="608838" y="0"/>
                </a:cubicBezTo>
                <a:cubicBezTo>
                  <a:pt x="883478" y="9179"/>
                  <a:pt x="921643" y="-6930"/>
                  <a:pt x="1200445" y="0"/>
                </a:cubicBezTo>
                <a:cubicBezTo>
                  <a:pt x="1377972" y="-13953"/>
                  <a:pt x="1491594" y="-20601"/>
                  <a:pt x="1723127" y="0"/>
                </a:cubicBezTo>
                <a:cubicBezTo>
                  <a:pt x="1746247" y="181183"/>
                  <a:pt x="1740608" y="513495"/>
                  <a:pt x="1723127" y="711748"/>
                </a:cubicBezTo>
                <a:cubicBezTo>
                  <a:pt x="1702386" y="936672"/>
                  <a:pt x="1722189" y="1094951"/>
                  <a:pt x="1723127" y="1395584"/>
                </a:cubicBezTo>
                <a:cubicBezTo>
                  <a:pt x="1812611" y="1379496"/>
                  <a:pt x="1901079" y="1397165"/>
                  <a:pt x="1988927" y="1395584"/>
                </a:cubicBezTo>
                <a:cubicBezTo>
                  <a:pt x="1997991" y="1287308"/>
                  <a:pt x="1990696" y="1221529"/>
                  <a:pt x="1988927" y="1064096"/>
                </a:cubicBezTo>
                <a:cubicBezTo>
                  <a:pt x="2064092" y="1122236"/>
                  <a:pt x="2172367" y="1290303"/>
                  <a:pt x="2300526" y="1375695"/>
                </a:cubicBezTo>
                <a:cubicBezTo>
                  <a:pt x="2399096" y="1474173"/>
                  <a:pt x="2511727" y="1559430"/>
                  <a:pt x="2651903" y="1727072"/>
                </a:cubicBezTo>
                <a:cubicBezTo>
                  <a:pt x="2535105" y="1804108"/>
                  <a:pt x="2484920" y="1878329"/>
                  <a:pt x="2327045" y="2051930"/>
                </a:cubicBezTo>
                <a:cubicBezTo>
                  <a:pt x="2172135" y="2216403"/>
                  <a:pt x="2146055" y="2254667"/>
                  <a:pt x="1988927" y="2390047"/>
                </a:cubicBezTo>
                <a:cubicBezTo>
                  <a:pt x="1988586" y="2256521"/>
                  <a:pt x="1992988" y="2170565"/>
                  <a:pt x="1988927" y="2058559"/>
                </a:cubicBezTo>
                <a:cubicBezTo>
                  <a:pt x="1859846" y="2038502"/>
                  <a:pt x="1790512" y="2070566"/>
                  <a:pt x="1723127" y="2058559"/>
                </a:cubicBezTo>
                <a:cubicBezTo>
                  <a:pt x="1701469" y="2340042"/>
                  <a:pt x="1764913" y="2422068"/>
                  <a:pt x="1723127" y="2756351"/>
                </a:cubicBezTo>
                <a:cubicBezTo>
                  <a:pt x="1709553" y="3105124"/>
                  <a:pt x="1746394" y="3228009"/>
                  <a:pt x="1723127" y="3454143"/>
                </a:cubicBezTo>
                <a:cubicBezTo>
                  <a:pt x="1518186" y="3426078"/>
                  <a:pt x="1400947" y="3496015"/>
                  <a:pt x="1114289" y="3454143"/>
                </a:cubicBezTo>
                <a:cubicBezTo>
                  <a:pt x="834687" y="3433759"/>
                  <a:pt x="698236" y="3452225"/>
                  <a:pt x="557144" y="3454143"/>
                </a:cubicBezTo>
                <a:cubicBezTo>
                  <a:pt x="415836" y="3482184"/>
                  <a:pt x="229512" y="3493059"/>
                  <a:pt x="0" y="3454143"/>
                </a:cubicBezTo>
                <a:cubicBezTo>
                  <a:pt x="-11620" y="3328241"/>
                  <a:pt x="-20309" y="2955452"/>
                  <a:pt x="0" y="2797856"/>
                </a:cubicBezTo>
                <a:cubicBezTo>
                  <a:pt x="11788" y="2637445"/>
                  <a:pt x="-22642" y="2354718"/>
                  <a:pt x="0" y="2210652"/>
                </a:cubicBezTo>
                <a:cubicBezTo>
                  <a:pt x="40128" y="2045217"/>
                  <a:pt x="-56118" y="1785818"/>
                  <a:pt x="0" y="1588906"/>
                </a:cubicBezTo>
                <a:cubicBezTo>
                  <a:pt x="29645" y="1346554"/>
                  <a:pt x="-9296" y="1143186"/>
                  <a:pt x="0" y="828994"/>
                </a:cubicBezTo>
                <a:cubicBezTo>
                  <a:pt x="26857" y="526507"/>
                  <a:pt x="42823" y="395957"/>
                  <a:pt x="0" y="0"/>
                </a:cubicBezTo>
                <a:close/>
              </a:path>
              <a:path w="2651903" h="3454143" fill="none" stroke="0" extrusionOk="0">
                <a:moveTo>
                  <a:pt x="0" y="0"/>
                </a:moveTo>
                <a:cubicBezTo>
                  <a:pt x="172324" y="-22333"/>
                  <a:pt x="359005" y="52633"/>
                  <a:pt x="557144" y="0"/>
                </a:cubicBezTo>
                <a:cubicBezTo>
                  <a:pt x="733108" y="-1573"/>
                  <a:pt x="969892" y="22189"/>
                  <a:pt x="1131520" y="0"/>
                </a:cubicBezTo>
                <a:cubicBezTo>
                  <a:pt x="1283266" y="3043"/>
                  <a:pt x="1518872" y="30473"/>
                  <a:pt x="1723127" y="0"/>
                </a:cubicBezTo>
                <a:cubicBezTo>
                  <a:pt x="1699705" y="195171"/>
                  <a:pt x="1672961" y="506487"/>
                  <a:pt x="1723127" y="655924"/>
                </a:cubicBezTo>
                <a:cubicBezTo>
                  <a:pt x="1758667" y="800326"/>
                  <a:pt x="1754355" y="1060373"/>
                  <a:pt x="1723127" y="1395584"/>
                </a:cubicBezTo>
                <a:cubicBezTo>
                  <a:pt x="1807543" y="1414602"/>
                  <a:pt x="1885253" y="1417437"/>
                  <a:pt x="1988927" y="1395584"/>
                </a:cubicBezTo>
                <a:cubicBezTo>
                  <a:pt x="1977568" y="1268660"/>
                  <a:pt x="1987348" y="1232849"/>
                  <a:pt x="1988927" y="1064096"/>
                </a:cubicBezTo>
                <a:cubicBezTo>
                  <a:pt x="2118928" y="1184374"/>
                  <a:pt x="2219812" y="1320217"/>
                  <a:pt x="2333675" y="1408844"/>
                </a:cubicBezTo>
                <a:cubicBezTo>
                  <a:pt x="2456684" y="1503508"/>
                  <a:pt x="2530887" y="1632951"/>
                  <a:pt x="2651903" y="1727072"/>
                </a:cubicBezTo>
                <a:cubicBezTo>
                  <a:pt x="2538868" y="1872601"/>
                  <a:pt x="2414638" y="1963990"/>
                  <a:pt x="2313785" y="2065189"/>
                </a:cubicBezTo>
                <a:cubicBezTo>
                  <a:pt x="2212915" y="2174421"/>
                  <a:pt x="2074100" y="2276467"/>
                  <a:pt x="1988927" y="2390047"/>
                </a:cubicBezTo>
                <a:cubicBezTo>
                  <a:pt x="2006239" y="2289569"/>
                  <a:pt x="1971652" y="2187548"/>
                  <a:pt x="1988927" y="2058559"/>
                </a:cubicBezTo>
                <a:cubicBezTo>
                  <a:pt x="1945984" y="2060076"/>
                  <a:pt x="1797819" y="2041209"/>
                  <a:pt x="1723127" y="2058559"/>
                </a:cubicBezTo>
                <a:cubicBezTo>
                  <a:pt x="1737816" y="2263855"/>
                  <a:pt x="1713373" y="2567508"/>
                  <a:pt x="1723127" y="2742395"/>
                </a:cubicBezTo>
                <a:cubicBezTo>
                  <a:pt x="1691023" y="2935343"/>
                  <a:pt x="1681832" y="3266910"/>
                  <a:pt x="1723127" y="3454143"/>
                </a:cubicBezTo>
                <a:cubicBezTo>
                  <a:pt x="1555087" y="3485174"/>
                  <a:pt x="1430220" y="3450176"/>
                  <a:pt x="1200445" y="3454143"/>
                </a:cubicBezTo>
                <a:cubicBezTo>
                  <a:pt x="948335" y="3448492"/>
                  <a:pt x="879590" y="3464357"/>
                  <a:pt x="608838" y="3454143"/>
                </a:cubicBezTo>
                <a:cubicBezTo>
                  <a:pt x="330908" y="3452380"/>
                  <a:pt x="135018" y="3493108"/>
                  <a:pt x="0" y="3454143"/>
                </a:cubicBezTo>
                <a:cubicBezTo>
                  <a:pt x="-17228" y="3173942"/>
                  <a:pt x="11475" y="2885575"/>
                  <a:pt x="0" y="2763314"/>
                </a:cubicBezTo>
                <a:cubicBezTo>
                  <a:pt x="10117" y="2621823"/>
                  <a:pt x="36351" y="2214208"/>
                  <a:pt x="0" y="2037944"/>
                </a:cubicBezTo>
                <a:cubicBezTo>
                  <a:pt x="-2650" y="1818238"/>
                  <a:pt x="3624" y="1605205"/>
                  <a:pt x="0" y="1278033"/>
                </a:cubicBezTo>
                <a:cubicBezTo>
                  <a:pt x="21491" y="923811"/>
                  <a:pt x="-16921" y="919127"/>
                  <a:pt x="0" y="690829"/>
                </a:cubicBezTo>
                <a:cubicBezTo>
                  <a:pt x="21426" y="501557"/>
                  <a:pt x="38280" y="32355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41871" y="-7413"/>
                          <a:pt x="369569" y="27105"/>
                          <a:pt x="557144" y="0"/>
                        </a:cubicBezTo>
                        <a:cubicBezTo>
                          <a:pt x="744719" y="-27105"/>
                          <a:pt x="993718" y="20218"/>
                          <a:pt x="1131520" y="0"/>
                        </a:cubicBezTo>
                        <a:cubicBezTo>
                          <a:pt x="1269322" y="-20218"/>
                          <a:pt x="1536998" y="19767"/>
                          <a:pt x="1723127" y="0"/>
                        </a:cubicBezTo>
                        <a:cubicBezTo>
                          <a:pt x="1724850" y="213342"/>
                          <a:pt x="1697108" y="502089"/>
                          <a:pt x="1723127" y="655924"/>
                        </a:cubicBezTo>
                        <a:cubicBezTo>
                          <a:pt x="1749146" y="809759"/>
                          <a:pt x="1740528" y="1055369"/>
                          <a:pt x="1723127" y="1395584"/>
                        </a:cubicBezTo>
                        <a:cubicBezTo>
                          <a:pt x="1800093" y="1399060"/>
                          <a:pt x="1898175" y="1404597"/>
                          <a:pt x="1988927" y="1395584"/>
                        </a:cubicBezTo>
                        <a:cubicBezTo>
                          <a:pt x="1977168" y="1270048"/>
                          <a:pt x="1991621" y="1228082"/>
                          <a:pt x="1988927" y="1064096"/>
                        </a:cubicBezTo>
                        <a:cubicBezTo>
                          <a:pt x="2114334" y="1174677"/>
                          <a:pt x="2223030" y="1319400"/>
                          <a:pt x="2333675" y="1408844"/>
                        </a:cubicBezTo>
                        <a:cubicBezTo>
                          <a:pt x="2444320" y="1498288"/>
                          <a:pt x="2532090" y="1621505"/>
                          <a:pt x="2651903" y="1727072"/>
                        </a:cubicBezTo>
                        <a:cubicBezTo>
                          <a:pt x="2535078" y="1863146"/>
                          <a:pt x="2408255" y="1971960"/>
                          <a:pt x="2313785" y="2065189"/>
                        </a:cubicBezTo>
                        <a:cubicBezTo>
                          <a:pt x="2219315" y="2158418"/>
                          <a:pt x="2092146" y="2286682"/>
                          <a:pt x="1988927" y="2390047"/>
                        </a:cubicBezTo>
                        <a:cubicBezTo>
                          <a:pt x="2000802" y="2289839"/>
                          <a:pt x="1978934" y="2195033"/>
                          <a:pt x="1988927" y="2058559"/>
                        </a:cubicBezTo>
                        <a:cubicBezTo>
                          <a:pt x="1932853" y="2068312"/>
                          <a:pt x="1795590" y="2049833"/>
                          <a:pt x="1723127" y="2058559"/>
                        </a:cubicBezTo>
                        <a:cubicBezTo>
                          <a:pt x="1742907" y="2263348"/>
                          <a:pt x="1744887" y="2577863"/>
                          <a:pt x="1723127" y="2742395"/>
                        </a:cubicBezTo>
                        <a:cubicBezTo>
                          <a:pt x="1701367" y="2906927"/>
                          <a:pt x="1692590" y="3268673"/>
                          <a:pt x="1723127" y="3454143"/>
                        </a:cubicBezTo>
                        <a:cubicBezTo>
                          <a:pt x="1558617" y="3459559"/>
                          <a:pt x="1447231" y="3449491"/>
                          <a:pt x="1200445" y="3454143"/>
                        </a:cubicBezTo>
                        <a:cubicBezTo>
                          <a:pt x="953659" y="3458795"/>
                          <a:pt x="881243" y="3459614"/>
                          <a:pt x="608838" y="3454143"/>
                        </a:cubicBezTo>
                        <a:cubicBezTo>
                          <a:pt x="336433" y="3448672"/>
                          <a:pt x="149278" y="3477181"/>
                          <a:pt x="0" y="3454143"/>
                        </a:cubicBezTo>
                        <a:cubicBezTo>
                          <a:pt x="-23368" y="3170092"/>
                          <a:pt x="14653" y="2924393"/>
                          <a:pt x="0" y="2763314"/>
                        </a:cubicBezTo>
                        <a:cubicBezTo>
                          <a:pt x="-14653" y="2602235"/>
                          <a:pt x="13088" y="2206125"/>
                          <a:pt x="0" y="2037944"/>
                        </a:cubicBezTo>
                        <a:cubicBezTo>
                          <a:pt x="-13088" y="1869763"/>
                          <a:pt x="-32943" y="1627499"/>
                          <a:pt x="0" y="1278033"/>
                        </a:cubicBezTo>
                        <a:cubicBezTo>
                          <a:pt x="32943" y="928567"/>
                          <a:pt x="-13295" y="909876"/>
                          <a:pt x="0" y="690829"/>
                        </a:cubicBezTo>
                        <a:cubicBezTo>
                          <a:pt x="13295" y="471782"/>
                          <a:pt x="15186" y="334528"/>
                          <a:pt x="0" y="0"/>
                        </a:cubicBezTo>
                        <a:close/>
                      </a:path>
                      <a:path w="2651903" h="3454143" stroke="0" extrusionOk="0">
                        <a:moveTo>
                          <a:pt x="0" y="0"/>
                        </a:moveTo>
                        <a:cubicBezTo>
                          <a:pt x="203457" y="-13727"/>
                          <a:pt x="333948" y="-7668"/>
                          <a:pt x="608838" y="0"/>
                        </a:cubicBezTo>
                        <a:cubicBezTo>
                          <a:pt x="883728" y="7668"/>
                          <a:pt x="921434" y="-2495"/>
                          <a:pt x="1200445" y="0"/>
                        </a:cubicBezTo>
                        <a:cubicBezTo>
                          <a:pt x="1479456" y="2495"/>
                          <a:pt x="1590829" y="-1132"/>
                          <a:pt x="1723127" y="0"/>
                        </a:cubicBezTo>
                        <a:cubicBezTo>
                          <a:pt x="1742062" y="187333"/>
                          <a:pt x="1758463" y="460153"/>
                          <a:pt x="1723127" y="711748"/>
                        </a:cubicBezTo>
                        <a:cubicBezTo>
                          <a:pt x="1687791" y="963343"/>
                          <a:pt x="1716217" y="1103628"/>
                          <a:pt x="1723127" y="1395584"/>
                        </a:cubicBezTo>
                        <a:cubicBezTo>
                          <a:pt x="1799828" y="1391479"/>
                          <a:pt x="1911901" y="1383535"/>
                          <a:pt x="1988927" y="1395584"/>
                        </a:cubicBezTo>
                        <a:cubicBezTo>
                          <a:pt x="1995441" y="1280898"/>
                          <a:pt x="1985890" y="1224507"/>
                          <a:pt x="1988927" y="1064096"/>
                        </a:cubicBezTo>
                        <a:cubicBezTo>
                          <a:pt x="2083256" y="1140644"/>
                          <a:pt x="2195890" y="1266114"/>
                          <a:pt x="2300526" y="1375695"/>
                        </a:cubicBezTo>
                        <a:cubicBezTo>
                          <a:pt x="2405162" y="1485276"/>
                          <a:pt x="2496840" y="1548231"/>
                          <a:pt x="2651903" y="1727072"/>
                        </a:cubicBezTo>
                        <a:cubicBezTo>
                          <a:pt x="2553006" y="1808302"/>
                          <a:pt x="2481258" y="1886551"/>
                          <a:pt x="2327045" y="2051930"/>
                        </a:cubicBezTo>
                        <a:cubicBezTo>
                          <a:pt x="2172831" y="2217309"/>
                          <a:pt x="2151453" y="2252682"/>
                          <a:pt x="1988927" y="2390047"/>
                        </a:cubicBezTo>
                        <a:cubicBezTo>
                          <a:pt x="1988251" y="2260759"/>
                          <a:pt x="1974654" y="2160189"/>
                          <a:pt x="1988927" y="2058559"/>
                        </a:cubicBezTo>
                        <a:cubicBezTo>
                          <a:pt x="1858372" y="2046378"/>
                          <a:pt x="1783160" y="2070174"/>
                          <a:pt x="1723127" y="2058559"/>
                        </a:cubicBezTo>
                        <a:cubicBezTo>
                          <a:pt x="1689601" y="2342850"/>
                          <a:pt x="1743879" y="2426900"/>
                          <a:pt x="1723127" y="2756351"/>
                        </a:cubicBezTo>
                        <a:cubicBezTo>
                          <a:pt x="1702375" y="3085802"/>
                          <a:pt x="1735768" y="3244506"/>
                          <a:pt x="1723127" y="3454143"/>
                        </a:cubicBezTo>
                        <a:cubicBezTo>
                          <a:pt x="1520808" y="3424179"/>
                          <a:pt x="1393436" y="3469139"/>
                          <a:pt x="1114289" y="3454143"/>
                        </a:cubicBezTo>
                        <a:cubicBezTo>
                          <a:pt x="835142" y="3439147"/>
                          <a:pt x="692397" y="3458295"/>
                          <a:pt x="557144" y="3454143"/>
                        </a:cubicBezTo>
                        <a:cubicBezTo>
                          <a:pt x="421892" y="3449991"/>
                          <a:pt x="240437" y="3476153"/>
                          <a:pt x="0" y="3454143"/>
                        </a:cubicBezTo>
                        <a:cubicBezTo>
                          <a:pt x="-3398" y="3308470"/>
                          <a:pt x="-14675" y="2952634"/>
                          <a:pt x="0" y="2797856"/>
                        </a:cubicBezTo>
                        <a:cubicBezTo>
                          <a:pt x="14675" y="2643078"/>
                          <a:pt x="-17553" y="2372985"/>
                          <a:pt x="0" y="2210652"/>
                        </a:cubicBezTo>
                        <a:cubicBezTo>
                          <a:pt x="17553" y="2048319"/>
                          <a:pt x="-23964" y="1806761"/>
                          <a:pt x="0" y="1588906"/>
                        </a:cubicBezTo>
                        <a:cubicBezTo>
                          <a:pt x="23964" y="1371051"/>
                          <a:pt x="-31629" y="1128121"/>
                          <a:pt x="0" y="828994"/>
                        </a:cubicBezTo>
                        <a:cubicBezTo>
                          <a:pt x="31629" y="529867"/>
                          <a:pt x="12858" y="4025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T</a:t>
            </a:r>
          </a:p>
          <a:p>
            <a:pPr algn="ctr" defTabSz="832104">
              <a:spcAft>
                <a:spcPts val="600"/>
              </a:spcAft>
            </a:pPr>
            <a:r>
              <a:rPr lang="en-GB" sz="3640" b="1" kern="1200">
                <a:solidFill>
                  <a:schemeClr val="tx1"/>
                </a:solidFill>
                <a:latin typeface="+mn-lt"/>
                <a:ea typeface="+mn-ea"/>
                <a:cs typeface="+mn-cs"/>
              </a:rPr>
              <a:t>L</a:t>
            </a:r>
          </a:p>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S</a:t>
            </a:r>
            <a:endParaRPr lang="en-GB" sz="4000" b="1">
              <a:solidFill>
                <a:schemeClr val="tx1"/>
              </a:solidFill>
            </a:endParaRPr>
          </a:p>
        </p:txBody>
      </p:sp>
      <p:sp>
        <p:nvSpPr>
          <p:cNvPr id="5" name="Content Placeholder 4">
            <a:extLst>
              <a:ext uri="{FF2B5EF4-FFF2-40B4-BE49-F238E27FC236}">
                <a16:creationId xmlns:a16="http://schemas.microsoft.com/office/drawing/2014/main" id="{AFA25CB1-82B4-09E2-965B-8FCAA72F0B3C}"/>
              </a:ext>
            </a:extLst>
          </p:cNvPr>
          <p:cNvSpPr txBox="1">
            <a:spLocks/>
          </p:cNvSpPr>
          <p:nvPr/>
        </p:nvSpPr>
        <p:spPr>
          <a:xfrm>
            <a:off x="6442550" y="2385996"/>
            <a:ext cx="1832379" cy="3454143"/>
          </a:xfrm>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 name="connsiteX0" fmla="*/ 0 w 1832379"/>
              <a:gd name="connsiteY0" fmla="*/ 0 h 3454143"/>
              <a:gd name="connsiteX1" fmla="*/ 574145 w 1832379"/>
              <a:gd name="connsiteY1" fmla="*/ 0 h 3454143"/>
              <a:gd name="connsiteX2" fmla="*/ 1166615 w 1832379"/>
              <a:gd name="connsiteY2" fmla="*/ 0 h 3454143"/>
              <a:gd name="connsiteX3" fmla="*/ 1832379 w 1832379"/>
              <a:gd name="connsiteY3" fmla="*/ 0 h 3454143"/>
              <a:gd name="connsiteX4" fmla="*/ 1832379 w 1832379"/>
              <a:gd name="connsiteY4" fmla="*/ 690829 h 3454143"/>
              <a:gd name="connsiteX5" fmla="*/ 1832379 w 1832379"/>
              <a:gd name="connsiteY5" fmla="*/ 1416199 h 3454143"/>
              <a:gd name="connsiteX6" fmla="*/ 1832379 w 1832379"/>
              <a:gd name="connsiteY6" fmla="*/ 2037944 h 3454143"/>
              <a:gd name="connsiteX7" fmla="*/ 1832379 w 1832379"/>
              <a:gd name="connsiteY7" fmla="*/ 2763314 h 3454143"/>
              <a:gd name="connsiteX8" fmla="*/ 1832379 w 1832379"/>
              <a:gd name="connsiteY8" fmla="*/ 3454143 h 3454143"/>
              <a:gd name="connsiteX9" fmla="*/ 1221586 w 1832379"/>
              <a:gd name="connsiteY9" fmla="*/ 3454143 h 3454143"/>
              <a:gd name="connsiteX10" fmla="*/ 574145 w 1832379"/>
              <a:gd name="connsiteY10" fmla="*/ 3454143 h 3454143"/>
              <a:gd name="connsiteX11" fmla="*/ 0 w 1832379"/>
              <a:gd name="connsiteY11" fmla="*/ 3454143 h 3454143"/>
              <a:gd name="connsiteX12" fmla="*/ 0 w 1832379"/>
              <a:gd name="connsiteY12" fmla="*/ 2763314 h 3454143"/>
              <a:gd name="connsiteX13" fmla="*/ 0 w 1832379"/>
              <a:gd name="connsiteY13" fmla="*/ 2107027 h 3454143"/>
              <a:gd name="connsiteX14" fmla="*/ 0 w 1832379"/>
              <a:gd name="connsiteY14" fmla="*/ 1347116 h 3454143"/>
              <a:gd name="connsiteX15" fmla="*/ 0 w 1832379"/>
              <a:gd name="connsiteY15" fmla="*/ 759911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58770" y="7845"/>
                  <a:pt x="319865" y="-1438"/>
                  <a:pt x="610793" y="0"/>
                </a:cubicBezTo>
                <a:cubicBezTo>
                  <a:pt x="910034" y="-10228"/>
                  <a:pt x="988017" y="-32338"/>
                  <a:pt x="1184938" y="0"/>
                </a:cubicBezTo>
                <a:cubicBezTo>
                  <a:pt x="1377858" y="69882"/>
                  <a:pt x="1595293" y="13549"/>
                  <a:pt x="1832379" y="0"/>
                </a:cubicBezTo>
                <a:cubicBezTo>
                  <a:pt x="1862102" y="197492"/>
                  <a:pt x="1840474" y="345195"/>
                  <a:pt x="1832379" y="587204"/>
                </a:cubicBezTo>
                <a:cubicBezTo>
                  <a:pt x="1816259" y="792530"/>
                  <a:pt x="1865328" y="1098912"/>
                  <a:pt x="1832379" y="1347116"/>
                </a:cubicBezTo>
                <a:cubicBezTo>
                  <a:pt x="1832636" y="1605058"/>
                  <a:pt x="1864134" y="1836559"/>
                  <a:pt x="1832379" y="2107027"/>
                </a:cubicBezTo>
                <a:cubicBezTo>
                  <a:pt x="1841406" y="2347740"/>
                  <a:pt x="1862549" y="2516742"/>
                  <a:pt x="1832379" y="2694232"/>
                </a:cubicBezTo>
                <a:cubicBezTo>
                  <a:pt x="1789815" y="2880792"/>
                  <a:pt x="1812497" y="3190336"/>
                  <a:pt x="1832379" y="3454143"/>
                </a:cubicBezTo>
                <a:cubicBezTo>
                  <a:pt x="1584438" y="3426281"/>
                  <a:pt x="1491216" y="3469188"/>
                  <a:pt x="1258234" y="3454143"/>
                </a:cubicBezTo>
                <a:cubicBezTo>
                  <a:pt x="1036299" y="3428265"/>
                  <a:pt x="844490" y="3450534"/>
                  <a:pt x="610793" y="3454143"/>
                </a:cubicBezTo>
                <a:cubicBezTo>
                  <a:pt x="402513" y="3480442"/>
                  <a:pt x="140132" y="3470846"/>
                  <a:pt x="0" y="3454143"/>
                </a:cubicBezTo>
                <a:cubicBezTo>
                  <a:pt x="35007" y="3209282"/>
                  <a:pt x="1593" y="2995806"/>
                  <a:pt x="0" y="2763314"/>
                </a:cubicBezTo>
                <a:cubicBezTo>
                  <a:pt x="38569" y="2508773"/>
                  <a:pt x="-5043" y="2361854"/>
                  <a:pt x="0" y="2176110"/>
                </a:cubicBezTo>
                <a:cubicBezTo>
                  <a:pt x="6095" y="2013669"/>
                  <a:pt x="-23550" y="1589895"/>
                  <a:pt x="0" y="1416199"/>
                </a:cubicBezTo>
                <a:cubicBezTo>
                  <a:pt x="50556" y="1256181"/>
                  <a:pt x="4104" y="941962"/>
                  <a:pt x="0" y="794453"/>
                </a:cubicBezTo>
                <a:cubicBezTo>
                  <a:pt x="-15773" y="643944"/>
                  <a:pt x="10995" y="215421"/>
                  <a:pt x="0" y="0"/>
                </a:cubicBezTo>
                <a:close/>
              </a:path>
              <a:path w="1832379" h="3454143" stroke="0" extrusionOk="0">
                <a:moveTo>
                  <a:pt x="0" y="0"/>
                </a:moveTo>
                <a:cubicBezTo>
                  <a:pt x="166649" y="-42909"/>
                  <a:pt x="449642" y="31870"/>
                  <a:pt x="574145" y="0"/>
                </a:cubicBezTo>
                <a:cubicBezTo>
                  <a:pt x="704549" y="-14182"/>
                  <a:pt x="1040771" y="-14961"/>
                  <a:pt x="1166615" y="0"/>
                </a:cubicBezTo>
                <a:cubicBezTo>
                  <a:pt x="1319306" y="19206"/>
                  <a:pt x="1566565" y="19150"/>
                  <a:pt x="1832379" y="0"/>
                </a:cubicBezTo>
                <a:cubicBezTo>
                  <a:pt x="1897438" y="207337"/>
                  <a:pt x="1824707" y="390094"/>
                  <a:pt x="1832379" y="690829"/>
                </a:cubicBezTo>
                <a:cubicBezTo>
                  <a:pt x="1868694" y="1016697"/>
                  <a:pt x="1817389" y="1247988"/>
                  <a:pt x="1832379" y="1416199"/>
                </a:cubicBezTo>
                <a:cubicBezTo>
                  <a:pt x="1816247" y="1591671"/>
                  <a:pt x="1829392" y="1815216"/>
                  <a:pt x="1832379" y="2037944"/>
                </a:cubicBezTo>
                <a:cubicBezTo>
                  <a:pt x="1879664" y="2253366"/>
                  <a:pt x="1850748" y="2529631"/>
                  <a:pt x="1832379" y="2763314"/>
                </a:cubicBezTo>
                <a:cubicBezTo>
                  <a:pt x="1787958" y="3037461"/>
                  <a:pt x="1855299" y="3118767"/>
                  <a:pt x="1832379" y="3454143"/>
                </a:cubicBezTo>
                <a:cubicBezTo>
                  <a:pt x="1648103" y="3490674"/>
                  <a:pt x="1350618" y="3487944"/>
                  <a:pt x="1221586" y="3454143"/>
                </a:cubicBezTo>
                <a:cubicBezTo>
                  <a:pt x="1103101" y="3437513"/>
                  <a:pt x="801689" y="3468519"/>
                  <a:pt x="574145" y="3454143"/>
                </a:cubicBezTo>
                <a:cubicBezTo>
                  <a:pt x="382355" y="3470000"/>
                  <a:pt x="260912" y="3450295"/>
                  <a:pt x="0" y="3454143"/>
                </a:cubicBezTo>
                <a:cubicBezTo>
                  <a:pt x="38892" y="3207606"/>
                  <a:pt x="27252" y="3025932"/>
                  <a:pt x="0" y="2763314"/>
                </a:cubicBezTo>
                <a:cubicBezTo>
                  <a:pt x="-8039" y="2465874"/>
                  <a:pt x="19672" y="2422032"/>
                  <a:pt x="0" y="2107027"/>
                </a:cubicBezTo>
                <a:cubicBezTo>
                  <a:pt x="2520" y="1772467"/>
                  <a:pt x="43924" y="1628759"/>
                  <a:pt x="0" y="1347116"/>
                </a:cubicBezTo>
                <a:cubicBezTo>
                  <a:pt x="-22176" y="1046805"/>
                  <a:pt x="26879" y="960816"/>
                  <a:pt x="0" y="759911"/>
                </a:cubicBezTo>
                <a:cubicBezTo>
                  <a:pt x="-21702" y="538632"/>
                  <a:pt x="-1908" y="372924"/>
                  <a:pt x="0" y="0"/>
                </a:cubicBezTo>
                <a:close/>
              </a:path>
              <a:path w="1832379" h="3454143" fill="none" stroke="0" extrusionOk="0">
                <a:moveTo>
                  <a:pt x="0" y="0"/>
                </a:moveTo>
                <a:cubicBezTo>
                  <a:pt x="167806" y="15953"/>
                  <a:pt x="294854" y="8828"/>
                  <a:pt x="610793" y="0"/>
                </a:cubicBezTo>
                <a:cubicBezTo>
                  <a:pt x="893941" y="-28965"/>
                  <a:pt x="1000529" y="-35108"/>
                  <a:pt x="1184938" y="0"/>
                </a:cubicBezTo>
                <a:cubicBezTo>
                  <a:pt x="1386510" y="10361"/>
                  <a:pt x="1595673" y="-2402"/>
                  <a:pt x="1832379" y="0"/>
                </a:cubicBezTo>
                <a:cubicBezTo>
                  <a:pt x="1890927" y="196238"/>
                  <a:pt x="1842588" y="370273"/>
                  <a:pt x="1832379" y="587204"/>
                </a:cubicBezTo>
                <a:cubicBezTo>
                  <a:pt x="1831315" y="769837"/>
                  <a:pt x="1822126" y="1047891"/>
                  <a:pt x="1832379" y="1347116"/>
                </a:cubicBezTo>
                <a:cubicBezTo>
                  <a:pt x="1830160" y="1627586"/>
                  <a:pt x="1794507" y="1871926"/>
                  <a:pt x="1832379" y="2107027"/>
                </a:cubicBezTo>
                <a:cubicBezTo>
                  <a:pt x="1823797" y="2369148"/>
                  <a:pt x="1851957" y="2531722"/>
                  <a:pt x="1832379" y="2694232"/>
                </a:cubicBezTo>
                <a:cubicBezTo>
                  <a:pt x="1783000" y="2875002"/>
                  <a:pt x="1810239" y="3214513"/>
                  <a:pt x="1832379" y="3454143"/>
                </a:cubicBezTo>
                <a:cubicBezTo>
                  <a:pt x="1595851" y="3442627"/>
                  <a:pt x="1512149" y="3465335"/>
                  <a:pt x="1258234" y="3454143"/>
                </a:cubicBezTo>
                <a:cubicBezTo>
                  <a:pt x="1022225" y="3458984"/>
                  <a:pt x="840419" y="3408757"/>
                  <a:pt x="610793" y="3454143"/>
                </a:cubicBezTo>
                <a:cubicBezTo>
                  <a:pt x="378456" y="3448732"/>
                  <a:pt x="137137" y="3445720"/>
                  <a:pt x="0" y="3454143"/>
                </a:cubicBezTo>
                <a:cubicBezTo>
                  <a:pt x="-2492" y="3173826"/>
                  <a:pt x="-38735" y="3006412"/>
                  <a:pt x="0" y="2763314"/>
                </a:cubicBezTo>
                <a:cubicBezTo>
                  <a:pt x="10037" y="2495122"/>
                  <a:pt x="-8431" y="2339405"/>
                  <a:pt x="0" y="2176110"/>
                </a:cubicBezTo>
                <a:cubicBezTo>
                  <a:pt x="31371" y="1992761"/>
                  <a:pt x="-32409" y="1580684"/>
                  <a:pt x="0" y="1416199"/>
                </a:cubicBezTo>
                <a:cubicBezTo>
                  <a:pt x="22990" y="1257344"/>
                  <a:pt x="-23948" y="922230"/>
                  <a:pt x="0" y="794453"/>
                </a:cubicBezTo>
                <a:cubicBezTo>
                  <a:pt x="29394" y="651138"/>
                  <a:pt x="55244" y="25270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69568" y="11640"/>
                          <a:pt x="313774" y="13829"/>
                          <a:pt x="610793" y="0"/>
                        </a:cubicBezTo>
                        <a:cubicBezTo>
                          <a:pt x="907812" y="-13829"/>
                          <a:pt x="1005919" y="-26707"/>
                          <a:pt x="1184938" y="0"/>
                        </a:cubicBezTo>
                        <a:cubicBezTo>
                          <a:pt x="1363957" y="26707"/>
                          <a:pt x="1603678" y="-6153"/>
                          <a:pt x="1832379" y="0"/>
                        </a:cubicBezTo>
                        <a:cubicBezTo>
                          <a:pt x="1849984" y="187207"/>
                          <a:pt x="1856294" y="358412"/>
                          <a:pt x="1832379" y="587204"/>
                        </a:cubicBezTo>
                        <a:cubicBezTo>
                          <a:pt x="1808464" y="815996"/>
                          <a:pt x="1844353" y="1083851"/>
                          <a:pt x="1832379" y="1347116"/>
                        </a:cubicBezTo>
                        <a:cubicBezTo>
                          <a:pt x="1820405" y="1610381"/>
                          <a:pt x="1832683" y="1852713"/>
                          <a:pt x="1832379" y="2107027"/>
                        </a:cubicBezTo>
                        <a:cubicBezTo>
                          <a:pt x="1832075" y="2361341"/>
                          <a:pt x="1839705" y="2533532"/>
                          <a:pt x="1832379" y="2694232"/>
                        </a:cubicBezTo>
                        <a:cubicBezTo>
                          <a:pt x="1825053" y="2854933"/>
                          <a:pt x="1824127" y="3184272"/>
                          <a:pt x="1832379" y="3454143"/>
                        </a:cubicBezTo>
                        <a:cubicBezTo>
                          <a:pt x="1577730" y="3441960"/>
                          <a:pt x="1505598" y="3457825"/>
                          <a:pt x="1258234" y="3454143"/>
                        </a:cubicBezTo>
                        <a:cubicBezTo>
                          <a:pt x="1010870" y="3450461"/>
                          <a:pt x="827299" y="3435903"/>
                          <a:pt x="610793" y="3454143"/>
                        </a:cubicBezTo>
                        <a:cubicBezTo>
                          <a:pt x="394287" y="3472383"/>
                          <a:pt x="157351" y="3468724"/>
                          <a:pt x="0" y="3454143"/>
                        </a:cubicBezTo>
                        <a:cubicBezTo>
                          <a:pt x="11176" y="3218595"/>
                          <a:pt x="-2910" y="3006615"/>
                          <a:pt x="0" y="2763314"/>
                        </a:cubicBezTo>
                        <a:cubicBezTo>
                          <a:pt x="2910" y="2520013"/>
                          <a:pt x="418" y="2346817"/>
                          <a:pt x="0" y="2176110"/>
                        </a:cubicBezTo>
                        <a:cubicBezTo>
                          <a:pt x="-418" y="2005403"/>
                          <a:pt x="-27224" y="1585696"/>
                          <a:pt x="0" y="1416199"/>
                        </a:cubicBezTo>
                        <a:cubicBezTo>
                          <a:pt x="27224" y="1246702"/>
                          <a:pt x="-399" y="940585"/>
                          <a:pt x="0" y="794453"/>
                        </a:cubicBezTo>
                        <a:cubicBezTo>
                          <a:pt x="399" y="648321"/>
                          <a:pt x="10942" y="242094"/>
                          <a:pt x="0" y="0"/>
                        </a:cubicBezTo>
                        <a:close/>
                      </a:path>
                      <a:path w="1832379" h="3454143" stroke="0" extrusionOk="0">
                        <a:moveTo>
                          <a:pt x="0" y="0"/>
                        </a:moveTo>
                        <a:cubicBezTo>
                          <a:pt x="165053" y="-13690"/>
                          <a:pt x="452621" y="28309"/>
                          <a:pt x="574145" y="0"/>
                        </a:cubicBezTo>
                        <a:cubicBezTo>
                          <a:pt x="695670" y="-28309"/>
                          <a:pt x="1022305" y="-25876"/>
                          <a:pt x="1166615" y="0"/>
                        </a:cubicBezTo>
                        <a:cubicBezTo>
                          <a:pt x="1310925" y="25876"/>
                          <a:pt x="1592070" y="20322"/>
                          <a:pt x="1832379" y="0"/>
                        </a:cubicBezTo>
                        <a:cubicBezTo>
                          <a:pt x="1861380" y="217542"/>
                          <a:pt x="1820759" y="381428"/>
                          <a:pt x="1832379" y="690829"/>
                        </a:cubicBezTo>
                        <a:cubicBezTo>
                          <a:pt x="1843999" y="1000230"/>
                          <a:pt x="1820757" y="1252335"/>
                          <a:pt x="1832379" y="1416199"/>
                        </a:cubicBezTo>
                        <a:cubicBezTo>
                          <a:pt x="1844002" y="1580063"/>
                          <a:pt x="1824911" y="1819876"/>
                          <a:pt x="1832379" y="2037944"/>
                        </a:cubicBezTo>
                        <a:cubicBezTo>
                          <a:pt x="1839847" y="2256012"/>
                          <a:pt x="1856028" y="2492156"/>
                          <a:pt x="1832379" y="2763314"/>
                        </a:cubicBezTo>
                        <a:cubicBezTo>
                          <a:pt x="1808731" y="3034472"/>
                          <a:pt x="1841855" y="3124400"/>
                          <a:pt x="1832379" y="3454143"/>
                        </a:cubicBezTo>
                        <a:cubicBezTo>
                          <a:pt x="1640996" y="3465342"/>
                          <a:pt x="1365170" y="3476188"/>
                          <a:pt x="1221586" y="3454143"/>
                        </a:cubicBezTo>
                        <a:cubicBezTo>
                          <a:pt x="1078002" y="3432098"/>
                          <a:pt x="777210" y="3438414"/>
                          <a:pt x="574145" y="3454143"/>
                        </a:cubicBezTo>
                        <a:cubicBezTo>
                          <a:pt x="371080" y="3469872"/>
                          <a:pt x="261841" y="3454007"/>
                          <a:pt x="0" y="3454143"/>
                        </a:cubicBezTo>
                        <a:cubicBezTo>
                          <a:pt x="11777" y="3201338"/>
                          <a:pt x="9390" y="3048284"/>
                          <a:pt x="0" y="2763314"/>
                        </a:cubicBezTo>
                        <a:cubicBezTo>
                          <a:pt x="-9390" y="2478344"/>
                          <a:pt x="18124" y="2421251"/>
                          <a:pt x="0" y="2107027"/>
                        </a:cubicBezTo>
                        <a:cubicBezTo>
                          <a:pt x="-18124" y="1792803"/>
                          <a:pt x="12730" y="1643337"/>
                          <a:pt x="0" y="1347116"/>
                        </a:cubicBezTo>
                        <a:cubicBezTo>
                          <a:pt x="-12730" y="1050895"/>
                          <a:pt x="22244" y="970135"/>
                          <a:pt x="0" y="759911"/>
                        </a:cubicBezTo>
                        <a:cubicBezTo>
                          <a:pt x="-22244" y="549687"/>
                          <a:pt x="22532" y="365813"/>
                          <a:pt x="0" y="0"/>
                        </a:cubicBezTo>
                        <a:close/>
                      </a:path>
                    </a:pathLst>
                  </a:custGeom>
                  <ask:type>
                    <ask:lineSketchFreehand/>
                  </ask:type>
                </ask:lineSketchStyleProps>
              </a:ext>
            </a:extLst>
          </a:ln>
        </p:spPr>
        <p:txBody>
          <a:bodyPr>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832104">
              <a:spcBef>
                <a:spcPts val="910"/>
              </a:spcBef>
              <a:buNone/>
            </a:pPr>
            <a:r>
              <a:rPr lang="en-GB" sz="3640" b="1" i="1" u="sng" kern="1200">
                <a:solidFill>
                  <a:schemeClr val="tx1"/>
                </a:solidFill>
                <a:latin typeface="+mn-lt"/>
                <a:ea typeface="+mn-ea"/>
                <a:cs typeface="+mn-cs"/>
              </a:rPr>
              <a:t>A</a:t>
            </a:r>
            <a:r>
              <a:rPr lang="en-GB" sz="3276" b="1" kern="1200">
                <a:solidFill>
                  <a:schemeClr val="tx1"/>
                </a:solidFill>
                <a:latin typeface="+mn-lt"/>
                <a:ea typeface="+mn-ea"/>
                <a:cs typeface="+mn-cs"/>
              </a:rPr>
              <a:t>sk</a:t>
            </a:r>
          </a:p>
          <a:p>
            <a:pPr marL="0" indent="0" defTabSz="832104">
              <a:spcBef>
                <a:spcPts val="910"/>
              </a:spcBef>
              <a:buNone/>
            </a:pPr>
            <a:r>
              <a:rPr lang="en-GB" sz="3640" b="1" i="1" u="sng" kern="1200">
                <a:solidFill>
                  <a:schemeClr val="tx1"/>
                </a:solidFill>
                <a:latin typeface="+mn-lt"/>
                <a:ea typeface="+mn-ea"/>
                <a:cs typeface="+mn-cs"/>
              </a:rPr>
              <a:t>T</a:t>
            </a:r>
            <a:r>
              <a:rPr lang="en-GB" sz="3276" b="1" kern="1200">
                <a:solidFill>
                  <a:schemeClr val="tx1"/>
                </a:solidFill>
                <a:latin typeface="+mn-lt"/>
                <a:ea typeface="+mn-ea"/>
                <a:cs typeface="+mn-cs"/>
              </a:rPr>
              <a:t>est</a:t>
            </a:r>
          </a:p>
          <a:p>
            <a:pPr marL="0" indent="0" defTabSz="832104">
              <a:spcBef>
                <a:spcPts val="910"/>
              </a:spcBef>
              <a:buNone/>
            </a:pPr>
            <a:r>
              <a:rPr lang="en-GB" sz="3276" b="1" i="1" u="sng" kern="1200">
                <a:solidFill>
                  <a:schemeClr val="tx1"/>
                </a:solidFill>
                <a:latin typeface="+mn-lt"/>
                <a:ea typeface="+mn-ea"/>
                <a:cs typeface="+mn-cs"/>
              </a:rPr>
              <a:t>L</a:t>
            </a:r>
            <a:r>
              <a:rPr lang="en-GB" sz="3276" b="1" kern="1200">
                <a:solidFill>
                  <a:schemeClr val="tx1"/>
                </a:solidFill>
                <a:latin typeface="+mn-lt"/>
                <a:ea typeface="+mn-ea"/>
                <a:cs typeface="+mn-cs"/>
              </a:rPr>
              <a:t>earn</a:t>
            </a:r>
          </a:p>
          <a:p>
            <a:pPr marL="0" indent="0" defTabSz="832104">
              <a:spcBef>
                <a:spcPts val="910"/>
              </a:spcBef>
              <a:buNone/>
            </a:pPr>
            <a:r>
              <a:rPr lang="en-GB" sz="3276" b="1" i="1" u="sng" kern="1200">
                <a:solidFill>
                  <a:schemeClr val="tx1"/>
                </a:solidFill>
                <a:latin typeface="+mn-lt"/>
                <a:ea typeface="+mn-ea"/>
                <a:cs typeface="+mn-cs"/>
              </a:rPr>
              <a:t>A</a:t>
            </a:r>
            <a:r>
              <a:rPr lang="en-GB" sz="3276" b="1" kern="1200">
                <a:solidFill>
                  <a:schemeClr val="tx1"/>
                </a:solidFill>
                <a:latin typeface="+mn-lt"/>
                <a:ea typeface="+mn-ea"/>
                <a:cs typeface="+mn-cs"/>
              </a:rPr>
              <a:t>dapt</a:t>
            </a:r>
          </a:p>
          <a:p>
            <a:pPr marL="0" indent="0" defTabSz="832104">
              <a:spcBef>
                <a:spcPts val="910"/>
              </a:spcBef>
              <a:buNone/>
            </a:pPr>
            <a:r>
              <a:rPr lang="en-GB" sz="3276" b="1" i="1" u="sng" kern="1200">
                <a:solidFill>
                  <a:schemeClr val="tx1"/>
                </a:solidFill>
                <a:latin typeface="+mn-lt"/>
                <a:ea typeface="+mn-ea"/>
                <a:cs typeface="+mn-cs"/>
              </a:rPr>
              <a:t>S</a:t>
            </a:r>
            <a:r>
              <a:rPr lang="en-GB" sz="3276" b="1" kern="1200">
                <a:solidFill>
                  <a:schemeClr val="tx1"/>
                </a:solidFill>
                <a:latin typeface="+mn-lt"/>
                <a:ea typeface="+mn-ea"/>
                <a:cs typeface="+mn-cs"/>
              </a:rPr>
              <a:t>hare</a:t>
            </a:r>
            <a:endParaRPr lang="en-GB" sz="3600" b="1"/>
          </a:p>
        </p:txBody>
      </p:sp>
    </p:spTree>
    <p:extLst>
      <p:ext uri="{BB962C8B-B14F-4D97-AF65-F5344CB8AC3E}">
        <p14:creationId xmlns:p14="http://schemas.microsoft.com/office/powerpoint/2010/main" val="174700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a:t>ask</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3"/>
          <a:srcRect l="31454" r="28653"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996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a:t>test</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3"/>
          <a:srcRect l="27039" r="19773" b="1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This stage helps you to understand whether your response will achieve the effect that you wanted e.g. reduce antisocial behaviour.</a:t>
            </a:r>
            <a:r>
              <a:rPr lang="en-GB" dirty="0">
                <a:latin typeface="Calibri"/>
              </a:rPr>
              <a:t> </a:t>
            </a:r>
            <a:endParaRPr lang="en-GB" kern="1200">
              <a:latin typeface="Calibri"/>
              <a:ea typeface="+mn-ea"/>
              <a:cs typeface="+mn-cs"/>
            </a:endParaRPr>
          </a:p>
          <a:p>
            <a:r>
              <a:rPr lang="en-GB" kern="1200" dirty="0">
                <a:latin typeface="Calibri"/>
                <a:ea typeface="+mn-ea"/>
                <a:cs typeface="+mn-cs"/>
              </a:rPr>
              <a:t>When testing a new </a:t>
            </a:r>
            <a:r>
              <a:rPr lang="en-GB" dirty="0">
                <a:latin typeface="Calibri"/>
              </a:rPr>
              <a:t>response </a:t>
            </a:r>
            <a:r>
              <a:rPr lang="en-GB" kern="1200" dirty="0">
                <a:latin typeface="Calibri"/>
                <a:ea typeface="+mn-ea"/>
                <a:cs typeface="+mn-cs"/>
              </a:rPr>
              <a:t>you need to be clear about what you did (how the response was implemented) and what change you are expecting to see and how this will be measured (the outcome).</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How could you measure ASB?</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510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a:t>learn</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3"/>
          <a:srcRect l="21032" r="31693"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264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a:t>adapt</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3"/>
          <a:srcRect l="39333" r="13326"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Once you have measured your outcome you should adapt your response to reflect what you found.</a:t>
            </a:r>
            <a:r>
              <a:rPr lang="en-GB" dirty="0">
                <a:latin typeface="Calibri"/>
              </a:rPr>
              <a:t> </a:t>
            </a:r>
            <a:endParaRPr lang="en-GB" kern="1200">
              <a:latin typeface="Calibri"/>
              <a:ea typeface="+mn-ea"/>
              <a:cs typeface="+mn-cs"/>
            </a:endParaRPr>
          </a:p>
          <a:p>
            <a:r>
              <a:rPr lang="en-GB" kern="1200" dirty="0">
                <a:latin typeface="Calibri"/>
                <a:ea typeface="+mn-ea"/>
                <a:cs typeface="+mn-cs"/>
              </a:rPr>
              <a:t>If you find that your intervention isn’t having any effect</a:t>
            </a:r>
            <a:r>
              <a:rPr lang="en-GB" dirty="0">
                <a:latin typeface="Calibri"/>
              </a:rPr>
              <a:t>,</a:t>
            </a:r>
            <a:r>
              <a:rPr lang="en-GB" kern="1200" dirty="0">
                <a:latin typeface="Calibri"/>
                <a:ea typeface="+mn-ea"/>
                <a:cs typeface="+mn-cs"/>
              </a:rPr>
              <a:t> then you should stop using the resources in this way and use the findings to adapt your understanding of the problem.</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If you find that it is working</a:t>
            </a:r>
            <a:r>
              <a:rPr lang="en-GB" dirty="0">
                <a:latin typeface="Calibri"/>
              </a:rPr>
              <a:t>,</a:t>
            </a:r>
            <a:r>
              <a:rPr lang="en-GB" kern="1200" dirty="0">
                <a:latin typeface="Calibri"/>
                <a:ea typeface="+mn-ea"/>
                <a:cs typeface="+mn-cs"/>
              </a:rPr>
              <a:t> then you might want to suggest trying it in areas which are experiencing similar problems.</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3890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a:t>share</a:t>
            </a:r>
          </a:p>
        </p:txBody>
      </p:sp>
      <p:cxnSp>
        <p:nvCxnSpPr>
          <p:cNvPr id="12" name="Straight Connector 11">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dirty="0">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dirty="0">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dirty="0"/>
          </a:p>
        </p:txBody>
      </p:sp>
      <p:cxnSp>
        <p:nvCxnSpPr>
          <p:cNvPr id="14" name="Straight Connector 13">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826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3211840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695325" y="5731877"/>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132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174FA-E83C-6A46-C2AA-1ABDD7058731}"/>
              </a:ext>
            </a:extLst>
          </p:cNvPr>
          <p:cNvSpPr>
            <a:spLocks noGrp="1"/>
          </p:cNvSpPr>
          <p:nvPr>
            <p:ph type="title"/>
          </p:nvPr>
        </p:nvSpPr>
        <p:spPr>
          <a:xfrm>
            <a:off x="695324" y="897752"/>
            <a:ext cx="3601757" cy="1955927"/>
          </a:xfrm>
        </p:spPr>
        <p:txBody>
          <a:bodyPr>
            <a:normAutofit/>
          </a:bodyPr>
          <a:lstStyle/>
          <a:p>
            <a:r>
              <a:rPr lang="en-GB"/>
              <a:t>Task- in pairs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72952-2EE4-F0B9-3F89-8322A15CD177}"/>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What were your thoughts on the programme?</a:t>
            </a:r>
          </a:p>
          <a:p>
            <a:endParaRPr lang="en-GB" dirty="0"/>
          </a:p>
          <a:p>
            <a:r>
              <a:rPr lang="en-GB"/>
              <a:t>What are the pro's and con's to this programme?</a:t>
            </a:r>
            <a:endParaRPr lang="en-GB" dirty="0"/>
          </a:p>
        </p:txBody>
      </p:sp>
      <p:pic>
        <p:nvPicPr>
          <p:cNvPr id="5" name="Picture 4" descr="Light bulb on yellow background with sketched light beams and cord">
            <a:extLst>
              <a:ext uri="{FF2B5EF4-FFF2-40B4-BE49-F238E27FC236}">
                <a16:creationId xmlns:a16="http://schemas.microsoft.com/office/drawing/2014/main" id="{D3D020FE-5481-9E4E-E074-BE51520100A3}"/>
              </a:ext>
            </a:extLst>
          </p:cNvPr>
          <p:cNvPicPr>
            <a:picLocks noChangeAspect="1"/>
          </p:cNvPicPr>
          <p:nvPr/>
        </p:nvPicPr>
        <p:blipFill rotWithShape="1">
          <a:blip r:embed="rId3"/>
          <a:srcRect l="34374" r="3" b="3"/>
          <a:stretch/>
        </p:blipFill>
        <p:spPr>
          <a:xfrm>
            <a:off x="4876800" y="10"/>
            <a:ext cx="7315200" cy="6857990"/>
          </a:xfrm>
          <a:prstGeom prst="rect">
            <a:avLst/>
          </a:prstGeom>
        </p:spPr>
      </p:pic>
    </p:spTree>
    <p:extLst>
      <p:ext uri="{BB962C8B-B14F-4D97-AF65-F5344CB8AC3E}">
        <p14:creationId xmlns:p14="http://schemas.microsoft.com/office/powerpoint/2010/main" val="4062664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dirty="0"/>
              <a:t>(O)SARA MODEL</a:t>
            </a:r>
            <a:br>
              <a:rPr lang="en-GB" dirty="0"/>
            </a:br>
            <a:br>
              <a:rPr lang="en-GB" dirty="0"/>
            </a:br>
            <a:br>
              <a:rPr lang="en-GB" dirty="0"/>
            </a:br>
            <a:br>
              <a:rPr lang="en-GB" dirty="0"/>
            </a:br>
            <a:br>
              <a:rPr lang="en-GB" dirty="0"/>
            </a:br>
            <a:r>
              <a:rPr lang="en-GB" dirty="0" err="1"/>
              <a:t>oBJECTIVE</a:t>
            </a:r>
            <a:br>
              <a:rPr lang="en-GB" dirty="0"/>
            </a:br>
            <a:r>
              <a:rPr lang="en-GB" dirty="0"/>
              <a:t>SCAN</a:t>
            </a:r>
            <a:br>
              <a:rPr lang="en-GB" dirty="0"/>
            </a:br>
            <a:r>
              <a:rPr lang="en-GB" dirty="0"/>
              <a:t>ANALYSE</a:t>
            </a:r>
            <a:br>
              <a:rPr lang="en-GB" dirty="0"/>
            </a:br>
            <a:r>
              <a:rPr lang="en-GB" dirty="0"/>
              <a:t>RESPOND</a:t>
            </a:r>
            <a:br>
              <a:rPr lang="en-GB" dirty="0"/>
            </a:br>
            <a:r>
              <a:rPr lang="en-GB" dirty="0"/>
              <a:t>ASSESS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dirty="0"/>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a:t>Sara- scanning</a:t>
            </a:r>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dirty="0"/>
              <a:t>Identify problems and the consequences of those problems. Within this phase you may explore how frequent the problem is occurring and whether it is a long-term problem or a short- term one.</a:t>
            </a:r>
          </a:p>
          <a:p>
            <a:pPr marL="0" indent="0">
              <a:buNone/>
            </a:pPr>
            <a:r>
              <a:rPr lang="en-GB" b="1" u="sng" dirty="0"/>
              <a:t>How it supports EBP:-</a:t>
            </a:r>
          </a:p>
          <a:p>
            <a:pPr marL="0" indent="0">
              <a:buNone/>
            </a:pPr>
            <a:r>
              <a:rPr lang="en-GB" dirty="0"/>
              <a:t>Understanding an issue</a:t>
            </a:r>
          </a:p>
          <a:p>
            <a:endParaRPr lang="en-GB" dirty="0"/>
          </a:p>
          <a:p>
            <a:endParaRPr lang="en-GB" dirty="0"/>
          </a:p>
        </p:txBody>
      </p:sp>
    </p:spTree>
    <p:extLst>
      <p:ext uri="{BB962C8B-B14F-4D97-AF65-F5344CB8AC3E}">
        <p14:creationId xmlns:p14="http://schemas.microsoft.com/office/powerpoint/2010/main" val="587001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dirty="0"/>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dirty="0"/>
          </a:p>
          <a:p>
            <a:pPr marL="0" indent="0">
              <a:buNone/>
            </a:pPr>
            <a:r>
              <a:rPr lang="en-GB" b="1" u="sng" dirty="0"/>
              <a:t>How it supports EBP:-</a:t>
            </a:r>
          </a:p>
          <a:p>
            <a:pPr marL="0" indent="0">
              <a:buNone/>
            </a:pPr>
            <a:r>
              <a:rPr lang="en-GB" dirty="0"/>
              <a:t>Understanding an issue</a:t>
            </a:r>
          </a:p>
          <a:p>
            <a:endParaRPr lang="en-GB" dirty="0"/>
          </a:p>
        </p:txBody>
      </p:sp>
    </p:spTree>
    <p:extLst>
      <p:ext uri="{BB962C8B-B14F-4D97-AF65-F5344CB8AC3E}">
        <p14:creationId xmlns:p14="http://schemas.microsoft.com/office/powerpoint/2010/main" val="1269021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dirty="0"/>
              <a:t>In this phase you move on to identifying possible interventions, choosing an intervention and </a:t>
            </a:r>
            <a:r>
              <a:rPr lang="en-GB"/>
              <a:t>then implementing that intervention.</a:t>
            </a:r>
            <a:endParaRPr lang="en-US"/>
          </a:p>
          <a:p>
            <a:endParaRPr lang="en-GB" dirty="0"/>
          </a:p>
          <a:p>
            <a:pPr marL="0" indent="0">
              <a:buNone/>
            </a:pPr>
            <a:r>
              <a:rPr lang="en-GB" b="1" u="sng" dirty="0"/>
              <a:t>How it supports EBP:-</a:t>
            </a:r>
          </a:p>
          <a:p>
            <a:pPr marL="0" indent="0">
              <a:buNone/>
            </a:pPr>
            <a:r>
              <a:rPr lang="en-GB" dirty="0"/>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dirty="0"/>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dirty="0"/>
              <a:t>How it supports EBP:-</a:t>
            </a:r>
          </a:p>
          <a:p>
            <a:pPr marL="0" indent="0">
              <a:buNone/>
            </a:pPr>
            <a:r>
              <a:rPr lang="en-GB" dirty="0"/>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dirty="0"/>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dirty="0"/>
              <a:t>EBP is about trialling and evaluating interventions. Some may include:-</a:t>
            </a:r>
          </a:p>
          <a:p>
            <a:r>
              <a:rPr lang="en-GB" dirty="0"/>
              <a:t>Trial by tactic</a:t>
            </a:r>
          </a:p>
          <a:p>
            <a:r>
              <a:rPr lang="en-GB" dirty="0"/>
              <a:t>A new policy</a:t>
            </a:r>
          </a:p>
          <a:p>
            <a:r>
              <a:rPr lang="en-GB" dirty="0"/>
              <a:t>A project</a:t>
            </a:r>
          </a:p>
          <a:p>
            <a:r>
              <a:rPr lang="en-GB"/>
              <a:t>A piece of training, software, technology</a:t>
            </a:r>
            <a:endParaRPr lang="en-GB" dirty="0"/>
          </a:p>
          <a:p>
            <a:r>
              <a:rPr lang="en-GB"/>
              <a:t>A different way of working</a:t>
            </a:r>
          </a:p>
          <a:p>
            <a:r>
              <a:rPr lang="en-GB" dirty="0"/>
              <a:t>New forms </a:t>
            </a:r>
          </a:p>
          <a:p>
            <a:r>
              <a:rPr lang="en-GB" dirty="0"/>
              <a:t>New strategies</a:t>
            </a:r>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r>
              <a:rPr lang="en-GB" dirty="0"/>
              <a:t>Introduction to the module</a:t>
            </a:r>
          </a:p>
          <a:p>
            <a:r>
              <a:rPr lang="en-GB" dirty="0"/>
              <a:t>Looked at assignment, where to access the brief and where to submit</a:t>
            </a:r>
          </a:p>
          <a:p>
            <a:r>
              <a:rPr lang="en-GB" dirty="0"/>
              <a:t>What EBP is and why it's important</a:t>
            </a:r>
          </a:p>
          <a:p>
            <a:r>
              <a:rPr lang="en-GB" dirty="0"/>
              <a:t>ATLAS</a:t>
            </a:r>
          </a:p>
          <a:p>
            <a:r>
              <a:rPr lang="en-GB" dirty="0"/>
              <a:t>OSARA</a:t>
            </a:r>
          </a:p>
          <a:p>
            <a:r>
              <a:rPr lang="en-GB" dirty="0"/>
              <a:t>Any questions?</a:t>
            </a:r>
          </a:p>
          <a:p>
            <a:endParaRPr lang="en-GB" dirty="0"/>
          </a:p>
        </p:txBody>
      </p:sp>
    </p:spTree>
    <p:extLst>
      <p:ext uri="{BB962C8B-B14F-4D97-AF65-F5344CB8AC3E}">
        <p14:creationId xmlns:p14="http://schemas.microsoft.com/office/powerpoint/2010/main" val="452563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70A1-B290-0BC3-565B-D16BCD00B12D}"/>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87E2DE7E-5F25-05F6-C139-69C4337C38C6}"/>
              </a:ext>
            </a:extLst>
          </p:cNvPr>
          <p:cNvSpPr>
            <a:spLocks noGrp="1"/>
          </p:cNvSpPr>
          <p:nvPr>
            <p:ph idx="1"/>
          </p:nvPr>
        </p:nvSpPr>
        <p:spPr/>
        <p:txBody>
          <a:bodyPr vert="horz" lIns="91440" tIns="45720" rIns="91440" bIns="45720" rtlCol="0" anchor="t">
            <a:normAutofit/>
          </a:bodyPr>
          <a:lstStyle/>
          <a:p>
            <a:r>
              <a:rPr lang="en-GB" dirty="0"/>
              <a:t>Guest speaker- Paul Jackson (Chief Inspector, Gwent police) </a:t>
            </a:r>
          </a:p>
          <a:p>
            <a:r>
              <a:rPr lang="en-GB" dirty="0"/>
              <a:t>NDM</a:t>
            </a:r>
          </a:p>
          <a:p>
            <a:r>
              <a:rPr lang="en-GB" dirty="0"/>
              <a:t>OSARA </a:t>
            </a:r>
          </a:p>
          <a:p>
            <a:r>
              <a:rPr lang="en-GB" dirty="0"/>
              <a:t>Critical thinking</a:t>
            </a:r>
          </a:p>
        </p:txBody>
      </p:sp>
    </p:spTree>
    <p:extLst>
      <p:ext uri="{BB962C8B-B14F-4D97-AF65-F5344CB8AC3E}">
        <p14:creationId xmlns:p14="http://schemas.microsoft.com/office/powerpoint/2010/main" val="1040377586"/>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2280</Words>
  <Application>Microsoft Office PowerPoint</Application>
  <PresentationFormat>Widescreen</PresentationFormat>
  <Paragraphs>232</Paragraphs>
  <Slides>36</Slides>
  <Notes>36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Calibri Light</vt:lpstr>
      <vt:lpstr>Calisto MT</vt:lpstr>
      <vt:lpstr>Microsoft Sans Serif</vt:lpstr>
      <vt:lpstr>Univers Condensed</vt:lpstr>
      <vt:lpstr>ChronicleVTI</vt:lpstr>
      <vt:lpstr>Office Theme</vt:lpstr>
      <vt:lpstr>Evidence Based Policing</vt:lpstr>
      <vt:lpstr>Scheme of work </vt:lpstr>
      <vt:lpstr>Reading lists/ Moodle</vt:lpstr>
      <vt:lpstr>Assignment 1 </vt:lpstr>
      <vt:lpstr>What will be covered in the module?</vt:lpstr>
      <vt:lpstr>What is evidence based policing (EBP)?</vt:lpstr>
      <vt:lpstr>TWO PROCESSES</vt:lpstr>
      <vt:lpstr>FOR EXAMPLE... Medical intervention</vt:lpstr>
      <vt:lpstr>WHAT IS EVIDENCE?</vt:lpstr>
      <vt:lpstr>Oxford English dictionary (2013)</vt:lpstr>
      <vt:lpstr>How do  you know if something works?</vt:lpstr>
      <vt:lpstr>2 types of evidence</vt:lpstr>
      <vt:lpstr>The value of evidence -based policing</vt:lpstr>
      <vt:lpstr>Ebp challenges accepted practices</vt:lpstr>
      <vt:lpstr>Decision making- experience, routine and habit</vt:lpstr>
      <vt:lpstr>Group task</vt:lpstr>
      <vt:lpstr>What would you do?</vt:lpstr>
      <vt:lpstr>ANSWER</vt:lpstr>
      <vt:lpstr>EVIDENCE BASED POLICING APPROACHES- ATLAS</vt:lpstr>
      <vt:lpstr>ATLAS</vt:lpstr>
      <vt:lpstr>ask</vt:lpstr>
      <vt:lpstr>test</vt:lpstr>
      <vt:lpstr>learn</vt:lpstr>
      <vt:lpstr>adapt</vt:lpstr>
      <vt:lpstr>share</vt:lpstr>
      <vt:lpstr>PowerPoint Presentation</vt:lpstr>
      <vt:lpstr>SCARED STRAIGHT PROGRAMME</vt:lpstr>
      <vt:lpstr>Task- in pairs</vt:lpstr>
      <vt:lpstr>(O)SARA MODEL     oBJECTIVE SCAN ANALYSE RESPOND ASSESS</vt:lpstr>
      <vt:lpstr>Sara- scanning</vt:lpstr>
      <vt:lpstr>Analysis</vt:lpstr>
      <vt:lpstr>response</vt:lpstr>
      <vt:lpstr>Assessment</vt:lpstr>
      <vt:lpstr>INTERVENTIONS</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975</cp:revision>
  <dcterms:created xsi:type="dcterms:W3CDTF">2023-09-27T09:56:07Z</dcterms:created>
  <dcterms:modified xsi:type="dcterms:W3CDTF">2024-01-19T16:26:59Z</dcterms:modified>
</cp:coreProperties>
</file>