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3"/>
  </p:notesMasterIdLst>
  <p:sldIdLst>
    <p:sldId id="266" r:id="rId26"/>
    <p:sldId id="313" r:id="rId27"/>
    <p:sldId id="319" r:id="rId28"/>
    <p:sldId id="320" r:id="rId29"/>
    <p:sldId id="322" r:id="rId30"/>
    <p:sldId id="321" r:id="rId31"/>
    <p:sldId id="323" r:id="rId32"/>
    <p:sldId id="324" r:id="rId33"/>
    <p:sldId id="325" r:id="rId34"/>
    <p:sldId id="326" r:id="rId35"/>
    <p:sldId id="327" r:id="rId36"/>
    <p:sldId id="328" r:id="rId37"/>
    <p:sldId id="329" r:id="rId38"/>
    <p:sldId id="330" r:id="rId39"/>
    <p:sldId id="331" r:id="rId40"/>
    <p:sldId id="332" r:id="rId41"/>
    <p:sldId id="333" r:id="rId42"/>
    <p:sldId id="335" r:id="rId43"/>
    <p:sldId id="336" r:id="rId44"/>
    <p:sldId id="337" r:id="rId45"/>
    <p:sldId id="338" r:id="rId46"/>
    <p:sldId id="339" r:id="rId47"/>
    <p:sldId id="340" r:id="rId48"/>
    <p:sldId id="341" r:id="rId49"/>
    <p:sldId id="342" r:id="rId50"/>
    <p:sldId id="343" r:id="rId51"/>
    <p:sldId id="344" r:id="rId52"/>
    <p:sldId id="345" r:id="rId53"/>
    <p:sldId id="346" r:id="rId54"/>
    <p:sldId id="349" r:id="rId55"/>
    <p:sldId id="347" r:id="rId56"/>
    <p:sldId id="348" r:id="rId57"/>
    <p:sldId id="350" r:id="rId58"/>
    <p:sldId id="351" r:id="rId59"/>
    <p:sldId id="352" r:id="rId60"/>
    <p:sldId id="353" r:id="rId61"/>
    <p:sldId id="355" r:id="rId62"/>
    <p:sldId id="356" r:id="rId63"/>
    <p:sldId id="357" r:id="rId64"/>
    <p:sldId id="358" r:id="rId65"/>
    <p:sldId id="359" r:id="rId66"/>
    <p:sldId id="360" r:id="rId67"/>
    <p:sldId id="361" r:id="rId68"/>
    <p:sldId id="362" r:id="rId69"/>
    <p:sldId id="363" r:id="rId70"/>
    <p:sldId id="354" r:id="rId71"/>
    <p:sldId id="364"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760" autoAdjust="0"/>
  </p:normalViewPr>
  <p:slideViewPr>
    <p:cSldViewPr snapToGrid="0">
      <p:cViewPr varScale="1">
        <p:scale>
          <a:sx n="80" d="100"/>
          <a:sy n="80" d="100"/>
        </p:scale>
        <p:origin x="179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03/11/2023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dirty="0"/>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a:t>
            </a:fld>
            <a:endParaRPr lang="en-GB" dirty="0"/>
          </a:p>
        </p:txBody>
      </p:sp>
    </p:spTree>
    <p:extLst>
      <p:ext uri="{BB962C8B-B14F-4D97-AF65-F5344CB8AC3E}">
        <p14:creationId xmlns:p14="http://schemas.microsoft.com/office/powerpoint/2010/main" val="210776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dirty="0"/>
          </a:p>
        </p:txBody>
      </p:sp>
    </p:spTree>
    <p:extLst>
      <p:ext uri="{BB962C8B-B14F-4D97-AF65-F5344CB8AC3E}">
        <p14:creationId xmlns:p14="http://schemas.microsoft.com/office/powerpoint/2010/main" val="34454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dirty="0"/>
          </a:p>
        </p:txBody>
      </p:sp>
    </p:spTree>
    <p:extLst>
      <p:ext uri="{BB962C8B-B14F-4D97-AF65-F5344CB8AC3E}">
        <p14:creationId xmlns:p14="http://schemas.microsoft.com/office/powerpoint/2010/main" val="2287204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dirty="0"/>
          </a:p>
        </p:txBody>
      </p:sp>
    </p:spTree>
    <p:extLst>
      <p:ext uri="{BB962C8B-B14F-4D97-AF65-F5344CB8AC3E}">
        <p14:creationId xmlns:p14="http://schemas.microsoft.com/office/powerpoint/2010/main" val="3139543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dirty="0"/>
          </a:p>
        </p:txBody>
      </p:sp>
    </p:spTree>
    <p:extLst>
      <p:ext uri="{BB962C8B-B14F-4D97-AF65-F5344CB8AC3E}">
        <p14:creationId xmlns:p14="http://schemas.microsoft.com/office/powerpoint/2010/main" val="379369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dirty="0"/>
          </a:p>
        </p:txBody>
      </p:sp>
    </p:spTree>
    <p:extLst>
      <p:ext uri="{BB962C8B-B14F-4D97-AF65-F5344CB8AC3E}">
        <p14:creationId xmlns:p14="http://schemas.microsoft.com/office/powerpoint/2010/main" val="3781229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dirty="0"/>
          </a:p>
        </p:txBody>
      </p:sp>
    </p:spTree>
    <p:extLst>
      <p:ext uri="{BB962C8B-B14F-4D97-AF65-F5344CB8AC3E}">
        <p14:creationId xmlns:p14="http://schemas.microsoft.com/office/powerpoint/2010/main" val="979343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dirty="0"/>
          </a:p>
        </p:txBody>
      </p:sp>
    </p:spTree>
    <p:extLst>
      <p:ext uri="{BB962C8B-B14F-4D97-AF65-F5344CB8AC3E}">
        <p14:creationId xmlns:p14="http://schemas.microsoft.com/office/powerpoint/2010/main" val="336658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dirty="0"/>
          </a:p>
        </p:txBody>
      </p:sp>
    </p:spTree>
    <p:extLst>
      <p:ext uri="{BB962C8B-B14F-4D97-AF65-F5344CB8AC3E}">
        <p14:creationId xmlns:p14="http://schemas.microsoft.com/office/powerpoint/2010/main" val="3893599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dirty="0"/>
          </a:p>
        </p:txBody>
      </p:sp>
    </p:spTree>
    <p:extLst>
      <p:ext uri="{BB962C8B-B14F-4D97-AF65-F5344CB8AC3E}">
        <p14:creationId xmlns:p14="http://schemas.microsoft.com/office/powerpoint/2010/main" val="1314576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Step 2: Select randomly 3 distinct data points, which will work as initial centroid of each cluster</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dirty="0"/>
          </a:p>
        </p:txBody>
      </p:sp>
    </p:spTree>
    <p:extLst>
      <p:ext uri="{BB962C8B-B14F-4D97-AF65-F5344CB8AC3E}">
        <p14:creationId xmlns:p14="http://schemas.microsoft.com/office/powerpoint/2010/main" val="667175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dirty="0"/>
          </a:p>
        </p:txBody>
      </p:sp>
    </p:spTree>
    <p:extLst>
      <p:ext uri="{BB962C8B-B14F-4D97-AF65-F5344CB8AC3E}">
        <p14:creationId xmlns:p14="http://schemas.microsoft.com/office/powerpoint/2010/main" val="3629992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dirty="0"/>
          </a:p>
        </p:txBody>
      </p:sp>
    </p:spTree>
    <p:extLst>
      <p:ext uri="{BB962C8B-B14F-4D97-AF65-F5344CB8AC3E}">
        <p14:creationId xmlns:p14="http://schemas.microsoft.com/office/powerpoint/2010/main" val="1878087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dirty="0"/>
          </a:p>
        </p:txBody>
      </p:sp>
    </p:spTree>
    <p:extLst>
      <p:ext uri="{BB962C8B-B14F-4D97-AF65-F5344CB8AC3E}">
        <p14:creationId xmlns:p14="http://schemas.microsoft.com/office/powerpoint/2010/main" val="20702231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nearest cluster is found by the shortest distance to the centroid of that cluster</a:t>
            </a:r>
          </a:p>
          <a:p>
            <a:r>
              <a:rPr lang="en-US" dirty="0"/>
              <a:t>So for the first point it will be red</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dirty="0"/>
          </a:p>
        </p:txBody>
      </p:sp>
    </p:spTree>
    <p:extLst>
      <p:ext uri="{BB962C8B-B14F-4D97-AF65-F5344CB8AC3E}">
        <p14:creationId xmlns:p14="http://schemas.microsoft.com/office/powerpoint/2010/main" val="275843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Step 5: Calculate the new mean of the cluster after adding the new point is added to red cluster</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dirty="0"/>
          </a:p>
        </p:txBody>
      </p:sp>
    </p:spTree>
    <p:extLst>
      <p:ext uri="{BB962C8B-B14F-4D97-AF65-F5344CB8AC3E}">
        <p14:creationId xmlns:p14="http://schemas.microsoft.com/office/powerpoint/2010/main" val="41584867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dirty="0"/>
          </a:p>
        </p:txBody>
      </p:sp>
    </p:spTree>
    <p:extLst>
      <p:ext uri="{BB962C8B-B14F-4D97-AF65-F5344CB8AC3E}">
        <p14:creationId xmlns:p14="http://schemas.microsoft.com/office/powerpoint/2010/main" val="31910892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dirty="0"/>
          </a:p>
        </p:txBody>
      </p:sp>
    </p:spTree>
    <p:extLst>
      <p:ext uri="{BB962C8B-B14F-4D97-AF65-F5344CB8AC3E}">
        <p14:creationId xmlns:p14="http://schemas.microsoft.com/office/powerpoint/2010/main" val="13889323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dirty="0"/>
          </a:p>
        </p:txBody>
      </p:sp>
    </p:spTree>
    <p:extLst>
      <p:ext uri="{BB962C8B-B14F-4D97-AF65-F5344CB8AC3E}">
        <p14:creationId xmlns:p14="http://schemas.microsoft.com/office/powerpoint/2010/main" val="7698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Repeat the same procedure, which starts from selecting randomly the initial cluster centroid.</a:t>
            </a:r>
          </a:p>
          <a:p>
            <a:r>
              <a:rPr lang="en-US" dirty="0"/>
              <a:t>Make sure the selected points are completely different form the ones that have been selected in the previous iterations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dirty="0"/>
          </a:p>
        </p:txBody>
      </p:sp>
    </p:spTree>
    <p:extLst>
      <p:ext uri="{BB962C8B-B14F-4D97-AF65-F5344CB8AC3E}">
        <p14:creationId xmlns:p14="http://schemas.microsoft.com/office/powerpoint/2010/main" val="794144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dirty="0"/>
          </a:p>
        </p:txBody>
      </p:sp>
    </p:spTree>
    <p:extLst>
      <p:ext uri="{BB962C8B-B14F-4D97-AF65-F5344CB8AC3E}">
        <p14:creationId xmlns:p14="http://schemas.microsoft.com/office/powerpoint/2010/main" val="16875663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dirty="0"/>
          </a:p>
        </p:txBody>
      </p:sp>
    </p:spTree>
    <p:extLst>
      <p:ext uri="{BB962C8B-B14F-4D97-AF65-F5344CB8AC3E}">
        <p14:creationId xmlns:p14="http://schemas.microsoft.com/office/powerpoint/2010/main" val="16462724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dirty="0"/>
          </a:p>
        </p:txBody>
      </p:sp>
    </p:spTree>
    <p:extLst>
      <p:ext uri="{BB962C8B-B14F-4D97-AF65-F5344CB8AC3E}">
        <p14:creationId xmlns:p14="http://schemas.microsoft.com/office/powerpoint/2010/main" val="8342343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dirty="0"/>
          </a:p>
        </p:txBody>
      </p:sp>
    </p:spTree>
    <p:extLst>
      <p:ext uri="{BB962C8B-B14F-4D97-AF65-F5344CB8AC3E}">
        <p14:creationId xmlns:p14="http://schemas.microsoft.com/office/powerpoint/2010/main" val="17163920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dirty="0"/>
          </a:p>
        </p:txBody>
      </p:sp>
    </p:spTree>
    <p:extLst>
      <p:ext uri="{BB962C8B-B14F-4D97-AF65-F5344CB8AC3E}">
        <p14:creationId xmlns:p14="http://schemas.microsoft.com/office/powerpoint/2010/main" val="29577617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dirty="0"/>
          </a:p>
        </p:txBody>
      </p:sp>
    </p:spTree>
    <p:extLst>
      <p:ext uri="{BB962C8B-B14F-4D97-AF65-F5344CB8AC3E}">
        <p14:creationId xmlns:p14="http://schemas.microsoft.com/office/powerpoint/2010/main" val="3710414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dirty="0"/>
          </a:p>
        </p:txBody>
      </p:sp>
    </p:spTree>
    <p:extLst>
      <p:ext uri="{BB962C8B-B14F-4D97-AF65-F5344CB8AC3E}">
        <p14:creationId xmlns:p14="http://schemas.microsoft.com/office/powerpoint/2010/main" val="19352710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dirty="0"/>
          </a:p>
        </p:txBody>
      </p:sp>
    </p:spTree>
    <p:extLst>
      <p:ext uri="{BB962C8B-B14F-4D97-AF65-F5344CB8AC3E}">
        <p14:creationId xmlns:p14="http://schemas.microsoft.com/office/powerpoint/2010/main" val="6340664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dirty="0"/>
          </a:p>
        </p:txBody>
      </p:sp>
    </p:spTree>
    <p:extLst>
      <p:ext uri="{BB962C8B-B14F-4D97-AF65-F5344CB8AC3E}">
        <p14:creationId xmlns:p14="http://schemas.microsoft.com/office/powerpoint/2010/main" val="13078130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dirty="0"/>
          </a:p>
        </p:txBody>
      </p:sp>
    </p:spTree>
    <p:extLst>
      <p:ext uri="{BB962C8B-B14F-4D97-AF65-F5344CB8AC3E}">
        <p14:creationId xmlns:p14="http://schemas.microsoft.com/office/powerpoint/2010/main" val="15975681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dirty="0"/>
          </a:p>
        </p:txBody>
      </p:sp>
    </p:spTree>
    <p:extLst>
      <p:ext uri="{BB962C8B-B14F-4D97-AF65-F5344CB8AC3E}">
        <p14:creationId xmlns:p14="http://schemas.microsoft.com/office/powerpoint/2010/main" val="889278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dirty="0"/>
          </a:p>
        </p:txBody>
      </p:sp>
    </p:spTree>
    <p:extLst>
      <p:ext uri="{BB962C8B-B14F-4D97-AF65-F5344CB8AC3E}">
        <p14:creationId xmlns:p14="http://schemas.microsoft.com/office/powerpoint/2010/main" val="249603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dirty="0"/>
          </a:p>
        </p:txBody>
      </p:sp>
    </p:spTree>
    <p:extLst>
      <p:ext uri="{BB962C8B-B14F-4D97-AF65-F5344CB8AC3E}">
        <p14:creationId xmlns:p14="http://schemas.microsoft.com/office/powerpoint/2010/main" val="39983663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dirty="0"/>
          </a:p>
        </p:txBody>
      </p:sp>
    </p:spTree>
    <p:extLst>
      <p:ext uri="{BB962C8B-B14F-4D97-AF65-F5344CB8AC3E}">
        <p14:creationId xmlns:p14="http://schemas.microsoft.com/office/powerpoint/2010/main" val="4244532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dirty="0"/>
          </a:p>
        </p:txBody>
      </p:sp>
    </p:spTree>
    <p:extLst>
      <p:ext uri="{BB962C8B-B14F-4D97-AF65-F5344CB8AC3E}">
        <p14:creationId xmlns:p14="http://schemas.microsoft.com/office/powerpoint/2010/main" val="20339956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dirty="0"/>
          </a:p>
        </p:txBody>
      </p:sp>
    </p:spTree>
    <p:extLst>
      <p:ext uri="{BB962C8B-B14F-4D97-AF65-F5344CB8AC3E}">
        <p14:creationId xmlns:p14="http://schemas.microsoft.com/office/powerpoint/2010/main" val="6458450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dirty="0"/>
          </a:p>
        </p:txBody>
      </p:sp>
    </p:spTree>
    <p:extLst>
      <p:ext uri="{BB962C8B-B14F-4D97-AF65-F5344CB8AC3E}">
        <p14:creationId xmlns:p14="http://schemas.microsoft.com/office/powerpoint/2010/main" val="39293542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dirty="0"/>
          </a:p>
        </p:txBody>
      </p:sp>
    </p:spTree>
    <p:extLst>
      <p:ext uri="{BB962C8B-B14F-4D97-AF65-F5344CB8AC3E}">
        <p14:creationId xmlns:p14="http://schemas.microsoft.com/office/powerpoint/2010/main" val="42469604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dirty="0"/>
          </a:p>
        </p:txBody>
      </p:sp>
    </p:spTree>
    <p:extLst>
      <p:ext uri="{BB962C8B-B14F-4D97-AF65-F5344CB8AC3E}">
        <p14:creationId xmlns:p14="http://schemas.microsoft.com/office/powerpoint/2010/main" val="6195630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dirty="0"/>
          </a:p>
        </p:txBody>
      </p:sp>
    </p:spTree>
    <p:extLst>
      <p:ext uri="{BB962C8B-B14F-4D97-AF65-F5344CB8AC3E}">
        <p14:creationId xmlns:p14="http://schemas.microsoft.com/office/powerpoint/2010/main" val="36716794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dirty="0"/>
          </a:p>
        </p:txBody>
      </p:sp>
    </p:spTree>
    <p:extLst>
      <p:ext uri="{BB962C8B-B14F-4D97-AF65-F5344CB8AC3E}">
        <p14:creationId xmlns:p14="http://schemas.microsoft.com/office/powerpoint/2010/main" val="21349781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dirty="0"/>
          </a:p>
        </p:txBody>
      </p:sp>
    </p:spTree>
    <p:extLst>
      <p:ext uri="{BB962C8B-B14F-4D97-AF65-F5344CB8AC3E}">
        <p14:creationId xmlns:p14="http://schemas.microsoft.com/office/powerpoint/2010/main" val="36214911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dirty="0"/>
          </a:p>
        </p:txBody>
      </p:sp>
    </p:spTree>
    <p:extLst>
      <p:ext uri="{BB962C8B-B14F-4D97-AF65-F5344CB8AC3E}">
        <p14:creationId xmlns:p14="http://schemas.microsoft.com/office/powerpoint/2010/main" val="22597366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dirty="0"/>
          </a:p>
        </p:txBody>
      </p:sp>
    </p:spTree>
    <p:extLst>
      <p:ext uri="{BB962C8B-B14F-4D97-AF65-F5344CB8AC3E}">
        <p14:creationId xmlns:p14="http://schemas.microsoft.com/office/powerpoint/2010/main" val="42475895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dirty="0"/>
          </a:p>
        </p:txBody>
      </p:sp>
    </p:spTree>
    <p:extLst>
      <p:ext uri="{BB962C8B-B14F-4D97-AF65-F5344CB8AC3E}">
        <p14:creationId xmlns:p14="http://schemas.microsoft.com/office/powerpoint/2010/main" val="25084987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dirty="0"/>
          </a:p>
        </p:txBody>
      </p:sp>
    </p:spTree>
    <p:extLst>
      <p:ext uri="{BB962C8B-B14F-4D97-AF65-F5344CB8AC3E}">
        <p14:creationId xmlns:p14="http://schemas.microsoft.com/office/powerpoint/2010/main" val="790124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dirty="0"/>
          </a:p>
        </p:txBody>
      </p:sp>
    </p:spTree>
    <p:extLst>
      <p:ext uri="{BB962C8B-B14F-4D97-AF65-F5344CB8AC3E}">
        <p14:creationId xmlns:p14="http://schemas.microsoft.com/office/powerpoint/2010/main" val="1091775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11/3/2023</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dirty="0"/>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30.png"/><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10.xm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image" Target="../media/image47.svg"/></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10.xml"/><Relationship Id="rId4" Type="http://schemas.openxmlformats.org/officeDocument/2006/relationships/image" Target="../media/image49.svg"/></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51.sv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10.xml"/><Relationship Id="rId4" Type="http://schemas.openxmlformats.org/officeDocument/2006/relationships/image" Target="../media/image53.svg"/></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9.xml"/><Relationship Id="rId1" Type="http://schemas.openxmlformats.org/officeDocument/2006/relationships/slideLayout" Target="../slideLayouts/slideLayout10.xml"/><Relationship Id="rId4" Type="http://schemas.openxmlformats.org/officeDocument/2006/relationships/image" Target="../media/image55.sv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hyperlink" Target="https://scikit-learn.org/stable/auto_examples/cluster/plot_kmeans_silhouette_analysis.html#sphx-glr-auto-examples-cluster-plot-kmeans-silhouette-analysis-py" TargetMode="External"/><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GB" sz="6000" b="1" dirty="0"/>
          </a:p>
          <a:p>
            <a:r>
              <a:rPr lang="en-GB" sz="6000" b="1" dirty="0"/>
              <a:t>Clustering</a:t>
            </a:r>
            <a:endParaRPr lang="en-GB" sz="6000" b="1"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Decision Trees</a:t>
            </a:r>
            <a:endParaRPr lang="en-GB" sz="6000" b="1" dirty="0"/>
          </a:p>
        </p:txBody>
      </p:sp>
      <p:sp>
        <p:nvSpPr>
          <p:cNvPr id="6" name="Rectangle: Rounded Corners 5">
            <a:extLst>
              <a:ext uri="{FF2B5EF4-FFF2-40B4-BE49-F238E27FC236}">
                <a16:creationId xmlns:a16="http://schemas.microsoft.com/office/drawing/2014/main" id="{CE17F8C0-93D6-CD8C-56FA-39C6309D9B35}"/>
              </a:ext>
            </a:extLst>
          </p:cNvPr>
          <p:cNvSpPr/>
          <p:nvPr/>
        </p:nvSpPr>
        <p:spPr>
          <a:xfrm>
            <a:off x="5265821" y="1375327"/>
            <a:ext cx="1660358"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ML</a:t>
            </a:r>
            <a:endParaRPr lang="en-GB" sz="3600" b="1" dirty="0"/>
          </a:p>
        </p:txBody>
      </p:sp>
      <p:sp>
        <p:nvSpPr>
          <p:cNvPr id="7" name="Rectangle: Rounded Corners 6">
            <a:extLst>
              <a:ext uri="{FF2B5EF4-FFF2-40B4-BE49-F238E27FC236}">
                <a16:creationId xmlns:a16="http://schemas.microsoft.com/office/drawing/2014/main" id="{1677DE47-E637-66EC-5149-DF56B88A1F00}"/>
              </a:ext>
            </a:extLst>
          </p:cNvPr>
          <p:cNvSpPr/>
          <p:nvPr/>
        </p:nvSpPr>
        <p:spPr>
          <a:xfrm>
            <a:off x="330848" y="2931940"/>
            <a:ext cx="1941095" cy="914401"/>
          </a:xfrm>
          <a:prstGeom prst="roundRec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Reinforcement Learning</a:t>
            </a:r>
            <a:endParaRPr lang="en-GB" sz="2000" b="1" dirty="0"/>
          </a:p>
        </p:txBody>
      </p:sp>
      <p:sp>
        <p:nvSpPr>
          <p:cNvPr id="9" name="Rectangle: Rounded Corners 8">
            <a:extLst>
              <a:ext uri="{FF2B5EF4-FFF2-40B4-BE49-F238E27FC236}">
                <a16:creationId xmlns:a16="http://schemas.microsoft.com/office/drawing/2014/main" id="{A1AD4117-69D5-208B-5086-BE2BAFB292DD}"/>
              </a:ext>
            </a:extLst>
          </p:cNvPr>
          <p:cNvSpPr/>
          <p:nvPr/>
        </p:nvSpPr>
        <p:spPr>
          <a:xfrm>
            <a:off x="2538145" y="2931940"/>
            <a:ext cx="1941095" cy="914400"/>
          </a:xfrm>
          <a:prstGeom prst="roundRect">
            <a:avLst/>
          </a:prstGeom>
          <a:solidFill>
            <a:schemeClr val="accent1"/>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Unsupervised Learning</a:t>
            </a:r>
            <a:endParaRPr lang="en-GB" sz="2000" b="1" dirty="0"/>
          </a:p>
        </p:txBody>
      </p:sp>
      <p:sp>
        <p:nvSpPr>
          <p:cNvPr id="10" name="Rectangle: Rounded Corners 9">
            <a:extLst>
              <a:ext uri="{FF2B5EF4-FFF2-40B4-BE49-F238E27FC236}">
                <a16:creationId xmlns:a16="http://schemas.microsoft.com/office/drawing/2014/main" id="{BE1CD764-4ABE-CE9A-063F-6E8B6D92C0EC}"/>
              </a:ext>
            </a:extLst>
          </p:cNvPr>
          <p:cNvSpPr/>
          <p:nvPr/>
        </p:nvSpPr>
        <p:spPr>
          <a:xfrm>
            <a:off x="7451073" y="2931939"/>
            <a:ext cx="1941095"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Supervised Learning</a:t>
            </a:r>
            <a:endParaRPr lang="en-GB" sz="2000" b="1" dirty="0"/>
          </a:p>
        </p:txBody>
      </p:sp>
      <p:cxnSp>
        <p:nvCxnSpPr>
          <p:cNvPr id="11" name="Connector: Elbow 10">
            <a:extLst>
              <a:ext uri="{FF2B5EF4-FFF2-40B4-BE49-F238E27FC236}">
                <a16:creationId xmlns:a16="http://schemas.microsoft.com/office/drawing/2014/main" id="{4300600E-A9A6-4BF4-D81C-FEF52B70FCB1}"/>
              </a:ext>
            </a:extLst>
          </p:cNvPr>
          <p:cNvCxnSpPr>
            <a:cxnSpLocks/>
            <a:stCxn id="6" idx="2"/>
            <a:endCxn id="7" idx="0"/>
          </p:cNvCxnSpPr>
          <p:nvPr/>
        </p:nvCxnSpPr>
        <p:spPr>
          <a:xfrm rot="5400000">
            <a:off x="3377592" y="213531"/>
            <a:ext cx="642213" cy="4794604"/>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Connector: Elbow 11">
            <a:extLst>
              <a:ext uri="{FF2B5EF4-FFF2-40B4-BE49-F238E27FC236}">
                <a16:creationId xmlns:a16="http://schemas.microsoft.com/office/drawing/2014/main" id="{A18FB96A-1676-0E01-A286-4A5575EFF731}"/>
              </a:ext>
            </a:extLst>
          </p:cNvPr>
          <p:cNvCxnSpPr>
            <a:cxnSpLocks/>
            <a:endCxn id="10" idx="0"/>
          </p:cNvCxnSpPr>
          <p:nvPr/>
        </p:nvCxnSpPr>
        <p:spPr>
          <a:xfrm>
            <a:off x="4262704" y="2598820"/>
            <a:ext cx="4158917" cy="333119"/>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7E535BB-D247-51C8-AD68-0AA3C480611E}"/>
              </a:ext>
            </a:extLst>
          </p:cNvPr>
          <p:cNvCxnSpPr>
            <a:cxnSpLocks/>
            <a:endCxn id="9" idx="0"/>
          </p:cNvCxnSpPr>
          <p:nvPr/>
        </p:nvCxnSpPr>
        <p:spPr>
          <a:xfrm>
            <a:off x="3508693" y="2598822"/>
            <a:ext cx="0" cy="333118"/>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Rounded Corners 13">
            <a:extLst>
              <a:ext uri="{FF2B5EF4-FFF2-40B4-BE49-F238E27FC236}">
                <a16:creationId xmlns:a16="http://schemas.microsoft.com/office/drawing/2014/main" id="{9CADE5E2-3B81-C36D-37FB-30651BA5BDF1}"/>
              </a:ext>
            </a:extLst>
          </p:cNvPr>
          <p:cNvSpPr/>
          <p:nvPr/>
        </p:nvSpPr>
        <p:spPr>
          <a:xfrm>
            <a:off x="9920057" y="2934537"/>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Logistic Regression</a:t>
            </a:r>
            <a:endParaRPr lang="en-GB" sz="2000" b="1" dirty="0"/>
          </a:p>
        </p:txBody>
      </p:sp>
      <p:cxnSp>
        <p:nvCxnSpPr>
          <p:cNvPr id="15" name="Connector: Elbow 14">
            <a:extLst>
              <a:ext uri="{FF2B5EF4-FFF2-40B4-BE49-F238E27FC236}">
                <a16:creationId xmlns:a16="http://schemas.microsoft.com/office/drawing/2014/main" id="{5E74F8EA-E71D-1516-EAC5-FCFB45D8733B}"/>
              </a:ext>
            </a:extLst>
          </p:cNvPr>
          <p:cNvCxnSpPr>
            <a:cxnSpLocks/>
            <a:stCxn id="10" idx="3"/>
            <a:endCxn id="14" idx="1"/>
          </p:cNvCxnSpPr>
          <p:nvPr/>
        </p:nvCxnSpPr>
        <p:spPr>
          <a:xfrm>
            <a:off x="9392168" y="3389139"/>
            <a:ext cx="527889" cy="2598"/>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D651E544-AB11-0D59-C0BD-31B8CAD5F280}"/>
              </a:ext>
            </a:extLst>
          </p:cNvPr>
          <p:cNvSpPr/>
          <p:nvPr/>
        </p:nvSpPr>
        <p:spPr>
          <a:xfrm>
            <a:off x="9920057" y="4354143"/>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SVM</a:t>
            </a:r>
            <a:endParaRPr lang="en-GB" sz="2400" b="1" dirty="0"/>
          </a:p>
        </p:txBody>
      </p:sp>
      <p:cxnSp>
        <p:nvCxnSpPr>
          <p:cNvPr id="17" name="Connector: Elbow 16">
            <a:extLst>
              <a:ext uri="{FF2B5EF4-FFF2-40B4-BE49-F238E27FC236}">
                <a16:creationId xmlns:a16="http://schemas.microsoft.com/office/drawing/2014/main" id="{C78DC261-4C75-DAC2-9D71-6A12AFC0E492}"/>
              </a:ext>
            </a:extLst>
          </p:cNvPr>
          <p:cNvCxnSpPr>
            <a:cxnSpLocks/>
            <a:stCxn id="10" idx="2"/>
            <a:endCxn id="16" idx="0"/>
          </p:cNvCxnSpPr>
          <p:nvPr/>
        </p:nvCxnSpPr>
        <p:spPr>
          <a:xfrm rot="16200000" flipH="1">
            <a:off x="9402211" y="2865749"/>
            <a:ext cx="507804" cy="2468984"/>
          </a:xfrm>
          <a:prstGeom prst="bentConnector3">
            <a:avLst>
              <a:gd name="adj1" fmla="val 54739"/>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0B4704E-3C1F-7E08-093A-E1BE96763021}"/>
              </a:ext>
            </a:extLst>
          </p:cNvPr>
          <p:cNvSpPr txBox="1"/>
          <p:nvPr/>
        </p:nvSpPr>
        <p:spPr>
          <a:xfrm>
            <a:off x="9920057" y="2562607"/>
            <a:ext cx="1941095" cy="369332"/>
          </a:xfrm>
          <a:prstGeom prst="rect">
            <a:avLst/>
          </a:prstGeom>
          <a:noFill/>
        </p:spPr>
        <p:txBody>
          <a:bodyPr wrap="square" rtlCol="0">
            <a:spAutoFit/>
          </a:bodyPr>
          <a:lstStyle/>
          <a:p>
            <a:r>
              <a:rPr lang="en-US" b="1" dirty="0">
                <a:solidFill>
                  <a:srgbClr val="FF0000"/>
                </a:solidFill>
              </a:rPr>
              <a:t>Continuous Labels</a:t>
            </a:r>
            <a:endParaRPr lang="en-GB" b="1" dirty="0">
              <a:solidFill>
                <a:srgbClr val="FF0000"/>
              </a:solidFill>
            </a:endParaRPr>
          </a:p>
        </p:txBody>
      </p:sp>
      <p:sp>
        <p:nvSpPr>
          <p:cNvPr id="19" name="TextBox 18">
            <a:extLst>
              <a:ext uri="{FF2B5EF4-FFF2-40B4-BE49-F238E27FC236}">
                <a16:creationId xmlns:a16="http://schemas.microsoft.com/office/drawing/2014/main" id="{DF396DD9-2E51-3AFA-BEAD-92580F553FC2}"/>
              </a:ext>
            </a:extLst>
          </p:cNvPr>
          <p:cNvSpPr txBox="1"/>
          <p:nvPr/>
        </p:nvSpPr>
        <p:spPr>
          <a:xfrm>
            <a:off x="7595958" y="5268543"/>
            <a:ext cx="1651324" cy="369332"/>
          </a:xfrm>
          <a:prstGeom prst="rect">
            <a:avLst/>
          </a:prstGeom>
          <a:noFill/>
        </p:spPr>
        <p:txBody>
          <a:bodyPr wrap="square" rtlCol="0">
            <a:spAutoFit/>
          </a:bodyPr>
          <a:lstStyle/>
          <a:p>
            <a:r>
              <a:rPr lang="en-US" b="1" dirty="0">
                <a:solidFill>
                  <a:srgbClr val="FF0000"/>
                </a:solidFill>
              </a:rPr>
              <a:t>Discreet Labels</a:t>
            </a:r>
            <a:endParaRPr lang="en-GB" b="1" dirty="0">
              <a:solidFill>
                <a:srgbClr val="FF0000"/>
              </a:solidFill>
            </a:endParaRPr>
          </a:p>
        </p:txBody>
      </p:sp>
      <p:sp>
        <p:nvSpPr>
          <p:cNvPr id="20" name="Rectangle: Rounded Corners 19">
            <a:extLst>
              <a:ext uri="{FF2B5EF4-FFF2-40B4-BE49-F238E27FC236}">
                <a16:creationId xmlns:a16="http://schemas.microsoft.com/office/drawing/2014/main" id="{2A43232C-D675-D130-7913-817A717AF87C}"/>
              </a:ext>
            </a:extLst>
          </p:cNvPr>
          <p:cNvSpPr/>
          <p:nvPr/>
        </p:nvSpPr>
        <p:spPr>
          <a:xfrm>
            <a:off x="7828043" y="4351088"/>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KNN</a:t>
            </a:r>
            <a:endParaRPr lang="en-GB" sz="2400" b="1" dirty="0"/>
          </a:p>
        </p:txBody>
      </p:sp>
      <p:cxnSp>
        <p:nvCxnSpPr>
          <p:cNvPr id="21" name="Connector: Elbow 20">
            <a:extLst>
              <a:ext uri="{FF2B5EF4-FFF2-40B4-BE49-F238E27FC236}">
                <a16:creationId xmlns:a16="http://schemas.microsoft.com/office/drawing/2014/main" id="{A60C61CF-1F6D-B5D9-2288-91C0B8C72F55}"/>
              </a:ext>
            </a:extLst>
          </p:cNvPr>
          <p:cNvCxnSpPr>
            <a:cxnSpLocks/>
            <a:endCxn id="20" idx="0"/>
          </p:cNvCxnSpPr>
          <p:nvPr/>
        </p:nvCxnSpPr>
        <p:spPr>
          <a:xfrm rot="5400000">
            <a:off x="8695762" y="4248258"/>
            <a:ext cx="205660" cy="1"/>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B22557D8-FA42-7626-0A9F-35CB985DFFF5}"/>
              </a:ext>
            </a:extLst>
          </p:cNvPr>
          <p:cNvSpPr/>
          <p:nvPr/>
        </p:nvSpPr>
        <p:spPr>
          <a:xfrm>
            <a:off x="5748137" y="4356177"/>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Naïve Bayes</a:t>
            </a:r>
            <a:endParaRPr lang="en-GB" sz="2400" b="1" dirty="0"/>
          </a:p>
        </p:txBody>
      </p:sp>
      <p:cxnSp>
        <p:nvCxnSpPr>
          <p:cNvPr id="23" name="Connector: Elbow 22">
            <a:extLst>
              <a:ext uri="{FF2B5EF4-FFF2-40B4-BE49-F238E27FC236}">
                <a16:creationId xmlns:a16="http://schemas.microsoft.com/office/drawing/2014/main" id="{943F4F51-DD01-F854-4531-98877BF7E223}"/>
              </a:ext>
            </a:extLst>
          </p:cNvPr>
          <p:cNvCxnSpPr>
            <a:cxnSpLocks/>
            <a:endCxn id="22" idx="0"/>
          </p:cNvCxnSpPr>
          <p:nvPr/>
        </p:nvCxnSpPr>
        <p:spPr>
          <a:xfrm rot="10800000" flipV="1">
            <a:off x="6718686" y="4129053"/>
            <a:ext cx="2167669" cy="227124"/>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id="{2540908F-41E8-9756-E580-FFF327E90092}"/>
              </a:ext>
            </a:extLst>
          </p:cNvPr>
          <p:cNvSpPr/>
          <p:nvPr/>
        </p:nvSpPr>
        <p:spPr>
          <a:xfrm>
            <a:off x="1300350" y="4351088"/>
            <a:ext cx="1941095" cy="914400"/>
          </a:xfrm>
          <a:prstGeom prst="roundRect">
            <a:avLst/>
          </a:prstGeom>
          <a:solidFill>
            <a:schemeClr val="accent1"/>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Clustering</a:t>
            </a:r>
          </a:p>
          <a:p>
            <a:pPr algn="ctr"/>
            <a:r>
              <a:rPr lang="en-US" sz="2400" b="1" dirty="0"/>
              <a:t>(K-Means)</a:t>
            </a:r>
            <a:endParaRPr lang="en-GB" sz="2400" b="1" dirty="0"/>
          </a:p>
        </p:txBody>
      </p:sp>
      <p:cxnSp>
        <p:nvCxnSpPr>
          <p:cNvPr id="25" name="Connector: Elbow 24">
            <a:extLst>
              <a:ext uri="{FF2B5EF4-FFF2-40B4-BE49-F238E27FC236}">
                <a16:creationId xmlns:a16="http://schemas.microsoft.com/office/drawing/2014/main" id="{021DBC1C-6B82-87EE-3FBB-C41DB1B72C10}"/>
              </a:ext>
            </a:extLst>
          </p:cNvPr>
          <p:cNvCxnSpPr>
            <a:cxnSpLocks/>
            <a:stCxn id="9" idx="2"/>
            <a:endCxn id="24" idx="0"/>
          </p:cNvCxnSpPr>
          <p:nvPr/>
        </p:nvCxnSpPr>
        <p:spPr>
          <a:xfrm rot="5400000">
            <a:off x="2637422" y="3479817"/>
            <a:ext cx="504748" cy="1237795"/>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id="{A2C68606-EC51-6E62-CD81-29948382AF31}"/>
              </a:ext>
            </a:extLst>
          </p:cNvPr>
          <p:cNvSpPr/>
          <p:nvPr/>
        </p:nvSpPr>
        <p:spPr>
          <a:xfrm>
            <a:off x="3644017" y="4351088"/>
            <a:ext cx="1944582"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Decision Trees</a:t>
            </a:r>
            <a:endParaRPr lang="en-GB" sz="2400" b="1" dirty="0"/>
          </a:p>
        </p:txBody>
      </p:sp>
      <p:cxnSp>
        <p:nvCxnSpPr>
          <p:cNvPr id="27" name="Connector: Elbow 26">
            <a:extLst>
              <a:ext uri="{FF2B5EF4-FFF2-40B4-BE49-F238E27FC236}">
                <a16:creationId xmlns:a16="http://schemas.microsoft.com/office/drawing/2014/main" id="{CF1930E8-07AA-F714-1CC4-7AE910BD7FD1}"/>
              </a:ext>
            </a:extLst>
          </p:cNvPr>
          <p:cNvCxnSpPr>
            <a:cxnSpLocks/>
            <a:endCxn id="26" idx="0"/>
          </p:cNvCxnSpPr>
          <p:nvPr/>
        </p:nvCxnSpPr>
        <p:spPr>
          <a:xfrm rot="10800000" flipV="1">
            <a:off x="4616308" y="4129052"/>
            <a:ext cx="2100722" cy="222035"/>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D1508060-9027-DA77-769D-7BC1244B44C0}"/>
              </a:ext>
            </a:extLst>
          </p:cNvPr>
          <p:cNvSpPr/>
          <p:nvPr/>
        </p:nvSpPr>
        <p:spPr>
          <a:xfrm>
            <a:off x="4745442" y="2906928"/>
            <a:ext cx="1941095" cy="914400"/>
          </a:xfrm>
          <a:prstGeom prst="roundRect">
            <a:avLst/>
          </a:prstGeom>
          <a:solidFill>
            <a:srgbClr val="92D050"/>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Ensemble and Random Forest</a:t>
            </a:r>
            <a:endParaRPr lang="en-GB" sz="2000" b="1" dirty="0"/>
          </a:p>
        </p:txBody>
      </p:sp>
      <p:cxnSp>
        <p:nvCxnSpPr>
          <p:cNvPr id="4" name="Straight Arrow Connector 3">
            <a:extLst>
              <a:ext uri="{FF2B5EF4-FFF2-40B4-BE49-F238E27FC236}">
                <a16:creationId xmlns:a16="http://schemas.microsoft.com/office/drawing/2014/main" id="{5301D642-8C34-7029-5FE6-1DD210A0D06D}"/>
              </a:ext>
            </a:extLst>
          </p:cNvPr>
          <p:cNvCxnSpPr>
            <a:cxnSpLocks/>
            <a:stCxn id="9" idx="3"/>
            <a:endCxn id="2" idx="1"/>
          </p:cNvCxnSpPr>
          <p:nvPr/>
        </p:nvCxnSpPr>
        <p:spPr>
          <a:xfrm flipV="1">
            <a:off x="4479240" y="3364128"/>
            <a:ext cx="266202" cy="25012"/>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8234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r>
              <a:rPr lang="en-US" sz="3200" dirty="0">
                <a:solidFill>
                  <a:prstClr val="black"/>
                </a:solidFill>
                <a:ea typeface="+mj-ea"/>
                <a:cs typeface="+mj-cs"/>
              </a:rPr>
              <a:t>The clustering algorithm is an </a:t>
            </a:r>
            <a:r>
              <a:rPr lang="en-US" sz="3200" b="1" dirty="0">
                <a:solidFill>
                  <a:prstClr val="black"/>
                </a:solidFill>
                <a:ea typeface="+mj-ea"/>
                <a:cs typeface="+mj-cs"/>
              </a:rPr>
              <a:t>Unsupervised Learning </a:t>
            </a:r>
            <a:r>
              <a:rPr lang="en-US" sz="3200" dirty="0">
                <a:solidFill>
                  <a:prstClr val="black"/>
                </a:solidFill>
                <a:ea typeface="+mj-ea"/>
                <a:cs typeface="+mj-cs"/>
              </a:rPr>
              <a:t>algorithm</a:t>
            </a:r>
          </a:p>
          <a:p>
            <a:r>
              <a:rPr lang="en-US" sz="3200" b="1" dirty="0">
                <a:solidFill>
                  <a:prstClr val="black"/>
                </a:solidFill>
                <a:ea typeface="+mj-ea"/>
                <a:cs typeface="+mj-cs"/>
              </a:rPr>
              <a:t>It is a process of dividing the datapoints into groups that consist of similar points</a:t>
            </a:r>
          </a:p>
          <a:p>
            <a:pPr lvl="1"/>
            <a:r>
              <a:rPr lang="en-US" sz="3200" dirty="0">
                <a:solidFill>
                  <a:prstClr val="black"/>
                </a:solidFill>
                <a:ea typeface="+mj-ea"/>
                <a:cs typeface="+mj-cs"/>
              </a:rPr>
              <a:t>Points in the same group should be as similar as possible</a:t>
            </a:r>
          </a:p>
          <a:p>
            <a:pPr lvl="1"/>
            <a:r>
              <a:rPr lang="en-US" sz="3200" dirty="0">
                <a:solidFill>
                  <a:prstClr val="black"/>
                </a:solidFill>
                <a:ea typeface="+mj-ea"/>
                <a:cs typeface="+mj-cs"/>
              </a:rPr>
              <a:t>Points in separate groups should be as dissimilar as possible</a:t>
            </a:r>
          </a:p>
          <a:p>
            <a:r>
              <a:rPr lang="en-US" sz="3200" dirty="0">
                <a:solidFill>
                  <a:prstClr val="black"/>
                </a:solidFill>
                <a:ea typeface="+mj-ea"/>
                <a:cs typeface="+mj-cs"/>
              </a:rPr>
              <a:t>Clustering involves grouping of items based on their attributes.</a:t>
            </a:r>
          </a:p>
          <a:p>
            <a:r>
              <a:rPr lang="en-US" sz="3200" dirty="0">
                <a:solidFill>
                  <a:prstClr val="black"/>
                </a:solidFill>
                <a:ea typeface="+mj-ea"/>
                <a:cs typeface="+mj-cs"/>
              </a:rPr>
              <a:t>Being unsupervised, the data is not labelled</a:t>
            </a:r>
          </a:p>
          <a:p>
            <a:pPr lvl="1"/>
            <a:r>
              <a:rPr kumimoji="0" lang="en-US" i="0" u="none" strike="noStrike" kern="1200" cap="none" spc="0" normalizeH="0" baseline="0" noProof="0" dirty="0">
                <a:ln>
                  <a:noFill/>
                </a:ln>
                <a:solidFill>
                  <a:prstClr val="black"/>
                </a:solidFill>
                <a:effectLst/>
                <a:uLnTx/>
                <a:uFillTx/>
                <a:ea typeface="+mj-ea"/>
                <a:cs typeface="+mj-cs"/>
              </a:rPr>
              <a:t>The algorithm measures the similarity</a:t>
            </a:r>
          </a:p>
          <a:p>
            <a:endParaRPr kumimoji="0" lang="en-US" sz="280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091070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r>
              <a:rPr kumimoji="0" lang="en-US" sz="2800" i="0" u="none" strike="noStrike" kern="1200" cap="none" spc="0" normalizeH="0" baseline="0" noProof="0" dirty="0">
                <a:ln>
                  <a:noFill/>
                </a:ln>
                <a:solidFill>
                  <a:prstClr val="black"/>
                </a:solidFill>
                <a:effectLst/>
                <a:uLnTx/>
                <a:uFillTx/>
                <a:ea typeface="+mj-ea"/>
                <a:cs typeface="+mj-cs"/>
              </a:rPr>
              <a:t>Where is clustering used?</a:t>
            </a:r>
          </a:p>
          <a:p>
            <a:endParaRPr lang="en-US" dirty="0">
              <a:solidFill>
                <a:prstClr val="black"/>
              </a:solidFill>
              <a:ea typeface="+mj-ea"/>
              <a:cs typeface="+mj-cs"/>
            </a:endParaRPr>
          </a:p>
          <a:p>
            <a:r>
              <a:rPr kumimoji="0" lang="en-US" sz="2800" i="0" u="none" strike="noStrike" kern="1200" cap="none" spc="0" normalizeH="0" baseline="0" noProof="0" dirty="0">
                <a:ln>
                  <a:noFill/>
                </a:ln>
                <a:solidFill>
                  <a:prstClr val="black"/>
                </a:solidFill>
                <a:effectLst/>
                <a:uLnTx/>
                <a:uFillTx/>
                <a:ea typeface="+mj-ea"/>
                <a:cs typeface="+mj-cs"/>
              </a:rPr>
              <a:t>Netflix</a:t>
            </a:r>
          </a:p>
          <a:p>
            <a:pPr lvl="1"/>
            <a:r>
              <a:rPr lang="en-US" dirty="0">
                <a:solidFill>
                  <a:prstClr val="black"/>
                </a:solidFill>
                <a:ea typeface="+mj-ea"/>
                <a:cs typeface="+mj-cs"/>
              </a:rPr>
              <a:t>Clustering peoples likes to give recommendations</a:t>
            </a:r>
          </a:p>
          <a:p>
            <a:r>
              <a:rPr lang="en-US" dirty="0" err="1">
                <a:solidFill>
                  <a:prstClr val="black"/>
                </a:solidFill>
                <a:ea typeface="+mj-ea"/>
                <a:cs typeface="+mj-cs"/>
              </a:rPr>
              <a:t>Ebay</a:t>
            </a:r>
            <a:endParaRPr lang="en-US" dirty="0">
              <a:solidFill>
                <a:prstClr val="black"/>
              </a:solidFill>
              <a:ea typeface="+mj-ea"/>
              <a:cs typeface="+mj-cs"/>
            </a:endParaRPr>
          </a:p>
          <a:p>
            <a:pPr lvl="1"/>
            <a:r>
              <a:rPr kumimoji="0" lang="en-US" i="0" u="none" strike="noStrike" kern="1200" cap="none" spc="0" normalizeH="0" baseline="0" noProof="0" dirty="0">
                <a:ln>
                  <a:noFill/>
                </a:ln>
                <a:solidFill>
                  <a:prstClr val="black"/>
                </a:solidFill>
                <a:effectLst/>
                <a:uLnTx/>
                <a:uFillTx/>
                <a:ea typeface="+mj-ea"/>
                <a:cs typeface="+mj-cs"/>
              </a:rPr>
              <a:t>Clustering text similarities</a:t>
            </a:r>
          </a:p>
          <a:p>
            <a:r>
              <a:rPr lang="en-US" dirty="0">
                <a:solidFill>
                  <a:prstClr val="black"/>
                </a:solidFill>
                <a:ea typeface="+mj-ea"/>
                <a:cs typeface="+mj-cs"/>
              </a:rPr>
              <a:t>Amazon</a:t>
            </a:r>
          </a:p>
          <a:p>
            <a:pPr marL="457200" lvl="1" indent="0">
              <a:buNone/>
            </a:pPr>
            <a:endParaRPr kumimoji="0" lang="en-US" i="0" u="none" strike="noStrike" kern="1200" cap="none" spc="0" normalizeH="0" baseline="0" noProof="0" dirty="0">
              <a:ln>
                <a:noFill/>
              </a:ln>
              <a:solidFill>
                <a:prstClr val="black"/>
              </a:solidFill>
              <a:effectLst/>
              <a:uLnTx/>
              <a:uFillTx/>
              <a:ea typeface="+mj-ea"/>
              <a:cs typeface="+mj-cs"/>
            </a:endParaRPr>
          </a:p>
        </p:txBody>
      </p:sp>
      <p:pic>
        <p:nvPicPr>
          <p:cNvPr id="3" name="Picture 2">
            <a:extLst>
              <a:ext uri="{FF2B5EF4-FFF2-40B4-BE49-F238E27FC236}">
                <a16:creationId xmlns:a16="http://schemas.microsoft.com/office/drawing/2014/main" id="{73D696CF-5E33-0E8C-BBD5-8EDAA8BA371A}"/>
              </a:ext>
            </a:extLst>
          </p:cNvPr>
          <p:cNvPicPr>
            <a:picLocks noChangeAspect="1"/>
          </p:cNvPicPr>
          <p:nvPr/>
        </p:nvPicPr>
        <p:blipFill>
          <a:blip r:embed="rId3"/>
          <a:stretch>
            <a:fillRect/>
          </a:stretch>
        </p:blipFill>
        <p:spPr>
          <a:xfrm>
            <a:off x="7929555" y="1261760"/>
            <a:ext cx="3696216" cy="4334480"/>
          </a:xfrm>
          <a:prstGeom prst="rect">
            <a:avLst/>
          </a:prstGeom>
        </p:spPr>
      </p:pic>
    </p:spTree>
    <p:extLst>
      <p:ext uri="{BB962C8B-B14F-4D97-AF65-F5344CB8AC3E}">
        <p14:creationId xmlns:p14="http://schemas.microsoft.com/office/powerpoint/2010/main" val="2143232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Types of 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lnSpcReduction="10000"/>
          </a:bodyPr>
          <a:lstStyle/>
          <a:p>
            <a:pPr>
              <a:lnSpc>
                <a:spcPct val="150000"/>
              </a:lnSpc>
            </a:pPr>
            <a:r>
              <a:rPr lang="en-US" sz="3200" dirty="0">
                <a:solidFill>
                  <a:prstClr val="black"/>
                </a:solidFill>
                <a:ea typeface="+mj-ea"/>
                <a:cs typeface="+mj-cs"/>
              </a:rPr>
              <a:t>Hard Clustering</a:t>
            </a:r>
          </a:p>
          <a:p>
            <a:pPr>
              <a:lnSpc>
                <a:spcPct val="150000"/>
              </a:lnSpc>
            </a:pPr>
            <a:r>
              <a:rPr lang="en-US" sz="3200" dirty="0">
                <a:solidFill>
                  <a:prstClr val="black"/>
                </a:solidFill>
                <a:ea typeface="+mj-ea"/>
                <a:cs typeface="+mj-cs"/>
              </a:rPr>
              <a:t>Overlapping Clustering</a:t>
            </a:r>
          </a:p>
          <a:p>
            <a:pPr>
              <a:lnSpc>
                <a:spcPct val="150000"/>
              </a:lnSpc>
            </a:pPr>
            <a:r>
              <a:rPr lang="en-US" sz="3200" dirty="0">
                <a:solidFill>
                  <a:prstClr val="black"/>
                </a:solidFill>
                <a:ea typeface="+mj-ea"/>
                <a:cs typeface="+mj-cs"/>
              </a:rPr>
              <a:t>Fuzzy Clustering</a:t>
            </a:r>
          </a:p>
          <a:p>
            <a:pPr>
              <a:lnSpc>
                <a:spcPct val="150000"/>
              </a:lnSpc>
            </a:pPr>
            <a:r>
              <a:rPr kumimoji="0" lang="en-US" sz="3200" i="0" u="none" strike="noStrike" kern="1200" cap="none" spc="0" normalizeH="0" baseline="0" noProof="0" dirty="0">
                <a:ln>
                  <a:noFill/>
                </a:ln>
                <a:solidFill>
                  <a:prstClr val="black"/>
                </a:solidFill>
                <a:effectLst/>
                <a:uLnTx/>
                <a:uFillTx/>
                <a:ea typeface="+mj-ea"/>
                <a:cs typeface="+mj-cs"/>
              </a:rPr>
              <a:t>Hierarchical Clustering (Nested)</a:t>
            </a:r>
          </a:p>
          <a:p>
            <a:pPr>
              <a:lnSpc>
                <a:spcPct val="150000"/>
              </a:lnSpc>
            </a:pPr>
            <a:r>
              <a:rPr kumimoji="0" lang="en-US" sz="3200" i="0" u="none" strike="noStrike" kern="1200" cap="none" spc="0" normalizeH="0" baseline="0" noProof="0" dirty="0">
                <a:ln>
                  <a:noFill/>
                </a:ln>
                <a:solidFill>
                  <a:prstClr val="black"/>
                </a:solidFill>
                <a:effectLst/>
                <a:uLnTx/>
                <a:uFillTx/>
                <a:ea typeface="+mj-ea"/>
                <a:cs typeface="+mj-cs"/>
              </a:rPr>
              <a:t>Partitional Clustering (unnested)</a:t>
            </a:r>
          </a:p>
          <a:p>
            <a:endParaRPr kumimoji="0" lang="en-US" sz="280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pic>
        <p:nvPicPr>
          <p:cNvPr id="3" name="Picture 2">
            <a:extLst>
              <a:ext uri="{FF2B5EF4-FFF2-40B4-BE49-F238E27FC236}">
                <a16:creationId xmlns:a16="http://schemas.microsoft.com/office/drawing/2014/main" id="{EAD9B7CE-4574-27D3-A2CC-9E9400B39E0A}"/>
              </a:ext>
            </a:extLst>
          </p:cNvPr>
          <p:cNvPicPr>
            <a:picLocks noChangeAspect="1"/>
          </p:cNvPicPr>
          <p:nvPr/>
        </p:nvPicPr>
        <p:blipFill>
          <a:blip r:embed="rId3"/>
          <a:stretch>
            <a:fillRect/>
          </a:stretch>
        </p:blipFill>
        <p:spPr>
          <a:xfrm>
            <a:off x="8522136" y="3429000"/>
            <a:ext cx="3576640" cy="2431066"/>
          </a:xfrm>
          <a:prstGeom prst="rect">
            <a:avLst/>
          </a:prstGeom>
        </p:spPr>
      </p:pic>
      <p:pic>
        <p:nvPicPr>
          <p:cNvPr id="6" name="Picture 5">
            <a:extLst>
              <a:ext uri="{FF2B5EF4-FFF2-40B4-BE49-F238E27FC236}">
                <a16:creationId xmlns:a16="http://schemas.microsoft.com/office/drawing/2014/main" id="{6EE09920-5C7D-6E17-CE28-4EBE3329C278}"/>
              </a:ext>
            </a:extLst>
          </p:cNvPr>
          <p:cNvPicPr>
            <a:picLocks noChangeAspect="1"/>
          </p:cNvPicPr>
          <p:nvPr/>
        </p:nvPicPr>
        <p:blipFill>
          <a:blip r:embed="rId4"/>
          <a:stretch>
            <a:fillRect/>
          </a:stretch>
        </p:blipFill>
        <p:spPr>
          <a:xfrm>
            <a:off x="5967663" y="2383309"/>
            <a:ext cx="2554473" cy="2091381"/>
          </a:xfrm>
          <a:prstGeom prst="rect">
            <a:avLst/>
          </a:prstGeom>
        </p:spPr>
      </p:pic>
      <p:pic>
        <p:nvPicPr>
          <p:cNvPr id="11" name="Picture 10">
            <a:extLst>
              <a:ext uri="{FF2B5EF4-FFF2-40B4-BE49-F238E27FC236}">
                <a16:creationId xmlns:a16="http://schemas.microsoft.com/office/drawing/2014/main" id="{A1ABD972-D4AE-53A4-FDAE-C671E3CC628A}"/>
              </a:ext>
            </a:extLst>
          </p:cNvPr>
          <p:cNvPicPr>
            <a:picLocks noChangeAspect="1"/>
          </p:cNvPicPr>
          <p:nvPr/>
        </p:nvPicPr>
        <p:blipFill>
          <a:blip r:embed="rId5"/>
          <a:stretch>
            <a:fillRect/>
          </a:stretch>
        </p:blipFill>
        <p:spPr>
          <a:xfrm>
            <a:off x="8754857" y="1401231"/>
            <a:ext cx="3111198" cy="2027769"/>
          </a:xfrm>
          <a:prstGeom prst="rect">
            <a:avLst/>
          </a:prstGeom>
        </p:spPr>
      </p:pic>
    </p:spTree>
    <p:extLst>
      <p:ext uri="{BB962C8B-B14F-4D97-AF65-F5344CB8AC3E}">
        <p14:creationId xmlns:p14="http://schemas.microsoft.com/office/powerpoint/2010/main" val="2291259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 Algorithms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a:lnSpc>
                <a:spcPct val="100000"/>
              </a:lnSpc>
            </a:pPr>
            <a:r>
              <a:rPr lang="en-US" sz="3000" dirty="0">
                <a:solidFill>
                  <a:prstClr val="black"/>
                </a:solidFill>
                <a:ea typeface="+mj-ea"/>
                <a:cs typeface="+mj-cs"/>
              </a:rPr>
              <a:t>K-Means Clustering</a:t>
            </a:r>
          </a:p>
          <a:p>
            <a:pPr lvl="1">
              <a:lnSpc>
                <a:spcPct val="100000"/>
              </a:lnSpc>
            </a:pPr>
            <a:r>
              <a:rPr lang="en-US" sz="2600" dirty="0">
                <a:solidFill>
                  <a:prstClr val="black"/>
                </a:solidFill>
                <a:ea typeface="+mj-ea"/>
                <a:cs typeface="+mj-cs"/>
              </a:rPr>
              <a:t>Good with smaller datasets</a:t>
            </a:r>
          </a:p>
          <a:p>
            <a:pPr>
              <a:lnSpc>
                <a:spcPct val="100000"/>
              </a:lnSpc>
            </a:pPr>
            <a:r>
              <a:rPr kumimoji="0" lang="en-US" sz="3000" i="0" u="none" strike="noStrike" kern="1200" cap="none" spc="0" normalizeH="0" baseline="0" noProof="0" dirty="0" err="1">
                <a:ln>
                  <a:noFill/>
                </a:ln>
                <a:solidFill>
                  <a:prstClr val="black"/>
                </a:solidFill>
                <a:effectLst/>
                <a:uLnTx/>
                <a:uFillTx/>
                <a:ea typeface="+mj-ea"/>
                <a:cs typeface="+mj-cs"/>
              </a:rPr>
              <a:t>DBScan</a:t>
            </a:r>
            <a:r>
              <a:rPr kumimoji="0" lang="en-US" sz="3000" i="0" u="none" strike="noStrike" kern="1200" cap="none" spc="0" normalizeH="0" baseline="0" noProof="0" dirty="0">
                <a:ln>
                  <a:noFill/>
                </a:ln>
                <a:solidFill>
                  <a:prstClr val="black"/>
                </a:solidFill>
                <a:effectLst/>
                <a:uLnTx/>
                <a:uFillTx/>
                <a:ea typeface="+mj-ea"/>
                <a:cs typeface="+mj-cs"/>
              </a:rPr>
              <a:t> Clustering</a:t>
            </a:r>
          </a:p>
          <a:p>
            <a:pPr lvl="1">
              <a:lnSpc>
                <a:spcPct val="100000"/>
              </a:lnSpc>
            </a:pPr>
            <a:r>
              <a:rPr lang="en-US" sz="2600" dirty="0">
                <a:solidFill>
                  <a:prstClr val="black"/>
                </a:solidFill>
                <a:ea typeface="+mj-ea"/>
                <a:cs typeface="+mj-cs"/>
              </a:rPr>
              <a:t>Density-Based Spatial Clustering of Applications with Noise</a:t>
            </a:r>
          </a:p>
          <a:p>
            <a:pPr lvl="1">
              <a:lnSpc>
                <a:spcPct val="100000"/>
              </a:lnSpc>
            </a:pPr>
            <a:r>
              <a:rPr kumimoji="0" lang="en-US" sz="2600" i="0" u="none" strike="noStrike" kern="1200" cap="none" spc="0" normalizeH="0" baseline="0" noProof="0" dirty="0">
                <a:ln>
                  <a:noFill/>
                </a:ln>
                <a:solidFill>
                  <a:prstClr val="black"/>
                </a:solidFill>
                <a:effectLst/>
                <a:uLnTx/>
                <a:uFillTx/>
                <a:ea typeface="+mj-ea"/>
                <a:cs typeface="+mj-cs"/>
              </a:rPr>
              <a:t>Good for odd shaped data and finding outliers</a:t>
            </a:r>
          </a:p>
          <a:p>
            <a:pPr>
              <a:lnSpc>
                <a:spcPct val="100000"/>
              </a:lnSpc>
            </a:pPr>
            <a:r>
              <a:rPr lang="en-US" sz="3000" dirty="0">
                <a:solidFill>
                  <a:prstClr val="black"/>
                </a:solidFill>
                <a:ea typeface="+mj-ea"/>
                <a:cs typeface="+mj-cs"/>
              </a:rPr>
              <a:t>Gaussian Mixture Model</a:t>
            </a:r>
          </a:p>
          <a:p>
            <a:pPr lvl="1">
              <a:lnSpc>
                <a:spcPct val="100000"/>
              </a:lnSpc>
            </a:pPr>
            <a:r>
              <a:rPr kumimoji="0" lang="en-US" sz="2600" i="0" u="none" strike="noStrike" kern="1200" cap="none" spc="0" normalizeH="0" baseline="0" noProof="0" dirty="0">
                <a:ln>
                  <a:noFill/>
                </a:ln>
                <a:solidFill>
                  <a:prstClr val="black"/>
                </a:solidFill>
                <a:effectLst/>
                <a:uLnTx/>
                <a:uFillTx/>
                <a:ea typeface="+mj-ea"/>
                <a:cs typeface="+mj-cs"/>
              </a:rPr>
              <a:t>Good for arbitrarily shaped data</a:t>
            </a:r>
          </a:p>
          <a:p>
            <a:endParaRPr kumimoji="0" lang="en-US" sz="280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3015381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 Algorithms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fontScale="92500" lnSpcReduction="10000"/>
          </a:bodyPr>
          <a:lstStyle/>
          <a:p>
            <a:pPr>
              <a:lnSpc>
                <a:spcPct val="100000"/>
              </a:lnSpc>
            </a:pPr>
            <a:r>
              <a:rPr lang="en-US" sz="3200" dirty="0">
                <a:solidFill>
                  <a:prstClr val="black"/>
                </a:solidFill>
                <a:ea typeface="+mj-ea"/>
                <a:cs typeface="+mj-cs"/>
              </a:rPr>
              <a:t>OPTICS Algorithm</a:t>
            </a:r>
          </a:p>
          <a:p>
            <a:pPr lvl="1">
              <a:lnSpc>
                <a:spcPct val="100000"/>
              </a:lnSpc>
            </a:pPr>
            <a:r>
              <a:rPr lang="en-US" sz="2800" dirty="0">
                <a:solidFill>
                  <a:prstClr val="black"/>
                </a:solidFill>
                <a:ea typeface="+mj-ea"/>
                <a:cs typeface="+mj-cs"/>
              </a:rPr>
              <a:t> Ordering Points To Identify the Clustering Structure</a:t>
            </a:r>
          </a:p>
          <a:p>
            <a:pPr lvl="1">
              <a:lnSpc>
                <a:spcPct val="100000"/>
              </a:lnSpc>
            </a:pPr>
            <a:r>
              <a:rPr lang="en-US" sz="2800" dirty="0">
                <a:solidFill>
                  <a:prstClr val="black"/>
                </a:solidFill>
                <a:ea typeface="+mj-ea"/>
                <a:cs typeface="+mj-cs"/>
              </a:rPr>
              <a:t>Another density-based algorithm</a:t>
            </a:r>
          </a:p>
          <a:p>
            <a:pPr>
              <a:lnSpc>
                <a:spcPct val="100000"/>
              </a:lnSpc>
            </a:pPr>
            <a:r>
              <a:rPr kumimoji="0" lang="en-US" sz="3200" i="0" u="none" strike="noStrike" kern="1200" cap="none" spc="0" normalizeH="0" baseline="0" noProof="0" dirty="0">
                <a:ln>
                  <a:noFill/>
                </a:ln>
                <a:solidFill>
                  <a:prstClr val="black"/>
                </a:solidFill>
                <a:effectLst/>
                <a:uLnTx/>
                <a:uFillTx/>
                <a:ea typeface="+mj-ea"/>
                <a:cs typeface="+mj-cs"/>
              </a:rPr>
              <a:t>Mean-Shift Clustering</a:t>
            </a:r>
          </a:p>
          <a:p>
            <a:pPr lvl="1">
              <a:lnSpc>
                <a:spcPct val="100000"/>
              </a:lnSpc>
            </a:pPr>
            <a:r>
              <a:rPr lang="en-US" sz="2800" dirty="0">
                <a:solidFill>
                  <a:prstClr val="black"/>
                </a:solidFill>
                <a:ea typeface="+mj-ea"/>
                <a:cs typeface="+mj-cs"/>
              </a:rPr>
              <a:t>Good for handling images or processing computer vision</a:t>
            </a:r>
            <a:endParaRPr kumimoji="0" lang="en-US" sz="2800" i="0" u="none" strike="noStrike" kern="1200" cap="none" spc="0" normalizeH="0" baseline="0" noProof="0" dirty="0">
              <a:ln>
                <a:noFill/>
              </a:ln>
              <a:solidFill>
                <a:prstClr val="black"/>
              </a:solidFill>
              <a:effectLst/>
              <a:uLnTx/>
              <a:uFillTx/>
              <a:ea typeface="+mj-ea"/>
              <a:cs typeface="+mj-cs"/>
            </a:endParaRPr>
          </a:p>
          <a:p>
            <a:pPr>
              <a:lnSpc>
                <a:spcPct val="100000"/>
              </a:lnSpc>
            </a:pPr>
            <a:r>
              <a:rPr lang="en-US" sz="3200" dirty="0">
                <a:solidFill>
                  <a:prstClr val="black"/>
                </a:solidFill>
                <a:ea typeface="+mj-ea"/>
                <a:cs typeface="+mj-cs"/>
              </a:rPr>
              <a:t>BIRCH algorithm</a:t>
            </a:r>
          </a:p>
          <a:p>
            <a:pPr lvl="1">
              <a:lnSpc>
                <a:spcPct val="100000"/>
              </a:lnSpc>
            </a:pPr>
            <a:r>
              <a:rPr kumimoji="0" lang="en-US" sz="2800" i="0" u="none" strike="noStrike" kern="1200" cap="none" spc="0" normalizeH="0" baseline="0" noProof="0" dirty="0">
                <a:ln>
                  <a:noFill/>
                </a:ln>
                <a:solidFill>
                  <a:prstClr val="black"/>
                </a:solidFill>
                <a:effectLst/>
                <a:uLnTx/>
                <a:uFillTx/>
                <a:ea typeface="+mj-ea"/>
                <a:cs typeface="+mj-cs"/>
              </a:rPr>
              <a:t>Balance Iterative Reducing and Clustering using Hierarchies</a:t>
            </a:r>
          </a:p>
          <a:p>
            <a:pPr lvl="1">
              <a:lnSpc>
                <a:spcPct val="100000"/>
              </a:lnSpc>
            </a:pPr>
            <a:r>
              <a:rPr lang="en-US" sz="2800" dirty="0">
                <a:solidFill>
                  <a:prstClr val="black"/>
                </a:solidFill>
                <a:ea typeface="+mj-ea"/>
                <a:cs typeface="+mj-cs"/>
              </a:rPr>
              <a:t>Better for large datasets</a:t>
            </a:r>
          </a:p>
          <a:p>
            <a:pPr lvl="1">
              <a:lnSpc>
                <a:spcPct val="100000"/>
              </a:lnSpc>
            </a:pPr>
            <a:r>
              <a:rPr kumimoji="0" lang="en-US" sz="2800" i="0" u="none" strike="noStrike" kern="1200" cap="none" spc="0" normalizeH="0" baseline="0" noProof="0" dirty="0">
                <a:ln>
                  <a:noFill/>
                </a:ln>
                <a:solidFill>
                  <a:prstClr val="black"/>
                </a:solidFill>
                <a:effectLst/>
                <a:uLnTx/>
                <a:uFillTx/>
                <a:ea typeface="+mj-ea"/>
                <a:cs typeface="+mj-cs"/>
              </a:rPr>
              <a:t>Only good for numerical datasets</a:t>
            </a:r>
          </a:p>
        </p:txBody>
      </p:sp>
    </p:spTree>
    <p:extLst>
      <p:ext uri="{BB962C8B-B14F-4D97-AF65-F5344CB8AC3E}">
        <p14:creationId xmlns:p14="http://schemas.microsoft.com/office/powerpoint/2010/main" val="1355516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GB" sz="6000" b="1" dirty="0"/>
          </a:p>
          <a:p>
            <a:r>
              <a:rPr lang="en-GB" sz="6000" b="1" dirty="0"/>
              <a:t>K-Means</a:t>
            </a:r>
          </a:p>
          <a:p>
            <a:r>
              <a:rPr lang="en-GB" sz="6000" b="1" dirty="0"/>
              <a:t>Clustering</a:t>
            </a:r>
            <a:endParaRPr lang="en-GB" sz="6000" b="1"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552034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a:lnSpc>
                <a:spcPct val="100000"/>
              </a:lnSpc>
            </a:pPr>
            <a:r>
              <a:rPr lang="en-US" sz="3200" dirty="0">
                <a:solidFill>
                  <a:prstClr val="black"/>
                </a:solidFill>
                <a:ea typeface="+mj-ea"/>
                <a:cs typeface="+mj-cs"/>
              </a:rPr>
              <a:t>It is a Hard Clustering algorithm</a:t>
            </a:r>
          </a:p>
          <a:p>
            <a:pPr lvl="1">
              <a:lnSpc>
                <a:spcPct val="100000"/>
              </a:lnSpc>
            </a:pPr>
            <a:r>
              <a:rPr lang="en-US" sz="3200" dirty="0">
                <a:solidFill>
                  <a:prstClr val="black"/>
                </a:solidFill>
                <a:ea typeface="+mj-ea"/>
                <a:cs typeface="+mj-cs"/>
              </a:rPr>
              <a:t>The algorithm groups similar datapoints into hard clusters</a:t>
            </a:r>
          </a:p>
          <a:p>
            <a:pPr lvl="1">
              <a:lnSpc>
                <a:spcPct val="100000"/>
              </a:lnSpc>
            </a:pPr>
            <a:r>
              <a:rPr lang="en-US" sz="3200" dirty="0">
                <a:solidFill>
                  <a:prstClr val="black"/>
                </a:solidFill>
                <a:ea typeface="+mj-ea"/>
                <a:cs typeface="+mj-cs"/>
              </a:rPr>
              <a:t>The datapoints from the same group are as similar as possible</a:t>
            </a:r>
          </a:p>
          <a:p>
            <a:pPr>
              <a:lnSpc>
                <a:spcPct val="100000"/>
              </a:lnSpc>
            </a:pPr>
            <a:endParaRPr lang="en-US" sz="3200" dirty="0">
              <a:solidFill>
                <a:prstClr val="black"/>
              </a:solidFill>
              <a:ea typeface="+mj-ea"/>
              <a:cs typeface="+mj-cs"/>
            </a:endParaRPr>
          </a:p>
          <a:p>
            <a:pPr>
              <a:lnSpc>
                <a:spcPct val="100000"/>
              </a:lnSpc>
            </a:pPr>
            <a:r>
              <a:rPr lang="en-US" sz="3200" i="1" dirty="0">
                <a:solidFill>
                  <a:prstClr val="black"/>
                </a:solidFill>
                <a:ea typeface="+mj-ea"/>
                <a:cs typeface="+mj-cs"/>
              </a:rPr>
              <a:t>K </a:t>
            </a:r>
            <a:r>
              <a:rPr lang="en-US" sz="3200" dirty="0">
                <a:solidFill>
                  <a:prstClr val="black"/>
                </a:solidFill>
                <a:ea typeface="+mj-ea"/>
                <a:cs typeface="+mj-cs"/>
              </a:rPr>
              <a:t>indicates the number of clusters formed</a:t>
            </a:r>
          </a:p>
        </p:txBody>
      </p:sp>
    </p:spTree>
    <p:extLst>
      <p:ext uri="{BB962C8B-B14F-4D97-AF65-F5344CB8AC3E}">
        <p14:creationId xmlns:p14="http://schemas.microsoft.com/office/powerpoint/2010/main" val="2089468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a:lnSpc>
                <a:spcPct val="100000"/>
              </a:lnSpc>
            </a:pPr>
            <a:r>
              <a:rPr lang="en-US" sz="3200" dirty="0">
                <a:solidFill>
                  <a:prstClr val="black"/>
                </a:solidFill>
                <a:ea typeface="+mj-ea"/>
                <a:cs typeface="+mj-cs"/>
              </a:rPr>
              <a:t>Select a number of clusters,</a:t>
            </a:r>
            <a:r>
              <a:rPr lang="en-US" sz="3200" i="1" dirty="0">
                <a:solidFill>
                  <a:prstClr val="black"/>
                </a:solidFill>
                <a:ea typeface="+mj-ea"/>
                <a:cs typeface="+mj-cs"/>
              </a:rPr>
              <a:t> K </a:t>
            </a:r>
            <a:r>
              <a:rPr lang="en-US" sz="3200" dirty="0">
                <a:solidFill>
                  <a:prstClr val="black"/>
                </a:solidFill>
                <a:ea typeface="+mj-ea"/>
                <a:cs typeface="+mj-cs"/>
              </a:rPr>
              <a:t>( you need to do this)</a:t>
            </a:r>
          </a:p>
          <a:p>
            <a:pPr>
              <a:lnSpc>
                <a:spcPct val="100000"/>
              </a:lnSpc>
            </a:pPr>
            <a:r>
              <a:rPr lang="en-US" sz="3200" dirty="0">
                <a:solidFill>
                  <a:prstClr val="black"/>
                </a:solidFill>
                <a:ea typeface="+mj-ea"/>
                <a:cs typeface="+mj-cs"/>
              </a:rPr>
              <a:t>Randomly select </a:t>
            </a:r>
            <a:r>
              <a:rPr lang="en-US" sz="3200" i="1" dirty="0">
                <a:solidFill>
                  <a:prstClr val="black"/>
                </a:solidFill>
                <a:ea typeface="+mj-ea"/>
                <a:cs typeface="+mj-cs"/>
              </a:rPr>
              <a:t>k</a:t>
            </a:r>
            <a:r>
              <a:rPr lang="en-US" sz="3200" dirty="0">
                <a:solidFill>
                  <a:prstClr val="black"/>
                </a:solidFill>
                <a:ea typeface="+mj-ea"/>
                <a:cs typeface="+mj-cs"/>
              </a:rPr>
              <a:t> points that represent the centroid – cluster </a:t>
            </a:r>
            <a:r>
              <a:rPr lang="en-US" sz="3200" dirty="0" err="1">
                <a:solidFill>
                  <a:prstClr val="black"/>
                </a:solidFill>
                <a:ea typeface="+mj-ea"/>
                <a:cs typeface="+mj-cs"/>
              </a:rPr>
              <a:t>centres</a:t>
            </a:r>
            <a:r>
              <a:rPr lang="en-US" sz="3200" dirty="0">
                <a:solidFill>
                  <a:prstClr val="black"/>
                </a:solidFill>
                <a:ea typeface="+mj-ea"/>
                <a:cs typeface="+mj-cs"/>
              </a:rPr>
              <a:t>.</a:t>
            </a:r>
          </a:p>
          <a:p>
            <a:pPr>
              <a:lnSpc>
                <a:spcPct val="100000"/>
              </a:lnSpc>
            </a:pPr>
            <a:r>
              <a:rPr lang="en-US" sz="3200" dirty="0">
                <a:solidFill>
                  <a:prstClr val="black"/>
                </a:solidFill>
                <a:ea typeface="+mj-ea"/>
                <a:cs typeface="+mj-cs"/>
              </a:rPr>
              <a:t>Repeat:-</a:t>
            </a:r>
          </a:p>
          <a:p>
            <a:pPr marL="971550" lvl="1" indent="-514350">
              <a:lnSpc>
                <a:spcPct val="100000"/>
              </a:lnSpc>
              <a:buFont typeface="+mj-lt"/>
              <a:buAutoNum type="arabicPeriod"/>
            </a:pPr>
            <a:r>
              <a:rPr lang="en-US" sz="2800" dirty="0">
                <a:solidFill>
                  <a:prstClr val="black"/>
                </a:solidFill>
                <a:ea typeface="+mj-ea"/>
                <a:cs typeface="+mj-cs"/>
              </a:rPr>
              <a:t>Assign each datapoint to their closest centroid.</a:t>
            </a:r>
          </a:p>
          <a:p>
            <a:pPr marL="971550" lvl="1" indent="-514350">
              <a:lnSpc>
                <a:spcPct val="100000"/>
              </a:lnSpc>
              <a:buFont typeface="+mj-lt"/>
              <a:buAutoNum type="arabicPeriod"/>
            </a:pPr>
            <a:r>
              <a:rPr lang="en-US" sz="2800" dirty="0">
                <a:solidFill>
                  <a:prstClr val="black"/>
                </a:solidFill>
                <a:ea typeface="+mj-ea"/>
                <a:cs typeface="+mj-cs"/>
              </a:rPr>
              <a:t>Recalculate the centroid of each cluster.  It is the mean of the points within that cluster.</a:t>
            </a:r>
          </a:p>
          <a:p>
            <a:pPr marL="971550" lvl="1" indent="-514350">
              <a:lnSpc>
                <a:spcPct val="100000"/>
              </a:lnSpc>
              <a:buFont typeface="+mj-lt"/>
              <a:buAutoNum type="arabicPeriod"/>
            </a:pPr>
            <a:r>
              <a:rPr lang="en-US" sz="2800" dirty="0">
                <a:solidFill>
                  <a:prstClr val="black"/>
                </a:solidFill>
                <a:ea typeface="+mj-ea"/>
                <a:cs typeface="+mj-cs"/>
              </a:rPr>
              <a:t>Stop when the centroids no longer change.</a:t>
            </a:r>
          </a:p>
          <a:p>
            <a:pPr>
              <a:lnSpc>
                <a:spcPct val="100000"/>
              </a:lnSpc>
            </a:pPr>
            <a:endParaRPr lang="en-US" sz="3200" dirty="0">
              <a:solidFill>
                <a:prstClr val="black"/>
              </a:solidFill>
              <a:ea typeface="+mj-ea"/>
              <a:cs typeface="+mj-cs"/>
            </a:endParaRPr>
          </a:p>
        </p:txBody>
      </p:sp>
    </p:spTree>
    <p:extLst>
      <p:ext uri="{BB962C8B-B14F-4D97-AF65-F5344CB8AC3E}">
        <p14:creationId xmlns:p14="http://schemas.microsoft.com/office/powerpoint/2010/main" val="1368542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Content Placeholder 2">
            <a:extLst>
              <a:ext uri="{FF2B5EF4-FFF2-40B4-BE49-F238E27FC236}">
                <a16:creationId xmlns:a16="http://schemas.microsoft.com/office/drawing/2014/main" id="{B9862A50-2C00-5B6E-4E7F-DE163B78EC0B}"/>
              </a:ext>
            </a:extLst>
          </p:cNvPr>
          <p:cNvPicPr>
            <a:picLocks noGrp="1" noChangeAspect="1"/>
          </p:cNvPicPr>
          <p:nvPr>
            <p:ph idx="1"/>
          </p:nvPr>
        </p:nvPicPr>
        <p:blipFill>
          <a:blip r:embed="rId3"/>
          <a:stretch>
            <a:fillRect/>
          </a:stretch>
        </p:blipFill>
        <p:spPr>
          <a:xfrm>
            <a:off x="0" y="1582152"/>
            <a:ext cx="8122998" cy="3693695"/>
          </a:xfrm>
        </p:spPr>
      </p:pic>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spTree>
    <p:extLst>
      <p:ext uri="{BB962C8B-B14F-4D97-AF65-F5344CB8AC3E}">
        <p14:creationId xmlns:p14="http://schemas.microsoft.com/office/powerpoint/2010/main" val="2618165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pic>
        <p:nvPicPr>
          <p:cNvPr id="6" name="Picture 5">
            <a:extLst>
              <a:ext uri="{FF2B5EF4-FFF2-40B4-BE49-F238E27FC236}">
                <a16:creationId xmlns:a16="http://schemas.microsoft.com/office/drawing/2014/main" id="{07550F4C-E00E-0C2F-2D87-AB2AD0FEA20B}"/>
              </a:ext>
            </a:extLst>
          </p:cNvPr>
          <p:cNvPicPr>
            <a:picLocks noChangeAspect="1"/>
          </p:cNvPicPr>
          <p:nvPr/>
        </p:nvPicPr>
        <p:blipFill>
          <a:blip r:embed="rId3"/>
          <a:stretch>
            <a:fillRect/>
          </a:stretch>
        </p:blipFill>
        <p:spPr>
          <a:xfrm>
            <a:off x="0" y="2298031"/>
            <a:ext cx="7794512" cy="2261937"/>
          </a:xfrm>
          <a:prstGeom prst="rect">
            <a:avLst/>
          </a:prstGeom>
        </p:spPr>
      </p:pic>
    </p:spTree>
    <p:extLst>
      <p:ext uri="{BB962C8B-B14F-4D97-AF65-F5344CB8AC3E}">
        <p14:creationId xmlns:p14="http://schemas.microsoft.com/office/powerpoint/2010/main" val="1106710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pic>
        <p:nvPicPr>
          <p:cNvPr id="3" name="Picture 2">
            <a:extLst>
              <a:ext uri="{FF2B5EF4-FFF2-40B4-BE49-F238E27FC236}">
                <a16:creationId xmlns:a16="http://schemas.microsoft.com/office/drawing/2014/main" id="{9CFFF78D-7E2F-8DE7-28BA-D5D34416DE0E}"/>
              </a:ext>
            </a:extLst>
          </p:cNvPr>
          <p:cNvPicPr>
            <a:picLocks noChangeAspect="1"/>
          </p:cNvPicPr>
          <p:nvPr/>
        </p:nvPicPr>
        <p:blipFill>
          <a:blip r:embed="rId3"/>
          <a:stretch>
            <a:fillRect/>
          </a:stretch>
        </p:blipFill>
        <p:spPr>
          <a:xfrm>
            <a:off x="0" y="2099728"/>
            <a:ext cx="7927870" cy="2658543"/>
          </a:xfrm>
          <a:prstGeom prst="rect">
            <a:avLst/>
          </a:prstGeom>
        </p:spPr>
      </p:pic>
    </p:spTree>
    <p:extLst>
      <p:ext uri="{BB962C8B-B14F-4D97-AF65-F5344CB8AC3E}">
        <p14:creationId xmlns:p14="http://schemas.microsoft.com/office/powerpoint/2010/main" val="1847195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pic>
        <p:nvPicPr>
          <p:cNvPr id="9" name="Picture 8">
            <a:extLst>
              <a:ext uri="{FF2B5EF4-FFF2-40B4-BE49-F238E27FC236}">
                <a16:creationId xmlns:a16="http://schemas.microsoft.com/office/drawing/2014/main" id="{BC9BC79E-B1BF-3B96-AFB8-72DBF4FCAF92}"/>
              </a:ext>
            </a:extLst>
          </p:cNvPr>
          <p:cNvPicPr>
            <a:picLocks noChangeAspect="1"/>
          </p:cNvPicPr>
          <p:nvPr/>
        </p:nvPicPr>
        <p:blipFill>
          <a:blip r:embed="rId3"/>
          <a:stretch>
            <a:fillRect/>
          </a:stretch>
        </p:blipFill>
        <p:spPr>
          <a:xfrm>
            <a:off x="0" y="1889164"/>
            <a:ext cx="7832057" cy="3079672"/>
          </a:xfrm>
          <a:prstGeom prst="rect">
            <a:avLst/>
          </a:prstGeom>
        </p:spPr>
      </p:pic>
    </p:spTree>
    <p:extLst>
      <p:ext uri="{BB962C8B-B14F-4D97-AF65-F5344CB8AC3E}">
        <p14:creationId xmlns:p14="http://schemas.microsoft.com/office/powerpoint/2010/main" val="171304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659270"/>
            <a:ext cx="4347411" cy="1077218"/>
          </a:xfrm>
          <a:prstGeom prst="rect">
            <a:avLst/>
          </a:prstGeom>
          <a:noFill/>
        </p:spPr>
        <p:txBody>
          <a:bodyPr wrap="square" rtlCol="0">
            <a:spAutoFit/>
          </a:bodyPr>
          <a:lstStyle/>
          <a:p>
            <a:pPr marL="514350" indent="-514350">
              <a:buFont typeface="+mj-lt"/>
              <a:buAutoNum type="arabicPeriod" startAt="4"/>
            </a:pPr>
            <a:r>
              <a:rPr lang="en-GB" sz="3200" dirty="0"/>
              <a:t>Assign the point to the nearest cluster</a:t>
            </a:r>
          </a:p>
        </p:txBody>
      </p:sp>
      <p:pic>
        <p:nvPicPr>
          <p:cNvPr id="9" name="Picture 8">
            <a:extLst>
              <a:ext uri="{FF2B5EF4-FFF2-40B4-BE49-F238E27FC236}">
                <a16:creationId xmlns:a16="http://schemas.microsoft.com/office/drawing/2014/main" id="{BC9BC79E-B1BF-3B96-AFB8-72DBF4FCAF92}"/>
              </a:ext>
            </a:extLst>
          </p:cNvPr>
          <p:cNvPicPr>
            <a:picLocks noChangeAspect="1"/>
          </p:cNvPicPr>
          <p:nvPr/>
        </p:nvPicPr>
        <p:blipFill>
          <a:blip r:embed="rId3"/>
          <a:stretch>
            <a:fillRect/>
          </a:stretch>
        </p:blipFill>
        <p:spPr>
          <a:xfrm>
            <a:off x="0" y="1889164"/>
            <a:ext cx="7832057" cy="3079672"/>
          </a:xfrm>
          <a:prstGeom prst="rect">
            <a:avLst/>
          </a:prstGeom>
        </p:spPr>
      </p:pic>
      <p:pic>
        <p:nvPicPr>
          <p:cNvPr id="3" name="Picture 2">
            <a:extLst>
              <a:ext uri="{FF2B5EF4-FFF2-40B4-BE49-F238E27FC236}">
                <a16:creationId xmlns:a16="http://schemas.microsoft.com/office/drawing/2014/main" id="{7BE74565-541C-8297-D110-9BD6E1F59E19}"/>
              </a:ext>
            </a:extLst>
          </p:cNvPr>
          <p:cNvPicPr>
            <a:picLocks noChangeAspect="1"/>
          </p:cNvPicPr>
          <p:nvPr/>
        </p:nvPicPr>
        <p:blipFill>
          <a:blip r:embed="rId4"/>
          <a:stretch>
            <a:fillRect/>
          </a:stretch>
        </p:blipFill>
        <p:spPr>
          <a:xfrm>
            <a:off x="0" y="4968836"/>
            <a:ext cx="7613921" cy="746164"/>
          </a:xfrm>
          <a:prstGeom prst="rect">
            <a:avLst/>
          </a:prstGeom>
        </p:spPr>
      </p:pic>
    </p:spTree>
    <p:extLst>
      <p:ext uri="{BB962C8B-B14F-4D97-AF65-F5344CB8AC3E}">
        <p14:creationId xmlns:p14="http://schemas.microsoft.com/office/powerpoint/2010/main" val="2500774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659270"/>
            <a:ext cx="4347411" cy="3539430"/>
          </a:xfrm>
          <a:prstGeom prst="rect">
            <a:avLst/>
          </a:prstGeom>
          <a:noFill/>
        </p:spPr>
        <p:txBody>
          <a:bodyPr wrap="square" rtlCol="0">
            <a:spAutoFit/>
          </a:bodyPr>
          <a:lstStyle/>
          <a:p>
            <a:pPr marL="514350" indent="-514350">
              <a:buFont typeface="+mj-lt"/>
              <a:buAutoNum type="arabicPeriod" startAt="4"/>
            </a:pPr>
            <a:r>
              <a:rPr lang="en-GB" sz="3200" dirty="0"/>
              <a:t>Assign the point to the nearest cluster</a:t>
            </a:r>
          </a:p>
          <a:p>
            <a:pPr marL="514350" indent="-514350">
              <a:buFont typeface="+mj-lt"/>
              <a:buAutoNum type="arabicPeriod" startAt="4"/>
            </a:pPr>
            <a:r>
              <a:rPr lang="en-GB" sz="3200" dirty="0"/>
              <a:t>Calculate the new mean of the cluster with new point</a:t>
            </a:r>
          </a:p>
          <a:p>
            <a:pPr marL="514350" indent="-514350">
              <a:buFont typeface="+mj-lt"/>
              <a:buAutoNum type="arabicPeriod" startAt="4"/>
            </a:pPr>
            <a:r>
              <a:rPr lang="en-GB" sz="3200" dirty="0"/>
              <a:t>Repeat steps 1 to 5 for each point</a:t>
            </a:r>
          </a:p>
        </p:txBody>
      </p:sp>
      <p:pic>
        <p:nvPicPr>
          <p:cNvPr id="6" name="Picture 5">
            <a:extLst>
              <a:ext uri="{FF2B5EF4-FFF2-40B4-BE49-F238E27FC236}">
                <a16:creationId xmlns:a16="http://schemas.microsoft.com/office/drawing/2014/main" id="{19B0BED0-C7A2-CD6B-5E9B-12C45F91BEFD}"/>
              </a:ext>
            </a:extLst>
          </p:cNvPr>
          <p:cNvPicPr>
            <a:picLocks noChangeAspect="1"/>
          </p:cNvPicPr>
          <p:nvPr/>
        </p:nvPicPr>
        <p:blipFill>
          <a:blip r:embed="rId3"/>
          <a:stretch>
            <a:fillRect/>
          </a:stretch>
        </p:blipFill>
        <p:spPr>
          <a:xfrm>
            <a:off x="0" y="1516495"/>
            <a:ext cx="7825293" cy="4185957"/>
          </a:xfrm>
          <a:prstGeom prst="rect">
            <a:avLst/>
          </a:prstGeom>
        </p:spPr>
      </p:pic>
    </p:spTree>
    <p:extLst>
      <p:ext uri="{BB962C8B-B14F-4D97-AF65-F5344CB8AC3E}">
        <p14:creationId xmlns:p14="http://schemas.microsoft.com/office/powerpoint/2010/main" val="415706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DB3151-10F6-2BA8-C248-EFEAC79EE28B}"/>
              </a:ext>
            </a:extLst>
          </p:cNvPr>
          <p:cNvPicPr>
            <a:picLocks noChangeAspect="1"/>
          </p:cNvPicPr>
          <p:nvPr/>
        </p:nvPicPr>
        <p:blipFill>
          <a:blip r:embed="rId3"/>
          <a:stretch>
            <a:fillRect/>
          </a:stretch>
        </p:blipFill>
        <p:spPr>
          <a:xfrm>
            <a:off x="5755227" y="2735883"/>
            <a:ext cx="6375333" cy="2755231"/>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196516" y="1498346"/>
            <a:ext cx="4347411" cy="2554545"/>
          </a:xfrm>
          <a:prstGeom prst="rect">
            <a:avLst/>
          </a:prstGeom>
          <a:noFill/>
        </p:spPr>
        <p:txBody>
          <a:bodyPr wrap="square" rtlCol="0">
            <a:spAutoFit/>
          </a:bodyPr>
          <a:lstStyle/>
          <a:p>
            <a:pPr marL="514350" indent="-514350">
              <a:buFont typeface="Arial" panose="020B0604020202020204" pitchFamily="34" charset="0"/>
              <a:buChar char="•"/>
            </a:pPr>
            <a:r>
              <a:rPr lang="en-US" sz="3200" dirty="0"/>
              <a:t>This process is repeated until all the points are assigned into one of the three clusters</a:t>
            </a:r>
            <a:endParaRPr lang="en-GB" sz="3200" dirty="0"/>
          </a:p>
        </p:txBody>
      </p:sp>
      <p:pic>
        <p:nvPicPr>
          <p:cNvPr id="6" name="Picture 5">
            <a:extLst>
              <a:ext uri="{FF2B5EF4-FFF2-40B4-BE49-F238E27FC236}">
                <a16:creationId xmlns:a16="http://schemas.microsoft.com/office/drawing/2014/main" id="{19B0BED0-C7A2-CD6B-5E9B-12C45F91BEFD}"/>
              </a:ext>
            </a:extLst>
          </p:cNvPr>
          <p:cNvPicPr>
            <a:picLocks noChangeAspect="1"/>
          </p:cNvPicPr>
          <p:nvPr/>
        </p:nvPicPr>
        <p:blipFill>
          <a:blip r:embed="rId4"/>
          <a:srcRect/>
          <a:stretch/>
        </p:blipFill>
        <p:spPr>
          <a:xfrm>
            <a:off x="4705630" y="1445506"/>
            <a:ext cx="6030425" cy="1874301"/>
          </a:xfrm>
          <a:prstGeom prst="rect">
            <a:avLst/>
          </a:prstGeom>
        </p:spPr>
      </p:pic>
    </p:spTree>
    <p:extLst>
      <p:ext uri="{BB962C8B-B14F-4D97-AF65-F5344CB8AC3E}">
        <p14:creationId xmlns:p14="http://schemas.microsoft.com/office/powerpoint/2010/main" val="1200621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Picture 2">
            <a:extLst>
              <a:ext uri="{FF2B5EF4-FFF2-40B4-BE49-F238E27FC236}">
                <a16:creationId xmlns:a16="http://schemas.microsoft.com/office/drawing/2014/main" id="{C5A82A96-57CE-8F13-55E0-183AB4FF71F6}"/>
              </a:ext>
            </a:extLst>
          </p:cNvPr>
          <p:cNvPicPr>
            <a:picLocks noChangeAspect="1"/>
          </p:cNvPicPr>
          <p:nvPr/>
        </p:nvPicPr>
        <p:blipFill>
          <a:blip r:embed="rId3"/>
          <a:stretch>
            <a:fillRect/>
          </a:stretch>
        </p:blipFill>
        <p:spPr>
          <a:xfrm>
            <a:off x="1654224" y="1452662"/>
            <a:ext cx="8883551" cy="4142023"/>
          </a:xfrm>
          <a:prstGeom prst="rect">
            <a:avLst/>
          </a:prstGeom>
        </p:spPr>
      </p:pic>
    </p:spTree>
    <p:extLst>
      <p:ext uri="{BB962C8B-B14F-4D97-AF65-F5344CB8AC3E}">
        <p14:creationId xmlns:p14="http://schemas.microsoft.com/office/powerpoint/2010/main" val="1991354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196516" y="1498346"/>
            <a:ext cx="4652210" cy="1815882"/>
          </a:xfrm>
          <a:prstGeom prst="rect">
            <a:avLst/>
          </a:prstGeom>
          <a:noFill/>
        </p:spPr>
        <p:txBody>
          <a:bodyPr wrap="square" rtlCol="0">
            <a:spAutoFit/>
          </a:bodyPr>
          <a:lstStyle/>
          <a:p>
            <a:pPr marL="514350" indent="-514350">
              <a:buFont typeface="Arial" panose="020B0604020202020204" pitchFamily="34" charset="0"/>
              <a:buChar char="•"/>
            </a:pPr>
            <a:r>
              <a:rPr lang="en-US" sz="2800" dirty="0"/>
              <a:t>K-Means algorithm iterates through the process until the points within each cluster stop changing</a:t>
            </a:r>
            <a:endParaRPr lang="en-GB" sz="2800" dirty="0"/>
          </a:p>
        </p:txBody>
      </p:sp>
      <p:pic>
        <p:nvPicPr>
          <p:cNvPr id="3" name="Picture 2">
            <a:extLst>
              <a:ext uri="{FF2B5EF4-FFF2-40B4-BE49-F238E27FC236}">
                <a16:creationId xmlns:a16="http://schemas.microsoft.com/office/drawing/2014/main" id="{C1F565F3-8E6C-B7FE-FCE7-1326D396075B}"/>
              </a:ext>
            </a:extLst>
          </p:cNvPr>
          <p:cNvPicPr>
            <a:picLocks noChangeAspect="1"/>
          </p:cNvPicPr>
          <p:nvPr/>
        </p:nvPicPr>
        <p:blipFill>
          <a:blip r:embed="rId3"/>
          <a:stretch>
            <a:fillRect/>
          </a:stretch>
        </p:blipFill>
        <p:spPr>
          <a:xfrm>
            <a:off x="4705630" y="1498346"/>
            <a:ext cx="7233032" cy="2688643"/>
          </a:xfrm>
          <a:prstGeom prst="rect">
            <a:avLst/>
          </a:prstGeom>
        </p:spPr>
      </p:pic>
    </p:spTree>
    <p:extLst>
      <p:ext uri="{BB962C8B-B14F-4D97-AF65-F5344CB8AC3E}">
        <p14:creationId xmlns:p14="http://schemas.microsoft.com/office/powerpoint/2010/main" val="2915214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196516" y="1498346"/>
            <a:ext cx="4652210" cy="3539430"/>
          </a:xfrm>
          <a:prstGeom prst="rect">
            <a:avLst/>
          </a:prstGeom>
          <a:noFill/>
        </p:spPr>
        <p:txBody>
          <a:bodyPr wrap="square" rtlCol="0">
            <a:spAutoFit/>
          </a:bodyPr>
          <a:lstStyle/>
          <a:p>
            <a:pPr marL="514350" indent="-514350">
              <a:buFont typeface="Arial" panose="020B0604020202020204" pitchFamily="34" charset="0"/>
              <a:buChar char="•"/>
            </a:pPr>
            <a:r>
              <a:rPr lang="en-US" sz="2800" dirty="0"/>
              <a:t>K-Means algorithm iterates through the process until the points within each cluster stop changing</a:t>
            </a:r>
          </a:p>
          <a:p>
            <a:pPr marL="514350" indent="-514350">
              <a:buFont typeface="Arial" panose="020B0604020202020204" pitchFamily="34" charset="0"/>
              <a:buChar char="•"/>
            </a:pPr>
            <a:endParaRPr lang="en-US" sz="2800" dirty="0"/>
          </a:p>
          <a:p>
            <a:pPr marL="514350" indent="-514350">
              <a:buFont typeface="Arial" panose="020B0604020202020204" pitchFamily="34" charset="0"/>
              <a:buChar char="•"/>
            </a:pPr>
            <a:r>
              <a:rPr lang="en-US" sz="2800" dirty="0"/>
              <a:t>The selected centroid points must be different to previous chosen centroids</a:t>
            </a:r>
            <a:endParaRPr lang="en-GB" sz="2800" dirty="0"/>
          </a:p>
        </p:txBody>
      </p:sp>
      <p:pic>
        <p:nvPicPr>
          <p:cNvPr id="3" name="Picture 2">
            <a:extLst>
              <a:ext uri="{FF2B5EF4-FFF2-40B4-BE49-F238E27FC236}">
                <a16:creationId xmlns:a16="http://schemas.microsoft.com/office/drawing/2014/main" id="{C1F565F3-8E6C-B7FE-FCE7-1326D396075B}"/>
              </a:ext>
            </a:extLst>
          </p:cNvPr>
          <p:cNvPicPr>
            <a:picLocks noChangeAspect="1"/>
          </p:cNvPicPr>
          <p:nvPr/>
        </p:nvPicPr>
        <p:blipFill>
          <a:blip r:embed="rId3"/>
          <a:stretch>
            <a:fillRect/>
          </a:stretch>
        </p:blipFill>
        <p:spPr>
          <a:xfrm>
            <a:off x="4705630" y="1498346"/>
            <a:ext cx="7233032" cy="2688643"/>
          </a:xfrm>
          <a:prstGeom prst="rect">
            <a:avLst/>
          </a:prstGeom>
        </p:spPr>
      </p:pic>
      <p:pic>
        <p:nvPicPr>
          <p:cNvPr id="6" name="Picture 5">
            <a:extLst>
              <a:ext uri="{FF2B5EF4-FFF2-40B4-BE49-F238E27FC236}">
                <a16:creationId xmlns:a16="http://schemas.microsoft.com/office/drawing/2014/main" id="{210DA638-751B-65CF-62A8-11D42B2868E3}"/>
              </a:ext>
            </a:extLst>
          </p:cNvPr>
          <p:cNvPicPr>
            <a:picLocks noChangeAspect="1"/>
          </p:cNvPicPr>
          <p:nvPr/>
        </p:nvPicPr>
        <p:blipFill>
          <a:blip r:embed="rId4"/>
          <a:stretch>
            <a:fillRect/>
          </a:stretch>
        </p:blipFill>
        <p:spPr>
          <a:xfrm>
            <a:off x="4705630" y="4391527"/>
            <a:ext cx="7125336" cy="1299410"/>
          </a:xfrm>
          <a:prstGeom prst="rect">
            <a:avLst/>
          </a:prstGeom>
        </p:spPr>
      </p:pic>
    </p:spTree>
    <p:extLst>
      <p:ext uri="{BB962C8B-B14F-4D97-AF65-F5344CB8AC3E}">
        <p14:creationId xmlns:p14="http://schemas.microsoft.com/office/powerpoint/2010/main" val="1124585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Picture 2">
            <a:extLst>
              <a:ext uri="{FF2B5EF4-FFF2-40B4-BE49-F238E27FC236}">
                <a16:creationId xmlns:a16="http://schemas.microsoft.com/office/drawing/2014/main" id="{C5A82A96-57CE-8F13-55E0-183AB4FF71F6}"/>
              </a:ext>
            </a:extLst>
          </p:cNvPr>
          <p:cNvPicPr>
            <a:picLocks noChangeAspect="1"/>
          </p:cNvPicPr>
          <p:nvPr/>
        </p:nvPicPr>
        <p:blipFill rotWithShape="1">
          <a:blip r:embed="rId3"/>
          <a:srcRect t="62238"/>
          <a:stretch/>
        </p:blipFill>
        <p:spPr>
          <a:xfrm>
            <a:off x="1654224" y="3946358"/>
            <a:ext cx="9361896" cy="1648327"/>
          </a:xfrm>
          <a:prstGeom prst="rect">
            <a:avLst/>
          </a:prstGeom>
        </p:spPr>
      </p:pic>
      <p:pic>
        <p:nvPicPr>
          <p:cNvPr id="4" name="Picture 3">
            <a:extLst>
              <a:ext uri="{FF2B5EF4-FFF2-40B4-BE49-F238E27FC236}">
                <a16:creationId xmlns:a16="http://schemas.microsoft.com/office/drawing/2014/main" id="{D704B210-BCFA-50CB-D61B-B3596CCDBEBB}"/>
              </a:ext>
            </a:extLst>
          </p:cNvPr>
          <p:cNvPicPr>
            <a:picLocks noChangeAspect="1"/>
          </p:cNvPicPr>
          <p:nvPr/>
        </p:nvPicPr>
        <p:blipFill>
          <a:blip r:embed="rId4"/>
          <a:stretch>
            <a:fillRect/>
          </a:stretch>
        </p:blipFill>
        <p:spPr>
          <a:xfrm>
            <a:off x="1175880" y="2034215"/>
            <a:ext cx="10144427" cy="1912143"/>
          </a:xfrm>
          <a:prstGeom prst="rect">
            <a:avLst/>
          </a:prstGeom>
        </p:spPr>
      </p:pic>
      <p:sp>
        <p:nvSpPr>
          <p:cNvPr id="6" name="TextBox 5">
            <a:extLst>
              <a:ext uri="{FF2B5EF4-FFF2-40B4-BE49-F238E27FC236}">
                <a16:creationId xmlns:a16="http://schemas.microsoft.com/office/drawing/2014/main" id="{DFD96B4D-EEB5-4982-A2F8-EBE5E373EDDE}"/>
              </a:ext>
            </a:extLst>
          </p:cNvPr>
          <p:cNvSpPr txBox="1"/>
          <p:nvPr/>
        </p:nvSpPr>
        <p:spPr>
          <a:xfrm>
            <a:off x="4020944" y="1459855"/>
            <a:ext cx="4628455" cy="461665"/>
          </a:xfrm>
          <a:prstGeom prst="rect">
            <a:avLst/>
          </a:prstGeom>
          <a:noFill/>
        </p:spPr>
        <p:txBody>
          <a:bodyPr wrap="square" rtlCol="0">
            <a:spAutoFit/>
          </a:bodyPr>
          <a:lstStyle/>
          <a:p>
            <a:r>
              <a:rPr lang="en-US" sz="2400" b="1" dirty="0"/>
              <a:t>The results of the second iteration</a:t>
            </a:r>
            <a:endParaRPr lang="en-GB" sz="2400" b="1" dirty="0"/>
          </a:p>
        </p:txBody>
      </p:sp>
    </p:spTree>
    <p:extLst>
      <p:ext uri="{BB962C8B-B14F-4D97-AF65-F5344CB8AC3E}">
        <p14:creationId xmlns:p14="http://schemas.microsoft.com/office/powerpoint/2010/main" val="4118258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Picture 2">
            <a:extLst>
              <a:ext uri="{FF2B5EF4-FFF2-40B4-BE49-F238E27FC236}">
                <a16:creationId xmlns:a16="http://schemas.microsoft.com/office/drawing/2014/main" id="{C5A82A96-57CE-8F13-55E0-183AB4FF71F6}"/>
              </a:ext>
            </a:extLst>
          </p:cNvPr>
          <p:cNvPicPr>
            <a:picLocks noChangeAspect="1"/>
          </p:cNvPicPr>
          <p:nvPr/>
        </p:nvPicPr>
        <p:blipFill rotWithShape="1">
          <a:blip r:embed="rId3"/>
          <a:srcRect t="62238"/>
          <a:stretch/>
        </p:blipFill>
        <p:spPr>
          <a:xfrm>
            <a:off x="1654224" y="3946358"/>
            <a:ext cx="9361896" cy="1648327"/>
          </a:xfrm>
          <a:prstGeom prst="rect">
            <a:avLst/>
          </a:prstGeom>
        </p:spPr>
      </p:pic>
      <p:pic>
        <p:nvPicPr>
          <p:cNvPr id="4" name="Picture 3">
            <a:extLst>
              <a:ext uri="{FF2B5EF4-FFF2-40B4-BE49-F238E27FC236}">
                <a16:creationId xmlns:a16="http://schemas.microsoft.com/office/drawing/2014/main" id="{D704B210-BCFA-50CB-D61B-B3596CCDBEBB}"/>
              </a:ext>
            </a:extLst>
          </p:cNvPr>
          <p:cNvPicPr>
            <a:picLocks noChangeAspect="1"/>
          </p:cNvPicPr>
          <p:nvPr/>
        </p:nvPicPr>
        <p:blipFill>
          <a:blip r:embed="rId4"/>
          <a:srcRect/>
          <a:stretch/>
        </p:blipFill>
        <p:spPr>
          <a:xfrm>
            <a:off x="1175880" y="2316633"/>
            <a:ext cx="10144427" cy="1347306"/>
          </a:xfrm>
          <a:prstGeom prst="rect">
            <a:avLst/>
          </a:prstGeom>
        </p:spPr>
      </p:pic>
      <p:sp>
        <p:nvSpPr>
          <p:cNvPr id="6" name="TextBox 5">
            <a:extLst>
              <a:ext uri="{FF2B5EF4-FFF2-40B4-BE49-F238E27FC236}">
                <a16:creationId xmlns:a16="http://schemas.microsoft.com/office/drawing/2014/main" id="{DFD96B4D-EEB5-4982-A2F8-EBE5E373EDDE}"/>
              </a:ext>
            </a:extLst>
          </p:cNvPr>
          <p:cNvSpPr txBox="1"/>
          <p:nvPr/>
        </p:nvSpPr>
        <p:spPr>
          <a:xfrm>
            <a:off x="4020944" y="1459855"/>
            <a:ext cx="4628455" cy="461665"/>
          </a:xfrm>
          <a:prstGeom prst="rect">
            <a:avLst/>
          </a:prstGeom>
          <a:noFill/>
        </p:spPr>
        <p:txBody>
          <a:bodyPr wrap="square" rtlCol="0">
            <a:spAutoFit/>
          </a:bodyPr>
          <a:lstStyle/>
          <a:p>
            <a:r>
              <a:rPr lang="en-US" sz="2400" b="1" dirty="0"/>
              <a:t>The results of the third iteration</a:t>
            </a:r>
            <a:endParaRPr lang="en-GB" sz="2400" b="1" dirty="0"/>
          </a:p>
        </p:txBody>
      </p:sp>
    </p:spTree>
    <p:extLst>
      <p:ext uri="{BB962C8B-B14F-4D97-AF65-F5344CB8AC3E}">
        <p14:creationId xmlns:p14="http://schemas.microsoft.com/office/powerpoint/2010/main" val="3176878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6" name="TextBox 5">
            <a:extLst>
              <a:ext uri="{FF2B5EF4-FFF2-40B4-BE49-F238E27FC236}">
                <a16:creationId xmlns:a16="http://schemas.microsoft.com/office/drawing/2014/main" id="{DFD96B4D-EEB5-4982-A2F8-EBE5E373EDDE}"/>
              </a:ext>
            </a:extLst>
          </p:cNvPr>
          <p:cNvSpPr txBox="1"/>
          <p:nvPr/>
        </p:nvSpPr>
        <p:spPr>
          <a:xfrm>
            <a:off x="508840" y="1991882"/>
            <a:ext cx="11174319" cy="461665"/>
          </a:xfrm>
          <a:prstGeom prst="rect">
            <a:avLst/>
          </a:prstGeom>
          <a:noFill/>
        </p:spPr>
        <p:txBody>
          <a:bodyPr wrap="square" rtlCol="0">
            <a:spAutoFit/>
          </a:bodyPr>
          <a:lstStyle/>
          <a:p>
            <a:r>
              <a:rPr lang="en-US" sz="2400" b="1" dirty="0"/>
              <a:t>The algorithm can compare the results and select the one with the best variation</a:t>
            </a:r>
            <a:endParaRPr lang="en-GB" sz="2400" b="1" dirty="0"/>
          </a:p>
        </p:txBody>
      </p:sp>
      <p:pic>
        <p:nvPicPr>
          <p:cNvPr id="7" name="Picture 6">
            <a:extLst>
              <a:ext uri="{FF2B5EF4-FFF2-40B4-BE49-F238E27FC236}">
                <a16:creationId xmlns:a16="http://schemas.microsoft.com/office/drawing/2014/main" id="{F3DC8AF9-12A7-B08B-AA36-4855739A4E9C}"/>
              </a:ext>
            </a:extLst>
          </p:cNvPr>
          <p:cNvPicPr>
            <a:picLocks noChangeAspect="1"/>
          </p:cNvPicPr>
          <p:nvPr/>
        </p:nvPicPr>
        <p:blipFill>
          <a:blip r:embed="rId3"/>
          <a:stretch>
            <a:fillRect/>
          </a:stretch>
        </p:blipFill>
        <p:spPr>
          <a:xfrm>
            <a:off x="1452749" y="2967335"/>
            <a:ext cx="9286502" cy="2225841"/>
          </a:xfrm>
          <a:prstGeom prst="rect">
            <a:avLst/>
          </a:prstGeom>
        </p:spPr>
      </p:pic>
    </p:spTree>
    <p:extLst>
      <p:ext uri="{BB962C8B-B14F-4D97-AF65-F5344CB8AC3E}">
        <p14:creationId xmlns:p14="http://schemas.microsoft.com/office/powerpoint/2010/main" val="1211059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sz="3200" dirty="0">
                <a:solidFill>
                  <a:prstClr val="black"/>
                </a:solidFill>
                <a:ea typeface="+mj-ea"/>
                <a:cs typeface="+mj-cs"/>
              </a:rPr>
              <a:t>Set the number of clusters </a:t>
            </a:r>
            <a:r>
              <a:rPr lang="en-US" sz="3200" i="1" dirty="0">
                <a:solidFill>
                  <a:prstClr val="black"/>
                </a:solidFill>
                <a:ea typeface="+mj-ea"/>
                <a:cs typeface="+mj-cs"/>
              </a:rPr>
              <a:t>K</a:t>
            </a:r>
            <a:r>
              <a:rPr lang="en-US" sz="3200" dirty="0">
                <a:solidFill>
                  <a:prstClr val="black"/>
                </a:solidFill>
                <a:ea typeface="+mj-ea"/>
                <a:cs typeface="+mj-cs"/>
              </a:rPr>
              <a:t> = 2</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stretch>
            <a:fillRect/>
          </a:stretch>
        </p:blipFill>
        <p:spPr>
          <a:xfrm>
            <a:off x="6096000" y="1855695"/>
            <a:ext cx="5297905" cy="3694295"/>
          </a:xfrm>
          <a:prstGeom prst="rect">
            <a:avLst/>
          </a:prstGeom>
        </p:spPr>
      </p:pic>
    </p:spTree>
    <p:extLst>
      <p:ext uri="{BB962C8B-B14F-4D97-AF65-F5344CB8AC3E}">
        <p14:creationId xmlns:p14="http://schemas.microsoft.com/office/powerpoint/2010/main" val="3601211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sz="3200" dirty="0">
                <a:solidFill>
                  <a:prstClr val="black"/>
                </a:solidFill>
                <a:ea typeface="+mj-ea"/>
                <a:cs typeface="+mj-cs"/>
              </a:rPr>
              <a:t>Set the number of clusters </a:t>
            </a:r>
            <a:r>
              <a:rPr lang="en-US" sz="3200" i="1" dirty="0">
                <a:solidFill>
                  <a:prstClr val="black"/>
                </a:solidFill>
                <a:ea typeface="+mj-ea"/>
                <a:cs typeface="+mj-cs"/>
              </a:rPr>
              <a:t>K</a:t>
            </a:r>
            <a:r>
              <a:rPr lang="en-US" sz="3200" dirty="0">
                <a:solidFill>
                  <a:prstClr val="black"/>
                </a:solidFill>
                <a:ea typeface="+mj-ea"/>
                <a:cs typeface="+mj-cs"/>
              </a:rPr>
              <a:t> = 2</a:t>
            </a:r>
          </a:p>
          <a:p>
            <a:pPr>
              <a:lnSpc>
                <a:spcPct val="100000"/>
              </a:lnSpc>
            </a:pPr>
            <a:r>
              <a:rPr lang="en-US" sz="3200" dirty="0">
                <a:solidFill>
                  <a:prstClr val="black"/>
                </a:solidFill>
                <a:ea typeface="+mj-ea"/>
                <a:cs typeface="+mj-cs"/>
              </a:rPr>
              <a:t>Randomly set </a:t>
            </a:r>
            <a:r>
              <a:rPr lang="en-US" sz="3200" dirty="0" err="1">
                <a:solidFill>
                  <a:prstClr val="black"/>
                </a:solidFill>
                <a:ea typeface="+mj-ea"/>
                <a:cs typeface="+mj-cs"/>
              </a:rPr>
              <a:t>CoG</a:t>
            </a:r>
            <a:r>
              <a:rPr lang="en-US" sz="3200" dirty="0">
                <a:solidFill>
                  <a:prstClr val="black"/>
                </a:solidFill>
                <a:ea typeface="+mj-ea"/>
                <a:cs typeface="+mj-cs"/>
              </a:rPr>
              <a:t>  (centroid) positions for each</a:t>
            </a:r>
          </a:p>
          <a:p>
            <a:pPr>
              <a:lnSpc>
                <a:spcPct val="100000"/>
              </a:lnSpc>
            </a:pPr>
            <a:endParaRPr lang="en-US" sz="3200" dirty="0">
              <a:solidFill>
                <a:prstClr val="black"/>
              </a:solidFill>
              <a:ea typeface="+mj-ea"/>
              <a:cs typeface="+mj-cs"/>
            </a:endParaRP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096000" y="1866703"/>
            <a:ext cx="5297905" cy="3672278"/>
          </a:xfrm>
          <a:prstGeom prst="rect">
            <a:avLst/>
          </a:prstGeom>
        </p:spPr>
      </p:pic>
    </p:spTree>
    <p:extLst>
      <p:ext uri="{BB962C8B-B14F-4D97-AF65-F5344CB8AC3E}">
        <p14:creationId xmlns:p14="http://schemas.microsoft.com/office/powerpoint/2010/main" val="6795526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sz="3200" dirty="0">
                <a:solidFill>
                  <a:prstClr val="black"/>
                </a:solidFill>
                <a:ea typeface="+mj-ea"/>
                <a:cs typeface="+mj-cs"/>
              </a:rPr>
              <a:t>Set the number of clusters </a:t>
            </a:r>
            <a:r>
              <a:rPr lang="en-US" sz="3200" i="1" dirty="0">
                <a:solidFill>
                  <a:prstClr val="black"/>
                </a:solidFill>
                <a:ea typeface="+mj-ea"/>
                <a:cs typeface="+mj-cs"/>
              </a:rPr>
              <a:t>K</a:t>
            </a:r>
            <a:r>
              <a:rPr lang="en-US" sz="3200" dirty="0">
                <a:solidFill>
                  <a:prstClr val="black"/>
                </a:solidFill>
                <a:ea typeface="+mj-ea"/>
                <a:cs typeface="+mj-cs"/>
              </a:rPr>
              <a:t> = 2</a:t>
            </a:r>
          </a:p>
          <a:p>
            <a:pPr>
              <a:lnSpc>
                <a:spcPct val="100000"/>
              </a:lnSpc>
            </a:pPr>
            <a:r>
              <a:rPr lang="en-US" sz="3200" dirty="0">
                <a:solidFill>
                  <a:prstClr val="black"/>
                </a:solidFill>
                <a:ea typeface="+mj-ea"/>
                <a:cs typeface="+mj-cs"/>
              </a:rPr>
              <a:t>Randomly set </a:t>
            </a:r>
            <a:r>
              <a:rPr lang="en-US" sz="3200" dirty="0" err="1">
                <a:solidFill>
                  <a:prstClr val="black"/>
                </a:solidFill>
                <a:ea typeface="+mj-ea"/>
                <a:cs typeface="+mj-cs"/>
              </a:rPr>
              <a:t>CoG</a:t>
            </a:r>
            <a:r>
              <a:rPr lang="en-US" sz="3200" dirty="0">
                <a:solidFill>
                  <a:prstClr val="black"/>
                </a:solidFill>
                <a:ea typeface="+mj-ea"/>
                <a:cs typeface="+mj-cs"/>
              </a:rPr>
              <a:t>  (centroid) positions for each</a:t>
            </a:r>
          </a:p>
          <a:p>
            <a:pPr>
              <a:lnSpc>
                <a:spcPct val="100000"/>
              </a:lnSpc>
            </a:pPr>
            <a:r>
              <a:rPr lang="en-US" sz="3200" dirty="0">
                <a:solidFill>
                  <a:prstClr val="black"/>
                </a:solidFill>
                <a:ea typeface="+mj-ea"/>
                <a:cs typeface="+mj-cs"/>
              </a:rPr>
              <a:t>Assign each datapoint to their closest centroid</a:t>
            </a:r>
          </a:p>
          <a:p>
            <a:pPr>
              <a:lnSpc>
                <a:spcPct val="100000"/>
              </a:lnSpc>
            </a:pPr>
            <a:endParaRPr lang="en-US" sz="3200" dirty="0">
              <a:solidFill>
                <a:prstClr val="black"/>
              </a:solidFill>
              <a:ea typeface="+mj-ea"/>
              <a:cs typeface="+mj-cs"/>
            </a:endParaRP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096000" y="1866703"/>
            <a:ext cx="5297904" cy="3672278"/>
          </a:xfrm>
          <a:prstGeom prst="rect">
            <a:avLst/>
          </a:prstGeom>
        </p:spPr>
      </p:pic>
    </p:spTree>
    <p:extLst>
      <p:ext uri="{BB962C8B-B14F-4D97-AF65-F5344CB8AC3E}">
        <p14:creationId xmlns:p14="http://schemas.microsoft.com/office/powerpoint/2010/main" val="3843238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dirty="0">
                <a:solidFill>
                  <a:prstClr val="black"/>
                </a:solidFill>
                <a:ea typeface="+mj-ea"/>
                <a:cs typeface="+mj-cs"/>
              </a:rPr>
              <a:t>Set the number of clusters </a:t>
            </a:r>
            <a:r>
              <a:rPr lang="en-US" i="1" dirty="0">
                <a:solidFill>
                  <a:prstClr val="black"/>
                </a:solidFill>
                <a:ea typeface="+mj-ea"/>
                <a:cs typeface="+mj-cs"/>
              </a:rPr>
              <a:t>K</a:t>
            </a:r>
            <a:r>
              <a:rPr lang="en-US" dirty="0">
                <a:solidFill>
                  <a:prstClr val="black"/>
                </a:solidFill>
                <a:ea typeface="+mj-ea"/>
                <a:cs typeface="+mj-cs"/>
              </a:rPr>
              <a:t> = 2</a:t>
            </a:r>
          </a:p>
          <a:p>
            <a:pPr>
              <a:lnSpc>
                <a:spcPct val="100000"/>
              </a:lnSpc>
            </a:pPr>
            <a:r>
              <a:rPr lang="en-US" dirty="0">
                <a:solidFill>
                  <a:prstClr val="black"/>
                </a:solidFill>
                <a:ea typeface="+mj-ea"/>
                <a:cs typeface="+mj-cs"/>
              </a:rPr>
              <a:t>Randomly set </a:t>
            </a:r>
            <a:r>
              <a:rPr lang="en-US" dirty="0" err="1">
                <a:solidFill>
                  <a:prstClr val="black"/>
                </a:solidFill>
                <a:ea typeface="+mj-ea"/>
                <a:cs typeface="+mj-cs"/>
              </a:rPr>
              <a:t>CoG</a:t>
            </a:r>
            <a:r>
              <a:rPr lang="en-US" dirty="0">
                <a:solidFill>
                  <a:prstClr val="black"/>
                </a:solidFill>
                <a:ea typeface="+mj-ea"/>
                <a:cs typeface="+mj-cs"/>
              </a:rPr>
              <a:t>  (centroid) positions for each</a:t>
            </a:r>
          </a:p>
          <a:p>
            <a:pPr>
              <a:lnSpc>
                <a:spcPct val="100000"/>
              </a:lnSpc>
            </a:pPr>
            <a:r>
              <a:rPr lang="en-US" dirty="0">
                <a:solidFill>
                  <a:prstClr val="black"/>
                </a:solidFill>
                <a:ea typeface="+mj-ea"/>
                <a:cs typeface="+mj-cs"/>
              </a:rPr>
              <a:t>Assign each datapoint to their closest centroid</a:t>
            </a:r>
          </a:p>
          <a:p>
            <a:pPr>
              <a:lnSpc>
                <a:spcPct val="100000"/>
              </a:lnSpc>
            </a:pPr>
            <a:r>
              <a:rPr lang="en-US" dirty="0">
                <a:solidFill>
                  <a:prstClr val="black"/>
                </a:solidFill>
                <a:ea typeface="+mj-ea"/>
                <a:cs typeface="+mj-cs"/>
              </a:rPr>
              <a:t>Recalculate the centroid of each cluster.  It is the mean of the points within that cluster</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096000" y="1866703"/>
            <a:ext cx="5297904" cy="3672277"/>
          </a:xfrm>
          <a:prstGeom prst="rect">
            <a:avLst/>
          </a:prstGeom>
        </p:spPr>
      </p:pic>
    </p:spTree>
    <p:extLst>
      <p:ext uri="{BB962C8B-B14F-4D97-AF65-F5344CB8AC3E}">
        <p14:creationId xmlns:p14="http://schemas.microsoft.com/office/powerpoint/2010/main" val="3916518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dirty="0">
                <a:solidFill>
                  <a:prstClr val="black"/>
                </a:solidFill>
                <a:ea typeface="+mj-ea"/>
                <a:cs typeface="+mj-cs"/>
              </a:rPr>
              <a:t>Set the number of clusters </a:t>
            </a:r>
            <a:r>
              <a:rPr lang="en-US" i="1" dirty="0">
                <a:solidFill>
                  <a:prstClr val="black"/>
                </a:solidFill>
                <a:ea typeface="+mj-ea"/>
                <a:cs typeface="+mj-cs"/>
              </a:rPr>
              <a:t>K</a:t>
            </a:r>
            <a:r>
              <a:rPr lang="en-US" dirty="0">
                <a:solidFill>
                  <a:prstClr val="black"/>
                </a:solidFill>
                <a:ea typeface="+mj-ea"/>
                <a:cs typeface="+mj-cs"/>
              </a:rPr>
              <a:t> = 2</a:t>
            </a:r>
          </a:p>
          <a:p>
            <a:pPr>
              <a:lnSpc>
                <a:spcPct val="100000"/>
              </a:lnSpc>
            </a:pPr>
            <a:r>
              <a:rPr lang="en-US" dirty="0">
                <a:solidFill>
                  <a:prstClr val="black"/>
                </a:solidFill>
                <a:ea typeface="+mj-ea"/>
                <a:cs typeface="+mj-cs"/>
              </a:rPr>
              <a:t>Randomly set </a:t>
            </a:r>
            <a:r>
              <a:rPr lang="en-US" dirty="0" err="1">
                <a:solidFill>
                  <a:prstClr val="black"/>
                </a:solidFill>
                <a:ea typeface="+mj-ea"/>
                <a:cs typeface="+mj-cs"/>
              </a:rPr>
              <a:t>CoG</a:t>
            </a:r>
            <a:r>
              <a:rPr lang="en-US" dirty="0">
                <a:solidFill>
                  <a:prstClr val="black"/>
                </a:solidFill>
                <a:ea typeface="+mj-ea"/>
                <a:cs typeface="+mj-cs"/>
              </a:rPr>
              <a:t>  (centroid) positions for each</a:t>
            </a:r>
          </a:p>
          <a:p>
            <a:pPr>
              <a:lnSpc>
                <a:spcPct val="100000"/>
              </a:lnSpc>
            </a:pPr>
            <a:r>
              <a:rPr lang="en-US" dirty="0">
                <a:solidFill>
                  <a:prstClr val="black"/>
                </a:solidFill>
                <a:ea typeface="+mj-ea"/>
                <a:cs typeface="+mj-cs"/>
              </a:rPr>
              <a:t>Assign each datapoint to their closest centroid</a:t>
            </a:r>
          </a:p>
          <a:p>
            <a:pPr>
              <a:lnSpc>
                <a:spcPct val="100000"/>
              </a:lnSpc>
            </a:pPr>
            <a:r>
              <a:rPr lang="en-US" dirty="0">
                <a:solidFill>
                  <a:prstClr val="black"/>
                </a:solidFill>
                <a:ea typeface="+mj-ea"/>
                <a:cs typeface="+mj-cs"/>
              </a:rPr>
              <a:t>Recalculate the centroid of each cluster.  It is the mean of the points within that cluster</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112766" y="1866703"/>
            <a:ext cx="5264371" cy="3672277"/>
          </a:xfrm>
          <a:prstGeom prst="rect">
            <a:avLst/>
          </a:prstGeom>
        </p:spPr>
      </p:pic>
    </p:spTree>
    <p:extLst>
      <p:ext uri="{BB962C8B-B14F-4D97-AF65-F5344CB8AC3E}">
        <p14:creationId xmlns:p14="http://schemas.microsoft.com/office/powerpoint/2010/main" val="4060242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dirty="0">
                <a:solidFill>
                  <a:prstClr val="black"/>
                </a:solidFill>
                <a:ea typeface="+mj-ea"/>
                <a:cs typeface="+mj-cs"/>
              </a:rPr>
              <a:t>Set the number of clusters </a:t>
            </a:r>
            <a:r>
              <a:rPr lang="en-US" i="1" dirty="0">
                <a:solidFill>
                  <a:prstClr val="black"/>
                </a:solidFill>
                <a:ea typeface="+mj-ea"/>
                <a:cs typeface="+mj-cs"/>
              </a:rPr>
              <a:t>K</a:t>
            </a:r>
            <a:r>
              <a:rPr lang="en-US" dirty="0">
                <a:solidFill>
                  <a:prstClr val="black"/>
                </a:solidFill>
                <a:ea typeface="+mj-ea"/>
                <a:cs typeface="+mj-cs"/>
              </a:rPr>
              <a:t> = 2</a:t>
            </a:r>
          </a:p>
          <a:p>
            <a:pPr>
              <a:lnSpc>
                <a:spcPct val="100000"/>
              </a:lnSpc>
            </a:pPr>
            <a:r>
              <a:rPr lang="en-US" dirty="0">
                <a:solidFill>
                  <a:prstClr val="black"/>
                </a:solidFill>
                <a:ea typeface="+mj-ea"/>
                <a:cs typeface="+mj-cs"/>
              </a:rPr>
              <a:t>Randomly set </a:t>
            </a:r>
            <a:r>
              <a:rPr lang="en-US" dirty="0" err="1">
                <a:solidFill>
                  <a:prstClr val="black"/>
                </a:solidFill>
                <a:ea typeface="+mj-ea"/>
                <a:cs typeface="+mj-cs"/>
              </a:rPr>
              <a:t>CoG</a:t>
            </a:r>
            <a:r>
              <a:rPr lang="en-US" dirty="0">
                <a:solidFill>
                  <a:prstClr val="black"/>
                </a:solidFill>
                <a:ea typeface="+mj-ea"/>
                <a:cs typeface="+mj-cs"/>
              </a:rPr>
              <a:t>  (centroid) positions for each</a:t>
            </a:r>
          </a:p>
          <a:p>
            <a:pPr>
              <a:lnSpc>
                <a:spcPct val="100000"/>
              </a:lnSpc>
            </a:pPr>
            <a:r>
              <a:rPr lang="en-US" dirty="0">
                <a:solidFill>
                  <a:prstClr val="black"/>
                </a:solidFill>
                <a:ea typeface="+mj-ea"/>
                <a:cs typeface="+mj-cs"/>
              </a:rPr>
              <a:t>Assign each datapoint to their closest centroid</a:t>
            </a:r>
          </a:p>
          <a:p>
            <a:pPr>
              <a:lnSpc>
                <a:spcPct val="100000"/>
              </a:lnSpc>
            </a:pPr>
            <a:r>
              <a:rPr lang="en-US" dirty="0">
                <a:solidFill>
                  <a:prstClr val="black"/>
                </a:solidFill>
                <a:ea typeface="+mj-ea"/>
                <a:cs typeface="+mj-cs"/>
              </a:rPr>
              <a:t>Recalculate the centroid of each cluster.  It is the mean of the points within that cluster</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335847" y="1833563"/>
            <a:ext cx="5264371" cy="3649034"/>
          </a:xfrm>
          <a:prstGeom prst="rect">
            <a:avLst/>
          </a:prstGeom>
        </p:spPr>
      </p:pic>
    </p:spTree>
    <p:extLst>
      <p:ext uri="{BB962C8B-B14F-4D97-AF65-F5344CB8AC3E}">
        <p14:creationId xmlns:p14="http://schemas.microsoft.com/office/powerpoint/2010/main" val="6327164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 – Considerations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11475562" cy="4024313"/>
          </a:xfrm>
        </p:spPr>
        <p:txBody>
          <a:bodyPr>
            <a:normAutofit/>
          </a:bodyPr>
          <a:lstStyle/>
          <a:p>
            <a:pPr>
              <a:lnSpc>
                <a:spcPct val="100000"/>
              </a:lnSpc>
            </a:pPr>
            <a:r>
              <a:rPr lang="en-US" sz="3200" dirty="0">
                <a:solidFill>
                  <a:prstClr val="black"/>
                </a:solidFill>
                <a:ea typeface="+mj-ea"/>
                <a:cs typeface="+mj-cs"/>
              </a:rPr>
              <a:t>Different start points will yield different answers (different local minima)</a:t>
            </a:r>
          </a:p>
          <a:p>
            <a:pPr lvl="1">
              <a:lnSpc>
                <a:spcPct val="100000"/>
              </a:lnSpc>
            </a:pPr>
            <a:r>
              <a:rPr lang="en-US" sz="2800" dirty="0">
                <a:solidFill>
                  <a:prstClr val="black"/>
                </a:solidFill>
                <a:ea typeface="+mj-ea"/>
                <a:cs typeface="+mj-cs"/>
              </a:rPr>
              <a:t>Try several different start points to find best solution</a:t>
            </a:r>
          </a:p>
          <a:p>
            <a:pPr>
              <a:lnSpc>
                <a:spcPct val="100000"/>
              </a:lnSpc>
            </a:pPr>
            <a:r>
              <a:rPr lang="en-US" sz="3200" dirty="0">
                <a:solidFill>
                  <a:prstClr val="black"/>
                </a:solidFill>
                <a:ea typeface="+mj-ea"/>
                <a:cs typeface="+mj-cs"/>
              </a:rPr>
              <a:t>The best is the one with the lowest sum of distances squared from centroid</a:t>
            </a:r>
          </a:p>
          <a:p>
            <a:pPr>
              <a:lnSpc>
                <a:spcPct val="100000"/>
              </a:lnSpc>
            </a:pPr>
            <a:r>
              <a:rPr lang="en-US" sz="3200" dirty="0">
                <a:solidFill>
                  <a:prstClr val="black"/>
                </a:solidFill>
                <a:ea typeface="+mj-ea"/>
                <a:cs typeface="+mj-cs"/>
              </a:rPr>
              <a:t>Standardize result</a:t>
            </a:r>
          </a:p>
          <a:p>
            <a:pPr lvl="1">
              <a:lnSpc>
                <a:spcPct val="100000"/>
              </a:lnSpc>
            </a:pPr>
            <a:r>
              <a:rPr lang="en-US" sz="2800" dirty="0">
                <a:solidFill>
                  <a:prstClr val="black"/>
                </a:solidFill>
                <a:ea typeface="+mj-ea"/>
                <a:cs typeface="+mj-cs"/>
              </a:rPr>
              <a:t>Subtract mean and divide by std deviation</a:t>
            </a:r>
            <a:endParaRPr lang="en-US" dirty="0">
              <a:solidFill>
                <a:prstClr val="black"/>
              </a:solidFill>
              <a:ea typeface="+mj-ea"/>
              <a:cs typeface="+mj-cs"/>
            </a:endParaRPr>
          </a:p>
        </p:txBody>
      </p:sp>
    </p:spTree>
    <p:extLst>
      <p:ext uri="{BB962C8B-B14F-4D97-AF65-F5344CB8AC3E}">
        <p14:creationId xmlns:p14="http://schemas.microsoft.com/office/powerpoint/2010/main" val="4021082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pic>
        <p:nvPicPr>
          <p:cNvPr id="3" name="Content Placeholder 2">
            <a:extLst>
              <a:ext uri="{FF2B5EF4-FFF2-40B4-BE49-F238E27FC236}">
                <a16:creationId xmlns:a16="http://schemas.microsoft.com/office/drawing/2014/main" id="{95C8AC4F-FA71-887C-0E7B-FB8A26AD0C9A}"/>
              </a:ext>
            </a:extLst>
          </p:cNvPr>
          <p:cNvPicPr>
            <a:picLocks noGrp="1" noChangeAspect="1"/>
          </p:cNvPicPr>
          <p:nvPr>
            <p:ph idx="1"/>
          </p:nvPr>
        </p:nvPicPr>
        <p:blipFill>
          <a:blip r:embed="rId3"/>
          <a:stretch>
            <a:fillRect/>
          </a:stretch>
        </p:blipFill>
        <p:spPr>
          <a:xfrm>
            <a:off x="3383261" y="1586492"/>
            <a:ext cx="5425478" cy="4210071"/>
          </a:xfrm>
        </p:spPr>
      </p:pic>
    </p:spTree>
    <p:extLst>
      <p:ext uri="{BB962C8B-B14F-4D97-AF65-F5344CB8AC3E}">
        <p14:creationId xmlns:p14="http://schemas.microsoft.com/office/powerpoint/2010/main" val="28107094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pic>
        <p:nvPicPr>
          <p:cNvPr id="9" name="Content Placeholder 8">
            <a:extLst>
              <a:ext uri="{FF2B5EF4-FFF2-40B4-BE49-F238E27FC236}">
                <a16:creationId xmlns:a16="http://schemas.microsoft.com/office/drawing/2014/main" id="{812721AA-A459-6FF6-560D-2E0AA9059AF3}"/>
              </a:ext>
            </a:extLst>
          </p:cNvPr>
          <p:cNvPicPr>
            <a:picLocks noGrp="1" noChangeAspect="1"/>
          </p:cNvPicPr>
          <p:nvPr>
            <p:ph idx="1"/>
          </p:nvPr>
        </p:nvPicPr>
        <p:blipFill>
          <a:blip r:embed="rId3"/>
          <a:stretch>
            <a:fillRect/>
          </a:stretch>
        </p:blipFill>
        <p:spPr>
          <a:xfrm>
            <a:off x="1917893" y="1378651"/>
            <a:ext cx="8356213" cy="4371874"/>
          </a:xfrm>
        </p:spPr>
      </p:pic>
    </p:spTree>
    <p:extLst>
      <p:ext uri="{BB962C8B-B14F-4D97-AF65-F5344CB8AC3E}">
        <p14:creationId xmlns:p14="http://schemas.microsoft.com/office/powerpoint/2010/main" val="12689241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lnSpcReduction="10000"/>
          </a:bodyPr>
          <a:lstStyle/>
          <a:p>
            <a:r>
              <a:rPr lang="en-GB" dirty="0"/>
              <a:t> </a:t>
            </a:r>
            <a:r>
              <a:rPr lang="en-GB" sz="3200" b="1" dirty="0"/>
              <a:t>Euclidean Distance</a:t>
            </a:r>
          </a:p>
          <a:p>
            <a:r>
              <a:rPr lang="en-GB" sz="3200" dirty="0"/>
              <a:t>The Euclidean distance, also known as L2 norm, between two data points x</a:t>
            </a:r>
            <a:r>
              <a:rPr lang="en-GB" sz="3200" baseline="-25000" dirty="0"/>
              <a:t>i</a:t>
            </a:r>
            <a:r>
              <a:rPr lang="en-GB" sz="3200" dirty="0"/>
              <a:t> and </a:t>
            </a:r>
            <a:r>
              <a:rPr lang="en-GB" sz="3200" dirty="0" err="1"/>
              <a:t>x</a:t>
            </a:r>
            <a:r>
              <a:rPr lang="en-GB" sz="3200" baseline="-25000" dirty="0" err="1"/>
              <a:t>j</a:t>
            </a:r>
            <a:r>
              <a:rPr lang="en-GB" sz="3200" dirty="0"/>
              <a:t> is defined as: </a:t>
            </a:r>
          </a:p>
          <a:p>
            <a:endParaRPr lang="en-GB" sz="3200" dirty="0"/>
          </a:p>
          <a:p>
            <a:r>
              <a:rPr lang="en-GB" sz="3200" dirty="0"/>
              <a:t>Where 𝑥</a:t>
            </a:r>
            <a:r>
              <a:rPr lang="en-GB" sz="3200" baseline="-25000" dirty="0"/>
              <a:t>𝑖𝑙</a:t>
            </a:r>
            <a:r>
              <a:rPr lang="en-GB" sz="3200" dirty="0"/>
              <a:t> and 𝑥</a:t>
            </a:r>
            <a:r>
              <a:rPr lang="en-GB" sz="3200" baseline="-25000" dirty="0"/>
              <a:t>𝑗𝑙</a:t>
            </a:r>
            <a:r>
              <a:rPr lang="en-GB" sz="3200" dirty="0"/>
              <a:t> represent the lth dimension of 𝑋</a:t>
            </a:r>
            <a:r>
              <a:rPr lang="en-GB" sz="3200" baseline="-25000" dirty="0"/>
              <a:t>𝑖</a:t>
            </a:r>
            <a:r>
              <a:rPr lang="en-GB" sz="3200" dirty="0"/>
              <a:t> and 𝑋</a:t>
            </a:r>
            <a:r>
              <a:rPr lang="en-GB" sz="3200" baseline="-25000" dirty="0"/>
              <a:t>𝑗 </a:t>
            </a:r>
            <a:r>
              <a:rPr lang="en-GB" sz="3200" dirty="0"/>
              <a:t>respectively.</a:t>
            </a:r>
          </a:p>
          <a:p>
            <a:r>
              <a:rPr lang="en-GB" sz="3200" dirty="0"/>
              <a:t>If one of the input attributes has a relatively large range, then it can overcome the other attributes</a:t>
            </a:r>
          </a:p>
        </p:txBody>
      </p:sp>
      <p:pic>
        <p:nvPicPr>
          <p:cNvPr id="6" name="Picture 5">
            <a:extLst>
              <a:ext uri="{FF2B5EF4-FFF2-40B4-BE49-F238E27FC236}">
                <a16:creationId xmlns:a16="http://schemas.microsoft.com/office/drawing/2014/main" id="{C003BA7C-4730-A821-8893-6AB083BC7C78}"/>
              </a:ext>
            </a:extLst>
          </p:cNvPr>
          <p:cNvPicPr>
            <a:picLocks noChangeAspect="1"/>
          </p:cNvPicPr>
          <p:nvPr/>
        </p:nvPicPr>
        <p:blipFill>
          <a:blip r:embed="rId3"/>
          <a:stretch>
            <a:fillRect/>
          </a:stretch>
        </p:blipFill>
        <p:spPr>
          <a:xfrm>
            <a:off x="5619802" y="2959768"/>
            <a:ext cx="3817449" cy="745495"/>
          </a:xfrm>
          <a:prstGeom prst="rect">
            <a:avLst/>
          </a:prstGeom>
        </p:spPr>
      </p:pic>
    </p:spTree>
    <p:extLst>
      <p:ext uri="{BB962C8B-B14F-4D97-AF65-F5344CB8AC3E}">
        <p14:creationId xmlns:p14="http://schemas.microsoft.com/office/powerpoint/2010/main" val="9792820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C99DF5-0AC5-33A1-7D9C-C33B32F4004B}"/>
              </a:ext>
            </a:extLst>
          </p:cNvPr>
          <p:cNvPicPr>
            <a:picLocks noChangeAspect="1"/>
          </p:cNvPicPr>
          <p:nvPr/>
        </p:nvPicPr>
        <p:blipFill>
          <a:blip r:embed="rId3"/>
          <a:stretch>
            <a:fillRect/>
          </a:stretch>
        </p:blipFill>
        <p:spPr>
          <a:xfrm>
            <a:off x="7159750" y="2584188"/>
            <a:ext cx="2623677" cy="844812"/>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fontScale="92500" lnSpcReduction="20000"/>
          </a:bodyPr>
          <a:lstStyle/>
          <a:p>
            <a:r>
              <a:rPr lang="en-US" sz="3200" b="1" dirty="0"/>
              <a:t>Manhattan Distance</a:t>
            </a:r>
          </a:p>
          <a:p>
            <a:r>
              <a:rPr lang="en-US" sz="3200" dirty="0"/>
              <a:t>Manhattan distance, also known as a city-block, rectilinear or L1 distance, is mathematically defined as:</a:t>
            </a:r>
          </a:p>
          <a:p>
            <a:endParaRPr lang="en-US" sz="3200" dirty="0"/>
          </a:p>
          <a:p>
            <a:r>
              <a:rPr lang="en-US" sz="3200" dirty="0"/>
              <a:t>The clusters formed using Manhattan distance tend to form   rectangular shaped clusters.</a:t>
            </a:r>
          </a:p>
          <a:p>
            <a:r>
              <a:rPr lang="en-US" sz="3200" dirty="0"/>
              <a:t>Its advantage over Euclidean distance is the reduction in computational time</a:t>
            </a:r>
          </a:p>
          <a:p>
            <a:r>
              <a:rPr lang="en-US" sz="3200" dirty="0"/>
              <a:t>The disadvantage is that it depends upon the rotation of the coordinate system</a:t>
            </a:r>
            <a:endParaRPr lang="en-GB" sz="3200" dirty="0"/>
          </a:p>
        </p:txBody>
      </p:sp>
    </p:spTree>
    <p:extLst>
      <p:ext uri="{BB962C8B-B14F-4D97-AF65-F5344CB8AC3E}">
        <p14:creationId xmlns:p14="http://schemas.microsoft.com/office/powerpoint/2010/main" val="13483752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b="1" dirty="0"/>
              <a:t>Hamming Distance</a:t>
            </a:r>
          </a:p>
          <a:p>
            <a:r>
              <a:rPr lang="en-US" sz="3200" dirty="0"/>
              <a:t>It calculates the distance between two vectors</a:t>
            </a:r>
          </a:p>
          <a:p>
            <a:r>
              <a:rPr lang="en-US" sz="3200" dirty="0"/>
              <a:t>It measures the minimum number of substitutions required to change one array into the other, or the minimum number of errors that could have transformed one string into the other</a:t>
            </a:r>
          </a:p>
          <a:p>
            <a:r>
              <a:rPr lang="en-US" sz="3200" dirty="0"/>
              <a:t>It works well with binary data</a:t>
            </a:r>
            <a:endParaRPr lang="en-GB" sz="3200" dirty="0"/>
          </a:p>
        </p:txBody>
      </p:sp>
    </p:spTree>
    <p:extLst>
      <p:ext uri="{BB962C8B-B14F-4D97-AF65-F5344CB8AC3E}">
        <p14:creationId xmlns:p14="http://schemas.microsoft.com/office/powerpoint/2010/main" val="22827892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b="1" dirty="0"/>
              <a:t>Cosine Distance (Similarity)</a:t>
            </a:r>
          </a:p>
          <a:p>
            <a:r>
              <a:rPr lang="en-US" sz="3200" dirty="0"/>
              <a:t>It is a measure of similarity between two non-zero vectors</a:t>
            </a:r>
          </a:p>
          <a:p>
            <a:r>
              <a:rPr lang="en-US" sz="3200" dirty="0"/>
              <a:t>It works well with documents similarity</a:t>
            </a:r>
            <a:endParaRPr lang="en-GB" sz="3200" dirty="0"/>
          </a:p>
        </p:txBody>
      </p:sp>
      <p:pic>
        <p:nvPicPr>
          <p:cNvPr id="4" name="Picture 3">
            <a:extLst>
              <a:ext uri="{FF2B5EF4-FFF2-40B4-BE49-F238E27FC236}">
                <a16:creationId xmlns:a16="http://schemas.microsoft.com/office/drawing/2014/main" id="{17AA1EA2-B061-352D-FA3D-3865F039AD82}"/>
              </a:ext>
            </a:extLst>
          </p:cNvPr>
          <p:cNvPicPr>
            <a:picLocks noChangeAspect="1"/>
          </p:cNvPicPr>
          <p:nvPr/>
        </p:nvPicPr>
        <p:blipFill>
          <a:blip r:embed="rId3"/>
          <a:stretch>
            <a:fillRect/>
          </a:stretch>
        </p:blipFill>
        <p:spPr>
          <a:xfrm>
            <a:off x="4262181" y="4008678"/>
            <a:ext cx="3667637" cy="1343212"/>
          </a:xfrm>
          <a:prstGeom prst="rect">
            <a:avLst/>
          </a:prstGeom>
        </p:spPr>
      </p:pic>
    </p:spTree>
    <p:extLst>
      <p:ext uri="{BB962C8B-B14F-4D97-AF65-F5344CB8AC3E}">
        <p14:creationId xmlns:p14="http://schemas.microsoft.com/office/powerpoint/2010/main" val="14541508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b="1" dirty="0"/>
              <a:t>How many clusters should we specify?</a:t>
            </a:r>
          </a:p>
          <a:p>
            <a:endParaRPr lang="en-US" sz="3200" dirty="0"/>
          </a:p>
          <a:p>
            <a:r>
              <a:rPr lang="en-GB" sz="3200" dirty="0"/>
              <a:t>There are two common methods…</a:t>
            </a:r>
          </a:p>
        </p:txBody>
      </p:sp>
    </p:spTree>
    <p:extLst>
      <p:ext uri="{BB962C8B-B14F-4D97-AF65-F5344CB8AC3E}">
        <p14:creationId xmlns:p14="http://schemas.microsoft.com/office/powerpoint/2010/main" val="398453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fontScale="77500" lnSpcReduction="20000"/>
          </a:bodyPr>
          <a:lstStyle/>
          <a:p>
            <a:r>
              <a:rPr lang="en-US" sz="3900" b="1" dirty="0"/>
              <a:t>Silhouette Analysis</a:t>
            </a:r>
          </a:p>
          <a:p>
            <a:pPr marL="0" indent="0" algn="ctr">
              <a:buNone/>
            </a:pPr>
            <a:r>
              <a:rPr lang="en-GB" sz="1500" dirty="0">
                <a:hlinkClick r:id="rId3"/>
              </a:rPr>
              <a:t>https://scikit-learn.org/stable/auto_examples/cluster/plot_kmeans_silhouette_analysis.html#sphx-glr-auto-examples-cluster-plot-kmeans-silhouette-analysis-py</a:t>
            </a:r>
            <a:r>
              <a:rPr lang="en-GB" sz="1500" dirty="0"/>
              <a:t> </a:t>
            </a:r>
          </a:p>
          <a:p>
            <a:r>
              <a:rPr lang="en-US" sz="3600" dirty="0"/>
              <a:t>It quantifies the separation distance between clusters</a:t>
            </a:r>
          </a:p>
          <a:p>
            <a:r>
              <a:rPr lang="en-US" sz="3600" dirty="0"/>
              <a:t>This measure has a range of [-1, 1]</a:t>
            </a:r>
          </a:p>
          <a:p>
            <a:pPr lvl="1"/>
            <a:r>
              <a:rPr lang="en-US" sz="2800" dirty="0"/>
              <a:t>Silhouette coefficients near +1 indicate that a sample is far away from </a:t>
            </a:r>
            <a:r>
              <a:rPr lang="en-US" sz="2800" dirty="0" err="1"/>
              <a:t>neighbouring</a:t>
            </a:r>
            <a:r>
              <a:rPr lang="en-US" sz="2800" dirty="0"/>
              <a:t> clusters </a:t>
            </a:r>
          </a:p>
          <a:p>
            <a:pPr lvl="1"/>
            <a:r>
              <a:rPr lang="en-US" sz="2800" dirty="0"/>
              <a:t>A value of 0 indicates that the sample is on or very close to the decision boundary between two </a:t>
            </a:r>
            <a:r>
              <a:rPr lang="en-US" sz="2800" dirty="0" err="1"/>
              <a:t>neighbouring</a:t>
            </a:r>
            <a:r>
              <a:rPr lang="en-US" sz="2800" dirty="0"/>
              <a:t> clusters</a:t>
            </a:r>
          </a:p>
          <a:p>
            <a:pPr lvl="1"/>
            <a:r>
              <a:rPr lang="en-US" sz="2800" dirty="0"/>
              <a:t> Negative values indicate that those samples might have been assigned to the wrong cluster</a:t>
            </a:r>
          </a:p>
          <a:p>
            <a:r>
              <a:rPr lang="en-US" sz="3600" dirty="0"/>
              <a:t>Additionally, the silhouette plot displays a measure of how close each point in one cluster is to points in the </a:t>
            </a:r>
            <a:r>
              <a:rPr lang="en-US" sz="3600" dirty="0" err="1"/>
              <a:t>neighbouring</a:t>
            </a:r>
            <a:r>
              <a:rPr lang="en-US" sz="3600" dirty="0"/>
              <a:t> clusters and thus provides a way to assess parameters like number of clusters visually</a:t>
            </a:r>
            <a:endParaRPr lang="en-GB" sz="3600" dirty="0"/>
          </a:p>
        </p:txBody>
      </p:sp>
    </p:spTree>
    <p:extLst>
      <p:ext uri="{BB962C8B-B14F-4D97-AF65-F5344CB8AC3E}">
        <p14:creationId xmlns:p14="http://schemas.microsoft.com/office/powerpoint/2010/main" val="23037405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tretch>
            <a:fillRect/>
          </a:stretch>
        </p:blipFill>
        <p:spPr>
          <a:xfrm>
            <a:off x="1422323" y="1690688"/>
            <a:ext cx="9347354" cy="4095750"/>
          </a:xfrm>
          <a:prstGeom prst="rect">
            <a:avLst/>
          </a:prstGeom>
        </p:spPr>
      </p:pic>
    </p:spTree>
    <p:extLst>
      <p:ext uri="{BB962C8B-B14F-4D97-AF65-F5344CB8AC3E}">
        <p14:creationId xmlns:p14="http://schemas.microsoft.com/office/powerpoint/2010/main" val="39270863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rcRect/>
          <a:stretch/>
        </p:blipFill>
        <p:spPr>
          <a:xfrm>
            <a:off x="1422323" y="1690688"/>
            <a:ext cx="9347354" cy="4095750"/>
          </a:xfrm>
          <a:prstGeom prst="rect">
            <a:avLst/>
          </a:prstGeom>
        </p:spPr>
      </p:pic>
    </p:spTree>
    <p:extLst>
      <p:ext uri="{BB962C8B-B14F-4D97-AF65-F5344CB8AC3E}">
        <p14:creationId xmlns:p14="http://schemas.microsoft.com/office/powerpoint/2010/main" val="20903199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rcRect/>
          <a:stretch/>
        </p:blipFill>
        <p:spPr>
          <a:xfrm>
            <a:off x="1422323" y="1690688"/>
            <a:ext cx="9347354" cy="4095750"/>
          </a:xfrm>
          <a:prstGeom prst="rect">
            <a:avLst/>
          </a:prstGeom>
        </p:spPr>
      </p:pic>
    </p:spTree>
    <p:extLst>
      <p:ext uri="{BB962C8B-B14F-4D97-AF65-F5344CB8AC3E}">
        <p14:creationId xmlns:p14="http://schemas.microsoft.com/office/powerpoint/2010/main" val="40483892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rcRect/>
          <a:stretch/>
        </p:blipFill>
        <p:spPr>
          <a:xfrm>
            <a:off x="1422323" y="1690688"/>
            <a:ext cx="9347354" cy="4095750"/>
          </a:xfrm>
          <a:prstGeom prst="rect">
            <a:avLst/>
          </a:prstGeom>
        </p:spPr>
      </p:pic>
    </p:spTree>
    <p:extLst>
      <p:ext uri="{BB962C8B-B14F-4D97-AF65-F5344CB8AC3E}">
        <p14:creationId xmlns:p14="http://schemas.microsoft.com/office/powerpoint/2010/main" val="19088197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4" name="Content Placeholder 3">
            <a:extLst>
              <a:ext uri="{FF2B5EF4-FFF2-40B4-BE49-F238E27FC236}">
                <a16:creationId xmlns:a16="http://schemas.microsoft.com/office/drawing/2014/main" id="{57B49CDF-27AC-A2F0-88DC-39934E105DAD}"/>
              </a:ext>
            </a:extLst>
          </p:cNvPr>
          <p:cNvSpPr>
            <a:spLocks noGrp="1"/>
          </p:cNvSpPr>
          <p:nvPr>
            <p:ph idx="1"/>
          </p:nvPr>
        </p:nvSpPr>
        <p:spPr>
          <a:xfrm>
            <a:off x="351934" y="1690688"/>
            <a:ext cx="11481847" cy="3575934"/>
          </a:xfrm>
        </p:spPr>
        <p:txBody>
          <a:bodyPr>
            <a:normAutofit/>
          </a:bodyPr>
          <a:lstStyle/>
          <a:p>
            <a:r>
              <a:rPr lang="en-US" sz="2400" dirty="0"/>
              <a:t>The silhouette plot shows that the </a:t>
            </a:r>
            <a:r>
              <a:rPr lang="en-US" sz="2400" dirty="0" err="1"/>
              <a:t>n_clusters</a:t>
            </a:r>
            <a:r>
              <a:rPr lang="en-US" sz="2400" dirty="0"/>
              <a:t> value of 3, 5 and 6 are a bad pick for the given data due to the presence of clusters with below average silhouette scores and wide fluctuations in the size of the silhouette plots</a:t>
            </a:r>
          </a:p>
          <a:p>
            <a:r>
              <a:rPr lang="en-US" sz="2400" dirty="0"/>
              <a:t>Silhouette analysis is more ambivalent in deciding between 2 and 4</a:t>
            </a:r>
          </a:p>
          <a:p>
            <a:r>
              <a:rPr lang="en-US" sz="2400" dirty="0"/>
              <a:t>The silhouette plot for cluster 0 when </a:t>
            </a:r>
            <a:r>
              <a:rPr lang="en-US" sz="2400" dirty="0" err="1"/>
              <a:t>n_clusters</a:t>
            </a:r>
            <a:r>
              <a:rPr lang="en-US" sz="2400" dirty="0"/>
              <a:t> is equal to 2, is bigger in size owing to the grouping of the 3 sub clusters into one big cluster</a:t>
            </a:r>
          </a:p>
          <a:p>
            <a:r>
              <a:rPr lang="en-US" sz="2400" dirty="0"/>
              <a:t>However when the </a:t>
            </a:r>
            <a:r>
              <a:rPr lang="en-US" sz="2400" dirty="0" err="1"/>
              <a:t>n_clusters</a:t>
            </a:r>
            <a:r>
              <a:rPr lang="en-US" sz="2400" dirty="0"/>
              <a:t> is equal to 4, all the plots are more or less of similar thickness and hence are of similar sizes as can be also verified from the labelled scatter plot</a:t>
            </a:r>
            <a:endParaRPr lang="en-GB" sz="2400" dirty="0"/>
          </a:p>
        </p:txBody>
      </p:sp>
      <p:pic>
        <p:nvPicPr>
          <p:cNvPr id="6" name="Picture 5">
            <a:extLst>
              <a:ext uri="{FF2B5EF4-FFF2-40B4-BE49-F238E27FC236}">
                <a16:creationId xmlns:a16="http://schemas.microsoft.com/office/drawing/2014/main" id="{2B3B18DE-FFA6-4D0D-0180-642D677DE0A2}"/>
              </a:ext>
            </a:extLst>
          </p:cNvPr>
          <p:cNvPicPr>
            <a:picLocks noChangeAspect="1"/>
          </p:cNvPicPr>
          <p:nvPr/>
        </p:nvPicPr>
        <p:blipFill rotWithShape="1">
          <a:blip r:embed="rId3"/>
          <a:srcRect l="6685" t="11555" r="1367" b="16681"/>
          <a:stretch/>
        </p:blipFill>
        <p:spPr>
          <a:xfrm>
            <a:off x="3147700" y="4776536"/>
            <a:ext cx="7285975" cy="1299410"/>
          </a:xfrm>
          <a:prstGeom prst="rect">
            <a:avLst/>
          </a:prstGeom>
        </p:spPr>
      </p:pic>
    </p:spTree>
    <p:extLst>
      <p:ext uri="{BB962C8B-B14F-4D97-AF65-F5344CB8AC3E}">
        <p14:creationId xmlns:p14="http://schemas.microsoft.com/office/powerpoint/2010/main" val="30889927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4" name="Content Placeholder 3">
            <a:extLst>
              <a:ext uri="{FF2B5EF4-FFF2-40B4-BE49-F238E27FC236}">
                <a16:creationId xmlns:a16="http://schemas.microsoft.com/office/drawing/2014/main" id="{57B49CDF-27AC-A2F0-88DC-39934E105DAD}"/>
              </a:ext>
            </a:extLst>
          </p:cNvPr>
          <p:cNvSpPr>
            <a:spLocks noGrp="1"/>
          </p:cNvSpPr>
          <p:nvPr>
            <p:ph idx="1"/>
          </p:nvPr>
        </p:nvSpPr>
        <p:spPr>
          <a:xfrm>
            <a:off x="351934" y="1690688"/>
            <a:ext cx="11481847" cy="4024312"/>
          </a:xfrm>
        </p:spPr>
        <p:txBody>
          <a:bodyPr>
            <a:normAutofit lnSpcReduction="10000"/>
          </a:bodyPr>
          <a:lstStyle/>
          <a:p>
            <a:r>
              <a:rPr lang="en-US" sz="2600" dirty="0"/>
              <a:t>A higher Silhouette Coefficient score relates to a model with better-defined clusters. The Silhouette Coefficient is defined for each sample and is composed of two scores: </a:t>
            </a:r>
          </a:p>
          <a:p>
            <a:pPr marL="914400" lvl="1" indent="-457200">
              <a:buFont typeface="+mj-lt"/>
              <a:buAutoNum type="alphaLcParenR"/>
            </a:pPr>
            <a:r>
              <a:rPr lang="en-US" dirty="0"/>
              <a:t>The mean distance between a sample and all other points in the same class.</a:t>
            </a:r>
          </a:p>
          <a:p>
            <a:pPr marL="914400" lvl="1" indent="-457200">
              <a:buFont typeface="+mj-lt"/>
              <a:buAutoNum type="alphaLcParenR"/>
            </a:pPr>
            <a:r>
              <a:rPr lang="en-US" dirty="0"/>
              <a:t>The mean distance between a sample and all other points in the next nearest cluster.</a:t>
            </a:r>
          </a:p>
          <a:p>
            <a:r>
              <a:rPr lang="en-US" dirty="0"/>
              <a:t>The Silhouette Coefficient is for a single sample is then given as:</a:t>
            </a:r>
          </a:p>
          <a:p>
            <a:pPr marL="0" indent="0" algn="ctr">
              <a:buNone/>
            </a:pPr>
            <a:r>
              <a:rPr lang="en-GB" i="1" dirty="0"/>
              <a:t>S </a:t>
            </a:r>
            <a:r>
              <a:rPr lang="en-GB" dirty="0"/>
              <a:t>=   </a:t>
            </a:r>
            <a:r>
              <a:rPr lang="en-GB" i="1" u="sng" dirty="0"/>
              <a:t>b – a    </a:t>
            </a:r>
          </a:p>
          <a:p>
            <a:pPr marL="0" indent="0" algn="ctr">
              <a:buNone/>
            </a:pPr>
            <a:r>
              <a:rPr lang="en-GB" dirty="0"/>
              <a:t>         max(</a:t>
            </a:r>
            <a:r>
              <a:rPr lang="en-GB" dirty="0" err="1"/>
              <a:t>a</a:t>
            </a:r>
            <a:r>
              <a:rPr lang="en-GB" i="1" dirty="0" err="1"/>
              <a:t>,b</a:t>
            </a:r>
            <a:r>
              <a:rPr lang="en-GB" dirty="0"/>
              <a:t>)</a:t>
            </a:r>
          </a:p>
          <a:p>
            <a:pPr marL="0" indent="0" algn="ctr">
              <a:buNone/>
            </a:pPr>
            <a:r>
              <a:rPr lang="en-US" sz="2600" b="1" dirty="0"/>
              <a:t>The silhouette score for k- clusters is the average of all these values</a:t>
            </a:r>
            <a:endParaRPr lang="en-GB" sz="2600" b="1" dirty="0"/>
          </a:p>
        </p:txBody>
      </p:sp>
    </p:spTree>
    <p:extLst>
      <p:ext uri="{BB962C8B-B14F-4D97-AF65-F5344CB8AC3E}">
        <p14:creationId xmlns:p14="http://schemas.microsoft.com/office/powerpoint/2010/main" val="36237641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4" name="Content Placeholder 3">
            <a:extLst>
              <a:ext uri="{FF2B5EF4-FFF2-40B4-BE49-F238E27FC236}">
                <a16:creationId xmlns:a16="http://schemas.microsoft.com/office/drawing/2014/main" id="{57B49CDF-27AC-A2F0-88DC-39934E105DAD}"/>
              </a:ext>
            </a:extLst>
          </p:cNvPr>
          <p:cNvSpPr>
            <a:spLocks noGrp="1"/>
          </p:cNvSpPr>
          <p:nvPr>
            <p:ph idx="1"/>
          </p:nvPr>
        </p:nvSpPr>
        <p:spPr>
          <a:xfrm>
            <a:off x="351935" y="1690688"/>
            <a:ext cx="6842950" cy="4024312"/>
          </a:xfrm>
        </p:spPr>
        <p:txBody>
          <a:bodyPr>
            <a:normAutofit lnSpcReduction="10000"/>
          </a:bodyPr>
          <a:lstStyle/>
          <a:p>
            <a:r>
              <a:rPr lang="en-US" sz="2600" b="1" dirty="0"/>
              <a:t>Elbow Method Curve</a:t>
            </a:r>
          </a:p>
          <a:p>
            <a:r>
              <a:rPr lang="en-US" sz="2600" dirty="0"/>
              <a:t>The elbow in the curve is located</a:t>
            </a:r>
          </a:p>
          <a:p>
            <a:r>
              <a:rPr lang="en-US" sz="2600" dirty="0"/>
              <a:t>A higher number of clusters results in diminishing returns after this point.</a:t>
            </a:r>
          </a:p>
          <a:p>
            <a:r>
              <a:rPr lang="en-US" sz="2600" dirty="0"/>
              <a:t>For  each k clusters we calculate the sum of squares error (SSE) of the distances of each sample to its cluster </a:t>
            </a:r>
            <a:r>
              <a:rPr lang="en-US" sz="2600" dirty="0" err="1"/>
              <a:t>centre</a:t>
            </a:r>
            <a:r>
              <a:rPr lang="en-US" sz="2600" dirty="0"/>
              <a:t> </a:t>
            </a:r>
          </a:p>
          <a:p>
            <a:r>
              <a:rPr lang="en-US" sz="2600" dirty="0"/>
              <a:t>It’s the same calculation as used by K-means to find the best cluster </a:t>
            </a:r>
            <a:r>
              <a:rPr lang="en-US" sz="2600" dirty="0" err="1"/>
              <a:t>centre</a:t>
            </a:r>
            <a:endParaRPr lang="en-US" sz="2600" dirty="0"/>
          </a:p>
          <a:p>
            <a:r>
              <a:rPr lang="en-US" sz="2600" dirty="0"/>
              <a:t>The SSE is also known as the inertia</a:t>
            </a:r>
          </a:p>
          <a:p>
            <a:endParaRPr lang="en-GB" sz="2600" b="1" dirty="0"/>
          </a:p>
        </p:txBody>
      </p:sp>
      <p:pic>
        <p:nvPicPr>
          <p:cNvPr id="2" name="Picture 1">
            <a:extLst>
              <a:ext uri="{FF2B5EF4-FFF2-40B4-BE49-F238E27FC236}">
                <a16:creationId xmlns:a16="http://schemas.microsoft.com/office/drawing/2014/main" id="{FECDA53E-0F09-F09D-F9D5-AC07CB373440}"/>
              </a:ext>
            </a:extLst>
          </p:cNvPr>
          <p:cNvPicPr>
            <a:picLocks noChangeAspect="1"/>
          </p:cNvPicPr>
          <p:nvPr/>
        </p:nvPicPr>
        <p:blipFill>
          <a:blip r:embed="rId3"/>
          <a:stretch>
            <a:fillRect/>
          </a:stretch>
        </p:blipFill>
        <p:spPr>
          <a:xfrm>
            <a:off x="6930696" y="1742810"/>
            <a:ext cx="5261304" cy="3920068"/>
          </a:xfrm>
          <a:prstGeom prst="rect">
            <a:avLst/>
          </a:prstGeom>
        </p:spPr>
      </p:pic>
    </p:spTree>
    <p:extLst>
      <p:ext uri="{BB962C8B-B14F-4D97-AF65-F5344CB8AC3E}">
        <p14:creationId xmlns:p14="http://schemas.microsoft.com/office/powerpoint/2010/main" val="23351887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 – Advantages</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dirty="0"/>
              <a:t>K-Means is simple and can be used for a wide variety of object types.</a:t>
            </a:r>
          </a:p>
          <a:p>
            <a:r>
              <a:rPr lang="en-US" sz="3200" dirty="0"/>
              <a:t>It is efficient both from storage requirement and execution time point of views.</a:t>
            </a:r>
          </a:p>
          <a:p>
            <a:pPr lvl="1"/>
            <a:r>
              <a:rPr lang="en-US" sz="2800" dirty="0"/>
              <a:t>By saving distance information from one iteration to the next, the actual number of distance calculations, that must be made can be reduced (specially, as it reaches towards the termination)</a:t>
            </a:r>
            <a:endParaRPr lang="en-GB" sz="2800" dirty="0"/>
          </a:p>
        </p:txBody>
      </p:sp>
    </p:spTree>
    <p:extLst>
      <p:ext uri="{BB962C8B-B14F-4D97-AF65-F5344CB8AC3E}">
        <p14:creationId xmlns:p14="http://schemas.microsoft.com/office/powerpoint/2010/main" val="1355942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 – Limitations</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fontScale="92500" lnSpcReduction="10000"/>
          </a:bodyPr>
          <a:lstStyle/>
          <a:p>
            <a:r>
              <a:rPr lang="en-US" sz="3200" dirty="0"/>
              <a:t>K-Means is not suitable for all types of data</a:t>
            </a:r>
          </a:p>
          <a:p>
            <a:pPr lvl="1"/>
            <a:r>
              <a:rPr lang="en-US" sz="2600" dirty="0"/>
              <a:t>For example, k-Means does not work on categorical data because mean cannot be defined</a:t>
            </a:r>
            <a:r>
              <a:rPr lang="en-US" sz="3200" dirty="0"/>
              <a:t>.</a:t>
            </a:r>
          </a:p>
          <a:p>
            <a:r>
              <a:rPr lang="en-US" sz="3200" dirty="0"/>
              <a:t>K-means finds a local optima and may actually minimize the global optimum</a:t>
            </a:r>
          </a:p>
          <a:p>
            <a:r>
              <a:rPr lang="en-US" sz="3200" dirty="0"/>
              <a:t>K-means has trouble clustering data that contains outliers</a:t>
            </a:r>
            <a:r>
              <a:rPr lang="en-US" sz="2800" dirty="0"/>
              <a:t>.</a:t>
            </a:r>
          </a:p>
          <a:p>
            <a:pPr lvl="1"/>
            <a:r>
              <a:rPr lang="en-US" dirty="0"/>
              <a:t>When the SSE is used as objective function, outliers can influence the cluster that are produced. More precisely, in the presence of outliers, the cluster centroids, in fact, not truly as representative as they would be otherwise. It also influence the SSE measure as well.</a:t>
            </a:r>
          </a:p>
          <a:p>
            <a:r>
              <a:rPr lang="en-US" sz="3200" dirty="0"/>
              <a:t>K-means algorithm are not so practical for large databases</a:t>
            </a:r>
            <a:endParaRPr lang="en-GB" sz="3200" dirty="0"/>
          </a:p>
        </p:txBody>
      </p:sp>
    </p:spTree>
    <p:extLst>
      <p:ext uri="{BB962C8B-B14F-4D97-AF65-F5344CB8AC3E}">
        <p14:creationId xmlns:p14="http://schemas.microsoft.com/office/powerpoint/2010/main" val="1783175746"/>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1860</Words>
  <Application>Microsoft Office PowerPoint</Application>
  <PresentationFormat>Widescreen</PresentationFormat>
  <Paragraphs>269</Paragraphs>
  <Slides>47</Slides>
  <Notes>47</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47</vt:i4>
      </vt:variant>
    </vt:vector>
  </HeadingPairs>
  <TitlesOfParts>
    <vt:vector size="72"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Decision Trees</vt:lpstr>
      <vt:lpstr>Clustering</vt:lpstr>
      <vt:lpstr>Clustering</vt:lpstr>
      <vt:lpstr>Types of Clustering</vt:lpstr>
      <vt:lpstr>Clustering Algorithms</vt:lpstr>
      <vt:lpstr>Clustering Algorithms</vt:lpstr>
      <vt:lpstr>PowerPoint Presentation</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 – High Dimensional Data</vt:lpstr>
      <vt:lpstr>K-Means Clustering – High Dimensional Data</vt:lpstr>
      <vt:lpstr>K-Means Clustering – High Dimensional Data</vt:lpstr>
      <vt:lpstr>K-Means Clustering – High Dimensional Data</vt:lpstr>
      <vt:lpstr>K-Means Clustering – High Dimensional Data</vt:lpstr>
      <vt:lpstr>K-Means Clustering – High Dimensional Data</vt:lpstr>
      <vt:lpstr>K-Means Clustering – Considerations</vt:lpstr>
      <vt:lpstr>K-Means Clustering – Distance Measuring</vt:lpstr>
      <vt:lpstr>K-Means Clustering – Distance Measuring</vt:lpstr>
      <vt:lpstr>K-Means Clustering – Distance Measuring</vt:lpstr>
      <vt:lpstr>K-Means Clustering – Distance Measuring</vt:lpstr>
      <vt:lpstr>K-Means Clustering – Distance Measuring</vt:lpstr>
      <vt:lpstr>K-Means Clustering – Distance Measuring</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Advantages</vt:lpstr>
      <vt:lpstr>K-Means Clustering – Limitations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118</cp:revision>
  <dcterms:created xsi:type="dcterms:W3CDTF">2021-03-09T15:35:42Z</dcterms:created>
  <dcterms:modified xsi:type="dcterms:W3CDTF">2023-11-03T11:56:09Z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