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309" r:id="rId3"/>
    <p:sldId id="312" r:id="rId4"/>
    <p:sldId id="344" r:id="rId5"/>
    <p:sldId id="345" r:id="rId6"/>
    <p:sldId id="313" r:id="rId7"/>
    <p:sldId id="327" r:id="rId8"/>
    <p:sldId id="356" r:id="rId9"/>
    <p:sldId id="358" r:id="rId10"/>
    <p:sldId id="357" r:id="rId11"/>
    <p:sldId id="359" r:id="rId12"/>
    <p:sldId id="331" r:id="rId13"/>
    <p:sldId id="340" r:id="rId14"/>
    <p:sldId id="351" r:id="rId15"/>
    <p:sldId id="352" r:id="rId16"/>
    <p:sldId id="353" r:id="rId17"/>
    <p:sldId id="354" r:id="rId18"/>
    <p:sldId id="350" r:id="rId19"/>
    <p:sldId id="35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3053"/>
    <a:srgbClr val="2722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604"/>
    <p:restoredTop sz="94725"/>
  </p:normalViewPr>
  <p:slideViewPr>
    <p:cSldViewPr snapToGrid="0">
      <p:cViewPr varScale="1">
        <p:scale>
          <a:sx n="76" d="100"/>
          <a:sy n="76" d="100"/>
        </p:scale>
        <p:origin x="57" y="3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0266D2-E760-5345-A618-CE43663858EA}" type="datetimeFigureOut">
              <a:rPr lang="en-US" smtClean="0"/>
              <a:t>10/22/2025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2FE889-1C77-5B4B-88D9-41B779DBB155}" type="slidenum">
              <a:rPr lang="en-US" smtClean="0"/>
              <a:t>‹#›</a:t>
            </a:fld>
            <a:endParaRPr lang="en-US"/>
          </a:p>
        </p:txBody>
      </p:sp>
    </p:spTree>
    <p:extLst>
      <p:ext uri="{BB962C8B-B14F-4D97-AF65-F5344CB8AC3E}">
        <p14:creationId xmlns:p14="http://schemas.microsoft.com/office/powerpoint/2010/main" val="3449660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E2FE889-1C77-5B4B-88D9-41B779DBB155}" type="slidenum">
              <a:rPr lang="en-US" smtClean="0"/>
              <a:t>2</a:t>
            </a:fld>
            <a:endParaRPr lang="en-US"/>
          </a:p>
        </p:txBody>
      </p:sp>
    </p:spTree>
    <p:extLst>
      <p:ext uri="{BB962C8B-B14F-4D97-AF65-F5344CB8AC3E}">
        <p14:creationId xmlns:p14="http://schemas.microsoft.com/office/powerpoint/2010/main" val="3690334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D7307-284D-D898-DCB8-E5A394659E9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866DDF7-150D-A537-4097-40252687B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962359B-0BAE-0053-915C-FC94B8552225}"/>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53E62EA1-646F-DDA6-3A3F-72CE19D8E5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1EE470-DF61-84A6-0595-77B124DA328F}"/>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1895783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B416C-B8BF-7A23-BFD9-D69D57A33FD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391317B-D1AC-E934-0966-F766FEBA272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17996E-0973-C34A-17A5-DEE28D282DBF}"/>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A9F5CF52-2313-DCE0-F206-935D48D406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DF1DBD-D0FD-5460-F318-36663EA8F163}"/>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517551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4B87-9C3C-5137-7421-7E70C992403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F3592F8-2362-20A9-9608-0E2A0FCB122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46AEFE6-C907-7A16-A6E8-EDCD54537FC4}"/>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76596087-B7AB-6811-E18C-8C1673003E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718D8B-6987-A1E1-B4BC-3A59B41F5E88}"/>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377479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73CD3-E2D7-9F95-101F-7C125B79A60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685CB97-BEE8-2471-9292-CBDEC946E94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D7C6495-1512-4E73-2853-9C947D0057C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8F55C26-24ED-A22C-0B30-BB2AA648F637}"/>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6" name="Footer Placeholder 5">
            <a:extLst>
              <a:ext uri="{FF2B5EF4-FFF2-40B4-BE49-F238E27FC236}">
                <a16:creationId xmlns:a16="http://schemas.microsoft.com/office/drawing/2014/main" id="{D22F6EAD-345A-4D1A-99CB-FBA9E3E3F5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8142A9-F03F-2072-AA43-4514E8B1336B}"/>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056959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8221-6EBE-650A-AD50-43CCAF0AA2E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DBABA1-2502-7C17-E746-EEB1FF354A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0047CF-5FFC-F83B-FA40-D214B8A2D8E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330CEB5-467F-B768-2451-F26698B094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26DC2D0-3335-3DBF-2E7C-81805C898D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2CC0D34-3174-4204-FDCA-C43ACC3EC8BF}"/>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8" name="Footer Placeholder 7">
            <a:extLst>
              <a:ext uri="{FF2B5EF4-FFF2-40B4-BE49-F238E27FC236}">
                <a16:creationId xmlns:a16="http://schemas.microsoft.com/office/drawing/2014/main" id="{88E8AA4E-43F8-C3DC-94BC-6283245C8E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DE2307-7F48-D5DC-DEC2-9D65A9A2B6A0}"/>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683640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61004-4EC4-1C0B-03B4-9CAD078DB5A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AC6ADA9-7D1F-AA43-F2D9-531009CD1BA8}"/>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4" name="Footer Placeholder 3">
            <a:extLst>
              <a:ext uri="{FF2B5EF4-FFF2-40B4-BE49-F238E27FC236}">
                <a16:creationId xmlns:a16="http://schemas.microsoft.com/office/drawing/2014/main" id="{60B01AF7-D3A7-D6BB-D094-B7AE21246C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3222CF0-7569-916B-02C1-04C469778214}"/>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557859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5DCDD8-27A5-F2A1-197F-AA8223C52424}"/>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3" name="Footer Placeholder 2">
            <a:extLst>
              <a:ext uri="{FF2B5EF4-FFF2-40B4-BE49-F238E27FC236}">
                <a16:creationId xmlns:a16="http://schemas.microsoft.com/office/drawing/2014/main" id="{0F5BDB0F-D8B2-2D35-F504-0DC7BC0982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0E8E0FC-03C2-EB3D-CD1A-8633DDC7EE95}"/>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998182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55B90-CF95-D143-A039-F893B10040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CE42625-ACDF-CD69-C304-67A82676ED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873F4A6-605B-12BE-5378-23B211DE5F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864F7D9-6322-92B0-AEB7-AB70CFD05A0C}"/>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6" name="Footer Placeholder 5">
            <a:extLst>
              <a:ext uri="{FF2B5EF4-FFF2-40B4-BE49-F238E27FC236}">
                <a16:creationId xmlns:a16="http://schemas.microsoft.com/office/drawing/2014/main" id="{F6F753F2-F0E4-2F5C-8823-C1B5F99C1D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383CC9-1A26-DD80-0C73-8D7B0EF0E3AD}"/>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733001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3B871-5D6B-9523-2559-87F827B1047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05C237E-A417-EFB1-6C9E-21307C7745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7A690D-AA30-FA10-38E2-ABB6CD77BA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8C460D-EAA9-0C09-9585-BDF4996E3C0F}"/>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6" name="Footer Placeholder 5">
            <a:extLst>
              <a:ext uri="{FF2B5EF4-FFF2-40B4-BE49-F238E27FC236}">
                <a16:creationId xmlns:a16="http://schemas.microsoft.com/office/drawing/2014/main" id="{64E9D0C1-17ED-D406-E236-CA8B48D9B4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C1113D-5965-138D-6869-C8EAD56E59A9}"/>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9763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92E02-D779-18B0-95E7-A5ED2ECB6F3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75CFB6D-5EF0-DE7B-36AB-C604E654B74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B705AF-56A5-64B1-98D7-8EE3C2B456F6}"/>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D9E7C7AE-C5B0-BCF7-7DDE-0C13F0B0C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3DFC5D-F6FC-65CB-A03A-BB9384C23DAB}"/>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887483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E2EE80-22FD-FA1D-C09C-BA867F0D7D0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7644CB3-CDB6-E62A-2E36-22B93A413B0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EA3F2B-3D46-C5D2-D681-E06691CC1132}"/>
              </a:ext>
            </a:extLst>
          </p:cNvPr>
          <p:cNvSpPr>
            <a:spLocks noGrp="1"/>
          </p:cNvSpPr>
          <p:nvPr>
            <p:ph type="dt" sz="half" idx="10"/>
          </p:nvPr>
        </p:nvSpPr>
        <p:spPr/>
        <p:txBody>
          <a:body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E697F2B0-C689-9C37-14EC-C0E1F3F071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7A66A7-61BA-8097-B215-543143438C4A}"/>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469967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E4F6F2-4906-D4BD-569C-831D0D6A84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1850E05-2CA2-FC29-3BD4-70154DB27A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9D5AD1F-68A2-80FD-DA55-1C96B3AEF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D17847-9D57-1043-9D44-AE65D2A36187}" type="datetimeFigureOut">
              <a:rPr lang="en-US" smtClean="0"/>
              <a:t>10/22/2025</a:t>
            </a:fld>
            <a:endParaRPr lang="en-US"/>
          </a:p>
        </p:txBody>
      </p:sp>
      <p:sp>
        <p:nvSpPr>
          <p:cNvPr id="5" name="Footer Placeholder 4">
            <a:extLst>
              <a:ext uri="{FF2B5EF4-FFF2-40B4-BE49-F238E27FC236}">
                <a16:creationId xmlns:a16="http://schemas.microsoft.com/office/drawing/2014/main" id="{8F206309-5EB0-425A-525F-3B1B3AE63D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6392CBC-8CFE-D4AE-54FC-2EE88B2570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27B86D0-983D-FE46-A356-5CB7E1D4EB37}" type="slidenum">
              <a:rPr lang="en-US" smtClean="0"/>
              <a:t>‹#›</a:t>
            </a:fld>
            <a:endParaRPr lang="en-US"/>
          </a:p>
        </p:txBody>
      </p:sp>
    </p:spTree>
    <p:extLst>
      <p:ext uri="{BB962C8B-B14F-4D97-AF65-F5344CB8AC3E}">
        <p14:creationId xmlns:p14="http://schemas.microsoft.com/office/powerpoint/2010/main" val="4036532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 name="Picture 4" descr="A group of people standing around each other&#10;&#10;Description automatically generated">
            <a:extLst>
              <a:ext uri="{FF2B5EF4-FFF2-40B4-BE49-F238E27FC236}">
                <a16:creationId xmlns:a16="http://schemas.microsoft.com/office/drawing/2014/main" id="{6F027F5B-79B8-26BE-5168-E6F1AC6D4E9C}"/>
              </a:ext>
            </a:extLst>
          </p:cNvPr>
          <p:cNvPicPr>
            <a:picLocks noChangeAspect="1"/>
          </p:cNvPicPr>
          <p:nvPr/>
        </p:nvPicPr>
        <p:blipFill>
          <a:blip r:embed="rId2"/>
          <a:stretch>
            <a:fillRect/>
          </a:stretch>
        </p:blipFill>
        <p:spPr>
          <a:xfrm>
            <a:off x="-102030" y="-705312"/>
            <a:ext cx="12396059" cy="8268624"/>
          </a:xfrm>
          <a:prstGeom prst="rect">
            <a:avLst/>
          </a:prstGeom>
        </p:spPr>
      </p:pic>
      <p:pic>
        <p:nvPicPr>
          <p:cNvPr id="6" name="Picture 5">
            <a:extLst>
              <a:ext uri="{FF2B5EF4-FFF2-40B4-BE49-F238E27FC236}">
                <a16:creationId xmlns:a16="http://schemas.microsoft.com/office/drawing/2014/main" id="{C2CC9DC3-8D46-9B9F-0A6E-02C9855ADD43}"/>
              </a:ext>
            </a:extLst>
          </p:cNvPr>
          <p:cNvPicPr>
            <a:picLocks noChangeAspect="1"/>
          </p:cNvPicPr>
          <p:nvPr/>
        </p:nvPicPr>
        <p:blipFill>
          <a:blip r:embed="rId3"/>
          <a:stretch>
            <a:fillRect/>
          </a:stretch>
        </p:blipFill>
        <p:spPr>
          <a:xfrm>
            <a:off x="-133109" y="-705312"/>
            <a:ext cx="12427138" cy="9320354"/>
          </a:xfrm>
          <a:prstGeom prst="rect">
            <a:avLst/>
          </a:prstGeom>
        </p:spPr>
      </p:pic>
      <p:sp>
        <p:nvSpPr>
          <p:cNvPr id="2" name="Title 1">
            <a:extLst>
              <a:ext uri="{FF2B5EF4-FFF2-40B4-BE49-F238E27FC236}">
                <a16:creationId xmlns:a16="http://schemas.microsoft.com/office/drawing/2014/main" id="{E3D44433-5C44-A1A7-323E-BFB9D491F202}"/>
              </a:ext>
            </a:extLst>
          </p:cNvPr>
          <p:cNvSpPr>
            <a:spLocks noGrp="1"/>
          </p:cNvSpPr>
          <p:nvPr>
            <p:ph type="ctrTitle"/>
          </p:nvPr>
        </p:nvSpPr>
        <p:spPr>
          <a:xfrm>
            <a:off x="1796327" y="4262377"/>
            <a:ext cx="8568265" cy="1347969"/>
          </a:xfrm>
          <a:solidFill>
            <a:srgbClr val="272259"/>
          </a:solidFill>
        </p:spPr>
        <p:txBody>
          <a:bodyPr>
            <a:normAutofit/>
          </a:bodyPr>
          <a:lstStyle/>
          <a:p>
            <a:r>
              <a:rPr lang="en-US" sz="8000" dirty="0">
                <a:solidFill>
                  <a:schemeClr val="bg1"/>
                </a:solidFill>
                <a:latin typeface="Aharoni" panose="02010803020104030203" pitchFamily="2" charset="-79"/>
                <a:cs typeface="Aharoni" panose="02010803020104030203" pitchFamily="2" charset="-79"/>
              </a:rPr>
              <a:t>CAREERS SERVICE</a:t>
            </a:r>
          </a:p>
        </p:txBody>
      </p:sp>
      <p:sp>
        <p:nvSpPr>
          <p:cNvPr id="3" name="Subtitle 2">
            <a:extLst>
              <a:ext uri="{FF2B5EF4-FFF2-40B4-BE49-F238E27FC236}">
                <a16:creationId xmlns:a16="http://schemas.microsoft.com/office/drawing/2014/main" id="{73F1A3B6-4A8F-BBC0-99CE-E1760459CE05}"/>
              </a:ext>
            </a:extLst>
          </p:cNvPr>
          <p:cNvSpPr>
            <a:spLocks noGrp="1"/>
          </p:cNvSpPr>
          <p:nvPr>
            <p:ph type="subTitle" idx="1"/>
          </p:nvPr>
        </p:nvSpPr>
        <p:spPr>
          <a:xfrm>
            <a:off x="2304327" y="5706351"/>
            <a:ext cx="7552266" cy="597430"/>
          </a:xfrm>
          <a:solidFill>
            <a:schemeClr val="bg1"/>
          </a:solidFill>
        </p:spPr>
        <p:txBody>
          <a:bodyPr>
            <a:noAutofit/>
          </a:bodyPr>
          <a:lstStyle/>
          <a:p>
            <a:pPr>
              <a:lnSpc>
                <a:spcPct val="110000"/>
              </a:lnSpc>
            </a:pPr>
            <a:r>
              <a:rPr lang="en-US" sz="32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49488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DEBCDCA1-7BB7-271E-2875-130DB1E70A2F}"/>
              </a:ext>
            </a:extLst>
          </p:cNvPr>
          <p:cNvSpPr txBox="1"/>
          <p:nvPr/>
        </p:nvSpPr>
        <p:spPr>
          <a:xfrm>
            <a:off x="2486203" y="1729631"/>
            <a:ext cx="7219593" cy="1015663"/>
          </a:xfrm>
          <a:prstGeom prst="rect">
            <a:avLst/>
          </a:prstGeom>
          <a:solidFill>
            <a:schemeClr val="bg1"/>
          </a:solidFill>
        </p:spPr>
        <p:txBody>
          <a:bodyPr wrap="square" rtlCol="0">
            <a:spAutoFit/>
          </a:bodyPr>
          <a:lstStyle/>
          <a:p>
            <a:r>
              <a:rPr lang="en-US" sz="6000" b="1" dirty="0">
                <a:solidFill>
                  <a:srgbClr val="A83053"/>
                </a:solidFill>
              </a:rPr>
              <a:t>STUDENT SERVICES</a:t>
            </a:r>
          </a:p>
        </p:txBody>
      </p:sp>
      <p:sp>
        <p:nvSpPr>
          <p:cNvPr id="6" name="TextBox 5">
            <a:extLst>
              <a:ext uri="{FF2B5EF4-FFF2-40B4-BE49-F238E27FC236}">
                <a16:creationId xmlns:a16="http://schemas.microsoft.com/office/drawing/2014/main" id="{6D6F521C-7769-74D7-F15E-64E97F995946}"/>
              </a:ext>
            </a:extLst>
          </p:cNvPr>
          <p:cNvSpPr txBox="1"/>
          <p:nvPr/>
        </p:nvSpPr>
        <p:spPr>
          <a:xfrm>
            <a:off x="808557" y="2913492"/>
            <a:ext cx="10339754" cy="1384995"/>
          </a:xfrm>
          <a:prstGeom prst="rect">
            <a:avLst/>
          </a:prstGeom>
          <a:noFill/>
        </p:spPr>
        <p:txBody>
          <a:bodyPr wrap="square" rtlCol="0">
            <a:spAutoFit/>
          </a:bodyPr>
          <a:lstStyle/>
          <a:p>
            <a:pPr algn="just"/>
            <a:r>
              <a:rPr lang="en-GB" sz="1400" dirty="0">
                <a:solidFill>
                  <a:schemeClr val="bg1"/>
                </a:solidFill>
              </a:rPr>
              <a:t>University life is an amazing opportunity to learn new things and discover yourself, but it can come with some challenges.  Our Student Hwb services offer a professional support service providing high quality information, advice, guidance, practical and emotional support to enable all students to reach their full potential. The Student Hwb is a collection of practical professional services designed to enable and support all our students to reach their full potential.  Through our services, students can access high-quality information, advice, guidance, opportunities, and support on wellbeing support, money support, learning support, careers and safeguarding. </a:t>
            </a:r>
          </a:p>
        </p:txBody>
      </p:sp>
      <p:sp>
        <p:nvSpPr>
          <p:cNvPr id="2" name="TextBox 1">
            <a:extLst>
              <a:ext uri="{FF2B5EF4-FFF2-40B4-BE49-F238E27FC236}">
                <a16:creationId xmlns:a16="http://schemas.microsoft.com/office/drawing/2014/main" id="{222185EE-4E69-E27C-B9D9-3A0BC92AA37C}"/>
              </a:ext>
            </a:extLst>
          </p:cNvPr>
          <p:cNvSpPr txBox="1"/>
          <p:nvPr/>
        </p:nvSpPr>
        <p:spPr>
          <a:xfrm>
            <a:off x="2124436" y="4529132"/>
            <a:ext cx="8393316" cy="2031325"/>
          </a:xfrm>
          <a:prstGeom prst="rect">
            <a:avLst/>
          </a:prstGeom>
          <a:noFill/>
        </p:spPr>
        <p:txBody>
          <a:bodyPr wrap="square" numCol="2" rtlCol="0">
            <a:spAutoFit/>
          </a:bodyPr>
          <a:lstStyle/>
          <a:p>
            <a:r>
              <a:rPr lang="en-US" b="1" dirty="0">
                <a:solidFill>
                  <a:schemeClr val="bg1"/>
                </a:solidFill>
              </a:rPr>
              <a:t>CAREERS SERVICE</a:t>
            </a:r>
          </a:p>
          <a:p>
            <a:r>
              <a:rPr lang="en-US" dirty="0">
                <a:solidFill>
                  <a:schemeClr val="bg1"/>
                </a:solidFill>
              </a:rPr>
              <a:t>DISABILITY SUPPORT</a:t>
            </a:r>
          </a:p>
          <a:p>
            <a:r>
              <a:rPr lang="en-US" b="1" dirty="0">
                <a:solidFill>
                  <a:schemeClr val="bg1"/>
                </a:solidFill>
              </a:rPr>
              <a:t>FAITH &amp; SPIRITUALITY</a:t>
            </a:r>
          </a:p>
          <a:p>
            <a:r>
              <a:rPr lang="en-US" dirty="0">
                <a:solidFill>
                  <a:schemeClr val="bg1"/>
                </a:solidFill>
              </a:rPr>
              <a:t>LEARNING SUPPORT</a:t>
            </a:r>
          </a:p>
          <a:p>
            <a:r>
              <a:rPr lang="en-US" b="1" dirty="0">
                <a:solidFill>
                  <a:schemeClr val="bg1"/>
                </a:solidFill>
              </a:rPr>
              <a:t>LIBRARY &amp; LEARNING RESCOURCES</a:t>
            </a:r>
          </a:p>
          <a:p>
            <a:r>
              <a:rPr lang="en-US" dirty="0">
                <a:solidFill>
                  <a:schemeClr val="bg1"/>
                </a:solidFill>
              </a:rPr>
              <a:t>MONEY SUPPORT</a:t>
            </a:r>
          </a:p>
          <a:p>
            <a:endParaRPr lang="en-US" b="1" dirty="0">
              <a:solidFill>
                <a:schemeClr val="bg1"/>
              </a:solidFill>
            </a:endParaRPr>
          </a:p>
          <a:p>
            <a:r>
              <a:rPr lang="en-US" b="1" dirty="0">
                <a:solidFill>
                  <a:schemeClr val="bg1"/>
                </a:solidFill>
              </a:rPr>
              <a:t>REPORTING TO THE UNIVERSITY</a:t>
            </a:r>
          </a:p>
          <a:p>
            <a:r>
              <a:rPr lang="en-US" dirty="0">
                <a:solidFill>
                  <a:schemeClr val="bg1"/>
                </a:solidFill>
              </a:rPr>
              <a:t>STUDENT AMBASSADORS</a:t>
            </a:r>
          </a:p>
          <a:p>
            <a:r>
              <a:rPr lang="en-US" b="1" dirty="0">
                <a:solidFill>
                  <a:schemeClr val="bg1"/>
                </a:solidFill>
              </a:rPr>
              <a:t>STUDENT HWB</a:t>
            </a:r>
          </a:p>
          <a:p>
            <a:r>
              <a:rPr lang="en-US" dirty="0">
                <a:solidFill>
                  <a:schemeClr val="bg1"/>
                </a:solidFill>
              </a:rPr>
              <a:t>STUDENTS UNION</a:t>
            </a:r>
          </a:p>
          <a:p>
            <a:r>
              <a:rPr lang="en-US" b="1" dirty="0">
                <a:solidFill>
                  <a:schemeClr val="bg1"/>
                </a:solidFill>
              </a:rPr>
              <a:t>WELLBEING</a:t>
            </a:r>
          </a:p>
          <a:p>
            <a:endParaRPr lang="en-US" b="1" dirty="0">
              <a:solidFill>
                <a:schemeClr val="bg1"/>
              </a:solidFill>
            </a:endParaRPr>
          </a:p>
        </p:txBody>
      </p:sp>
    </p:spTree>
    <p:extLst>
      <p:ext uri="{BB962C8B-B14F-4D97-AF65-F5344CB8AC3E}">
        <p14:creationId xmlns:p14="http://schemas.microsoft.com/office/powerpoint/2010/main" val="565053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1874750" y="1109018"/>
            <a:ext cx="7409196" cy="1325563"/>
          </a:xfrm>
        </p:spPr>
        <p:txBody>
          <a:bodyPr>
            <a:noAutofit/>
          </a:bodyPr>
          <a:lstStyle/>
          <a:p>
            <a:pPr algn="ctr"/>
            <a:r>
              <a:rPr lang="en-US" sz="5400" b="1" dirty="0">
                <a:solidFill>
                  <a:srgbClr val="A83053"/>
                </a:solidFill>
                <a:latin typeface="Calibri" panose="020F0502020204030204" pitchFamily="34" charset="0"/>
                <a:cs typeface="Calibri" panose="020F0502020204030204" pitchFamily="34" charset="0"/>
              </a:rPr>
              <a:t>What do we do?</a:t>
            </a:r>
            <a:endParaRPr lang="en-US" sz="5400" b="1" dirty="0">
              <a:solidFill>
                <a:srgbClr val="A83053"/>
              </a:solidFill>
            </a:endParaRPr>
          </a:p>
        </p:txBody>
      </p:sp>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3" name="TextBox 2">
            <a:extLst>
              <a:ext uri="{FF2B5EF4-FFF2-40B4-BE49-F238E27FC236}">
                <a16:creationId xmlns:a16="http://schemas.microsoft.com/office/drawing/2014/main" id="{DF163AF3-C632-2071-8CA7-A6234BDD39B5}"/>
              </a:ext>
            </a:extLst>
          </p:cNvPr>
          <p:cNvSpPr txBox="1"/>
          <p:nvPr/>
        </p:nvSpPr>
        <p:spPr>
          <a:xfrm>
            <a:off x="1283970" y="2434581"/>
            <a:ext cx="10152126" cy="3139321"/>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rPr>
              <a:t>We offer one-to-one support for in both English and Welsh.</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Our services are available to students and graduates for up to three years after graduation.</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We provide confidential and personalised Careers Information, Education, Advice, and Guidance.</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Enjoy flexible services offered both in person and online via Microsoft Teams.</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Careers events and workshops to enhance your employability.</a:t>
            </a:r>
          </a:p>
          <a:p>
            <a:endParaRPr lang="en-US" dirty="0">
              <a:solidFill>
                <a:schemeClr val="bg1"/>
              </a:solidFill>
            </a:endParaRPr>
          </a:p>
          <a:p>
            <a:pPr marL="285750" indent="-285750">
              <a:buFont typeface="Arial" panose="020B0604020202020204" pitchFamily="34" charset="0"/>
              <a:buChar char="•"/>
            </a:pPr>
            <a:r>
              <a:rPr lang="en-US" dirty="0">
                <a:solidFill>
                  <a:schemeClr val="bg1"/>
                </a:solidFill>
              </a:rPr>
              <a:t>We are open all year round, except for Bank Holidays and university closure days.</a:t>
            </a:r>
          </a:p>
        </p:txBody>
      </p:sp>
    </p:spTree>
    <p:extLst>
      <p:ext uri="{BB962C8B-B14F-4D97-AF65-F5344CB8AC3E}">
        <p14:creationId xmlns:p14="http://schemas.microsoft.com/office/powerpoint/2010/main" val="3174195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D8ADC7A4-B076-E97B-FBF8-CDEEACB4F8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B45F20-5E49-0B6B-F22B-E37E81AEFEE1}"/>
              </a:ext>
            </a:extLst>
          </p:cNvPr>
          <p:cNvSpPr>
            <a:spLocks noGrp="1"/>
          </p:cNvSpPr>
          <p:nvPr>
            <p:ph type="title"/>
          </p:nvPr>
        </p:nvSpPr>
        <p:spPr>
          <a:xfrm>
            <a:off x="1638300" y="1912971"/>
            <a:ext cx="7409196" cy="1325563"/>
          </a:xfrm>
        </p:spPr>
        <p:txBody>
          <a:bodyPr>
            <a:noAutofit/>
          </a:bodyPr>
          <a:lstStyle/>
          <a:p>
            <a:pPr algn="ctr"/>
            <a:r>
              <a:rPr lang="en-US" sz="5400" b="1" dirty="0">
                <a:solidFill>
                  <a:srgbClr val="A83053"/>
                </a:solidFill>
                <a:latin typeface="Calibri" panose="020F0502020204030204" pitchFamily="34" charset="0"/>
                <a:cs typeface="Calibri" panose="020F0502020204030204" pitchFamily="34" charset="0"/>
              </a:rPr>
              <a:t>How can we help?</a:t>
            </a:r>
            <a:endParaRPr lang="en-US" sz="5400" b="1" dirty="0">
              <a:solidFill>
                <a:srgbClr val="A83053"/>
              </a:solidFill>
            </a:endParaRPr>
          </a:p>
        </p:txBody>
      </p:sp>
      <p:pic>
        <p:nvPicPr>
          <p:cNvPr id="7" name="Graphic 6">
            <a:extLst>
              <a:ext uri="{FF2B5EF4-FFF2-40B4-BE49-F238E27FC236}">
                <a16:creationId xmlns:a16="http://schemas.microsoft.com/office/drawing/2014/main" id="{ABA36BBE-623D-6B5B-99E7-7F616D3BC4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FF0AE934-98FF-9232-2246-DDB4FEE72665}"/>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90548C1-40F2-8456-EAFC-C102A3BE8A2E}"/>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F769E7CE-F413-EC0D-C1BC-B9F4E01B325A}"/>
              </a:ext>
            </a:extLst>
          </p:cNvPr>
          <p:cNvSpPr txBox="1"/>
          <p:nvPr/>
        </p:nvSpPr>
        <p:spPr>
          <a:xfrm>
            <a:off x="1010481" y="2934932"/>
            <a:ext cx="10171038" cy="4247317"/>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CV’s, Applications, Cover letters, etc</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searching tips</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Interview practice</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Gaining relevant </a:t>
            </a:r>
            <a:r>
              <a:rPr lang="en-GB" sz="20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work experience</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Postgraduate study</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Signposting to other resources</a:t>
            </a:r>
          </a:p>
          <a:p>
            <a:pPr marL="285750" indent="-285750">
              <a:lnSpc>
                <a:spcPct val="150000"/>
              </a:lnSpc>
              <a:buFont typeface="Arial" panose="020B0604020202020204" pitchFamily="34" charset="0"/>
              <a:buChar char="•"/>
            </a:pPr>
            <a:endParaRPr lang="en-GB" sz="2000" kern="1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a:lnSpc>
                <a:spcPct val="150000"/>
              </a:lnSpc>
            </a:pPr>
            <a:endPar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pPr>
            <a:endPar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Support in looking for training/education</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Exploring your options</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Impartial advice and guidance</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Advice with self-employment</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fairs</a:t>
            </a:r>
          </a:p>
          <a:p>
            <a:pPr marL="285750" indent="-285750">
              <a:lnSpc>
                <a:spcPct val="150000"/>
              </a:lnSpc>
              <a:buFont typeface="Arial" panose="020B0604020202020204" pitchFamily="34" charset="0"/>
              <a:buChar char="•"/>
            </a:pPr>
            <a:r>
              <a:rPr lang="en-GB" sz="20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Access to </a:t>
            </a:r>
            <a:r>
              <a:rPr lang="en-GB" sz="20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r>
              <a:rPr lang="en-GB" sz="2000" b="1" kern="100" dirty="0" err="1">
                <a:solidFill>
                  <a:schemeClr val="bg1"/>
                </a:solidFill>
                <a:effectLst/>
                <a:latin typeface="Aptos" panose="020B0004020202020204" pitchFamily="34" charset="0"/>
                <a:ea typeface="Aptos" panose="020B0004020202020204" pitchFamily="34" charset="0"/>
                <a:cs typeface="Times New Roman" panose="02020603050405020304" pitchFamily="18" charset="0"/>
              </a:rPr>
              <a:t>MyCareer</a:t>
            </a:r>
            <a:r>
              <a:rPr lang="en-GB" sz="20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285750" indent="-285750">
              <a:lnSpc>
                <a:spcPct val="150000"/>
              </a:lnSpc>
              <a:buFont typeface="Arial" panose="020B0604020202020204" pitchFamily="34" charset="0"/>
              <a:buChar char="•"/>
            </a:pPr>
            <a:endParaRPr lang="en-US" sz="2000" dirty="0">
              <a:solidFill>
                <a:schemeClr val="bg1"/>
              </a:solidFill>
            </a:endParaRPr>
          </a:p>
        </p:txBody>
      </p:sp>
    </p:spTree>
    <p:extLst>
      <p:ext uri="{BB962C8B-B14F-4D97-AF65-F5344CB8AC3E}">
        <p14:creationId xmlns:p14="http://schemas.microsoft.com/office/powerpoint/2010/main" val="878942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3800C0F1-A8C2-A649-922E-CF9AEF6333B0}"/>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6F682EF2-3AF7-9E51-05DF-F9F497F987B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3E7478F0-317B-D60B-311F-3B6BFD2E12D4}"/>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FC907D1F-4D5B-8303-5171-923EB30B5248}"/>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itle 1">
            <a:extLst>
              <a:ext uri="{FF2B5EF4-FFF2-40B4-BE49-F238E27FC236}">
                <a16:creationId xmlns:a16="http://schemas.microsoft.com/office/drawing/2014/main" id="{CC6D3A32-7408-B49F-EAB4-F9018ABA2285}"/>
              </a:ext>
            </a:extLst>
          </p:cNvPr>
          <p:cNvSpPr>
            <a:spLocks noGrp="1"/>
          </p:cNvSpPr>
          <p:nvPr>
            <p:ph type="title"/>
          </p:nvPr>
        </p:nvSpPr>
        <p:spPr>
          <a:xfrm>
            <a:off x="3273371" y="2884968"/>
            <a:ext cx="5532535" cy="1325563"/>
          </a:xfrm>
          <a:solidFill>
            <a:srgbClr val="A83053"/>
          </a:solidFill>
        </p:spPr>
        <p:txBody>
          <a:bodyPr>
            <a:noAutofit/>
          </a:bodyPr>
          <a:lstStyle/>
          <a:p>
            <a:pPr algn="ctr"/>
            <a:r>
              <a:rPr lang="en-US" sz="7200" b="1" dirty="0">
                <a:solidFill>
                  <a:schemeClr val="bg1"/>
                </a:solidFill>
                <a:latin typeface="+mn-lt"/>
              </a:rPr>
              <a:t>MY CAREER</a:t>
            </a:r>
          </a:p>
        </p:txBody>
      </p:sp>
    </p:spTree>
    <p:extLst>
      <p:ext uri="{BB962C8B-B14F-4D97-AF65-F5344CB8AC3E}">
        <p14:creationId xmlns:p14="http://schemas.microsoft.com/office/powerpoint/2010/main" val="826415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3" name="Picture 2" descr="A picture containing text, screenshot, different, several&#10;&#10;Description automatically generated">
            <a:extLst>
              <a:ext uri="{FF2B5EF4-FFF2-40B4-BE49-F238E27FC236}">
                <a16:creationId xmlns:a16="http://schemas.microsoft.com/office/drawing/2014/main" id="{5F0DE901-4648-CF16-DE77-5ABD9F1D0435}"/>
              </a:ext>
            </a:extLst>
          </p:cNvPr>
          <p:cNvPicPr>
            <a:picLocks noChangeAspect="1"/>
          </p:cNvPicPr>
          <p:nvPr/>
        </p:nvPicPr>
        <p:blipFill>
          <a:blip r:embed="rId4"/>
          <a:stretch>
            <a:fillRect/>
          </a:stretch>
        </p:blipFill>
        <p:spPr>
          <a:xfrm>
            <a:off x="6612653" y="1742390"/>
            <a:ext cx="4594055" cy="4277072"/>
          </a:xfrm>
          <a:prstGeom prst="rect">
            <a:avLst/>
          </a:prstGeom>
        </p:spPr>
      </p:pic>
      <p:sp>
        <p:nvSpPr>
          <p:cNvPr id="6" name="TextBox 5">
            <a:extLst>
              <a:ext uri="{FF2B5EF4-FFF2-40B4-BE49-F238E27FC236}">
                <a16:creationId xmlns:a16="http://schemas.microsoft.com/office/drawing/2014/main" id="{F777597E-4EB0-4A37-76C1-ED12EA4C51E0}"/>
              </a:ext>
            </a:extLst>
          </p:cNvPr>
          <p:cNvSpPr txBox="1"/>
          <p:nvPr/>
        </p:nvSpPr>
        <p:spPr>
          <a:xfrm>
            <a:off x="985292" y="2480542"/>
            <a:ext cx="5216324" cy="2800767"/>
          </a:xfrm>
          <a:prstGeom prst="rect">
            <a:avLst/>
          </a:prstGeom>
          <a:noFill/>
        </p:spPr>
        <p:txBody>
          <a:bodyPr wrap="square" rtlCol="0">
            <a:spAutoFit/>
          </a:bodyPr>
          <a:lstStyle/>
          <a:p>
            <a:pPr algn="just"/>
            <a:r>
              <a:rPr lang="en-GB" sz="2200" b="0" i="0" dirty="0">
                <a:solidFill>
                  <a:schemeClr val="bg1"/>
                </a:solidFill>
                <a:effectLst/>
                <a:latin typeface="+mn-lt"/>
              </a:rPr>
              <a:t>As a UWTSD Student you have 24/7 access to our online Careers Service platform, </a:t>
            </a:r>
            <a:r>
              <a:rPr lang="en-GB" sz="2200" b="0" i="0" dirty="0" err="1">
                <a:solidFill>
                  <a:schemeClr val="bg1"/>
                </a:solidFill>
                <a:effectLst/>
                <a:latin typeface="+mn-lt"/>
              </a:rPr>
              <a:t>MyCareer</a:t>
            </a:r>
            <a:r>
              <a:rPr lang="en-GB" sz="2200" b="0" i="0" dirty="0">
                <a:solidFill>
                  <a:schemeClr val="bg1"/>
                </a:solidFill>
                <a:effectLst/>
                <a:latin typeface="+mn-lt"/>
              </a:rPr>
              <a:t>. Through this platform you can access Careers information, Career planners, self assessments, CV360 checker and MUCH more. You can continue to use this platform for up to three years after graduation.</a:t>
            </a:r>
            <a:endParaRPr lang="en-US" sz="2200" dirty="0"/>
          </a:p>
        </p:txBody>
      </p:sp>
    </p:spTree>
    <p:extLst>
      <p:ext uri="{BB962C8B-B14F-4D97-AF65-F5344CB8AC3E}">
        <p14:creationId xmlns:p14="http://schemas.microsoft.com/office/powerpoint/2010/main" val="2931730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9ED9D7-F5F4-7BBE-D4A9-492650A4FD96}"/>
              </a:ext>
            </a:extLst>
          </p:cNvPr>
          <p:cNvPicPr>
            <a:picLocks noChangeAspect="1"/>
          </p:cNvPicPr>
          <p:nvPr/>
        </p:nvPicPr>
        <p:blipFill rotWithShape="1">
          <a:blip r:embed="rId2"/>
          <a:srcRect l="-16358" t="17300" b="25170"/>
          <a:stretch/>
        </p:blipFill>
        <p:spPr>
          <a:xfrm>
            <a:off x="-3954451" y="2030619"/>
            <a:ext cx="17695770" cy="545534"/>
          </a:xfrm>
          <a:prstGeom prst="rect">
            <a:avLst/>
          </a:prstGeom>
        </p:spPr>
      </p:pic>
      <p:sp>
        <p:nvSpPr>
          <p:cNvPr id="5" name="Title 1">
            <a:extLst>
              <a:ext uri="{FF2B5EF4-FFF2-40B4-BE49-F238E27FC236}">
                <a16:creationId xmlns:a16="http://schemas.microsoft.com/office/drawing/2014/main" id="{33B6BA2F-AEC4-6892-93E3-0037ECF7D5F6}"/>
              </a:ext>
            </a:extLst>
          </p:cNvPr>
          <p:cNvSpPr>
            <a:spLocks noGrp="1"/>
          </p:cNvSpPr>
          <p:nvPr>
            <p:ph type="title"/>
          </p:nvPr>
        </p:nvSpPr>
        <p:spPr>
          <a:xfrm>
            <a:off x="821715" y="977823"/>
            <a:ext cx="7409196" cy="1325563"/>
          </a:xfrm>
        </p:spPr>
        <p:txBody>
          <a:bodyPr>
            <a:noAutofit/>
          </a:bodyPr>
          <a:lstStyle/>
          <a:p>
            <a:pPr algn="ctr"/>
            <a:r>
              <a:rPr lang="en-US" sz="3600" b="1" dirty="0">
                <a:solidFill>
                  <a:schemeClr val="bg1"/>
                </a:solidFill>
              </a:rPr>
              <a:t>HOW TO ACCESS </a:t>
            </a:r>
            <a:r>
              <a:rPr lang="en-US" sz="3600" b="1" dirty="0">
                <a:solidFill>
                  <a:srgbClr val="A83053"/>
                </a:solidFill>
              </a:rPr>
              <a:t>MYCAREER</a:t>
            </a:r>
            <a:r>
              <a:rPr lang="en-US" sz="3600" b="1" dirty="0">
                <a:solidFill>
                  <a:schemeClr val="bg1"/>
                </a:solidFill>
              </a:rPr>
              <a:t>….</a:t>
            </a:r>
          </a:p>
        </p:txBody>
      </p:sp>
      <p:sp>
        <p:nvSpPr>
          <p:cNvPr id="2" name="Title 1">
            <a:extLst>
              <a:ext uri="{FF2B5EF4-FFF2-40B4-BE49-F238E27FC236}">
                <a16:creationId xmlns:a16="http://schemas.microsoft.com/office/drawing/2014/main" id="{55D0DD0B-5F58-C780-BD3D-1604CB5774C1}"/>
              </a:ext>
            </a:extLst>
          </p:cNvPr>
          <p:cNvSpPr txBox="1">
            <a:spLocks/>
          </p:cNvSpPr>
          <p:nvPr/>
        </p:nvSpPr>
        <p:spPr>
          <a:xfrm>
            <a:off x="1658873" y="2982580"/>
            <a:ext cx="8082535" cy="229655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nSpc>
                <a:spcPct val="200000"/>
              </a:lnSpc>
              <a:buFont typeface="Arial" panose="020B0604020202020204" pitchFamily="34" charset="0"/>
              <a:buChar char="•"/>
            </a:pPr>
            <a:r>
              <a:rPr lang="en-US" sz="2400" b="1" dirty="0">
                <a:solidFill>
                  <a:schemeClr val="bg1"/>
                </a:solidFill>
              </a:rPr>
              <a:t>GO TO THE CAREERS PAGE OF THE WEBSITE</a:t>
            </a:r>
          </a:p>
          <a:p>
            <a:pPr marL="457200" indent="-457200">
              <a:lnSpc>
                <a:spcPct val="200000"/>
              </a:lnSpc>
              <a:buFont typeface="Arial" panose="020B0604020202020204" pitchFamily="34" charset="0"/>
              <a:buChar char="•"/>
            </a:pPr>
            <a:r>
              <a:rPr lang="en-US" sz="2400" b="1" dirty="0">
                <a:solidFill>
                  <a:schemeClr val="bg1"/>
                </a:solidFill>
              </a:rPr>
              <a:t>SCROLL DOWN AND CLICK </a:t>
            </a:r>
            <a:r>
              <a:rPr lang="en-US" sz="2400" b="1" i="1" dirty="0">
                <a:solidFill>
                  <a:schemeClr val="bg1"/>
                </a:solidFill>
              </a:rPr>
              <a:t>‘MYCAREER’</a:t>
            </a:r>
          </a:p>
          <a:p>
            <a:pPr marL="457200" indent="-457200">
              <a:lnSpc>
                <a:spcPct val="200000"/>
              </a:lnSpc>
              <a:buFont typeface="Arial" panose="020B0604020202020204" pitchFamily="34" charset="0"/>
              <a:buChar char="•"/>
            </a:pPr>
            <a:r>
              <a:rPr lang="en-US" sz="2400" b="1" dirty="0">
                <a:solidFill>
                  <a:schemeClr val="bg1"/>
                </a:solidFill>
              </a:rPr>
              <a:t>CLICK STUDENT/STAFF</a:t>
            </a:r>
          </a:p>
          <a:p>
            <a:pPr marL="457200" indent="-457200">
              <a:lnSpc>
                <a:spcPct val="200000"/>
              </a:lnSpc>
              <a:buFont typeface="Arial" panose="020B0604020202020204" pitchFamily="34" charset="0"/>
              <a:buChar char="•"/>
            </a:pPr>
            <a:r>
              <a:rPr lang="en-US" sz="2400" b="1" dirty="0">
                <a:solidFill>
                  <a:schemeClr val="bg1"/>
                </a:solidFill>
              </a:rPr>
              <a:t>LOG IN WITH YOUR UNIVERISTY EMAIL AND PASSWORD</a:t>
            </a:r>
          </a:p>
        </p:txBody>
      </p:sp>
    </p:spTree>
    <p:extLst>
      <p:ext uri="{BB962C8B-B14F-4D97-AF65-F5344CB8AC3E}">
        <p14:creationId xmlns:p14="http://schemas.microsoft.com/office/powerpoint/2010/main" val="3795758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83053"/>
        </a:solidFill>
        <a:effectLst/>
      </p:bgPr>
    </p:bg>
    <p:spTree>
      <p:nvGrpSpPr>
        <p:cNvPr id="1" name="">
          <a:extLst>
            <a:ext uri="{FF2B5EF4-FFF2-40B4-BE49-F238E27FC236}">
              <a16:creationId xmlns:a16="http://schemas.microsoft.com/office/drawing/2014/main" id="{752C349D-2630-6A45-9C6C-88AFF400798E}"/>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7FEB1BA9-96BD-66D3-4953-7DC9D644CF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DE183A61-0501-5867-FF5B-C5995030FA97}"/>
              </a:ext>
            </a:extLst>
          </p:cNvPr>
          <p:cNvSpPr txBox="1">
            <a:spLocks/>
          </p:cNvSpPr>
          <p:nvPr/>
        </p:nvSpPr>
        <p:spPr>
          <a:xfrm>
            <a:off x="5243041" y="0"/>
            <a:ext cx="7409196" cy="1237344"/>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B6B64EF0-48AC-15E1-6AC6-E99B0FFE6977}"/>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6" name="TextBox 5">
            <a:extLst>
              <a:ext uri="{FF2B5EF4-FFF2-40B4-BE49-F238E27FC236}">
                <a16:creationId xmlns:a16="http://schemas.microsoft.com/office/drawing/2014/main" id="{2E93F1EA-560A-178B-E452-40C59BBD4BF2}"/>
              </a:ext>
            </a:extLst>
          </p:cNvPr>
          <p:cNvSpPr txBox="1"/>
          <p:nvPr/>
        </p:nvSpPr>
        <p:spPr>
          <a:xfrm>
            <a:off x="1191600" y="2527110"/>
            <a:ext cx="10091025" cy="2369880"/>
          </a:xfrm>
          <a:prstGeom prst="rect">
            <a:avLst/>
          </a:prstGeom>
          <a:noFill/>
        </p:spPr>
        <p:txBody>
          <a:bodyPr wrap="square" rtlCol="0">
            <a:spAutoFit/>
          </a:bodyPr>
          <a:lstStyle/>
          <a:p>
            <a:pPr algn="ctr"/>
            <a:r>
              <a:rPr lang="en-GB" sz="2800" b="1" dirty="0" err="1">
                <a:solidFill>
                  <a:schemeClr val="bg1"/>
                </a:solidFill>
              </a:rPr>
              <a:t>MyCareer</a:t>
            </a:r>
            <a:r>
              <a:rPr lang="en-GB" sz="2800" b="1" dirty="0">
                <a:solidFill>
                  <a:schemeClr val="bg1"/>
                </a:solidFill>
              </a:rPr>
              <a:t> Employer Tool - What It Offers Students</a:t>
            </a:r>
          </a:p>
          <a:p>
            <a:endParaRPr lang="en-GB" sz="2400" b="1" dirty="0">
              <a:solidFill>
                <a:schemeClr val="bg1"/>
              </a:solidFill>
            </a:endParaRPr>
          </a:p>
          <a:p>
            <a:r>
              <a:rPr lang="en-GB" sz="2400" b="1" dirty="0">
                <a:solidFill>
                  <a:schemeClr val="bg1"/>
                </a:solidFill>
              </a:rPr>
              <a:t>Overview:</a:t>
            </a:r>
            <a:br>
              <a:rPr lang="en-GB" sz="2400" dirty="0">
                <a:solidFill>
                  <a:schemeClr val="bg1"/>
                </a:solidFill>
              </a:rPr>
            </a:br>
            <a:r>
              <a:rPr lang="en-GB" sz="2400" dirty="0">
                <a:solidFill>
                  <a:schemeClr val="bg1"/>
                </a:solidFill>
              </a:rPr>
              <a:t>The </a:t>
            </a:r>
            <a:r>
              <a:rPr lang="en-GB" sz="2400" dirty="0" err="1">
                <a:solidFill>
                  <a:schemeClr val="bg1"/>
                </a:solidFill>
              </a:rPr>
              <a:t>Abintegro</a:t>
            </a:r>
            <a:r>
              <a:rPr lang="en-GB" sz="2400" dirty="0">
                <a:solidFill>
                  <a:schemeClr val="bg1"/>
                </a:solidFill>
              </a:rPr>
              <a:t> platform connects students, universities, and employers to support career development and employability.</a:t>
            </a:r>
          </a:p>
          <a:p>
            <a:endParaRPr lang="en-GB" sz="2400" dirty="0">
              <a:solidFill>
                <a:schemeClr val="bg1"/>
              </a:solidFill>
            </a:endParaRPr>
          </a:p>
        </p:txBody>
      </p:sp>
    </p:spTree>
    <p:extLst>
      <p:ext uri="{BB962C8B-B14F-4D97-AF65-F5344CB8AC3E}">
        <p14:creationId xmlns:p14="http://schemas.microsoft.com/office/powerpoint/2010/main" val="3317889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83053"/>
        </a:solidFill>
        <a:effectLst/>
      </p:bgPr>
    </p:bg>
    <p:spTree>
      <p:nvGrpSpPr>
        <p:cNvPr id="1" name="">
          <a:extLst>
            <a:ext uri="{FF2B5EF4-FFF2-40B4-BE49-F238E27FC236}">
              <a16:creationId xmlns:a16="http://schemas.microsoft.com/office/drawing/2014/main" id="{6FA6D8EC-F19D-ED7C-2B0A-ABA8A11D84DF}"/>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C1544D02-2169-39A3-3249-DFB6605D336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0F550DCF-D3F3-4BBA-E31D-8B70F1026359}"/>
              </a:ext>
            </a:extLst>
          </p:cNvPr>
          <p:cNvSpPr txBox="1">
            <a:spLocks/>
          </p:cNvSpPr>
          <p:nvPr/>
        </p:nvSpPr>
        <p:spPr>
          <a:xfrm>
            <a:off x="5243041" y="0"/>
            <a:ext cx="7409196" cy="1237344"/>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38ABA1E1-434A-3FF3-9CD2-4BB8C01859DA}"/>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6" name="TextBox 5">
            <a:extLst>
              <a:ext uri="{FF2B5EF4-FFF2-40B4-BE49-F238E27FC236}">
                <a16:creationId xmlns:a16="http://schemas.microsoft.com/office/drawing/2014/main" id="{606D820B-0EAE-EF28-A61D-85EAE03F7E30}"/>
              </a:ext>
            </a:extLst>
          </p:cNvPr>
          <p:cNvSpPr txBox="1"/>
          <p:nvPr/>
        </p:nvSpPr>
        <p:spPr>
          <a:xfrm>
            <a:off x="1203128" y="1750735"/>
            <a:ext cx="10079497" cy="4708981"/>
          </a:xfrm>
          <a:prstGeom prst="rect">
            <a:avLst/>
          </a:prstGeom>
          <a:noFill/>
        </p:spPr>
        <p:txBody>
          <a:bodyPr wrap="square" rtlCol="0">
            <a:spAutoFit/>
          </a:bodyPr>
          <a:lstStyle/>
          <a:p>
            <a:r>
              <a:rPr lang="en-GB" sz="2000" b="1" dirty="0">
                <a:solidFill>
                  <a:schemeClr val="bg1"/>
                </a:solidFill>
              </a:rPr>
              <a:t>Key Benefits for Students:</a:t>
            </a:r>
            <a:endParaRPr lang="en-GB" sz="2000" dirty="0">
              <a:solidFill>
                <a:schemeClr val="bg1"/>
              </a:solidFill>
            </a:endParaRPr>
          </a:p>
          <a:p>
            <a:pPr marL="800100" lvl="1" indent="-342900">
              <a:buFont typeface="Arial" panose="020B0604020202020204" pitchFamily="34" charset="0"/>
              <a:buChar char="•"/>
            </a:pPr>
            <a:r>
              <a:rPr lang="en-GB" sz="2000" dirty="0">
                <a:solidFill>
                  <a:schemeClr val="bg1"/>
                </a:solidFill>
              </a:rPr>
              <a:t>Browse employer profiles, internships, placements, and job vacancies.</a:t>
            </a:r>
          </a:p>
          <a:p>
            <a:pPr lvl="1"/>
            <a:endParaRPr lang="en-GB" sz="2000" dirty="0">
              <a:solidFill>
                <a:schemeClr val="bg1"/>
              </a:solidFill>
            </a:endParaRPr>
          </a:p>
          <a:p>
            <a:pPr marL="800100" lvl="1" indent="-342900">
              <a:buFont typeface="Arial" panose="020B0604020202020204" pitchFamily="34" charset="0"/>
              <a:buChar char="•"/>
            </a:pPr>
            <a:r>
              <a:rPr lang="en-GB" sz="2000" dirty="0">
                <a:solidFill>
                  <a:schemeClr val="bg1"/>
                </a:solidFill>
              </a:rPr>
              <a:t>Build professional CVs and portfolios, complete employability assessments, and plan personal development goals.</a:t>
            </a:r>
          </a:p>
          <a:p>
            <a:pPr lvl="1"/>
            <a:endParaRPr lang="en-GB" sz="2000" dirty="0">
              <a:solidFill>
                <a:schemeClr val="bg1"/>
              </a:solidFill>
            </a:endParaRPr>
          </a:p>
          <a:p>
            <a:pPr marL="800100" lvl="1" indent="-342900">
              <a:buFont typeface="Arial" panose="020B0604020202020204" pitchFamily="34" charset="0"/>
              <a:buChar char="•"/>
            </a:pPr>
            <a:r>
              <a:rPr lang="en-GB" sz="2000" dirty="0">
                <a:solidFill>
                  <a:schemeClr val="bg1"/>
                </a:solidFill>
              </a:rPr>
              <a:t>Use AI-powered tools to rehearse interviews and receive feedback on communication skills.</a:t>
            </a:r>
          </a:p>
          <a:p>
            <a:pPr lvl="1"/>
            <a:endParaRPr lang="en-GB" sz="2000" dirty="0">
              <a:solidFill>
                <a:schemeClr val="bg1"/>
              </a:solidFill>
            </a:endParaRPr>
          </a:p>
          <a:p>
            <a:pPr marL="800100" lvl="1" indent="-342900">
              <a:buFont typeface="Arial" panose="020B0604020202020204" pitchFamily="34" charset="0"/>
              <a:buChar char="•"/>
            </a:pPr>
            <a:r>
              <a:rPr lang="en-GB" sz="2000" dirty="0">
                <a:solidFill>
                  <a:schemeClr val="bg1"/>
                </a:solidFill>
              </a:rPr>
              <a:t>Explore detailed employer information to understand what different sectors and companies look for.</a:t>
            </a:r>
          </a:p>
          <a:p>
            <a:pPr lvl="1"/>
            <a:endParaRPr lang="en-GB" sz="2000" dirty="0">
              <a:solidFill>
                <a:schemeClr val="bg1"/>
              </a:solidFill>
            </a:endParaRPr>
          </a:p>
          <a:p>
            <a:pPr marL="800100" lvl="1" indent="-342900">
              <a:buFont typeface="Arial" panose="020B0604020202020204" pitchFamily="34" charset="0"/>
              <a:buChar char="•"/>
            </a:pPr>
            <a:r>
              <a:rPr lang="en-GB" sz="2000" dirty="0">
                <a:solidFill>
                  <a:schemeClr val="bg1"/>
                </a:solidFill>
              </a:rPr>
              <a:t>All career tools, learning resources, and employer connections in one place, managed by their institution.</a:t>
            </a:r>
          </a:p>
          <a:p>
            <a:pPr marL="342900" indent="-342900">
              <a:buFont typeface="Arial" panose="020B0604020202020204" pitchFamily="34" charset="0"/>
              <a:buChar char="•"/>
            </a:pPr>
            <a:endParaRPr lang="en-GB" sz="2000" dirty="0">
              <a:solidFill>
                <a:schemeClr val="bg1"/>
              </a:solidFill>
            </a:endParaRPr>
          </a:p>
        </p:txBody>
      </p:sp>
    </p:spTree>
    <p:extLst>
      <p:ext uri="{BB962C8B-B14F-4D97-AF65-F5344CB8AC3E}">
        <p14:creationId xmlns:p14="http://schemas.microsoft.com/office/powerpoint/2010/main" val="2557919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83053"/>
        </a:solidFill>
        <a:effectLst/>
      </p:bgPr>
    </p:bg>
    <p:spTree>
      <p:nvGrpSpPr>
        <p:cNvPr id="1" name="">
          <a:extLst>
            <a:ext uri="{FF2B5EF4-FFF2-40B4-BE49-F238E27FC236}">
              <a16:creationId xmlns:a16="http://schemas.microsoft.com/office/drawing/2014/main" id="{BA4A461C-3CF2-7A5A-2139-348053D0C6A5}"/>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5D62B311-9487-17A1-7886-29943DEE39B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047007DD-6703-A0C4-A7B9-40B4B131D274}"/>
              </a:ext>
            </a:extLst>
          </p:cNvPr>
          <p:cNvSpPr txBox="1">
            <a:spLocks/>
          </p:cNvSpPr>
          <p:nvPr/>
        </p:nvSpPr>
        <p:spPr>
          <a:xfrm>
            <a:off x="5243041" y="0"/>
            <a:ext cx="7409196" cy="1237344"/>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F1B7EC46-9482-2849-2AFA-403E16A25079}"/>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6" name="TextBox 5">
            <a:extLst>
              <a:ext uri="{FF2B5EF4-FFF2-40B4-BE49-F238E27FC236}">
                <a16:creationId xmlns:a16="http://schemas.microsoft.com/office/drawing/2014/main" id="{37470917-0D30-3D0A-0135-A6C8CFE3894C}"/>
              </a:ext>
            </a:extLst>
          </p:cNvPr>
          <p:cNvSpPr txBox="1"/>
          <p:nvPr/>
        </p:nvSpPr>
        <p:spPr>
          <a:xfrm>
            <a:off x="1603794" y="2231158"/>
            <a:ext cx="10091025" cy="2993705"/>
          </a:xfrm>
          <a:prstGeom prst="rect">
            <a:avLst/>
          </a:prstGeom>
          <a:noFill/>
        </p:spPr>
        <p:txBody>
          <a:bodyPr wrap="square" rtlCol="0">
            <a:spAutoFit/>
          </a:bodyPr>
          <a:lstStyle/>
          <a:p>
            <a:endParaRPr lang="en-GB" sz="2400" dirty="0">
              <a:solidFill>
                <a:schemeClr val="bg1"/>
              </a:solidFill>
            </a:endParaRPr>
          </a:p>
          <a:p>
            <a:r>
              <a:rPr lang="en-GB" sz="2400" b="1" dirty="0">
                <a:solidFill>
                  <a:schemeClr val="bg1"/>
                </a:solidFill>
              </a:rPr>
              <a:t>Why It Matters:</a:t>
            </a:r>
            <a:endParaRPr lang="en-GB" sz="2400" dirty="0">
              <a:solidFill>
                <a:schemeClr val="bg1"/>
              </a:solidFill>
            </a:endParaRPr>
          </a:p>
          <a:p>
            <a:pPr marL="800100" lvl="1" indent="-342900">
              <a:lnSpc>
                <a:spcPct val="150000"/>
              </a:lnSpc>
              <a:buFont typeface="Arial" panose="020B0604020202020204" pitchFamily="34" charset="0"/>
              <a:buChar char="•"/>
            </a:pPr>
            <a:r>
              <a:rPr lang="en-GB" sz="2400" dirty="0">
                <a:solidFill>
                  <a:schemeClr val="bg1"/>
                </a:solidFill>
              </a:rPr>
              <a:t>Increases employability and confidence.</a:t>
            </a:r>
          </a:p>
          <a:p>
            <a:pPr marL="800100" lvl="1" indent="-342900">
              <a:lnSpc>
                <a:spcPct val="150000"/>
              </a:lnSpc>
              <a:buFont typeface="Arial" panose="020B0604020202020204" pitchFamily="34" charset="0"/>
              <a:buChar char="•"/>
            </a:pPr>
            <a:r>
              <a:rPr lang="en-GB" sz="2400" dirty="0">
                <a:solidFill>
                  <a:schemeClr val="bg1"/>
                </a:solidFill>
              </a:rPr>
              <a:t>Helps students understand and meet employer expectations.</a:t>
            </a:r>
          </a:p>
          <a:p>
            <a:pPr marL="800100" lvl="1" indent="-342900">
              <a:lnSpc>
                <a:spcPct val="150000"/>
              </a:lnSpc>
              <a:buFont typeface="Arial" panose="020B0604020202020204" pitchFamily="34" charset="0"/>
              <a:buChar char="•"/>
            </a:pPr>
            <a:r>
              <a:rPr lang="en-GB" sz="2400" dirty="0">
                <a:solidFill>
                  <a:schemeClr val="bg1"/>
                </a:solidFill>
              </a:rPr>
              <a:t>Makes career planning more proactive and personalised.</a:t>
            </a:r>
          </a:p>
          <a:p>
            <a:pPr marL="800100" lvl="1" indent="-342900">
              <a:lnSpc>
                <a:spcPct val="150000"/>
              </a:lnSpc>
              <a:buFont typeface="Arial" panose="020B0604020202020204" pitchFamily="34" charset="0"/>
              <a:buChar char="•"/>
            </a:pPr>
            <a:r>
              <a:rPr lang="en-GB" sz="2400" dirty="0">
                <a:solidFill>
                  <a:schemeClr val="bg1"/>
                </a:solidFill>
              </a:rPr>
              <a:t>Strengthens links between education and the world of work.</a:t>
            </a:r>
          </a:p>
        </p:txBody>
      </p:sp>
    </p:spTree>
    <p:extLst>
      <p:ext uri="{BB962C8B-B14F-4D97-AF65-F5344CB8AC3E}">
        <p14:creationId xmlns:p14="http://schemas.microsoft.com/office/powerpoint/2010/main" val="415997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53CD532A-1744-2ED7-0FD6-902B31802438}"/>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75A2FBC4-26F6-7AC8-C425-8753F9FEF27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CF136DD2-7D13-B05D-1EC0-780D4B5D1306}"/>
              </a:ext>
            </a:extLst>
          </p:cNvPr>
          <p:cNvSpPr txBox="1">
            <a:spLocks/>
          </p:cNvSpPr>
          <p:nvPr/>
        </p:nvSpPr>
        <p:spPr>
          <a:xfrm>
            <a:off x="5373670" y="0"/>
            <a:ext cx="6818330" cy="972146"/>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75956DB7-643A-5C63-17D3-778ECDA168CD}"/>
              </a:ext>
            </a:extLst>
          </p:cNvPr>
          <p:cNvSpPr txBox="1">
            <a:spLocks/>
          </p:cNvSpPr>
          <p:nvPr/>
        </p:nvSpPr>
        <p:spPr>
          <a:xfrm>
            <a:off x="5520907" y="706949"/>
            <a:ext cx="6671094" cy="530394"/>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Rectangle 1">
            <a:extLst>
              <a:ext uri="{FF2B5EF4-FFF2-40B4-BE49-F238E27FC236}">
                <a16:creationId xmlns:a16="http://schemas.microsoft.com/office/drawing/2014/main" id="{A72EAF19-3937-7268-C73A-28E8A6627E42}"/>
              </a:ext>
            </a:extLst>
          </p:cNvPr>
          <p:cNvSpPr/>
          <p:nvPr/>
        </p:nvSpPr>
        <p:spPr>
          <a:xfrm>
            <a:off x="1638980" y="3766891"/>
            <a:ext cx="8914039" cy="574359"/>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54CE50-FD33-8A52-629F-2E8F7DE7CBA0}"/>
              </a:ext>
            </a:extLst>
          </p:cNvPr>
          <p:cNvSpPr txBox="1"/>
          <p:nvPr/>
        </p:nvSpPr>
        <p:spPr>
          <a:xfrm>
            <a:off x="1704294" y="3770478"/>
            <a:ext cx="8783410" cy="523220"/>
          </a:xfrm>
          <a:prstGeom prst="rect">
            <a:avLst/>
          </a:prstGeom>
          <a:noFill/>
        </p:spPr>
        <p:txBody>
          <a:bodyPr wrap="square" rtlCol="0">
            <a:spAutoFit/>
          </a:bodyPr>
          <a:lstStyle/>
          <a:p>
            <a:pPr algn="just"/>
            <a:r>
              <a:rPr lang="en-GB" sz="2800" b="1" dirty="0">
                <a:solidFill>
                  <a:schemeClr val="bg1"/>
                </a:solidFill>
              </a:rPr>
              <a:t>For technical support, contact </a:t>
            </a:r>
            <a:r>
              <a:rPr lang="en-GB" sz="2800" b="1" dirty="0" err="1">
                <a:solidFill>
                  <a:schemeClr val="bg1"/>
                </a:solidFill>
              </a:rPr>
              <a:t>careers@uwtsd.ac.uk</a:t>
            </a:r>
            <a:endParaRPr lang="en-US" sz="2800" dirty="0">
              <a:solidFill>
                <a:schemeClr val="bg1"/>
              </a:solidFill>
            </a:endParaRPr>
          </a:p>
        </p:txBody>
      </p:sp>
    </p:spTree>
    <p:extLst>
      <p:ext uri="{BB962C8B-B14F-4D97-AF65-F5344CB8AC3E}">
        <p14:creationId xmlns:p14="http://schemas.microsoft.com/office/powerpoint/2010/main" val="1904646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83053"/>
        </a:solidFill>
        <a:effectLst/>
      </p:bgPr>
    </p:bg>
    <p:spTree>
      <p:nvGrpSpPr>
        <p:cNvPr id="1" name="">
          <a:extLst>
            <a:ext uri="{FF2B5EF4-FFF2-40B4-BE49-F238E27FC236}">
              <a16:creationId xmlns:a16="http://schemas.microsoft.com/office/drawing/2014/main" id="{831A137C-EBB6-1C1A-BE60-E4E9AEBB70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72022E-54A0-50E8-F8C3-8EA1379291E5}"/>
              </a:ext>
            </a:extLst>
          </p:cNvPr>
          <p:cNvSpPr>
            <a:spLocks noGrp="1"/>
          </p:cNvSpPr>
          <p:nvPr>
            <p:ph type="title"/>
          </p:nvPr>
        </p:nvSpPr>
        <p:spPr>
          <a:xfrm>
            <a:off x="2990850" y="2905433"/>
            <a:ext cx="5355981" cy="958644"/>
          </a:xfrm>
          <a:solidFill>
            <a:srgbClr val="272158"/>
          </a:solidFill>
        </p:spPr>
        <p:txBody>
          <a:bodyPr>
            <a:normAutofit fontScale="90000"/>
          </a:bodyPr>
          <a:lstStyle/>
          <a:p>
            <a:pPr algn="ctr"/>
            <a:r>
              <a:rPr lang="en-US" sz="6600" b="1" dirty="0">
                <a:solidFill>
                  <a:schemeClr val="bg1"/>
                </a:solidFill>
              </a:rPr>
              <a:t>CV OVERVIEW</a:t>
            </a:r>
          </a:p>
        </p:txBody>
      </p:sp>
      <p:pic>
        <p:nvPicPr>
          <p:cNvPr id="4" name="Graphic 3">
            <a:extLst>
              <a:ext uri="{FF2B5EF4-FFF2-40B4-BE49-F238E27FC236}">
                <a16:creationId xmlns:a16="http://schemas.microsoft.com/office/drawing/2014/main" id="{4A3D6B49-E573-959C-9E80-49379E1EFD4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5" name="Title 1">
            <a:extLst>
              <a:ext uri="{FF2B5EF4-FFF2-40B4-BE49-F238E27FC236}">
                <a16:creationId xmlns:a16="http://schemas.microsoft.com/office/drawing/2014/main" id="{EFA4836B-93E3-5A55-903A-972733EDCA35}"/>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pic>
        <p:nvPicPr>
          <p:cNvPr id="6" name="Graphic 5">
            <a:extLst>
              <a:ext uri="{FF2B5EF4-FFF2-40B4-BE49-F238E27FC236}">
                <a16:creationId xmlns:a16="http://schemas.microsoft.com/office/drawing/2014/main" id="{9C637EA0-4A33-6F2B-034D-8E3932F1E60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7" name="Title 1">
            <a:extLst>
              <a:ext uri="{FF2B5EF4-FFF2-40B4-BE49-F238E27FC236}">
                <a16:creationId xmlns:a16="http://schemas.microsoft.com/office/drawing/2014/main" id="{37F852FC-21D5-52FC-67DF-DC41B55D14AA}"/>
              </a:ext>
            </a:extLst>
          </p:cNvPr>
          <p:cNvSpPr txBox="1">
            <a:spLocks/>
          </p:cNvSpPr>
          <p:nvPr/>
        </p:nvSpPr>
        <p:spPr>
          <a:xfrm>
            <a:off x="5243041" y="0"/>
            <a:ext cx="6948959" cy="1237344"/>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8" name="Subtitle 2">
            <a:extLst>
              <a:ext uri="{FF2B5EF4-FFF2-40B4-BE49-F238E27FC236}">
                <a16:creationId xmlns:a16="http://schemas.microsoft.com/office/drawing/2014/main" id="{9D0BAADF-47B0-1CDB-BD48-77C48EDF4E1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725816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0C22749-D95B-4D20-9F52-9C1F08C0DA43}"/>
            </a:ext>
          </a:extLst>
        </p:cNvPr>
        <p:cNvGrpSpPr/>
        <p:nvPr/>
      </p:nvGrpSpPr>
      <p:grpSpPr>
        <a:xfrm>
          <a:off x="0" y="0"/>
          <a:ext cx="0" cy="0"/>
          <a:chOff x="0" y="0"/>
          <a:chExt cx="0" cy="0"/>
        </a:xfrm>
      </p:grpSpPr>
      <p:pic>
        <p:nvPicPr>
          <p:cNvPr id="4" name="Graphic 3">
            <a:extLst>
              <a:ext uri="{FF2B5EF4-FFF2-40B4-BE49-F238E27FC236}">
                <a16:creationId xmlns:a16="http://schemas.microsoft.com/office/drawing/2014/main" id="{6728F4FC-8061-ED0D-380E-F05810AA2E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6" name="Graphic 5">
            <a:extLst>
              <a:ext uri="{FF2B5EF4-FFF2-40B4-BE49-F238E27FC236}">
                <a16:creationId xmlns:a16="http://schemas.microsoft.com/office/drawing/2014/main" id="{473AACCC-58B9-4AE2-CDB9-63F398D423D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7" name="Picture 6">
            <a:extLst>
              <a:ext uri="{FF2B5EF4-FFF2-40B4-BE49-F238E27FC236}">
                <a16:creationId xmlns:a16="http://schemas.microsoft.com/office/drawing/2014/main" id="{E6F0D553-537A-7C6B-19C9-586890861813}"/>
              </a:ext>
            </a:extLst>
          </p:cNvPr>
          <p:cNvPicPr>
            <a:picLocks noChangeAspect="1"/>
          </p:cNvPicPr>
          <p:nvPr/>
        </p:nvPicPr>
        <p:blipFill>
          <a:blip r:embed="rId4"/>
          <a:stretch>
            <a:fillRect/>
          </a:stretch>
        </p:blipFill>
        <p:spPr>
          <a:xfrm>
            <a:off x="1297017" y="148771"/>
            <a:ext cx="4571037" cy="6560457"/>
          </a:xfrm>
          <a:prstGeom prst="rect">
            <a:avLst/>
          </a:prstGeom>
        </p:spPr>
      </p:pic>
      <p:pic>
        <p:nvPicPr>
          <p:cNvPr id="3" name="Picture 2">
            <a:extLst>
              <a:ext uri="{FF2B5EF4-FFF2-40B4-BE49-F238E27FC236}">
                <a16:creationId xmlns:a16="http://schemas.microsoft.com/office/drawing/2014/main" id="{2E23C7D1-0344-1658-A6C4-69712D0D5DA1}"/>
              </a:ext>
            </a:extLst>
          </p:cNvPr>
          <p:cNvPicPr>
            <a:picLocks noChangeAspect="1"/>
          </p:cNvPicPr>
          <p:nvPr/>
        </p:nvPicPr>
        <p:blipFill>
          <a:blip r:embed="rId5"/>
          <a:stretch>
            <a:fillRect/>
          </a:stretch>
        </p:blipFill>
        <p:spPr>
          <a:xfrm>
            <a:off x="5868054" y="444500"/>
            <a:ext cx="4846211" cy="6858000"/>
          </a:xfrm>
          <a:prstGeom prst="rect">
            <a:avLst/>
          </a:prstGeom>
        </p:spPr>
      </p:pic>
    </p:spTree>
    <p:extLst>
      <p:ext uri="{BB962C8B-B14F-4D97-AF65-F5344CB8AC3E}">
        <p14:creationId xmlns:p14="http://schemas.microsoft.com/office/powerpoint/2010/main" val="4034532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6976F-5794-0407-258B-23BDD44C6A96}"/>
            </a:ext>
          </a:extLst>
        </p:cNvPr>
        <p:cNvGrpSpPr/>
        <p:nvPr/>
      </p:nvGrpSpPr>
      <p:grpSpPr>
        <a:xfrm>
          <a:off x="0" y="0"/>
          <a:ext cx="0" cy="0"/>
          <a:chOff x="0" y="0"/>
          <a:chExt cx="0" cy="0"/>
        </a:xfrm>
      </p:grpSpPr>
      <p:pic>
        <p:nvPicPr>
          <p:cNvPr id="4" name="Graphic 3">
            <a:extLst>
              <a:ext uri="{FF2B5EF4-FFF2-40B4-BE49-F238E27FC236}">
                <a16:creationId xmlns:a16="http://schemas.microsoft.com/office/drawing/2014/main" id="{6FC0D983-2B72-80E8-2B5B-FA095C85E7C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6" name="Graphic 5">
            <a:extLst>
              <a:ext uri="{FF2B5EF4-FFF2-40B4-BE49-F238E27FC236}">
                <a16:creationId xmlns:a16="http://schemas.microsoft.com/office/drawing/2014/main" id="{98596104-5547-5E21-3206-D1E27A98ABE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7" name="Picture 6">
            <a:extLst>
              <a:ext uri="{FF2B5EF4-FFF2-40B4-BE49-F238E27FC236}">
                <a16:creationId xmlns:a16="http://schemas.microsoft.com/office/drawing/2014/main" id="{6D103F24-3814-A7AD-F10F-7A7639D9A7FC}"/>
              </a:ext>
            </a:extLst>
          </p:cNvPr>
          <p:cNvPicPr>
            <a:picLocks noChangeAspect="1"/>
          </p:cNvPicPr>
          <p:nvPr/>
        </p:nvPicPr>
        <p:blipFill>
          <a:blip r:embed="rId4"/>
          <a:stretch>
            <a:fillRect/>
          </a:stretch>
        </p:blipFill>
        <p:spPr>
          <a:xfrm>
            <a:off x="906236" y="-311208"/>
            <a:ext cx="10670721" cy="15314863"/>
          </a:xfrm>
          <a:prstGeom prst="rect">
            <a:avLst/>
          </a:prstGeom>
        </p:spPr>
      </p:pic>
    </p:spTree>
    <p:extLst>
      <p:ext uri="{BB962C8B-B14F-4D97-AF65-F5344CB8AC3E}">
        <p14:creationId xmlns:p14="http://schemas.microsoft.com/office/powerpoint/2010/main" val="174748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468A5-E243-7F0F-C944-B682A8DD4AB7}"/>
            </a:ext>
          </a:extLst>
        </p:cNvPr>
        <p:cNvGrpSpPr/>
        <p:nvPr/>
      </p:nvGrpSpPr>
      <p:grpSpPr>
        <a:xfrm>
          <a:off x="0" y="0"/>
          <a:ext cx="0" cy="0"/>
          <a:chOff x="0" y="0"/>
          <a:chExt cx="0" cy="0"/>
        </a:xfrm>
      </p:grpSpPr>
      <p:pic>
        <p:nvPicPr>
          <p:cNvPr id="4" name="Graphic 3">
            <a:extLst>
              <a:ext uri="{FF2B5EF4-FFF2-40B4-BE49-F238E27FC236}">
                <a16:creationId xmlns:a16="http://schemas.microsoft.com/office/drawing/2014/main" id="{FDA1F232-6F6A-D562-565F-3B7364DA23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6" name="Graphic 5">
            <a:extLst>
              <a:ext uri="{FF2B5EF4-FFF2-40B4-BE49-F238E27FC236}">
                <a16:creationId xmlns:a16="http://schemas.microsoft.com/office/drawing/2014/main" id="{829E2267-E8F4-244D-9C05-F36CFDF1B3B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7" name="Picture 6">
            <a:extLst>
              <a:ext uri="{FF2B5EF4-FFF2-40B4-BE49-F238E27FC236}">
                <a16:creationId xmlns:a16="http://schemas.microsoft.com/office/drawing/2014/main" id="{75A25165-D012-D669-8E4D-0F91BFB69D13}"/>
              </a:ext>
            </a:extLst>
          </p:cNvPr>
          <p:cNvPicPr>
            <a:picLocks noChangeAspect="1"/>
          </p:cNvPicPr>
          <p:nvPr/>
        </p:nvPicPr>
        <p:blipFill>
          <a:blip r:embed="rId4"/>
          <a:stretch>
            <a:fillRect/>
          </a:stretch>
        </p:blipFill>
        <p:spPr>
          <a:xfrm>
            <a:off x="285750" y="-9699345"/>
            <a:ext cx="12002887" cy="17226817"/>
          </a:xfrm>
          <a:prstGeom prst="rect">
            <a:avLst/>
          </a:prstGeom>
        </p:spPr>
      </p:pic>
    </p:spTree>
    <p:extLst>
      <p:ext uri="{BB962C8B-B14F-4D97-AF65-F5344CB8AC3E}">
        <p14:creationId xmlns:p14="http://schemas.microsoft.com/office/powerpoint/2010/main" val="496568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8F202-6E87-8B4A-B136-6AF1E6D055A2}"/>
            </a:ext>
          </a:extLst>
        </p:cNvPr>
        <p:cNvGrpSpPr/>
        <p:nvPr/>
      </p:nvGrpSpPr>
      <p:grpSpPr>
        <a:xfrm>
          <a:off x="0" y="0"/>
          <a:ext cx="0" cy="0"/>
          <a:chOff x="0" y="0"/>
          <a:chExt cx="0" cy="0"/>
        </a:xfrm>
      </p:grpSpPr>
      <p:pic>
        <p:nvPicPr>
          <p:cNvPr id="4" name="Graphic 3">
            <a:extLst>
              <a:ext uri="{FF2B5EF4-FFF2-40B4-BE49-F238E27FC236}">
                <a16:creationId xmlns:a16="http://schemas.microsoft.com/office/drawing/2014/main" id="{00035449-18C3-2E08-CE3F-D71F7440938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6" name="Graphic 5">
            <a:extLst>
              <a:ext uri="{FF2B5EF4-FFF2-40B4-BE49-F238E27FC236}">
                <a16:creationId xmlns:a16="http://schemas.microsoft.com/office/drawing/2014/main" id="{15EF05D7-331F-8208-B4A5-BEAC951FFB8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3" name="Picture 2">
            <a:extLst>
              <a:ext uri="{FF2B5EF4-FFF2-40B4-BE49-F238E27FC236}">
                <a16:creationId xmlns:a16="http://schemas.microsoft.com/office/drawing/2014/main" id="{CAF404B1-A416-498D-50C6-4F9A6235E39B}"/>
              </a:ext>
            </a:extLst>
          </p:cNvPr>
          <p:cNvPicPr>
            <a:picLocks noChangeAspect="1"/>
          </p:cNvPicPr>
          <p:nvPr/>
        </p:nvPicPr>
        <p:blipFill>
          <a:blip r:embed="rId4"/>
          <a:stretch>
            <a:fillRect/>
          </a:stretch>
        </p:blipFill>
        <p:spPr>
          <a:xfrm>
            <a:off x="560241" y="212272"/>
            <a:ext cx="11346009" cy="16056034"/>
          </a:xfrm>
          <a:prstGeom prst="rect">
            <a:avLst/>
          </a:prstGeom>
        </p:spPr>
      </p:pic>
      <p:sp>
        <p:nvSpPr>
          <p:cNvPr id="2" name="Rectangle 1">
            <a:extLst>
              <a:ext uri="{FF2B5EF4-FFF2-40B4-BE49-F238E27FC236}">
                <a16:creationId xmlns:a16="http://schemas.microsoft.com/office/drawing/2014/main" id="{33D56D4B-9C9F-C6E8-0AC3-984D0D4C0248}"/>
              </a:ext>
            </a:extLst>
          </p:cNvPr>
          <p:cNvSpPr/>
          <p:nvPr/>
        </p:nvSpPr>
        <p:spPr>
          <a:xfrm>
            <a:off x="783771" y="6172200"/>
            <a:ext cx="10858500" cy="25472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2716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7CD1B-65E1-1443-54A6-84D7F326CA85}"/>
            </a:ext>
          </a:extLst>
        </p:cNvPr>
        <p:cNvGrpSpPr/>
        <p:nvPr/>
      </p:nvGrpSpPr>
      <p:grpSpPr>
        <a:xfrm>
          <a:off x="0" y="0"/>
          <a:ext cx="0" cy="0"/>
          <a:chOff x="0" y="0"/>
          <a:chExt cx="0" cy="0"/>
        </a:xfrm>
      </p:grpSpPr>
      <p:pic>
        <p:nvPicPr>
          <p:cNvPr id="4" name="Graphic 3">
            <a:extLst>
              <a:ext uri="{FF2B5EF4-FFF2-40B4-BE49-F238E27FC236}">
                <a16:creationId xmlns:a16="http://schemas.microsoft.com/office/drawing/2014/main" id="{D7E7DF0E-3DA1-FA74-F8F7-12A3820DC3E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6" name="Graphic 5">
            <a:extLst>
              <a:ext uri="{FF2B5EF4-FFF2-40B4-BE49-F238E27FC236}">
                <a16:creationId xmlns:a16="http://schemas.microsoft.com/office/drawing/2014/main" id="{A0DE5863-389E-1D71-0DD2-88D6A09D24E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pic>
        <p:nvPicPr>
          <p:cNvPr id="3" name="Picture 2">
            <a:extLst>
              <a:ext uri="{FF2B5EF4-FFF2-40B4-BE49-F238E27FC236}">
                <a16:creationId xmlns:a16="http://schemas.microsoft.com/office/drawing/2014/main" id="{E2F7DC1D-FE8A-6207-C5E3-11A9E3B8CF9F}"/>
              </a:ext>
            </a:extLst>
          </p:cNvPr>
          <p:cNvPicPr>
            <a:picLocks noChangeAspect="1"/>
          </p:cNvPicPr>
          <p:nvPr/>
        </p:nvPicPr>
        <p:blipFill>
          <a:blip r:embed="rId4"/>
          <a:stretch>
            <a:fillRect/>
          </a:stretch>
        </p:blipFill>
        <p:spPr>
          <a:xfrm>
            <a:off x="1360714" y="-4722725"/>
            <a:ext cx="9470571" cy="13402053"/>
          </a:xfrm>
          <a:prstGeom prst="rect">
            <a:avLst/>
          </a:prstGeom>
        </p:spPr>
      </p:pic>
    </p:spTree>
    <p:extLst>
      <p:ext uri="{BB962C8B-B14F-4D97-AF65-F5344CB8AC3E}">
        <p14:creationId xmlns:p14="http://schemas.microsoft.com/office/powerpoint/2010/main" val="2998728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117F9BC8-FC70-ACDD-FC49-4CD2FBF0E68F}"/>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F6E65C02-7A20-F518-97BE-4BB0395810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3D1330E7-BED3-31A1-93BE-9815243C10A2}"/>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0ABCEE42-1541-0C40-B046-09B72D5FBA8D}"/>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3" name="TextBox 2">
            <a:extLst>
              <a:ext uri="{FF2B5EF4-FFF2-40B4-BE49-F238E27FC236}">
                <a16:creationId xmlns:a16="http://schemas.microsoft.com/office/drawing/2014/main" id="{054FE49B-F0DE-F930-5AC8-BDFD417CE885}"/>
              </a:ext>
            </a:extLst>
          </p:cNvPr>
          <p:cNvSpPr txBox="1"/>
          <p:nvPr/>
        </p:nvSpPr>
        <p:spPr>
          <a:xfrm>
            <a:off x="552450" y="2075881"/>
            <a:ext cx="11087100" cy="4001095"/>
          </a:xfrm>
          <a:prstGeom prst="rect">
            <a:avLst/>
          </a:prstGeom>
          <a:noFill/>
        </p:spPr>
        <p:txBody>
          <a:bodyPr wrap="square" rtlCol="0">
            <a:spAutoFit/>
          </a:bodyPr>
          <a:lstStyle/>
          <a:p>
            <a:r>
              <a:rPr lang="en-GB" b="1" dirty="0">
                <a:solidFill>
                  <a:schemeClr val="bg1"/>
                </a:solidFill>
              </a:rPr>
              <a:t>Additional Tips to Strengthen Your CV </a:t>
            </a:r>
            <a:endParaRPr lang="en-GB" dirty="0">
              <a:solidFill>
                <a:schemeClr val="bg1"/>
              </a:solidFill>
            </a:endParaRPr>
          </a:p>
          <a:p>
            <a:pPr lvl="1"/>
            <a:endParaRPr lang="en-GB" sz="1400" dirty="0">
              <a:solidFill>
                <a:schemeClr val="bg1"/>
              </a:solidFill>
            </a:endParaRPr>
          </a:p>
          <a:p>
            <a:pPr lvl="1"/>
            <a:r>
              <a:rPr lang="en-GB" b="1" dirty="0">
                <a:solidFill>
                  <a:schemeClr val="bg1"/>
                </a:solidFill>
              </a:rPr>
              <a:t>Professional Development: </a:t>
            </a:r>
            <a:r>
              <a:rPr lang="en-GB" dirty="0">
                <a:solidFill>
                  <a:schemeClr val="bg1"/>
                </a:solidFill>
              </a:rPr>
              <a:t>Include any extra learning such as online courses, workshops, or training </a:t>
            </a:r>
            <a:endParaRPr lang="en-GB" sz="1400" dirty="0">
              <a:solidFill>
                <a:schemeClr val="bg1"/>
              </a:solidFill>
            </a:endParaRPr>
          </a:p>
          <a:p>
            <a:pPr lvl="1"/>
            <a:r>
              <a:rPr lang="en-GB" dirty="0">
                <a:solidFill>
                  <a:schemeClr val="bg1"/>
                </a:solidFill>
              </a:rPr>
              <a:t>sessions you’ve completed. </a:t>
            </a:r>
          </a:p>
          <a:p>
            <a:pPr lvl="1"/>
            <a:endParaRPr lang="en-GB" sz="1400" dirty="0">
              <a:solidFill>
                <a:schemeClr val="bg1"/>
              </a:solidFill>
            </a:endParaRPr>
          </a:p>
          <a:p>
            <a:pPr lvl="1"/>
            <a:r>
              <a:rPr lang="en-GB" b="1" dirty="0">
                <a:solidFill>
                  <a:schemeClr val="bg1"/>
                </a:solidFill>
              </a:rPr>
              <a:t>Design: </a:t>
            </a:r>
            <a:r>
              <a:rPr lang="en-GB" dirty="0">
                <a:solidFill>
                  <a:schemeClr val="bg1"/>
                </a:solidFill>
              </a:rPr>
              <a:t>Use simple fonts (like Arial or Calibri), avoid tables or graphics, and use clear headings so your </a:t>
            </a:r>
            <a:endParaRPr lang="en-GB" sz="1400" dirty="0">
              <a:solidFill>
                <a:schemeClr val="bg1"/>
              </a:solidFill>
            </a:endParaRPr>
          </a:p>
          <a:p>
            <a:pPr lvl="1"/>
            <a:r>
              <a:rPr lang="en-GB" dirty="0">
                <a:solidFill>
                  <a:schemeClr val="bg1"/>
                </a:solidFill>
              </a:rPr>
              <a:t>CV works well with online application systems. You can make a CV look snazzy, but the content is the </a:t>
            </a:r>
            <a:endParaRPr lang="en-GB" sz="1400" dirty="0">
              <a:solidFill>
                <a:schemeClr val="bg1"/>
              </a:solidFill>
            </a:endParaRPr>
          </a:p>
          <a:p>
            <a:pPr lvl="1"/>
            <a:r>
              <a:rPr lang="en-GB" dirty="0">
                <a:solidFill>
                  <a:schemeClr val="bg1"/>
                </a:solidFill>
              </a:rPr>
              <a:t>most important thing. </a:t>
            </a:r>
          </a:p>
          <a:p>
            <a:pPr lvl="1"/>
            <a:endParaRPr lang="en-GB" sz="1400" dirty="0">
              <a:solidFill>
                <a:schemeClr val="bg1"/>
              </a:solidFill>
            </a:endParaRPr>
          </a:p>
          <a:p>
            <a:pPr lvl="1"/>
            <a:r>
              <a:rPr lang="en-GB" b="1" dirty="0">
                <a:solidFill>
                  <a:schemeClr val="bg1"/>
                </a:solidFill>
              </a:rPr>
              <a:t>Read through: </a:t>
            </a:r>
            <a:r>
              <a:rPr lang="en-GB" dirty="0">
                <a:solidFill>
                  <a:schemeClr val="bg1"/>
                </a:solidFill>
              </a:rPr>
              <a:t>Check spelling/grammar before submitting. Always give it a good read through to make </a:t>
            </a:r>
            <a:endParaRPr lang="en-GB" sz="1400" dirty="0">
              <a:solidFill>
                <a:schemeClr val="bg1"/>
              </a:solidFill>
            </a:endParaRPr>
          </a:p>
          <a:p>
            <a:pPr lvl="1"/>
            <a:r>
              <a:rPr lang="en-GB" dirty="0">
                <a:solidFill>
                  <a:schemeClr val="bg1"/>
                </a:solidFill>
              </a:rPr>
              <a:t>sure it makes sense. Always write in British English. </a:t>
            </a:r>
          </a:p>
          <a:p>
            <a:pPr lvl="1"/>
            <a:endParaRPr lang="en-GB" sz="1400" dirty="0">
              <a:solidFill>
                <a:schemeClr val="bg1"/>
              </a:solidFill>
            </a:endParaRPr>
          </a:p>
          <a:p>
            <a:pPr lvl="1"/>
            <a:r>
              <a:rPr lang="en-GB" b="1" dirty="0">
                <a:solidFill>
                  <a:schemeClr val="bg1"/>
                </a:solidFill>
              </a:rPr>
              <a:t>Cover Letters Matter: </a:t>
            </a:r>
            <a:r>
              <a:rPr lang="en-GB" dirty="0">
                <a:solidFill>
                  <a:schemeClr val="bg1"/>
                </a:solidFill>
              </a:rPr>
              <a:t>Always include a tailored cover letter – it helps introduce you and explain why </a:t>
            </a:r>
            <a:endParaRPr lang="en-GB" sz="1400" dirty="0">
              <a:solidFill>
                <a:schemeClr val="bg1"/>
              </a:solidFill>
            </a:endParaRPr>
          </a:p>
          <a:p>
            <a:pPr lvl="1"/>
            <a:r>
              <a:rPr lang="en-GB" dirty="0">
                <a:solidFill>
                  <a:schemeClr val="bg1"/>
                </a:solidFill>
              </a:rPr>
              <a:t>you're right for the role. </a:t>
            </a:r>
            <a:endParaRPr lang="en-GB" sz="1400"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133286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C1F78060-196F-9FF3-ABDD-74BE977CD9EC}"/>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DE8DBA3F-C0B2-9751-A98B-7635F2EEB65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40116312-D031-AD3F-635E-055CD3BDDD40}"/>
              </a:ext>
            </a:extLst>
          </p:cNvPr>
          <p:cNvSpPr txBox="1">
            <a:spLocks/>
          </p:cNvSpPr>
          <p:nvPr/>
        </p:nvSpPr>
        <p:spPr>
          <a:xfrm>
            <a:off x="5373670" y="-265198"/>
            <a:ext cx="7409196" cy="1237344"/>
          </a:xfrm>
          <a:prstGeom prst="rect">
            <a:avLst/>
          </a:prstGeom>
          <a:solidFill>
            <a:srgbClr val="A8305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B5FFD91F-11E4-6B63-1CC8-4F625A91E489}"/>
              </a:ext>
            </a:extLst>
          </p:cNvPr>
          <p:cNvSpPr txBox="1">
            <a:spLocks/>
          </p:cNvSpPr>
          <p:nvPr/>
        </p:nvSpPr>
        <p:spPr>
          <a:xfrm>
            <a:off x="5747657" y="706949"/>
            <a:ext cx="7739325" cy="530394"/>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Rectangle 1">
            <a:extLst>
              <a:ext uri="{FF2B5EF4-FFF2-40B4-BE49-F238E27FC236}">
                <a16:creationId xmlns:a16="http://schemas.microsoft.com/office/drawing/2014/main" id="{1EC04783-5C70-29C6-E7AE-0F0114EA6E24}"/>
              </a:ext>
            </a:extLst>
          </p:cNvPr>
          <p:cNvSpPr/>
          <p:nvPr/>
        </p:nvSpPr>
        <p:spPr>
          <a:xfrm>
            <a:off x="759125" y="2516752"/>
            <a:ext cx="10673749" cy="2677656"/>
          </a:xfrm>
          <a:prstGeom prst="rect">
            <a:avLst/>
          </a:prstGeom>
          <a:solidFill>
            <a:srgbClr val="A8305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17D1DB-F5CA-0F6C-E2FB-6E6628D5C3DF}"/>
              </a:ext>
            </a:extLst>
          </p:cNvPr>
          <p:cNvSpPr txBox="1"/>
          <p:nvPr/>
        </p:nvSpPr>
        <p:spPr>
          <a:xfrm>
            <a:off x="1014335" y="2516751"/>
            <a:ext cx="10163328" cy="2677656"/>
          </a:xfrm>
          <a:prstGeom prst="rect">
            <a:avLst/>
          </a:prstGeom>
          <a:noFill/>
        </p:spPr>
        <p:txBody>
          <a:bodyPr wrap="square" rtlCol="0">
            <a:spAutoFit/>
          </a:bodyPr>
          <a:lstStyle/>
          <a:p>
            <a:pPr algn="just"/>
            <a:r>
              <a:rPr lang="en-GB" sz="2800" b="1" dirty="0">
                <a:solidFill>
                  <a:schemeClr val="bg1"/>
                </a:solidFill>
              </a:rPr>
              <a:t>When we meet next, the Careers Service can go through your CV with you and offer feedback. This will be a good opportunity to strengthen your CV and ensure it reflects your skills and experience as clearly as possible.</a:t>
            </a:r>
          </a:p>
          <a:p>
            <a:pPr algn="just"/>
            <a:endParaRPr lang="en-GB" sz="2800" b="1" dirty="0">
              <a:solidFill>
                <a:schemeClr val="bg1"/>
              </a:solidFill>
            </a:endParaRPr>
          </a:p>
          <a:p>
            <a:pPr algn="ctr"/>
            <a:r>
              <a:rPr lang="en-GB" sz="2800" b="1" dirty="0">
                <a:solidFill>
                  <a:schemeClr val="bg1"/>
                </a:solidFill>
              </a:rPr>
              <a:t>GOOD LUCK!</a:t>
            </a:r>
            <a:endParaRPr lang="en-US" sz="2800" dirty="0">
              <a:solidFill>
                <a:schemeClr val="bg1"/>
              </a:solidFill>
            </a:endParaRPr>
          </a:p>
        </p:txBody>
      </p:sp>
    </p:spTree>
    <p:extLst>
      <p:ext uri="{BB962C8B-B14F-4D97-AF65-F5344CB8AC3E}">
        <p14:creationId xmlns:p14="http://schemas.microsoft.com/office/powerpoint/2010/main" val="1124117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810</Words>
  <Application>Microsoft Office PowerPoint</Application>
  <PresentationFormat>Widescreen</PresentationFormat>
  <Paragraphs>115</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Aharoni</vt:lpstr>
      <vt:lpstr>Aptos</vt:lpstr>
      <vt:lpstr>Aptos Display</vt:lpstr>
      <vt:lpstr>Arial</vt:lpstr>
      <vt:lpstr>Calibri</vt:lpstr>
      <vt:lpstr>Office Theme</vt:lpstr>
      <vt:lpstr>CAREERS SERVICE</vt:lpstr>
      <vt:lpstr>PowerPoint Presentation</vt:lpstr>
      <vt:lpstr>What do we do?</vt:lpstr>
      <vt:lpstr>How can we help?</vt:lpstr>
      <vt:lpstr>MY CAREER</vt:lpstr>
      <vt:lpstr>PowerPoint Presentation</vt:lpstr>
      <vt:lpstr>HOW TO ACCESS MYCAREER….</vt:lpstr>
      <vt:lpstr>PowerPoint Presentation</vt:lpstr>
      <vt:lpstr>PowerPoint Presentation</vt:lpstr>
      <vt:lpstr>PowerPoint Presentation</vt:lpstr>
      <vt:lpstr>PowerPoint Presentation</vt:lpstr>
      <vt:lpstr>CV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 Cameron</dc:creator>
  <cp:lastModifiedBy>Donna Morgan</cp:lastModifiedBy>
  <cp:revision>90</cp:revision>
  <dcterms:created xsi:type="dcterms:W3CDTF">2024-04-15T11:15:00Z</dcterms:created>
  <dcterms:modified xsi:type="dcterms:W3CDTF">2025-10-22T10:45:21Z</dcterms:modified>
</cp:coreProperties>
</file>