
<file path=[Content_Types].xml><?xml version="1.0" encoding="utf-8"?>
<Types xmlns="http://schemas.openxmlformats.org/package/2006/content-types">
  <Override PartName="/ppt/notesSlides/notesSlide24.xml" ContentType="application/vnd.openxmlformats-officedocument.presentationml.notesSlide+xml"/>
  <Default Extension="rels" ContentType="application/vnd.openxmlformats-package.relationships+xml"/>
  <Override PartName="/ppt/slides/slide14.xml" ContentType="application/vnd.openxmlformats-officedocument.presentationml.slide+xml"/>
  <Override PartName="/ppt/notesSlides/notesSlide16.xml" ContentType="application/vnd.openxmlformats-officedocument.presentationml.notesSlide+xml"/>
  <Default Extension="xml" ContentType="application/xml"/>
  <Override PartName="/ppt/slides/slide45.xml" ContentType="application/vnd.openxmlformats-officedocument.presentationml.slide+xml"/>
  <Override PartName="/ppt/tableStyles.xml" ContentType="application/vnd.openxmlformats-officedocument.presentationml.tableStyles+xml"/>
  <Override PartName="/ppt/notesSlides/notesSlide31.xml" ContentType="application/vnd.openxmlformats-officedocument.presentationml.notesSlide+xml"/>
  <Override PartName="/ppt/notesSlides/notesSlide1.xml" ContentType="application/vnd.openxmlformats-officedocument.presentationml.notesSlide+xml"/>
  <Override PartName="/ppt/slides/slide28.xml" ContentType="application/vnd.openxmlformats-officedocument.presentationml.slide+xml"/>
  <Override PartName="/ppt/slides/slide21.xml" ContentType="application/vnd.openxmlformats-officedocument.presentationml.slide+xml"/>
  <Override PartName="/ppt/slides/slide37.xml" ContentType="application/vnd.openxmlformats-officedocument.presentationml.slide+xml"/>
  <Override PartName="/ppt/notesSlides/notesSlide23.xml" ContentType="application/vnd.openxmlformats-officedocument.presentationml.notesSlide+xml"/>
  <Override PartName="/ppt/slides/slide5.xml" ContentType="application/vnd.openxmlformats-officedocument.presentationml.slide+xml"/>
  <Override PartName="/ppt/notesSlides/notesSlide39.xml" ContentType="application/vnd.openxmlformats-officedocument.presentationml.notesSlide+xml"/>
  <Override PartName="/ppt/notesSlides/notesSlide9.xml" ContentType="application/vnd.openxmlformats-officedocument.presentationml.notesSlide+xml"/>
  <Override PartName="/ppt/slideLayouts/slideLayout5.xml" ContentType="application/vnd.openxmlformats-officedocument.presentationml.slideLayout+xml"/>
  <Override PartName="/ppt/slides/slide30.xml" ContentType="application/vnd.openxmlformats-officedocument.presentationml.slide+xml"/>
  <Override PartName="/ppt/slides/slide13.xml" ContentType="application/vnd.openxmlformats-officedocument.presentationml.slide+xml"/>
  <Override PartName="/ppt/slideMasters/slideMaster1.xml" ContentType="application/vnd.openxmlformats-officedocument.presentationml.slideMaster+xml"/>
  <Override PartName="/ppt/notesSlides/notesSlide15.xml" ContentType="application/vnd.openxmlformats-officedocument.presentationml.notesSlide+xml"/>
  <Override PartName="/docProps/core.xml" ContentType="application/vnd.openxmlformats-package.core-properties+xml"/>
  <Override PartName="/ppt/notesSlides/notesSlide7.xml" ContentType="application/vnd.openxmlformats-officedocument.presentationml.notesSlide+xml"/>
  <Override PartName="/ppt/slides/slide44.xml" ContentType="application/vnd.openxmlformats-officedocument.presentationml.slide+xml"/>
  <Override PartName="/ppt/notesSlides/notesSlide30.xml" ContentType="application/vnd.openxmlformats-officedocument.presentationml.notesSlide+xml"/>
  <Override PartName="/ppt/slides/slide27.xml" ContentType="application/vnd.openxmlformats-officedocument.presentationml.slide+xml"/>
  <Override PartName="/ppt/notesSlides/notesSlide29.xml" ContentType="application/vnd.openxmlformats-officedocument.presentationml.notesSlide+xml"/>
  <Override PartName="/ppt/slides/slide20.xml" ContentType="application/vnd.openxmlformats-officedocument.presentationml.slide+xml"/>
  <Override PartName="/ppt/slides/slide36.xml" ContentType="application/vnd.openxmlformats-officedocument.presentationml.slide+xml"/>
  <Override PartName="/ppt/notesSlides/notesSlide22.xml" ContentType="application/vnd.openxmlformats-officedocument.presentationml.notesSlide+xml"/>
  <Override PartName="/ppt/slides/slide4.xml" ContentType="application/vnd.openxmlformats-officedocument.presentationml.slide+xml"/>
  <Override PartName="/ppt/notesSlides/notesSlide38.xml" ContentType="application/vnd.openxmlformats-officedocument.presentationml.notesSlide+xml"/>
  <Override PartName="/ppt/slides/slide19.xml" ContentType="application/vnd.openxmlformats-officedocument.presentationml.slide+xml"/>
  <Override PartName="/ppt/notesSlides/notesSlide8.xml" ContentType="application/vnd.openxmlformats-officedocument.presentationml.notesSlide+xml"/>
  <Override PartName="/ppt/slideLayouts/slideLayout4.xml" ContentType="application/vnd.openxmlformats-officedocument.presentationml.slideLayout+xml"/>
  <Override PartName="/ppt/slides/slide12.xml" ContentType="application/vnd.openxmlformats-officedocument.presentationml.slide+xml"/>
  <Override PartName="/ppt/notesSlides/notesSlide14.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slides/slide43.xml" ContentType="application/vnd.openxmlformats-officedocument.presentationml.slide+xml"/>
  <Override PartName="/ppt/slides/slide26.xml" ContentType="application/vnd.openxmlformats-officedocument.presentationml.slide+xml"/>
  <Override PartName="/ppt/notesSlides/notesSlide28.xml" ContentType="application/vnd.openxmlformats-officedocument.presentationml.notesSlide+xml"/>
  <Override PartName="/ppt/slides/slide35.xml" ContentType="application/vnd.openxmlformats-officedocument.presentationml.slide+xml"/>
  <Override PartName="/ppt/notesSlides/notesSlide21.xml" ContentType="application/vnd.openxmlformats-officedocument.presentationml.notesSlide+xml"/>
  <Override PartName="/ppt/slides/slide3.xml" ContentType="application/vnd.openxmlformats-officedocument.presentationml.slide+xml"/>
  <Override PartName="/ppt/notesSlides/notesSlide37.xml" ContentType="application/vnd.openxmlformats-officedocument.presentationml.notesSlide+xml"/>
  <Override PartName="/ppt/slides/slide18.xml" ContentType="application/vnd.openxmlformats-officedocument.presentationml.slide+xml"/>
  <Override PartName="/ppt/slideLayouts/slideLayout3.xml" ContentType="application/vnd.openxmlformats-officedocument.presentationml.slideLayout+xml"/>
  <Override PartName="/ppt/slides/slide11.xml" ContentType="application/vnd.openxmlformats-officedocument.presentationml.slide+xml"/>
  <Override PartName="/ppt/notesSlides/notesSlide13.xml" ContentType="application/vnd.openxmlformats-officedocument.presentationml.notesSlide+xml"/>
  <Override PartName="/ppt/slides/slide49.xml" ContentType="application/vnd.openxmlformats-officedocument.presentationml.slide+xml"/>
  <Override PartName="/ppt/notesSlides/notesSlide35.xml" ContentType="application/vnd.openxmlformats-officedocument.presentationml.notesSlide+xml"/>
  <Override PartName="/ppt/notesSlides/notesSlide5.xml" ContentType="application/vnd.openxmlformats-officedocument.presentationml.notesSlide+xml"/>
  <Override PartName="/ppt/slides/slide42.xml" ContentType="application/vnd.openxmlformats-officedocument.presentationml.slide+xml"/>
  <Override PartName="/ppt/slides/slide25.xml" ContentType="application/vnd.openxmlformats-officedocument.presentationml.slide+xml"/>
  <Override PartName="/ppt/notesSlides/notesSlide27.xml" ContentType="application/vnd.openxmlformats-officedocument.presentationml.notesSlide+xml"/>
  <Override PartName="/ppt/slides/slide9.xml" ContentType="application/vnd.openxmlformats-officedocument.presentationml.slide+xml"/>
  <Override PartName="/ppt/slideLayouts/slideLayout9.xml" ContentType="application/vnd.openxmlformats-officedocument.presentationml.slideLayout+xml"/>
  <Override PartName="/ppt/slides/slide34.xml" ContentType="application/vnd.openxmlformats-officedocument.presentationml.slide+xml"/>
  <Override PartName="/ppt/notesSlides/notesSlide20.xml" ContentType="application/vnd.openxmlformats-officedocument.presentationml.notesSlide+xml"/>
  <Override PartName="/ppt/slides/slide2.xml" ContentType="application/vnd.openxmlformats-officedocument.presentationml.slide+xml"/>
  <Override PartName="/ppt/notesSlides/notesSlide36.xml" ContentType="application/vnd.openxmlformats-officedocument.presentationml.notesSlide+xml"/>
  <Override PartName="/ppt/slideLayouts/slideLayout2.xml" ContentType="application/vnd.openxmlformats-officedocument.presentationml.slideLayout+xml"/>
  <Override PartName="/ppt/slides/slide17.xml" ContentType="application/vnd.openxmlformats-officedocument.presentationml.slide+xml"/>
  <Override PartName="/ppt/notesSlides/notesSlide19.xml" ContentType="application/vnd.openxmlformats-officedocument.presentationml.notesSlide+xml"/>
  <Override PartName="/ppt/slides/slide10.xml" ContentType="application/vnd.openxmlformats-officedocument.presentationml.slide+xml"/>
  <Override PartName="/ppt/notesSlides/notesSlide12.xml" ContentType="application/vnd.openxmlformats-officedocument.presentationml.notesSlide+xml"/>
  <Override PartName="/docProps/app.xml" ContentType="application/vnd.openxmlformats-officedocument.extended-properties+xml"/>
  <Override PartName="/ppt/slides/slide48.xml" ContentType="application/vnd.openxmlformats-officedocument.presentationml.slide+xml"/>
  <Override PartName="/ppt/notesSlides/notesSlide34.xml" ContentType="application/vnd.openxmlformats-officedocument.presentationml.notesSlide+xml"/>
  <Override PartName="/ppt/notesSlides/notesSlide4.xml" ContentType="application/vnd.openxmlformats-officedocument.presentationml.notesSlide+xml"/>
  <Override PartName="/ppt/slides/slide41.xml" ContentType="application/vnd.openxmlformats-officedocument.presentationml.slide+xml"/>
  <Override PartName="/ppt/slides/slide24.xml" ContentType="application/vnd.openxmlformats-officedocument.presentationml.slide+xml"/>
  <Override PartName="/ppt/notesSlides/notesSlide10.xml" ContentType="application/vnd.openxmlformats-officedocument.presentationml.notesSlide+xml"/>
  <Override PartName="/ppt/notesSlides/notesSlide26.xml" ContentType="application/vnd.openxmlformats-officedocument.presentationml.notesSlide+xml"/>
  <Override PartName="/ppt/slides/slide8.xml" ContentType="application/vnd.openxmlformats-officedocument.presentationml.slide+xml"/>
  <Override PartName="/ppt/slideLayouts/slideLayout8.xml" ContentType="application/vnd.openxmlformats-officedocument.presentationml.slideLayout+xml"/>
  <Override PartName="/ppt/slides/slide33.xml" ContentType="application/vnd.openxmlformats-officedocument.presentationml.slide+xml"/>
  <Override PartName="/ppt/slides/slide1.xml" ContentType="application/vnd.openxmlformats-officedocument.presentationml.slide+xml"/>
  <Override PartName="/ppt/slideLayouts/slideLayout1.xml" ContentType="application/vnd.openxmlformats-officedocument.presentationml.slideLayout+xml"/>
  <Override PartName="/ppt/slides/slide16.xml" ContentType="application/vnd.openxmlformats-officedocument.presentationml.slide+xml"/>
  <Override PartName="/ppt/notesSlides/notesSlide18.xml" ContentType="application/vnd.openxmlformats-officedocument.presentationml.notesSlide+xml"/>
  <Default Extension="jpeg" ContentType="image/jpeg"/>
  <Override PartName="/ppt/viewProps.xml" ContentType="application/vnd.openxmlformats-officedocument.presentationml.viewProps+xml"/>
  <Override PartName="/ppt/notesSlides/notesSlide11.xml" ContentType="application/vnd.openxmlformats-officedocument.presentationml.notesSlide+xml"/>
  <Override PartName="/ppt/slides/slide47.xml" ContentType="application/vnd.openxmlformats-officedocument.presentationml.slide+xml"/>
  <Override PartName="/ppt/notesSlides/notesSlide33.xml" ContentType="application/vnd.openxmlformats-officedocument.presentationml.notesSlide+xml"/>
  <Override PartName="/ppt/notesSlides/notesSlide3.xml" ContentType="application/vnd.openxmlformats-officedocument.presentationml.notesSlide+xml"/>
  <Override PartName="/ppt/slides/slide40.xml" ContentType="application/vnd.openxmlformats-officedocument.presentationml.slide+xml"/>
  <Override PartName="/ppt/theme/theme2.xml" ContentType="application/vnd.openxmlformats-officedocument.theme+xml"/>
  <Override PartName="/ppt/slideLayouts/slideLayout11.xml" ContentType="application/vnd.openxmlformats-officedocument.presentationml.slideLayout+xml"/>
  <Override PartName="/ppt/slides/slide39.xml" ContentType="application/vnd.openxmlformats-officedocument.presentationml.slide+xml"/>
  <Override PartName="/ppt/slides/slide23.xml" ContentType="application/vnd.openxmlformats-officedocument.presentationml.slide+xml"/>
  <Override PartName="/ppt/slides/slide7.xml" ContentType="application/vnd.openxmlformats-officedocument.presentationml.slide+xml"/>
  <Override PartName="/ppt/notesSlides/notesSlide25.xml" ContentType="application/vnd.openxmlformats-officedocument.presentationml.notesSlide+xml"/>
  <Override PartName="/ppt/slideLayouts/slideLayout7.xml" ContentType="application/vnd.openxmlformats-officedocument.presentationml.slideLayout+xml"/>
  <Override PartName="/ppt/slides/slide32.xml" ContentType="application/vnd.openxmlformats-officedocument.presentationml.slide+xml"/>
  <Override PartName="/ppt/notesMasters/notesMaster1.xml" ContentType="application/vnd.openxmlformats-officedocument.presentationml.notesMaster+xml"/>
  <Override PartName="/ppt/slides/slide15.xml" ContentType="application/vnd.openxmlformats-officedocument.presentationml.slide+xml"/>
  <Override PartName="/ppt/notesSlides/notesSlide17.xml" ContentType="application/vnd.openxmlformats-officedocument.presentationml.notesSlide+xml"/>
  <Override PartName="/ppt/slides/slide46.xml" ContentType="application/vnd.openxmlformats-officedocument.presentationml.slide+xml"/>
  <Override PartName="/ppt/notesSlides/notesSlide32.xml" ContentType="application/vnd.openxmlformats-officedocument.presentationml.notesSlide+xml"/>
  <Override PartName="/ppt/notesSlides/notesSlide2.xml" ContentType="application/vnd.openxmlformats-officedocument.presentationml.notesSlide+xml"/>
  <Override PartName="/ppt/slides/slide29.xml" ContentType="application/vnd.openxmlformats-officedocument.presentationml.slide+xml"/>
  <Override PartName="/ppt/theme/theme1.xml" ContentType="application/vnd.openxmlformats-officedocument.theme+xml"/>
  <Override PartName="/ppt/slides/slide22.xml" ContentType="application/vnd.openxmlformats-officedocument.presentationml.slide+xml"/>
  <Override PartName="/ppt/slides/slide38.xml" ContentType="application/vnd.openxmlformats-officedocument.presentationml.slide+xml"/>
  <Override PartName="/ppt/presentation.xml" ContentType="application/vnd.openxmlformats-officedocument.presentationml.presentation.main+xml"/>
  <Override PartName="/ppt/slides/slide6.xml" ContentType="application/vnd.openxmlformats-officedocument.presentationml.slide+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slides/slide31.xml" ContentType="application/vnd.openxmlformats-officedocument.presentationml.slide+xml"/>
  <Default Extension="bin" ContentType="application/vnd.openxmlformats-officedocument.presentationml.printerSettings"/>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60" r:id="rId1"/>
  </p:sldMasterIdLst>
  <p:notesMasterIdLst>
    <p:notesMasterId r:id="rId51"/>
  </p:notesMasterIdLst>
  <p:sldIdLst>
    <p:sldId id="256" r:id="rId2"/>
    <p:sldId id="268" r:id="rId3"/>
    <p:sldId id="305" r:id="rId4"/>
    <p:sldId id="264" r:id="rId5"/>
    <p:sldId id="265" r:id="rId6"/>
    <p:sldId id="266" r:id="rId7"/>
    <p:sldId id="267" r:id="rId8"/>
    <p:sldId id="269" r:id="rId9"/>
    <p:sldId id="302" r:id="rId10"/>
    <p:sldId id="257" r:id="rId11"/>
    <p:sldId id="258" r:id="rId12"/>
    <p:sldId id="286" r:id="rId13"/>
    <p:sldId id="259" r:id="rId14"/>
    <p:sldId id="272" r:id="rId15"/>
    <p:sldId id="273" r:id="rId16"/>
    <p:sldId id="274" r:id="rId17"/>
    <p:sldId id="275" r:id="rId18"/>
    <p:sldId id="277" r:id="rId19"/>
    <p:sldId id="278" r:id="rId20"/>
    <p:sldId id="279" r:id="rId21"/>
    <p:sldId id="276" r:id="rId22"/>
    <p:sldId id="260" r:id="rId23"/>
    <p:sldId id="261" r:id="rId24"/>
    <p:sldId id="262" r:id="rId25"/>
    <p:sldId id="270" r:id="rId26"/>
    <p:sldId id="271" r:id="rId27"/>
    <p:sldId id="287" r:id="rId28"/>
    <p:sldId id="288" r:id="rId29"/>
    <p:sldId id="289" r:id="rId30"/>
    <p:sldId id="290" r:id="rId31"/>
    <p:sldId id="291" r:id="rId32"/>
    <p:sldId id="292" r:id="rId33"/>
    <p:sldId id="293" r:id="rId34"/>
    <p:sldId id="295" r:id="rId35"/>
    <p:sldId id="304" r:id="rId36"/>
    <p:sldId id="303" r:id="rId37"/>
    <p:sldId id="294" r:id="rId38"/>
    <p:sldId id="296" r:id="rId39"/>
    <p:sldId id="297" r:id="rId40"/>
    <p:sldId id="298" r:id="rId41"/>
    <p:sldId id="299" r:id="rId42"/>
    <p:sldId id="280" r:id="rId43"/>
    <p:sldId id="281" r:id="rId44"/>
    <p:sldId id="282" r:id="rId45"/>
    <p:sldId id="283" r:id="rId46"/>
    <p:sldId id="284" r:id="rId47"/>
    <p:sldId id="285" r:id="rId48"/>
    <p:sldId id="301" r:id="rId49"/>
    <p:sldId id="300"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15620"/>
    <p:restoredTop sz="72051" autoAdjust="0"/>
  </p:normalViewPr>
  <p:slideViewPr>
    <p:cSldViewPr>
      <p:cViewPr varScale="1">
        <p:scale>
          <a:sx n="59" d="100"/>
          <a:sy n="59" d="100"/>
        </p:scale>
        <p:origin x="-1768" y="-112"/>
      </p:cViewPr>
      <p:guideLst>
        <p:guide orient="horz" pos="2160"/>
        <p:guide pos="2880"/>
      </p:guideLst>
    </p:cSldViewPr>
  </p:slideViewPr>
  <p:notesTextViewPr>
    <p:cViewPr>
      <p:scale>
        <a:sx n="100" d="100"/>
        <a:sy n="100" d="100"/>
      </p:scale>
      <p:origin x="0" y="1752"/>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slide" Target="slides/slide49.xml"/><Relationship Id="rId51" Type="http://schemas.openxmlformats.org/officeDocument/2006/relationships/notesMaster" Target="notesMasters/notesMaster1.xml"/><Relationship Id="rId52" Type="http://schemas.openxmlformats.org/officeDocument/2006/relationships/printerSettings" Target="printerSettings/printerSettings1.bin"/><Relationship Id="rId53" Type="http://schemas.openxmlformats.org/officeDocument/2006/relationships/presProps" Target="presProps.xml"/><Relationship Id="rId54" Type="http://schemas.openxmlformats.org/officeDocument/2006/relationships/viewProps" Target="viewProps.xml"/><Relationship Id="rId55" Type="http://schemas.openxmlformats.org/officeDocument/2006/relationships/theme" Target="theme/theme1.xml"/><Relationship Id="rId56"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1EC9E0E-06DE-4218-BB50-938ECC07E3DE}" type="datetimeFigureOut">
              <a:rPr lang="en-GB" smtClean="0"/>
              <a:pPr/>
              <a:t>10/2/13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51F3B1A-D666-4396-AEE8-5CC8A2E0F427}"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1" Type="http://schemas.openxmlformats.org/officeDocument/2006/relationships/hyperlink" Target="http://en.wikipedia.org/wiki/Fire_sale" TargetMode="External"/><Relationship Id="rId12" Type="http://schemas.openxmlformats.org/officeDocument/2006/relationships/hyperlink" Target="http://en.wikipedia.org/wiki/Chapter_11" TargetMode="External"/><Relationship Id="rId13" Type="http://schemas.openxmlformats.org/officeDocument/2006/relationships/hyperlink" Target="http://en.wikipedia.org/wiki/Bankruptcy_in_the_United_States" TargetMode="External"/><Relationship Id="rId14" Type="http://schemas.openxmlformats.org/officeDocument/2006/relationships/hyperlink" Target="http://en.wikipedia.org/wiki/WorldCom" TargetMode="External"/><Relationship Id="rId1" Type="http://schemas.openxmlformats.org/officeDocument/2006/relationships/notesMaster" Target="../notesMasters/notesMaster1.xml"/><Relationship Id="rId2" Type="http://schemas.openxmlformats.org/officeDocument/2006/relationships/slide" Target="../slides/slide5.xml"/><Relationship Id="rId3" Type="http://schemas.openxmlformats.org/officeDocument/2006/relationships/hyperlink" Target="http://en.wikipedia.org/wiki/Kenneth_Lay" TargetMode="External"/><Relationship Id="rId4" Type="http://schemas.openxmlformats.org/officeDocument/2006/relationships/hyperlink" Target="http://en.wikipedia.org/wiki/Houston_Natural_Gas" TargetMode="External"/><Relationship Id="rId5" Type="http://schemas.openxmlformats.org/officeDocument/2006/relationships/hyperlink" Target="http://en.wikipedia.org/wiki/InterNorth" TargetMode="External"/><Relationship Id="rId6" Type="http://schemas.openxmlformats.org/officeDocument/2006/relationships/hyperlink" Target="http://en.wikipedia.org/wiki/Jeffrey_Skilling" TargetMode="External"/><Relationship Id="rId7" Type="http://schemas.openxmlformats.org/officeDocument/2006/relationships/hyperlink" Target="http://en.wikipedia.org/wiki/Special_purpose_entity" TargetMode="External"/><Relationship Id="rId8" Type="http://schemas.openxmlformats.org/officeDocument/2006/relationships/hyperlink" Target="http://en.wikipedia.org/wiki/United_States_dollar" TargetMode="External"/><Relationship Id="rId9" Type="http://schemas.openxmlformats.org/officeDocument/2006/relationships/hyperlink" Target="http://en.wikipedia.org/wiki/U.S._Securities_and_Exchange_Commission" TargetMode="External"/><Relationship Id="rId10" Type="http://schemas.openxmlformats.org/officeDocument/2006/relationships/hyperlink" Target="http://en.wikipedia.org/wiki/Dynegy" TargetMode="External"/></Relationships>
</file>

<file path=ppt/notesSlides/_rels/notesSlide4.xml.rels><?xml version="1.0" encoding="UTF-8" standalone="yes"?>
<Relationships xmlns="http://schemas.openxmlformats.org/package/2006/relationships"><Relationship Id="rId9" Type="http://schemas.openxmlformats.org/officeDocument/2006/relationships/hyperlink" Target="http://en.wikipedia.org/wiki/Henry_Waxman" TargetMode="External"/><Relationship Id="rId20" Type="http://schemas.openxmlformats.org/officeDocument/2006/relationships/hyperlink" Target="http://en.wikipedia.org/wiki/Ernst_&amp;_Young" TargetMode="External"/><Relationship Id="rId21" Type="http://schemas.openxmlformats.org/officeDocument/2006/relationships/hyperlink" Target="#cite_note-51"/><Relationship Id="rId22" Type="http://schemas.openxmlformats.org/officeDocument/2006/relationships/hyperlink" Target="http://en.wikipedia.org/wiki/New_York_Times" TargetMode="External"/><Relationship Id="rId23" Type="http://schemas.openxmlformats.org/officeDocument/2006/relationships/hyperlink" Target="http://en.wikipedia.org/wiki/Hudson_Castle_Group,_Inc." TargetMode="External"/><Relationship Id="rId24" Type="http://schemas.openxmlformats.org/officeDocument/2006/relationships/hyperlink" Target="#cite_note-52"/><Relationship Id="rId25" Type="http://schemas.openxmlformats.org/officeDocument/2006/relationships/hyperlink" Target="http://en.wikipedia.org/w/index.php?title=Bankruptcy_of_Lehman_Brothers&amp;action=edit&amp;section=11" TargetMode="External"/><Relationship Id="rId26" Type="http://schemas.openxmlformats.org/officeDocument/2006/relationships/hyperlink" Target="http://en.wikipedia.org/w/index.php?title=James_M._Peck&amp;action=edit&amp;redlink=1" TargetMode="External"/><Relationship Id="rId27" Type="http://schemas.openxmlformats.org/officeDocument/2006/relationships/hyperlink" Target="http://en.wikipedia.org/w/index.php?title=Section_363&amp;action=edit&amp;redlink=1" TargetMode="External"/><Relationship Id="rId10" Type="http://schemas.openxmlformats.org/officeDocument/2006/relationships/hyperlink" Target="#cite_note-Fuld_punched_in_face-48"/><Relationship Id="rId11" Type="http://schemas.openxmlformats.org/officeDocument/2006/relationships/hyperlink" Target="#cite_note-Fuld_punched_in_face-48"/><Relationship Id="rId12" Type="http://schemas.openxmlformats.org/officeDocument/2006/relationships/hyperlink" Target="#cite_note-49"/><Relationship Id="rId13" Type="http://schemas.openxmlformats.org/officeDocument/2006/relationships/hyperlink" Target="http://en.wikipedia.org/wiki/CNBC" TargetMode="External"/><Relationship Id="rId14" Type="http://schemas.openxmlformats.org/officeDocument/2006/relationships/hyperlink" Target="#cite_note-50"/><Relationship Id="rId15" Type="http://schemas.openxmlformats.org/officeDocument/2006/relationships/hyperlink" Target="http://en.wikipedia.org/w/index.php?title=Bankruptcy_of_Lehman_Brothers&amp;action=edit&amp;section=10" TargetMode="External"/><Relationship Id="rId16" Type="http://schemas.openxmlformats.org/officeDocument/2006/relationships/hyperlink" Target="http://en.wikipedia.org/wiki/Report_of_Anton_R._Valukas" TargetMode="External"/><Relationship Id="rId17" Type="http://schemas.openxmlformats.org/officeDocument/2006/relationships/hyperlink" Target="http://en.wikipedia.org/wiki/Repo_105" TargetMode="External"/><Relationship Id="rId18" Type="http://schemas.openxmlformats.org/officeDocument/2006/relationships/hyperlink" Target="http://en.wikipedia.org/wiki/Balance_sheet" TargetMode="External"/><Relationship Id="rId19" Type="http://schemas.openxmlformats.org/officeDocument/2006/relationships/hyperlink" Target="http://en.wikipedia.org/wiki/Andrew_Cuomo" TargetMode="External"/><Relationship Id="rId1" Type="http://schemas.openxmlformats.org/officeDocument/2006/relationships/notesMaster" Target="../notesMasters/notesMaster1.xml"/><Relationship Id="rId2" Type="http://schemas.openxmlformats.org/officeDocument/2006/relationships/slide" Target="../slides/slide6.xml"/><Relationship Id="rId3" Type="http://schemas.openxmlformats.org/officeDocument/2006/relationships/hyperlink" Target="http://en.wikipedia.org/wiki/Leverage_(finance)" TargetMode="External"/><Relationship Id="rId4" Type="http://schemas.openxmlformats.org/officeDocument/2006/relationships/hyperlink" Target="#cite_note-1"/><Relationship Id="rId5" Type="http://schemas.openxmlformats.org/officeDocument/2006/relationships/hyperlink" Target="#cite_note-2"/><Relationship Id="rId6" Type="http://schemas.openxmlformats.org/officeDocument/2006/relationships/hyperlink" Target="http://en.wikipedia.org/wiki/Richard_S._Fuld,_Jr." TargetMode="External"/><Relationship Id="rId7" Type="http://schemas.openxmlformats.org/officeDocument/2006/relationships/hyperlink" Target="http://en.wikipedia.org/wiki/U.S._House_of_Representatives" TargetMode="External"/><Relationship Id="rId8" Type="http://schemas.openxmlformats.org/officeDocument/2006/relationships/hyperlink" Target="http://en.wikipedia.org/wiki/United_States_House_Committee_on_Oversight_and_Government_Reform" TargetMode="Externa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8.xml.rels><?xml version="1.0" encoding="UTF-8" standalone="yes"?>
<Relationships xmlns="http://schemas.openxmlformats.org/package/2006/relationships"><Relationship Id="rId11" Type="http://schemas.openxmlformats.org/officeDocument/2006/relationships/hyperlink" Target="http://en.wikipedia.org/wiki/Psychology" TargetMode="External"/><Relationship Id="rId12" Type="http://schemas.openxmlformats.org/officeDocument/2006/relationships/hyperlink" Target="http://en.wikipedia.org/wiki/Frankfurt_School" TargetMode="External"/><Relationship Id="rId13" Type="http://schemas.openxmlformats.org/officeDocument/2006/relationships/hyperlink" Target="http://en.wikipedia.org/wiki/Michel_Foucault" TargetMode="External"/><Relationship Id="rId14" Type="http://schemas.openxmlformats.org/officeDocument/2006/relationships/hyperlink" Target="http://en.wikipedia.org/wiki/Jacques_Derrida" TargetMode="External"/><Relationship Id="rId15" Type="http://schemas.openxmlformats.org/officeDocument/2006/relationships/hyperlink" Target="http://en.wikipedia.org/wiki/Gilles_Deleuze" TargetMode="External"/><Relationship Id="rId16" Type="http://schemas.openxmlformats.org/officeDocument/2006/relationships/hyperlink" Target="http://en.wikipedia.org/wiki/Feminism" TargetMode="External"/><Relationship Id="rId17" Type="http://schemas.openxmlformats.org/officeDocument/2006/relationships/hyperlink" Target="http://en.wikipedia.org/wiki/Queer_theory" TargetMode="External"/><Relationship Id="rId18" Type="http://schemas.openxmlformats.org/officeDocument/2006/relationships/hyperlink" Target="http://en.wikipedia.org/wiki/Post-colonial_theory" TargetMode="External"/><Relationship Id="rId19" Type="http://schemas.openxmlformats.org/officeDocument/2006/relationships/hyperlink" Target="http://en.wikipedia.org/wiki/Anarchism" TargetMode="External"/><Relationship Id="rId1" Type="http://schemas.openxmlformats.org/officeDocument/2006/relationships/notesMaster" Target="../notesMasters/notesMaster1.xml"/><Relationship Id="rId2" Type="http://schemas.openxmlformats.org/officeDocument/2006/relationships/slide" Target="../slides/slide22.xml"/><Relationship Id="rId3" Type="http://schemas.openxmlformats.org/officeDocument/2006/relationships/hyperlink" Target="http://en.wikipedia.org/w/index.php?title=Mats_Alvesson&amp;action=edit&amp;redlink=1" TargetMode="External"/><Relationship Id="rId4" Type="http://schemas.openxmlformats.org/officeDocument/2006/relationships/hyperlink" Target="http://en.wikipedia.org/w/index.php?title=Hugh_Willmott&amp;action=edit&amp;redlink=1" TargetMode="External"/><Relationship Id="rId5" Type="http://schemas.openxmlformats.org/officeDocument/2006/relationships/hyperlink" Target="http://en.wikipedia.org/w/index.php?title=Critical_Management_Studies_(book)&amp;action=edit&amp;redlink=1" TargetMode="External"/><Relationship Id="rId6" Type="http://schemas.openxmlformats.org/officeDocument/2006/relationships/hyperlink" Target="http://en.wikipedia.org/wiki/Critical_theory" TargetMode="External"/><Relationship Id="rId7" Type="http://schemas.openxmlformats.org/officeDocument/2006/relationships/hyperlink" Target="http://en.wikipedia.org/wiki/Post-structuralist" TargetMode="External"/><Relationship Id="rId8" Type="http://schemas.openxmlformats.org/officeDocument/2006/relationships/hyperlink" Target="http://en.wikipedia.org/wiki/Sociology" TargetMode="External"/><Relationship Id="rId9" Type="http://schemas.openxmlformats.org/officeDocument/2006/relationships/hyperlink" Target="http://en.wikipedia.org/wiki/History" TargetMode="External"/><Relationship Id="rId10" Type="http://schemas.openxmlformats.org/officeDocument/2006/relationships/hyperlink" Target="http://en.wikipedia.org/wiki/Philosophy" TargetMode="External"/></Relationships>
</file>

<file path=ppt/notesSlides/_rels/notesSlide19.xml.rels><?xml version="1.0" encoding="UTF-8" standalone="yes"?>
<Relationships xmlns="http://schemas.openxmlformats.org/package/2006/relationships"><Relationship Id="rId9" Type="http://schemas.openxmlformats.org/officeDocument/2006/relationships/hyperlink" Target="http://en.wikipedia.org/wiki/Gilles_Deleuze" TargetMode="External"/><Relationship Id="rId20" Type="http://schemas.openxmlformats.org/officeDocument/2006/relationships/hyperlink" Target="http://en.wikipedia.org/wiki/Anarchy" TargetMode="External"/><Relationship Id="rId10" Type="http://schemas.openxmlformats.org/officeDocument/2006/relationships/hyperlink" Target="http://en.wikipedia.org/wiki/Feminism" TargetMode="External"/><Relationship Id="rId11" Type="http://schemas.openxmlformats.org/officeDocument/2006/relationships/hyperlink" Target="http://en.wikipedia.org/wiki/Feminist_movement" TargetMode="External"/><Relationship Id="rId12" Type="http://schemas.openxmlformats.org/officeDocument/2006/relationships/hyperlink" Target="http://en.wikipedia.org/wiki/Feminism_and_equality" TargetMode="External"/><Relationship Id="rId13" Type="http://schemas.openxmlformats.org/officeDocument/2006/relationships/hyperlink" Target="http://en.wikipedia.org/wiki/Women's_rights" TargetMode="External"/><Relationship Id="rId14" Type="http://schemas.openxmlformats.org/officeDocument/2006/relationships/hyperlink" Target="http://en.wikipedia.org/wiki/Post-colonial_theory" TargetMode="External"/><Relationship Id="rId15" Type="http://schemas.openxmlformats.org/officeDocument/2006/relationships/hyperlink" Target="http://en.wikipedia.org/wiki/Colonialism" TargetMode="External"/><Relationship Id="rId16" Type="http://schemas.openxmlformats.org/officeDocument/2006/relationships/hyperlink" Target="http://en.wikipedia.org/wiki/Anarchism" TargetMode="External"/><Relationship Id="rId17" Type="http://schemas.openxmlformats.org/officeDocument/2006/relationships/hyperlink" Target="http://en.wikipedia.org/wiki/Political_philosophy" TargetMode="External"/><Relationship Id="rId18" Type="http://schemas.openxmlformats.org/officeDocument/2006/relationships/hyperlink" Target="http://en.wikipedia.org/wiki/State_(polity)" TargetMode="External"/><Relationship Id="rId19" Type="http://schemas.openxmlformats.org/officeDocument/2006/relationships/hyperlink" Target="http://en.wikipedia.org/wiki/Stateless_society" TargetMode="External"/><Relationship Id="rId1" Type="http://schemas.openxmlformats.org/officeDocument/2006/relationships/notesMaster" Target="../notesMasters/notesMaster1.xml"/><Relationship Id="rId2" Type="http://schemas.openxmlformats.org/officeDocument/2006/relationships/slide" Target="../slides/slide23.xml"/><Relationship Id="rId3" Type="http://schemas.openxmlformats.org/officeDocument/2006/relationships/hyperlink" Target="http://en.wikipedia.org/wiki/Frankfurt_School" TargetMode="External"/><Relationship Id="rId4" Type="http://schemas.openxmlformats.org/officeDocument/2006/relationships/hyperlink" Target="http://en.wikipedia.org/wiki/Capitalist" TargetMode="External"/><Relationship Id="rId5" Type="http://schemas.openxmlformats.org/officeDocument/2006/relationships/hyperlink" Target="http://en.wikipedia.org/wiki/Soviet_Union" TargetMode="External"/><Relationship Id="rId6" Type="http://schemas.openxmlformats.org/officeDocument/2006/relationships/hyperlink" Target="http://en.wikipedia.org/wiki/Michel_Foucault" TargetMode="External"/><Relationship Id="rId7" Type="http://schemas.openxmlformats.org/officeDocument/2006/relationships/hyperlink" Target="http://en.wikipedia.org/wiki/Critical_theory" TargetMode="External"/><Relationship Id="rId8" Type="http://schemas.openxmlformats.org/officeDocument/2006/relationships/hyperlink" Target="http://en.wikipedia.org/wiki/Jacques_Derrida" TargetMode="Externa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7.xml.rels><?xml version="1.0" encoding="UTF-8" standalone="yes"?>
<Relationships xmlns="http://schemas.openxmlformats.org/package/2006/relationships"><Relationship Id="rId11" Type="http://schemas.openxmlformats.org/officeDocument/2006/relationships/hyperlink" Target="http://en.wikipedia.org/wiki/Society" TargetMode="External"/><Relationship Id="rId12" Type="http://schemas.openxmlformats.org/officeDocument/2006/relationships/hyperlink" Target="http://en.wikipedia.org/wiki/Base_and_superstructure" TargetMode="External"/><Relationship Id="rId13" Type="http://schemas.openxmlformats.org/officeDocument/2006/relationships/hyperlink" Target="http://en.wikipedia.org/wiki/Common_ownership" TargetMode="External"/><Relationship Id="rId14" Type="http://schemas.openxmlformats.org/officeDocument/2006/relationships/hyperlink" Target="http://en.wikipedia.org/wiki/Wage_labour" TargetMode="External"/><Relationship Id="rId1" Type="http://schemas.openxmlformats.org/officeDocument/2006/relationships/notesMaster" Target="../notesMasters/notesMaster1.xml"/><Relationship Id="rId2" Type="http://schemas.openxmlformats.org/officeDocument/2006/relationships/slide" Target="../slides/slide32.xml"/><Relationship Id="rId3" Type="http://schemas.openxmlformats.org/officeDocument/2006/relationships/hyperlink" Target="http://en.wikipedia.org/wiki/Economic_system" TargetMode="External"/><Relationship Id="rId4" Type="http://schemas.openxmlformats.org/officeDocument/2006/relationships/hyperlink" Target="http://en.wikipedia.org/wiki/Means_of_production" TargetMode="External"/><Relationship Id="rId5" Type="http://schemas.openxmlformats.org/officeDocument/2006/relationships/hyperlink" Target="http://en.wikipedia.org/wiki/Private_property" TargetMode="External"/><Relationship Id="rId6" Type="http://schemas.openxmlformats.org/officeDocument/2006/relationships/hyperlink" Target="http://en.wikipedia.org/wiki/Ownership" TargetMode="External"/><Relationship Id="rId7" Type="http://schemas.openxmlformats.org/officeDocument/2006/relationships/hyperlink" Target="http://en.wikipedia.org/wiki/Profit_(economics)" TargetMode="External"/><Relationship Id="rId8" Type="http://schemas.openxmlformats.org/officeDocument/2006/relationships/hyperlink" Target="http://en.wikipedia.org/wiki/Sociopolitical" TargetMode="External"/><Relationship Id="rId9" Type="http://schemas.openxmlformats.org/officeDocument/2006/relationships/hyperlink" Target="http://en.wikipedia.org/wiki/Classless_society" TargetMode="External"/><Relationship Id="rId10" Type="http://schemas.openxmlformats.org/officeDocument/2006/relationships/hyperlink" Target="http://en.wikipedia.org/wiki/Stateless_society" TargetMode="Externa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smtClean="0"/>
          </a:p>
          <a:p>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2</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http://www.cjbe.org/resources/273.pdf</a:t>
            </a:r>
          </a:p>
          <a:p>
            <a:r>
              <a:rPr lang="en-GB" sz="1200" kern="1200" baseline="0" dirty="0" smtClean="0">
                <a:solidFill>
                  <a:schemeClr val="tx1"/>
                </a:solidFill>
                <a:latin typeface="+mn-lt"/>
                <a:ea typeface="+mn-ea"/>
                <a:cs typeface="+mn-cs"/>
              </a:rPr>
              <a:t>Enron, Lehman Brothers, Bernie </a:t>
            </a:r>
            <a:r>
              <a:rPr lang="en-GB" sz="1200" kern="1200" baseline="0" dirty="0" err="1" smtClean="0">
                <a:solidFill>
                  <a:schemeClr val="tx1"/>
                </a:solidFill>
                <a:latin typeface="+mn-lt"/>
                <a:ea typeface="+mn-ea"/>
                <a:cs typeface="+mn-cs"/>
              </a:rPr>
              <a:t>Madoff</a:t>
            </a:r>
            <a:r>
              <a:rPr lang="en-GB" sz="1200" kern="1200" baseline="0" dirty="0" smtClean="0">
                <a:solidFill>
                  <a:schemeClr val="tx1"/>
                </a:solidFill>
                <a:latin typeface="+mn-lt"/>
                <a:ea typeface="+mn-ea"/>
                <a:cs typeface="+mn-cs"/>
              </a:rPr>
              <a:t>, Jeff Skilling—names that are on the tips of the tongues of businesspeople, legislators, regulators, journalists, and many others in society and that remind us that those who manage our business organisations could do a lot better at keeping the public trust. While the business schools and universities that educate managers cannot be held totally accountable for the financial crisis and the crisis of trust that has naturally flowed from it, no one teaching in a business school over the past several years can fail to be aware of societal pressure to do a better job in values education for future generations of top managers. </a:t>
            </a:r>
          </a:p>
          <a:p>
            <a:r>
              <a:rPr lang="en-GB" sz="1200" kern="1200" baseline="0" dirty="0" smtClean="0">
                <a:solidFill>
                  <a:schemeClr val="tx1"/>
                </a:solidFill>
                <a:latin typeface="+mn-lt"/>
                <a:ea typeface="+mn-ea"/>
                <a:cs typeface="+mn-cs"/>
              </a:rPr>
              <a:t>Enron – </a:t>
            </a:r>
          </a:p>
          <a:p>
            <a:r>
              <a:rPr lang="en-GB" dirty="0" smtClean="0"/>
              <a:t>Lehman Brothers</a:t>
            </a:r>
          </a:p>
          <a:p>
            <a:r>
              <a:rPr lang="en-GB" dirty="0" smtClean="0"/>
              <a:t>Bernie </a:t>
            </a:r>
            <a:r>
              <a:rPr lang="en-GB" dirty="0" err="1" smtClean="0"/>
              <a:t>Madoff</a:t>
            </a:r>
            <a:endParaRPr lang="en-GB" dirty="0" smtClean="0"/>
          </a:p>
          <a:p>
            <a:r>
              <a:rPr lang="en-GB" dirty="0" smtClean="0"/>
              <a:t>Jeff Skilling </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4</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Enron was formed in 1985 by </a:t>
            </a:r>
            <a:r>
              <a:rPr lang="en-GB" dirty="0" smtClean="0">
                <a:hlinkClick r:id="rId3" action="ppaction://hlinkfile" tooltip="Kenneth Lay"/>
              </a:rPr>
              <a:t>Kenneth Lay</a:t>
            </a:r>
            <a:r>
              <a:rPr lang="en-GB" dirty="0" smtClean="0"/>
              <a:t> after merging </a:t>
            </a:r>
            <a:r>
              <a:rPr lang="en-GB" dirty="0" smtClean="0">
                <a:hlinkClick r:id="rId4" action="ppaction://hlinkfile" tooltip="Houston Natural Gas"/>
              </a:rPr>
              <a:t>Houston Natural Gas</a:t>
            </a:r>
            <a:r>
              <a:rPr lang="en-GB" dirty="0" smtClean="0"/>
              <a:t> and </a:t>
            </a:r>
            <a:r>
              <a:rPr lang="en-GB" dirty="0" err="1" smtClean="0">
                <a:hlinkClick r:id="rId5" action="ppaction://hlinkfile" tooltip="InterNorth"/>
              </a:rPr>
              <a:t>InterNorth</a:t>
            </a:r>
            <a:r>
              <a:rPr lang="en-GB" dirty="0" smtClean="0"/>
              <a:t>. Several years later, when </a:t>
            </a:r>
            <a:r>
              <a:rPr lang="en-GB" dirty="0" smtClean="0">
                <a:hlinkClick r:id="rId6" action="ppaction://hlinkfile" tooltip="Jeffrey Skilling"/>
              </a:rPr>
              <a:t>Jeffrey Skilling</a:t>
            </a:r>
            <a:r>
              <a:rPr lang="en-GB" dirty="0" smtClean="0"/>
              <a:t> was hired, he developed a staff of executives that, through the use of accounting loopholes, </a:t>
            </a:r>
            <a:r>
              <a:rPr lang="en-GB" dirty="0" smtClean="0">
                <a:hlinkClick r:id="rId7" action="ppaction://hlinkfile" tooltip="Special purpose entity"/>
              </a:rPr>
              <a:t>special purpose entities</a:t>
            </a:r>
            <a:r>
              <a:rPr lang="en-GB" dirty="0" smtClean="0"/>
              <a:t>, and poor financial reporting, were able to hide billions in debt from failed deals and projects. </a:t>
            </a:r>
          </a:p>
          <a:p>
            <a:r>
              <a:rPr lang="en-GB" dirty="0" smtClean="0"/>
              <a:t>Shareholders lost nearly $11 billion when Enron's stock price, which hit a high of </a:t>
            </a:r>
            <a:r>
              <a:rPr lang="en-GB" dirty="0" smtClean="0">
                <a:hlinkClick r:id="rId8" action="ppaction://hlinkfile" tooltip="United States dollar"/>
              </a:rPr>
              <a:t>US$</a:t>
            </a:r>
            <a:r>
              <a:rPr lang="en-GB" dirty="0" smtClean="0"/>
              <a:t>90 per share in mid-2000, plummeted to less than $1 by the end of November 2001. The </a:t>
            </a:r>
            <a:r>
              <a:rPr lang="en-GB" dirty="0" smtClean="0">
                <a:hlinkClick r:id="rId9" action="ppaction://hlinkfile" tooltip="U.S. Securities and Exchange Commission"/>
              </a:rPr>
              <a:t>U.S. Securities and Exchange Commission</a:t>
            </a:r>
            <a:r>
              <a:rPr lang="en-GB" dirty="0" smtClean="0"/>
              <a:t> (SEC) began an investigation, and rival Houston competitor </a:t>
            </a:r>
            <a:r>
              <a:rPr lang="en-GB" dirty="0" smtClean="0">
                <a:hlinkClick r:id="rId10" action="ppaction://hlinkfile" tooltip="Dynegy"/>
              </a:rPr>
              <a:t>Dynegy</a:t>
            </a:r>
            <a:r>
              <a:rPr lang="en-GB" dirty="0" smtClean="0"/>
              <a:t> offered to purchase the company at a </a:t>
            </a:r>
            <a:r>
              <a:rPr lang="en-GB" dirty="0" smtClean="0">
                <a:hlinkClick r:id="rId11" action="ppaction://hlinkfile" tooltip="Fire sale"/>
              </a:rPr>
              <a:t>fire sale</a:t>
            </a:r>
            <a:r>
              <a:rPr lang="en-GB" dirty="0" smtClean="0"/>
              <a:t> price. The deal fell through, and on December 2, 2001, Enron filed for bankruptcy under </a:t>
            </a:r>
            <a:r>
              <a:rPr lang="en-GB" dirty="0" smtClean="0">
                <a:hlinkClick r:id="rId12" action="ppaction://hlinkfile" tooltip="Chapter 11"/>
              </a:rPr>
              <a:t>Chapter 11</a:t>
            </a:r>
            <a:r>
              <a:rPr lang="en-GB" dirty="0" smtClean="0"/>
              <a:t> of the </a:t>
            </a:r>
            <a:r>
              <a:rPr lang="en-GB" dirty="0" smtClean="0">
                <a:hlinkClick r:id="rId13" action="ppaction://hlinkfile" tooltip="Bankruptcy in the United States"/>
              </a:rPr>
              <a:t>United States Bankruptcy Code</a:t>
            </a:r>
            <a:r>
              <a:rPr lang="en-GB" dirty="0" smtClean="0"/>
              <a:t>. Enron's $63.4 billion in assets made it the largest corporate bankruptcy in U.S. history until </a:t>
            </a:r>
            <a:r>
              <a:rPr lang="en-GB" dirty="0" smtClean="0">
                <a:hlinkClick r:id="rId14" action="ppaction://hlinkfile" tooltip="WorldCom"/>
              </a:rPr>
              <a:t>WorldCom</a:t>
            </a:r>
            <a:r>
              <a:rPr lang="en-GB" dirty="0" smtClean="0"/>
              <a:t>'s bankruptcy the following year.</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5</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dirty="0" smtClean="0"/>
              <a:t>Lehman borrowed significant amounts to fund its investing in the years leading to its bankruptcy in 2008, a process known as </a:t>
            </a:r>
            <a:r>
              <a:rPr lang="en-GB" dirty="0" smtClean="0">
                <a:hlinkClick r:id="rId3" action="ppaction://hlinkfile" tooltip="Leverage (finance)"/>
              </a:rPr>
              <a:t>leveraging</a:t>
            </a:r>
            <a:r>
              <a:rPr lang="en-GB" dirty="0" smtClean="0"/>
              <a:t> or gearing. A significant portion of this investing was in housing-related assets, making it vulnerable to a downturn in that market. One measure of this risk-taking was its leverage ratio, a measure of the ratio of assets to owners equity, which increased from approximately 24:1 in 2003 to 31:1 by 2007.</a:t>
            </a:r>
            <a:r>
              <a:rPr lang="en-GB" baseline="30000" dirty="0" smtClean="0">
                <a:hlinkClick r:id="rId4" action="ppaction://hlinkfile"/>
              </a:rPr>
              <a:t>[2]</a:t>
            </a:r>
            <a:r>
              <a:rPr lang="en-GB" dirty="0" smtClean="0"/>
              <a:t> While generating tremendous profits during the boom, this vulnerable position meant that just a 3-4% decline in the value of its assets would entirely eliminate its book value or equity.</a:t>
            </a:r>
            <a:r>
              <a:rPr lang="en-GB" baseline="30000" dirty="0" smtClean="0">
                <a:hlinkClick r:id="rId5" action="ppaction://hlinkfile"/>
              </a:rPr>
              <a:t>[3]</a:t>
            </a:r>
            <a:r>
              <a:rPr lang="en-GB" dirty="0" smtClean="0"/>
              <a:t> Investment banks such as Lehman were not subject to the same regulations applied to depository banks to restrict their risk-taking</a:t>
            </a:r>
            <a:endParaRPr lang="en-GB" b="1" dirty="0" smtClean="0"/>
          </a:p>
          <a:p>
            <a:r>
              <a:rPr lang="en-GB" b="1" dirty="0" smtClean="0"/>
              <a:t>Controversy of executive pay during crisis</a:t>
            </a:r>
          </a:p>
          <a:p>
            <a:r>
              <a:rPr lang="en-GB" dirty="0" smtClean="0">
                <a:hlinkClick r:id="rId6" action="ppaction://hlinkfile" tooltip="Richard S. Fuld, Jr."/>
              </a:rPr>
              <a:t>Richard </a:t>
            </a:r>
            <a:r>
              <a:rPr lang="en-GB" dirty="0" err="1" smtClean="0">
                <a:hlinkClick r:id="rId6" action="ppaction://hlinkfile" tooltip="Richard S. Fuld, Jr."/>
              </a:rPr>
              <a:t>Fuld</a:t>
            </a:r>
            <a:r>
              <a:rPr lang="en-GB" dirty="0" smtClean="0"/>
              <a:t>, head of Lehman Brothers, faced questioning from the </a:t>
            </a:r>
            <a:r>
              <a:rPr lang="en-GB" dirty="0" smtClean="0">
                <a:hlinkClick r:id="rId7" action="ppaction://hlinkfile" tooltip="U.S. House of Representatives"/>
              </a:rPr>
              <a:t>U.S. House of Representatives</a:t>
            </a:r>
            <a:r>
              <a:rPr lang="en-GB" dirty="0" smtClean="0"/>
              <a:t>' </a:t>
            </a:r>
            <a:r>
              <a:rPr lang="en-GB" dirty="0" smtClean="0">
                <a:hlinkClick r:id="rId8" action="ppaction://hlinkfile" tooltip="United States House Committee on Oversight and Government Reform"/>
              </a:rPr>
              <a:t>Committee on Oversight and Government Reform</a:t>
            </a:r>
            <a:r>
              <a:rPr lang="en-GB" dirty="0" smtClean="0"/>
              <a:t>. Rep. </a:t>
            </a:r>
            <a:r>
              <a:rPr lang="en-GB" dirty="0" smtClean="0">
                <a:hlinkClick r:id="rId9" action="ppaction://hlinkfile" tooltip="Henry Waxman"/>
              </a:rPr>
              <a:t>Henry Waxman</a:t>
            </a:r>
            <a:r>
              <a:rPr lang="en-GB" dirty="0" smtClean="0"/>
              <a:t> (D-CA) asked: "Your company is now bankrupt, our economy is in crisis, but you get to keep $480 million (£276 million). I have a very basic question for you, is this fair?"</a:t>
            </a:r>
            <a:r>
              <a:rPr lang="en-GB" baseline="30000" dirty="0" smtClean="0">
                <a:hlinkClick r:id="rId10" action="ppaction://hlinkfile"/>
              </a:rPr>
              <a:t>[49]</a:t>
            </a:r>
            <a:r>
              <a:rPr lang="en-GB" dirty="0" smtClean="0"/>
              <a:t> </a:t>
            </a:r>
            <a:r>
              <a:rPr lang="en-GB" dirty="0" err="1" smtClean="0"/>
              <a:t>Fuld</a:t>
            </a:r>
            <a:r>
              <a:rPr lang="en-GB" dirty="0" smtClean="0"/>
              <a:t> said that he had in fact taken about $300 million (£173 million) in pay and bonuses over the past eight years.</a:t>
            </a:r>
            <a:r>
              <a:rPr lang="en-GB" baseline="30000" dirty="0" smtClean="0">
                <a:hlinkClick r:id="rId11" action="ppaction://hlinkfile"/>
              </a:rPr>
              <a:t>[49]</a:t>
            </a:r>
            <a:r>
              <a:rPr lang="en-GB" dirty="0" smtClean="0"/>
              <a:t> Despite </a:t>
            </a:r>
            <a:r>
              <a:rPr lang="en-GB" dirty="0" err="1" smtClean="0"/>
              <a:t>Fuld's</a:t>
            </a:r>
            <a:r>
              <a:rPr lang="en-GB" dirty="0" smtClean="0"/>
              <a:t> </a:t>
            </a:r>
            <a:r>
              <a:rPr lang="en-GB" dirty="0" err="1" smtClean="0"/>
              <a:t>defense</a:t>
            </a:r>
            <a:r>
              <a:rPr lang="en-GB" dirty="0" smtClean="0"/>
              <a:t> on his high pay, Lehman Brothers executive pay was reported to have increased significantly before filing for bankruptcy.</a:t>
            </a:r>
            <a:r>
              <a:rPr lang="en-GB" baseline="30000" dirty="0" smtClean="0">
                <a:hlinkClick r:id="rId12" action="ppaction://hlinkfile"/>
              </a:rPr>
              <a:t>[50]</a:t>
            </a:r>
            <a:r>
              <a:rPr lang="en-GB" dirty="0" smtClean="0"/>
              <a:t> On October 17, 2008, </a:t>
            </a:r>
            <a:r>
              <a:rPr lang="en-GB" dirty="0" smtClean="0">
                <a:hlinkClick r:id="rId13" action="ppaction://hlinkfile" tooltip="CNBC"/>
              </a:rPr>
              <a:t>CNBC</a:t>
            </a:r>
            <a:r>
              <a:rPr lang="en-GB" dirty="0" smtClean="0"/>
              <a:t> reported that several Lehman executives, including Richard </a:t>
            </a:r>
            <a:r>
              <a:rPr lang="en-GB" dirty="0" err="1" smtClean="0"/>
              <a:t>Fuld</a:t>
            </a:r>
            <a:r>
              <a:rPr lang="en-GB" dirty="0" smtClean="0"/>
              <a:t>, have been subpoenaed in a case relating to securities fraud.</a:t>
            </a:r>
            <a:r>
              <a:rPr lang="en-GB" baseline="30000" dirty="0" smtClean="0">
                <a:hlinkClick r:id="rId14" action="ppaction://hlinkfile"/>
              </a:rPr>
              <a:t>[51]</a:t>
            </a:r>
            <a:endParaRPr lang="en-GB" dirty="0" smtClean="0"/>
          </a:p>
          <a:p>
            <a:r>
              <a:rPr lang="en-GB" b="1" dirty="0" smtClean="0"/>
              <a:t>[</a:t>
            </a:r>
            <a:r>
              <a:rPr lang="en-GB" b="1" dirty="0" smtClean="0">
                <a:hlinkClick r:id="rId15" action="ppaction://hlinkfile" tooltip="Edit section: Accounting manipulation"/>
              </a:rPr>
              <a:t>edit</a:t>
            </a:r>
            <a:r>
              <a:rPr lang="en-GB" b="1" dirty="0" smtClean="0"/>
              <a:t>] Accounting manipulation</a:t>
            </a:r>
          </a:p>
          <a:p>
            <a:r>
              <a:rPr lang="en-GB" dirty="0" smtClean="0"/>
              <a:t>In March 2010, the </a:t>
            </a:r>
            <a:r>
              <a:rPr lang="en-GB" dirty="0" smtClean="0">
                <a:hlinkClick r:id="rId16" action="ppaction://hlinkfile" tooltip="Report of Anton R. Valukas"/>
              </a:rPr>
              <a:t>report of Anton R. </a:t>
            </a:r>
            <a:r>
              <a:rPr lang="en-GB" dirty="0" err="1" smtClean="0">
                <a:hlinkClick r:id="rId16" action="ppaction://hlinkfile" tooltip="Report of Anton R. Valukas"/>
              </a:rPr>
              <a:t>Valukas</a:t>
            </a:r>
            <a:r>
              <a:rPr lang="en-GB" dirty="0" smtClean="0"/>
              <a:t>, the Bankruptcy Examiner, drew attention to the use of </a:t>
            </a:r>
            <a:r>
              <a:rPr lang="en-GB" dirty="0" smtClean="0">
                <a:hlinkClick r:id="rId17" action="ppaction://hlinkfile" tooltip="Repo 105"/>
              </a:rPr>
              <a:t>Repo 105</a:t>
            </a:r>
            <a:r>
              <a:rPr lang="en-GB" dirty="0" smtClean="0"/>
              <a:t> transactions to boost the bank's apparent financial position around the date of the year-end </a:t>
            </a:r>
            <a:r>
              <a:rPr lang="en-GB" dirty="0" smtClean="0">
                <a:hlinkClick r:id="rId18" action="ppaction://hlinkfile" tooltip="Balance sheet"/>
              </a:rPr>
              <a:t>balance sheet</a:t>
            </a:r>
            <a:r>
              <a:rPr lang="en-GB" dirty="0" smtClean="0"/>
              <a:t>. The attorney general later </a:t>
            </a:r>
            <a:r>
              <a:rPr lang="en-GB" dirty="0" smtClean="0">
                <a:hlinkClick r:id="rId19" action="ppaction://hlinkfile" tooltip="Andrew Cuomo"/>
              </a:rPr>
              <a:t>Andrew Cuomo</a:t>
            </a:r>
            <a:r>
              <a:rPr lang="en-GB" dirty="0" smtClean="0"/>
              <a:t> filed charges against the bank's auditors </a:t>
            </a:r>
            <a:r>
              <a:rPr lang="en-GB" dirty="0" smtClean="0">
                <a:hlinkClick r:id="rId20" action="ppaction://hlinkfile" tooltip="Ernst &amp; Young"/>
              </a:rPr>
              <a:t>Ernst &amp; Young</a:t>
            </a:r>
            <a:r>
              <a:rPr lang="en-GB" dirty="0" smtClean="0"/>
              <a:t> in December 2010, alleging that the firm "substantially assisted... a massive accounting fraud" by approving the accounting treatment.</a:t>
            </a:r>
            <a:r>
              <a:rPr lang="en-GB" baseline="30000" dirty="0" smtClean="0">
                <a:hlinkClick r:id="rId21" action="ppaction://hlinkfile"/>
              </a:rPr>
              <a:t>[52]</a:t>
            </a:r>
            <a:endParaRPr lang="en-GB" dirty="0" smtClean="0"/>
          </a:p>
          <a:p>
            <a:r>
              <a:rPr lang="en-GB" dirty="0" smtClean="0"/>
              <a:t>On April 12, 2010, a </a:t>
            </a:r>
            <a:r>
              <a:rPr lang="en-GB" i="1" dirty="0" smtClean="0">
                <a:hlinkClick r:id="rId22" action="ppaction://hlinkfile" tooltip="New York Times"/>
              </a:rPr>
              <a:t>New York Times</a:t>
            </a:r>
            <a:r>
              <a:rPr lang="en-GB" dirty="0" smtClean="0"/>
              <a:t> story revealed that Lehman had used a small company, </a:t>
            </a:r>
            <a:r>
              <a:rPr lang="en-GB" dirty="0" smtClean="0">
                <a:hlinkClick r:id="rId23" action="ppaction://hlinkfile" tooltip="Hudson Castle Group, Inc."/>
              </a:rPr>
              <a:t>Hudson Castle</a:t>
            </a:r>
            <a:r>
              <a:rPr lang="en-GB" dirty="0" smtClean="0"/>
              <a:t>, to move a number of transactions and assets off Lehman's books as a means of manipulating accounting numbers of Lehman's finances and risks. One Lehman executive described Hudson Castle as an "alter ego" of Lehman. According to the story, Lehman owned one quarter of Hudson; Hudson's board was controlled by Lehman, most Hudson staff members were former Lehman employees.</a:t>
            </a:r>
            <a:r>
              <a:rPr lang="en-GB" baseline="30000" dirty="0" smtClean="0">
                <a:hlinkClick r:id="rId24" action="ppaction://hlinkfile"/>
              </a:rPr>
              <a:t>[53]</a:t>
            </a:r>
            <a:endParaRPr lang="en-GB" dirty="0" smtClean="0"/>
          </a:p>
          <a:p>
            <a:r>
              <a:rPr lang="en-GB" b="1" dirty="0" smtClean="0"/>
              <a:t>[</a:t>
            </a:r>
            <a:r>
              <a:rPr lang="en-GB" b="1" dirty="0" smtClean="0">
                <a:hlinkClick r:id="rId25" action="ppaction://hlinkfile" tooltip="Edit section: Section 363 Sale"/>
              </a:rPr>
              <a:t>edit</a:t>
            </a:r>
            <a:r>
              <a:rPr lang="en-GB" b="1" dirty="0" smtClean="0"/>
              <a:t>] Section 363 Sale</a:t>
            </a:r>
          </a:p>
          <a:p>
            <a:r>
              <a:rPr lang="en-GB" dirty="0" smtClean="0"/>
              <a:t>On February 22, 2011, Judge </a:t>
            </a:r>
            <a:r>
              <a:rPr lang="en-GB" sz="1200" kern="1200" dirty="0" smtClean="0">
                <a:solidFill>
                  <a:schemeClr val="tx1"/>
                </a:solidFill>
                <a:latin typeface="+mn-lt"/>
                <a:ea typeface="+mn-ea"/>
                <a:cs typeface="+mn-cs"/>
                <a:hlinkClick r:id="rId26" action="ppaction://hlinkfile" tooltip="James M. Peck (page does not exist)"/>
              </a:rPr>
              <a:t>James M. Peck</a:t>
            </a:r>
            <a:r>
              <a:rPr lang="en-GB" dirty="0" smtClean="0"/>
              <a:t> of the U.S. Bankruptcy Court in the Southern District of New York rejected claims by lawyers for the Lehman estate that Barclays had improperly reaped a windfall from the </a:t>
            </a:r>
            <a:r>
              <a:rPr lang="en-GB" sz="1200" kern="1200" dirty="0" smtClean="0">
                <a:solidFill>
                  <a:schemeClr val="tx1"/>
                </a:solidFill>
                <a:latin typeface="+mn-lt"/>
                <a:ea typeface="+mn-ea"/>
                <a:cs typeface="+mn-cs"/>
                <a:hlinkClick r:id="rId27" action="ppaction://hlinkfile" tooltip="Section 363 (page does not exist)"/>
              </a:rPr>
              <a:t>section 363</a:t>
            </a:r>
            <a:r>
              <a:rPr lang="en-GB" dirty="0" smtClean="0"/>
              <a:t> sale. "The sale process may have been imperfect, but it was still adequate under the exceptional circumstances of Lehman Week."</a:t>
            </a:r>
          </a:p>
          <a:p>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6</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We will look at business from the point of multi</a:t>
            </a:r>
            <a:r>
              <a:rPr lang="en-GB" baseline="0" dirty="0" smtClean="0"/>
              <a:t> stakeholder groups</a:t>
            </a:r>
          </a:p>
          <a:p>
            <a:r>
              <a:rPr lang="en-GB" baseline="0" dirty="0" smtClean="0"/>
              <a:t>We will look at business differently in the second semester</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8</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10</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smtClean="0">
                <a:solidFill>
                  <a:schemeClr val="tx1"/>
                </a:solidFill>
                <a:latin typeface="+mn-lt"/>
                <a:ea typeface="+mn-ea"/>
                <a:cs typeface="+mn-cs"/>
              </a:rPr>
              <a:t>The common core is deep scepticism regarding the moral defensibility and the social and ecological sustainability of prevailing conceptions and forms of management and organisation. CMS’s motivating concern is neither the personal failures of individual managers, nor the poor management of specific firms, but the social injustice and environmental destructiveness of the broader social and economic systems that these managers and firms serve and reproduce.</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11</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12</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A reflection on critical management studies</a:t>
            </a:r>
          </a:p>
          <a:p>
            <a:r>
              <a:rPr lang="en-GB" dirty="0" smtClean="0"/>
              <a:t>Authors: Devi </a:t>
            </a:r>
            <a:r>
              <a:rPr lang="en-GB" dirty="0" err="1" smtClean="0"/>
              <a:t>Akella</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13</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none" strike="noStrike" kern="1200" dirty="0" smtClean="0">
                <a:solidFill>
                  <a:schemeClr val="tx1"/>
                </a:solidFill>
                <a:latin typeface="+mn-lt"/>
                <a:ea typeface="+mn-ea"/>
                <a:cs typeface="+mn-cs"/>
              </a:rPr>
              <a:t>Enlightenment A philosophical movement of the 18th century that emphasized the use of reason to scrutinize previously accepted doctrines and traditions and that brought about many humanitarian reforms.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none" strike="noStrike" kern="1200" dirty="0" smtClean="0">
                <a:solidFill>
                  <a:schemeClr val="tx1"/>
                </a:solidFill>
                <a:latin typeface="+mn-lt"/>
                <a:ea typeface="+mn-ea"/>
                <a:cs typeface="+mn-cs"/>
              </a:rPr>
              <a:t/>
            </a:r>
            <a:br>
              <a:rPr lang="en-GB" sz="1200" u="none" strike="noStrike" kern="1200" dirty="0" smtClean="0">
                <a:solidFill>
                  <a:schemeClr val="tx1"/>
                </a:solidFill>
                <a:latin typeface="+mn-lt"/>
                <a:ea typeface="+mn-ea"/>
                <a:cs typeface="+mn-cs"/>
              </a:rPr>
            </a:br>
            <a:r>
              <a:rPr lang="en-GB" sz="1200" kern="1200" baseline="0" dirty="0" smtClean="0">
                <a:solidFill>
                  <a:schemeClr val="tx1"/>
                </a:solidFill>
                <a:latin typeface="+mn-lt"/>
                <a:ea typeface="+mn-ea"/>
                <a:cs typeface="+mn-cs"/>
              </a:rPr>
              <a:t>What is Critical Theory? – CT is a socio-philosophical school of thought which is part</a:t>
            </a:r>
          </a:p>
          <a:p>
            <a:r>
              <a:rPr lang="en-GB" sz="1200" kern="1200" baseline="0" dirty="0" smtClean="0">
                <a:solidFill>
                  <a:schemeClr val="tx1"/>
                </a:solidFill>
                <a:latin typeface="+mn-lt"/>
                <a:ea typeface="+mn-ea"/>
                <a:cs typeface="+mn-cs"/>
              </a:rPr>
              <a:t>of the tradition of the Enlightenment. CT’s basic concern is to analyse social conditions, to</a:t>
            </a:r>
          </a:p>
          <a:p>
            <a:r>
              <a:rPr lang="en-GB" sz="1200" kern="1200" baseline="0" dirty="0" smtClean="0">
                <a:solidFill>
                  <a:schemeClr val="tx1"/>
                </a:solidFill>
                <a:latin typeface="+mn-lt"/>
                <a:ea typeface="+mn-ea"/>
                <a:cs typeface="+mn-cs"/>
              </a:rPr>
              <a:t>criticize the unjustified use of power, and to change established social traditions and institutions</a:t>
            </a:r>
          </a:p>
          <a:p>
            <a:r>
              <a:rPr lang="en-GB" sz="1200" kern="1200" baseline="0" dirty="0" smtClean="0">
                <a:solidFill>
                  <a:schemeClr val="tx1"/>
                </a:solidFill>
                <a:latin typeface="+mn-lt"/>
                <a:ea typeface="+mn-ea"/>
                <a:cs typeface="+mn-cs"/>
              </a:rPr>
              <a:t>so that human beings are freed from dependency, subordination and suppression. </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14</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GB" sz="1200" kern="1200" baseline="0" dirty="0" smtClean="0">
                <a:solidFill>
                  <a:schemeClr val="tx1"/>
                </a:solidFill>
                <a:latin typeface="+mn-lt"/>
                <a:ea typeface="+mn-ea"/>
                <a:cs typeface="+mn-cs"/>
              </a:rPr>
              <a:t>Unlike traditional approaches to social theory, which merely aim to explain and understand the societal status quo, CT is oriented towards the development of a more humane, rational, and just</a:t>
            </a:r>
          </a:p>
          <a:p>
            <a:r>
              <a:rPr lang="en-GB" sz="1200" kern="1200" baseline="0" dirty="0" smtClean="0">
                <a:solidFill>
                  <a:schemeClr val="tx1"/>
                </a:solidFill>
                <a:latin typeface="+mn-lt"/>
                <a:ea typeface="+mn-ea"/>
                <a:cs typeface="+mn-cs"/>
              </a:rPr>
              <a:t>society. The success of the natural sciences in explaining natural phenomena and the associated</a:t>
            </a:r>
          </a:p>
          <a:p>
            <a:r>
              <a:rPr lang="en-GB" sz="1200" kern="1200" baseline="0" dirty="0" smtClean="0">
                <a:solidFill>
                  <a:schemeClr val="tx1"/>
                </a:solidFill>
                <a:latin typeface="+mn-lt"/>
                <a:ea typeface="+mn-ea"/>
                <a:cs typeface="+mn-cs"/>
              </a:rPr>
              <a:t>capability of bringing nature under technical control has seemed to demonstrate a superiority</a:t>
            </a:r>
          </a:p>
          <a:p>
            <a:r>
              <a:rPr lang="en-GB" sz="1200" kern="1200" baseline="0" dirty="0" smtClean="0">
                <a:solidFill>
                  <a:schemeClr val="tx1"/>
                </a:solidFill>
                <a:latin typeface="+mn-lt"/>
                <a:ea typeface="+mn-ea"/>
                <a:cs typeface="+mn-cs"/>
              </a:rPr>
              <a:t>of the rational, scientific method. At the same time, the normative-ethical dimension of</a:t>
            </a:r>
          </a:p>
          <a:p>
            <a:r>
              <a:rPr lang="en-GB" sz="1200" kern="1200" baseline="0" dirty="0" smtClean="0">
                <a:solidFill>
                  <a:schemeClr val="tx1"/>
                </a:solidFill>
                <a:latin typeface="+mn-lt"/>
                <a:ea typeface="+mn-ea"/>
                <a:cs typeface="+mn-cs"/>
              </a:rPr>
              <a:t>reason has been systematically excluded from scientific analysis. Values and normative</a:t>
            </a:r>
          </a:p>
          <a:p>
            <a:r>
              <a:rPr lang="en-GB" sz="1200" kern="1200" baseline="0" dirty="0" smtClean="0">
                <a:solidFill>
                  <a:schemeClr val="tx1"/>
                </a:solidFill>
                <a:latin typeface="+mn-lt"/>
                <a:ea typeface="+mn-ea"/>
                <a:cs typeface="+mn-cs"/>
              </a:rPr>
              <a:t>judgments are considered subjective and, seen from the scientific perspective, cannot be generalized</a:t>
            </a:r>
          </a:p>
          <a:p>
            <a:r>
              <a:rPr lang="en-GB" sz="1200" kern="1200" baseline="0" dirty="0" smtClean="0">
                <a:solidFill>
                  <a:schemeClr val="tx1"/>
                </a:solidFill>
                <a:latin typeface="+mn-lt"/>
                <a:ea typeface="+mn-ea"/>
                <a:cs typeface="+mn-cs"/>
              </a:rPr>
              <a:t>or verified. Therefore, science is obliged to refrain from value statements or normative</a:t>
            </a:r>
          </a:p>
          <a:p>
            <a:r>
              <a:rPr lang="en-GB" sz="1200" kern="1200" baseline="0" dirty="0" smtClean="0">
                <a:solidFill>
                  <a:schemeClr val="tx1"/>
                </a:solidFill>
                <a:latin typeface="+mn-lt"/>
                <a:ea typeface="+mn-ea"/>
                <a:cs typeface="+mn-cs"/>
              </a:rPr>
              <a:t>theory (value-free thesis). The social sciences have emerged as a scholarly discipline</a:t>
            </a:r>
          </a:p>
          <a:p>
            <a:r>
              <a:rPr lang="en-GB" sz="1200" kern="1200" baseline="0" dirty="0" smtClean="0">
                <a:solidFill>
                  <a:schemeClr val="tx1"/>
                </a:solidFill>
                <a:latin typeface="+mn-lt"/>
                <a:ea typeface="+mn-ea"/>
                <a:cs typeface="+mn-cs"/>
              </a:rPr>
              <a:t>whose claim to scientific status has been shaped and directed by the natural sciences insofar</a:t>
            </a:r>
          </a:p>
          <a:p>
            <a:r>
              <a:rPr lang="en-GB" sz="1200" kern="1200" baseline="0" dirty="0" smtClean="0">
                <a:solidFill>
                  <a:schemeClr val="tx1"/>
                </a:solidFill>
                <a:latin typeface="+mn-lt"/>
                <a:ea typeface="+mn-ea"/>
                <a:cs typeface="+mn-cs"/>
              </a:rPr>
              <a:t>as the latter have been adopted as the benchmark for developing objective and general knowledge.</a:t>
            </a:r>
          </a:p>
          <a:p>
            <a:r>
              <a:rPr lang="en-GB" sz="1200" kern="1200" baseline="0" dirty="0" smtClean="0">
                <a:solidFill>
                  <a:schemeClr val="tx1"/>
                </a:solidFill>
                <a:latin typeface="+mn-lt"/>
                <a:ea typeface="+mn-ea"/>
                <a:cs typeface="+mn-cs"/>
              </a:rPr>
              <a:t>As a result, positivism has assumed a dominant mode of theorising, both in the natural</a:t>
            </a:r>
          </a:p>
          <a:p>
            <a:r>
              <a:rPr lang="en-GB" sz="1200" kern="1200" baseline="0" dirty="0" smtClean="0">
                <a:solidFill>
                  <a:schemeClr val="tx1"/>
                </a:solidFill>
                <a:latin typeface="+mn-lt"/>
                <a:ea typeface="+mn-ea"/>
                <a:cs typeface="+mn-cs"/>
              </a:rPr>
              <a:t>and social sciences. What is meant by </a:t>
            </a:r>
            <a:r>
              <a:rPr lang="en-GB" sz="1200" i="1" kern="1200" baseline="0" dirty="0" smtClean="0">
                <a:solidFill>
                  <a:schemeClr val="tx1"/>
                </a:solidFill>
                <a:latin typeface="+mn-lt"/>
                <a:ea typeface="+mn-ea"/>
                <a:cs typeface="+mn-cs"/>
              </a:rPr>
              <a:t>Positivism here is the search for regularities in the</a:t>
            </a:r>
          </a:p>
          <a:p>
            <a:r>
              <a:rPr lang="en-GB" sz="1200" kern="1200" baseline="0" dirty="0" smtClean="0">
                <a:solidFill>
                  <a:schemeClr val="tx1"/>
                </a:solidFill>
                <a:latin typeface="+mn-lt"/>
                <a:ea typeface="+mn-ea"/>
                <a:cs typeface="+mn-cs"/>
              </a:rPr>
              <a:t>world by means of systematic observation and experimentation and also the explanation of</a:t>
            </a:r>
          </a:p>
          <a:p>
            <a:r>
              <a:rPr lang="en-GB" sz="1200" kern="1200" baseline="0" dirty="0" smtClean="0">
                <a:solidFill>
                  <a:schemeClr val="tx1"/>
                </a:solidFill>
                <a:latin typeface="+mn-lt"/>
                <a:ea typeface="+mn-ea"/>
                <a:cs typeface="+mn-cs"/>
              </a:rPr>
              <a:t>observed social phenomena with the help of general theories about causes and effects (see</a:t>
            </a:r>
          </a:p>
          <a:p>
            <a:r>
              <a:rPr lang="en-GB" sz="1200" kern="1200" baseline="0" dirty="0" smtClean="0">
                <a:solidFill>
                  <a:schemeClr val="tx1"/>
                </a:solidFill>
                <a:latin typeface="+mn-lt"/>
                <a:ea typeface="+mn-ea"/>
                <a:cs typeface="+mn-cs"/>
              </a:rPr>
              <a:t>Scherer 2003).</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15</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GB" sz="1200" kern="1200" baseline="0" dirty="0" smtClean="0">
                <a:solidFill>
                  <a:schemeClr val="tx1"/>
                </a:solidFill>
                <a:latin typeface="+mn-lt"/>
                <a:ea typeface="+mn-ea"/>
                <a:cs typeface="+mn-cs"/>
              </a:rPr>
              <a:t>In the 1920s and 30s </a:t>
            </a:r>
            <a:r>
              <a:rPr lang="en-GB" sz="1200" kern="1200" baseline="0" dirty="0" err="1" smtClean="0">
                <a:solidFill>
                  <a:schemeClr val="tx1"/>
                </a:solidFill>
                <a:latin typeface="+mn-lt"/>
                <a:ea typeface="+mn-ea"/>
                <a:cs typeface="+mn-cs"/>
              </a:rPr>
              <a:t>Horkheimer</a:t>
            </a:r>
            <a:r>
              <a:rPr lang="en-GB" sz="1200" kern="1200" baseline="0" dirty="0" smtClean="0">
                <a:solidFill>
                  <a:schemeClr val="tx1"/>
                </a:solidFill>
                <a:latin typeface="+mn-lt"/>
                <a:ea typeface="+mn-ea"/>
                <a:cs typeface="+mn-cs"/>
              </a:rPr>
              <a:t> and </a:t>
            </a:r>
            <a:r>
              <a:rPr lang="en-GB" sz="1200" kern="1200" baseline="0" dirty="0" err="1" smtClean="0">
                <a:solidFill>
                  <a:schemeClr val="tx1"/>
                </a:solidFill>
                <a:latin typeface="+mn-lt"/>
                <a:ea typeface="+mn-ea"/>
                <a:cs typeface="+mn-cs"/>
              </a:rPr>
              <a:t>Adorno</a:t>
            </a:r>
            <a:r>
              <a:rPr lang="en-GB" sz="1200" kern="1200" baseline="0" dirty="0" smtClean="0">
                <a:solidFill>
                  <a:schemeClr val="tx1"/>
                </a:solidFill>
                <a:latin typeface="+mn-lt"/>
                <a:ea typeface="+mn-ea"/>
                <a:cs typeface="+mn-cs"/>
              </a:rPr>
              <a:t> were active at the Frankfurt Institute of</a:t>
            </a:r>
          </a:p>
          <a:p>
            <a:r>
              <a:rPr lang="en-GB" sz="1200" kern="1200" baseline="0" dirty="0" smtClean="0">
                <a:solidFill>
                  <a:schemeClr val="tx1"/>
                </a:solidFill>
                <a:latin typeface="+mn-lt"/>
                <a:ea typeface="+mn-ea"/>
                <a:cs typeface="+mn-cs"/>
              </a:rPr>
              <a:t>Social Research. This Institute became known as the “Frankfurt School” and was dedicated to</a:t>
            </a:r>
          </a:p>
          <a:p>
            <a:r>
              <a:rPr lang="en-GB" sz="1200" kern="1200" baseline="0" dirty="0" smtClean="0">
                <a:solidFill>
                  <a:schemeClr val="tx1"/>
                </a:solidFill>
                <a:latin typeface="+mn-lt"/>
                <a:ea typeface="+mn-ea"/>
                <a:cs typeface="+mn-cs"/>
              </a:rPr>
              <a:t>the multidisciplinary and critical analysis of modern capitalism. After the Nazi seizure of</a:t>
            </a:r>
          </a:p>
          <a:p>
            <a:r>
              <a:rPr lang="en-GB" sz="1200" kern="1200" baseline="0" dirty="0" smtClean="0">
                <a:solidFill>
                  <a:schemeClr val="tx1"/>
                </a:solidFill>
                <a:latin typeface="+mn-lt"/>
                <a:ea typeface="+mn-ea"/>
                <a:cs typeface="+mn-cs"/>
              </a:rPr>
              <a:t>power, the institute was closed and the members of the Frankfurt School fled to Britain and</a:t>
            </a:r>
          </a:p>
          <a:p>
            <a:r>
              <a:rPr lang="en-GB" sz="1200" kern="1200" baseline="0" dirty="0" smtClean="0">
                <a:solidFill>
                  <a:schemeClr val="tx1"/>
                </a:solidFill>
                <a:latin typeface="+mn-lt"/>
                <a:ea typeface="+mn-ea"/>
                <a:cs typeface="+mn-cs"/>
              </a:rPr>
              <a:t>the US. In a seminal statement </a:t>
            </a:r>
            <a:r>
              <a:rPr lang="en-GB" sz="1200" kern="1200" baseline="0" dirty="0" err="1" smtClean="0">
                <a:solidFill>
                  <a:schemeClr val="tx1"/>
                </a:solidFill>
                <a:latin typeface="+mn-lt"/>
                <a:ea typeface="+mn-ea"/>
                <a:cs typeface="+mn-cs"/>
              </a:rPr>
              <a:t>Horkheimer</a:t>
            </a:r>
            <a:r>
              <a:rPr lang="en-GB" sz="1200" kern="1200" baseline="0" dirty="0" smtClean="0">
                <a:solidFill>
                  <a:schemeClr val="tx1"/>
                </a:solidFill>
                <a:latin typeface="+mn-lt"/>
                <a:ea typeface="+mn-ea"/>
                <a:cs typeface="+mn-cs"/>
              </a:rPr>
              <a:t> (1937) rejected the claim that social science can</a:t>
            </a:r>
          </a:p>
          <a:p>
            <a:r>
              <a:rPr lang="en-GB" sz="1200" kern="1200" baseline="0" dirty="0" smtClean="0">
                <a:solidFill>
                  <a:schemeClr val="tx1"/>
                </a:solidFill>
                <a:latin typeface="+mn-lt"/>
                <a:ea typeface="+mn-ea"/>
                <a:cs typeface="+mn-cs"/>
              </a:rPr>
              <a:t>produce objective, value-free knowledge of social reality. Instead, he argued that all social</a:t>
            </a:r>
          </a:p>
          <a:p>
            <a:r>
              <a:rPr lang="en-GB" sz="1200" kern="1200" baseline="0" dirty="0" smtClean="0">
                <a:solidFill>
                  <a:schemeClr val="tx1"/>
                </a:solidFill>
                <a:latin typeface="+mn-lt"/>
                <a:ea typeface="+mn-ea"/>
                <a:cs typeface="+mn-cs"/>
              </a:rPr>
              <a:t>patterns take shape within specific historical and cultural conditions and that the methods used</a:t>
            </a:r>
          </a:p>
          <a:p>
            <a:r>
              <a:rPr lang="en-GB" sz="1200" kern="1200" baseline="0" dirty="0" smtClean="0">
                <a:solidFill>
                  <a:schemeClr val="tx1"/>
                </a:solidFill>
                <a:latin typeface="+mn-lt"/>
                <a:ea typeface="+mn-ea"/>
                <a:cs typeface="+mn-cs"/>
              </a:rPr>
              <a:t>to analyse these conditions are also embedded within the same social contexts. While he rejected</a:t>
            </a:r>
          </a:p>
          <a:p>
            <a:r>
              <a:rPr lang="en-GB" sz="1200" kern="1200" baseline="0" dirty="0" smtClean="0">
                <a:solidFill>
                  <a:schemeClr val="tx1"/>
                </a:solidFill>
                <a:latin typeface="+mn-lt"/>
                <a:ea typeface="+mn-ea"/>
                <a:cs typeface="+mn-cs"/>
              </a:rPr>
              <a:t>the Marxian idea that social change would be brought about by the revolution of the</a:t>
            </a:r>
          </a:p>
          <a:p>
            <a:r>
              <a:rPr lang="en-GB" sz="1200" kern="1200" baseline="0" dirty="0" smtClean="0">
                <a:solidFill>
                  <a:schemeClr val="tx1"/>
                </a:solidFill>
                <a:latin typeface="+mn-lt"/>
                <a:ea typeface="+mn-ea"/>
                <a:cs typeface="+mn-cs"/>
              </a:rPr>
              <a:t>proletariat, </a:t>
            </a:r>
            <a:r>
              <a:rPr lang="en-GB" sz="1200" kern="1200" baseline="0" dirty="0" err="1" smtClean="0">
                <a:solidFill>
                  <a:schemeClr val="tx1"/>
                </a:solidFill>
                <a:latin typeface="+mn-lt"/>
                <a:ea typeface="+mn-ea"/>
                <a:cs typeface="+mn-cs"/>
              </a:rPr>
              <a:t>Horkheimer</a:t>
            </a:r>
            <a:r>
              <a:rPr lang="en-GB" sz="1200" kern="1200" baseline="0" dirty="0" smtClean="0">
                <a:solidFill>
                  <a:schemeClr val="tx1"/>
                </a:solidFill>
                <a:latin typeface="+mn-lt"/>
                <a:ea typeface="+mn-ea"/>
                <a:cs typeface="+mn-cs"/>
              </a:rPr>
              <a:t> was convinced that any and all individuals can become aware of their</a:t>
            </a:r>
          </a:p>
          <a:p>
            <a:r>
              <a:rPr lang="en-GB" sz="1200" kern="1200" baseline="0" dirty="0" smtClean="0">
                <a:solidFill>
                  <a:schemeClr val="tx1"/>
                </a:solidFill>
                <a:latin typeface="+mn-lt"/>
                <a:ea typeface="+mn-ea"/>
                <a:cs typeface="+mn-cs"/>
              </a:rPr>
              <a:t>conditions of oppression and subordination, that CT could provide the value-relevant knowledge</a:t>
            </a:r>
          </a:p>
          <a:p>
            <a:r>
              <a:rPr lang="en-GB" sz="1200" kern="1200" baseline="0" dirty="0" smtClean="0">
                <a:solidFill>
                  <a:schemeClr val="tx1"/>
                </a:solidFill>
                <a:latin typeface="+mn-lt"/>
                <a:ea typeface="+mn-ea"/>
                <a:cs typeface="+mn-cs"/>
              </a:rPr>
              <a:t>for this process of maturation, and that the revitalisation of the ideas of the Enlightenment</a:t>
            </a:r>
          </a:p>
          <a:p>
            <a:r>
              <a:rPr lang="en-GB" sz="1200" kern="1200" baseline="0" dirty="0" smtClean="0">
                <a:solidFill>
                  <a:schemeClr val="tx1"/>
                </a:solidFill>
                <a:latin typeface="+mn-lt"/>
                <a:ea typeface="+mn-ea"/>
                <a:cs typeface="+mn-cs"/>
              </a:rPr>
              <a:t>may help them to strengthen individual autonomy and civic liberties.</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16</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GB" dirty="0" smtClean="0"/>
              <a:t>http://www.iou.uzh.ch/bwl/publications/manuskripte/Scherer_OUP_Handbook_of_CMS_2009.pdf</a:t>
            </a:r>
          </a:p>
          <a:p>
            <a:r>
              <a:rPr lang="en-GB" dirty="0" smtClean="0"/>
              <a:t>http://www.yorku.ca/dreed/pdf/Stakeholder-Mgmt-Critical-Theory.pdf</a:t>
            </a:r>
          </a:p>
          <a:p>
            <a:r>
              <a:rPr lang="en-GB" dirty="0" smtClean="0"/>
              <a:t>http://statpac.org/walonick/organisational-theory.htm</a:t>
            </a:r>
          </a:p>
          <a:p>
            <a:r>
              <a:rPr lang="en-GB" dirty="0" smtClean="0"/>
              <a:t>http://www2.fek.su.se/kurser/METT/Documentation/Artikel%20-%20Alvesson.pdf ASS</a:t>
            </a:r>
          </a:p>
          <a:p>
            <a:r>
              <a:rPr lang="en-GB" dirty="0" smtClean="0"/>
              <a:t>http://www.jbs.cam.ac.uk/research/associates/pdfs/willmott_organisation_theory.pdf</a:t>
            </a:r>
          </a:p>
          <a:p>
            <a:r>
              <a:rPr lang="en-GB" dirty="0" err="1" smtClean="0"/>
              <a:t>Horkheimer</a:t>
            </a:r>
            <a:r>
              <a:rPr lang="en-GB" dirty="0" smtClean="0"/>
              <a:t> and </a:t>
            </a:r>
            <a:r>
              <a:rPr lang="en-GB" dirty="0" err="1" smtClean="0"/>
              <a:t>Adorno</a:t>
            </a:r>
            <a:r>
              <a:rPr lang="en-GB" dirty="0" smtClean="0"/>
              <a:t> (1947a) also continued to challenge the positivist science</a:t>
            </a:r>
          </a:p>
          <a:p>
            <a:r>
              <a:rPr lang="en-GB" dirty="0" smtClean="0"/>
              <a:t>model which is seen to blunt the capacity to develop critical analysis necessary for attaining</a:t>
            </a:r>
          </a:p>
          <a:p>
            <a:r>
              <a:rPr lang="en-GB" dirty="0" smtClean="0"/>
              <a:t>the Enlightenment ideal. In the Dialectic of Enlightenment, they argued that, although the</a:t>
            </a:r>
          </a:p>
          <a:p>
            <a:r>
              <a:rPr lang="en-GB" dirty="0" smtClean="0"/>
              <a:t>enlightenment aims “at liberating men from fear and establishing their sovereignty” (</a:t>
            </a:r>
            <a:r>
              <a:rPr lang="en-GB" dirty="0" err="1" smtClean="0"/>
              <a:t>Horkheimer</a:t>
            </a:r>
            <a:endParaRPr lang="en-GB" dirty="0" smtClean="0"/>
          </a:p>
          <a:p>
            <a:r>
              <a:rPr lang="en-GB" dirty="0" smtClean="0"/>
              <a:t>and </a:t>
            </a:r>
            <a:r>
              <a:rPr lang="en-GB" dirty="0" err="1" smtClean="0"/>
              <a:t>Adorno</a:t>
            </a:r>
            <a:r>
              <a:rPr lang="en-GB" dirty="0" smtClean="0"/>
              <a:t> 1947a: 3), modern society and its dominant positivist model of science</a:t>
            </a:r>
          </a:p>
          <a:p>
            <a:r>
              <a:rPr lang="en-GB" dirty="0" smtClean="0"/>
              <a:t>focus on a one-sided instrumental conception of reason. Using scientific methods human beings</a:t>
            </a:r>
          </a:p>
          <a:p>
            <a:r>
              <a:rPr lang="en-GB" dirty="0" smtClean="0"/>
              <a:t>are able to dominate nature and social institutions. Thus science becomes an efficient</a:t>
            </a:r>
          </a:p>
          <a:p>
            <a:r>
              <a:rPr lang="en-GB" dirty="0" smtClean="0"/>
              <a:t>instrument of control for those who are in office and power. In effect, this leads to new forms</a:t>
            </a:r>
          </a:p>
          <a:p>
            <a:r>
              <a:rPr lang="en-GB" dirty="0" smtClean="0"/>
              <a:t>of domination that are even more powerful and destructive than those grounded in tradition,</a:t>
            </a:r>
          </a:p>
          <a:p>
            <a:r>
              <a:rPr lang="en-GB" dirty="0" smtClean="0"/>
              <a:t>common sense, and religion.</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17</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baseline="0" dirty="0" smtClean="0">
                <a:solidFill>
                  <a:schemeClr val="tx1"/>
                </a:solidFill>
                <a:latin typeface="+mn-lt"/>
                <a:ea typeface="+mn-ea"/>
                <a:cs typeface="+mn-cs"/>
              </a:rPr>
              <a:t>After the war, </a:t>
            </a:r>
            <a:r>
              <a:rPr lang="en-GB" sz="1200" kern="1200" baseline="0" dirty="0" err="1" smtClean="0">
                <a:solidFill>
                  <a:schemeClr val="tx1"/>
                </a:solidFill>
                <a:latin typeface="+mn-lt"/>
                <a:ea typeface="+mn-ea"/>
                <a:cs typeface="+mn-cs"/>
              </a:rPr>
              <a:t>Horkheimer</a:t>
            </a:r>
            <a:r>
              <a:rPr lang="en-GB" sz="1200" kern="1200" baseline="0" dirty="0" smtClean="0">
                <a:solidFill>
                  <a:schemeClr val="tx1"/>
                </a:solidFill>
                <a:latin typeface="+mn-lt"/>
                <a:ea typeface="+mn-ea"/>
                <a:cs typeface="+mn-cs"/>
              </a:rPr>
              <a:t> and </a:t>
            </a:r>
            <a:r>
              <a:rPr lang="en-GB" sz="1200" kern="1200" baseline="0" dirty="0" err="1" smtClean="0">
                <a:solidFill>
                  <a:schemeClr val="tx1"/>
                </a:solidFill>
                <a:latin typeface="+mn-lt"/>
                <a:ea typeface="+mn-ea"/>
                <a:cs typeface="+mn-cs"/>
              </a:rPr>
              <a:t>Adorno</a:t>
            </a:r>
            <a:r>
              <a:rPr lang="en-GB" sz="1200" kern="1200" baseline="0" dirty="0" smtClean="0">
                <a:solidFill>
                  <a:schemeClr val="tx1"/>
                </a:solidFill>
                <a:latin typeface="+mn-lt"/>
                <a:ea typeface="+mn-ea"/>
                <a:cs typeface="+mn-cs"/>
              </a:rPr>
              <a:t> returned to Frankfurt and re-established the</a:t>
            </a:r>
          </a:p>
          <a:p>
            <a:r>
              <a:rPr lang="en-GB" sz="1200" kern="1200" baseline="0" dirty="0" smtClean="0">
                <a:solidFill>
                  <a:schemeClr val="tx1"/>
                </a:solidFill>
                <a:latin typeface="+mn-lt"/>
                <a:ea typeface="+mn-ea"/>
                <a:cs typeface="+mn-cs"/>
              </a:rPr>
              <a:t>school. However, as a consequence of the Holocaust and the inhumanity of the totalitarian</a:t>
            </a:r>
          </a:p>
          <a:p>
            <a:r>
              <a:rPr lang="en-GB" sz="1200" kern="1200" baseline="0" dirty="0" smtClean="0">
                <a:solidFill>
                  <a:schemeClr val="tx1"/>
                </a:solidFill>
                <a:latin typeface="+mn-lt"/>
                <a:ea typeface="+mn-ea"/>
                <a:cs typeface="+mn-cs"/>
              </a:rPr>
              <a:t>systems in Third Reich Germany, Fascist Italy, and Stalinist Soviet Union, their optimism</a:t>
            </a:r>
          </a:p>
          <a:p>
            <a:r>
              <a:rPr lang="en-GB" sz="1200" kern="1200" baseline="0" dirty="0" smtClean="0">
                <a:solidFill>
                  <a:schemeClr val="tx1"/>
                </a:solidFill>
                <a:latin typeface="+mn-lt"/>
                <a:ea typeface="+mn-ea"/>
                <a:cs typeface="+mn-cs"/>
              </a:rPr>
              <a:t>about the possibilities of bringing about social change in modern societies through education</a:t>
            </a:r>
          </a:p>
          <a:p>
            <a:r>
              <a:rPr lang="en-GB" sz="1200" kern="1200" baseline="0" dirty="0" smtClean="0">
                <a:solidFill>
                  <a:schemeClr val="tx1"/>
                </a:solidFill>
                <a:latin typeface="+mn-lt"/>
                <a:ea typeface="+mn-ea"/>
                <a:cs typeface="+mn-cs"/>
              </a:rPr>
              <a:t>and enlightenment had faded (</a:t>
            </a:r>
            <a:r>
              <a:rPr lang="en-GB" sz="1200" kern="1200" baseline="0" dirty="0" err="1" smtClean="0">
                <a:solidFill>
                  <a:schemeClr val="tx1"/>
                </a:solidFill>
                <a:latin typeface="+mn-lt"/>
                <a:ea typeface="+mn-ea"/>
                <a:cs typeface="+mn-cs"/>
              </a:rPr>
              <a:t>Horkheimer</a:t>
            </a:r>
            <a:r>
              <a:rPr lang="en-GB" sz="1200" kern="1200" baseline="0" dirty="0" smtClean="0">
                <a:solidFill>
                  <a:schemeClr val="tx1"/>
                </a:solidFill>
                <a:latin typeface="+mn-lt"/>
                <a:ea typeface="+mn-ea"/>
                <a:cs typeface="+mn-cs"/>
              </a:rPr>
              <a:t> and </a:t>
            </a:r>
            <a:r>
              <a:rPr lang="en-GB" sz="1200" kern="1200" baseline="0" dirty="0" err="1" smtClean="0">
                <a:solidFill>
                  <a:schemeClr val="tx1"/>
                </a:solidFill>
                <a:latin typeface="+mn-lt"/>
                <a:ea typeface="+mn-ea"/>
                <a:cs typeface="+mn-cs"/>
              </a:rPr>
              <a:t>Adorno</a:t>
            </a:r>
            <a:r>
              <a:rPr lang="en-GB" sz="1200" kern="1200" baseline="0" dirty="0" smtClean="0">
                <a:solidFill>
                  <a:schemeClr val="tx1"/>
                </a:solidFill>
                <a:latin typeface="+mn-lt"/>
                <a:ea typeface="+mn-ea"/>
                <a:cs typeface="+mn-cs"/>
              </a:rPr>
              <a:t> 1947b). During this time, </a:t>
            </a:r>
            <a:r>
              <a:rPr lang="en-GB" sz="1200" kern="1200" baseline="0" dirty="0" err="1" smtClean="0">
                <a:solidFill>
                  <a:schemeClr val="tx1"/>
                </a:solidFill>
                <a:latin typeface="+mn-lt"/>
                <a:ea typeface="+mn-ea"/>
                <a:cs typeface="+mn-cs"/>
              </a:rPr>
              <a:t>Adorno</a:t>
            </a:r>
            <a:endParaRPr lang="en-GB" sz="1200" kern="1200" baseline="0" dirty="0" smtClean="0">
              <a:solidFill>
                <a:schemeClr val="tx1"/>
              </a:solidFill>
              <a:latin typeface="+mn-lt"/>
              <a:ea typeface="+mn-ea"/>
              <a:cs typeface="+mn-cs"/>
            </a:endParaRPr>
          </a:p>
          <a:p>
            <a:r>
              <a:rPr lang="en-GB" sz="1200" kern="1200" baseline="0" dirty="0" smtClean="0">
                <a:solidFill>
                  <a:schemeClr val="tx1"/>
                </a:solidFill>
                <a:latin typeface="+mn-lt"/>
                <a:ea typeface="+mn-ea"/>
                <a:cs typeface="+mn-cs"/>
              </a:rPr>
              <a:t>mainly focused on the cultural analysis of aesthetics and music. </a:t>
            </a:r>
            <a:r>
              <a:rPr lang="en-GB" sz="1200" kern="1200" baseline="0" dirty="0" err="1" smtClean="0">
                <a:solidFill>
                  <a:schemeClr val="tx1"/>
                </a:solidFill>
                <a:latin typeface="+mn-lt"/>
                <a:ea typeface="+mn-ea"/>
                <a:cs typeface="+mn-cs"/>
              </a:rPr>
              <a:t>Adorno</a:t>
            </a:r>
            <a:r>
              <a:rPr lang="en-GB" sz="1200" kern="1200" baseline="0" dirty="0" smtClean="0">
                <a:solidFill>
                  <a:schemeClr val="tx1"/>
                </a:solidFill>
                <a:latin typeface="+mn-lt"/>
                <a:ea typeface="+mn-ea"/>
                <a:cs typeface="+mn-cs"/>
              </a:rPr>
              <a:t> also criticized the</a:t>
            </a:r>
          </a:p>
          <a:p>
            <a:r>
              <a:rPr lang="en-GB" sz="1200" kern="1200" baseline="0" dirty="0" smtClean="0">
                <a:solidFill>
                  <a:schemeClr val="tx1"/>
                </a:solidFill>
                <a:latin typeface="+mn-lt"/>
                <a:ea typeface="+mn-ea"/>
                <a:cs typeface="+mn-cs"/>
              </a:rPr>
              <a:t>status of empirical research in sociology and became one of the protagonists in the </a:t>
            </a:r>
            <a:r>
              <a:rPr lang="en-GB" sz="1200" i="1" kern="1200" baseline="0" dirty="0" err="1" smtClean="0">
                <a:solidFill>
                  <a:schemeClr val="tx1"/>
                </a:solidFill>
                <a:latin typeface="+mn-lt"/>
                <a:ea typeface="+mn-ea"/>
                <a:cs typeface="+mn-cs"/>
              </a:rPr>
              <a:t>Positivismusstreit</a:t>
            </a:r>
            <a:endParaRPr lang="en-GB" sz="1200" i="1" kern="1200" baseline="0" dirty="0" smtClean="0">
              <a:solidFill>
                <a:schemeClr val="tx1"/>
              </a:solidFill>
              <a:latin typeface="+mn-lt"/>
              <a:ea typeface="+mn-ea"/>
              <a:cs typeface="+mn-cs"/>
            </a:endParaRPr>
          </a:p>
          <a:p>
            <a:r>
              <a:rPr lang="en-GB" sz="1200" kern="1200" baseline="0" dirty="0" smtClean="0">
                <a:solidFill>
                  <a:schemeClr val="tx1"/>
                </a:solidFill>
                <a:latin typeface="+mn-lt"/>
                <a:ea typeface="+mn-ea"/>
                <a:cs typeface="+mn-cs"/>
              </a:rPr>
              <a:t>(positivism debate) in German sociology where, together with </a:t>
            </a:r>
            <a:r>
              <a:rPr lang="en-GB" sz="1200" kern="1200" baseline="0" dirty="0" err="1" smtClean="0">
                <a:solidFill>
                  <a:schemeClr val="tx1"/>
                </a:solidFill>
                <a:latin typeface="+mn-lt"/>
                <a:ea typeface="+mn-ea"/>
                <a:cs typeface="+mn-cs"/>
              </a:rPr>
              <a:t>Jürgen</a:t>
            </a:r>
            <a:r>
              <a:rPr lang="en-GB" sz="1200" kern="1200" baseline="0" dirty="0" smtClean="0">
                <a:solidFill>
                  <a:schemeClr val="tx1"/>
                </a:solidFill>
                <a:latin typeface="+mn-lt"/>
                <a:ea typeface="+mn-ea"/>
                <a:cs typeface="+mn-cs"/>
              </a:rPr>
              <a:t> </a:t>
            </a:r>
            <a:r>
              <a:rPr lang="en-GB" sz="1200" kern="1200" baseline="0" dirty="0" err="1" smtClean="0">
                <a:solidFill>
                  <a:schemeClr val="tx1"/>
                </a:solidFill>
                <a:latin typeface="+mn-lt"/>
                <a:ea typeface="+mn-ea"/>
                <a:cs typeface="+mn-cs"/>
              </a:rPr>
              <a:t>Habermas</a:t>
            </a:r>
            <a:r>
              <a:rPr lang="en-GB" sz="1200" kern="1200" baseline="0" dirty="0" smtClean="0">
                <a:solidFill>
                  <a:schemeClr val="tx1"/>
                </a:solidFill>
                <a:latin typeface="+mn-lt"/>
                <a:ea typeface="+mn-ea"/>
                <a:cs typeface="+mn-cs"/>
              </a:rPr>
              <a:t>, he</a:t>
            </a:r>
          </a:p>
          <a:p>
            <a:r>
              <a:rPr lang="en-GB" sz="1200" kern="1200" baseline="0" dirty="0" smtClean="0">
                <a:solidFill>
                  <a:schemeClr val="tx1"/>
                </a:solidFill>
                <a:latin typeface="+mn-lt"/>
                <a:ea typeface="+mn-ea"/>
                <a:cs typeface="+mn-cs"/>
              </a:rPr>
              <a:t>argued against positivist philosophers such as Hans Albert and Karl Popper (</a:t>
            </a:r>
            <a:r>
              <a:rPr lang="en-GB" sz="1200" kern="1200" baseline="0" dirty="0" err="1" smtClean="0">
                <a:solidFill>
                  <a:schemeClr val="tx1"/>
                </a:solidFill>
                <a:latin typeface="+mn-lt"/>
                <a:ea typeface="+mn-ea"/>
                <a:cs typeface="+mn-cs"/>
              </a:rPr>
              <a:t>Adorno</a:t>
            </a:r>
            <a:r>
              <a:rPr lang="en-GB" sz="1200" kern="1200" baseline="0" dirty="0" smtClean="0">
                <a:solidFill>
                  <a:schemeClr val="tx1"/>
                </a:solidFill>
                <a:latin typeface="+mn-lt"/>
                <a:ea typeface="+mn-ea"/>
                <a:cs typeface="+mn-cs"/>
              </a:rPr>
              <a:t> et al.</a:t>
            </a:r>
          </a:p>
          <a:p>
            <a:r>
              <a:rPr lang="en-GB" sz="1200" kern="1200" baseline="0" dirty="0" smtClean="0">
                <a:solidFill>
                  <a:schemeClr val="tx1"/>
                </a:solidFill>
                <a:latin typeface="+mn-lt"/>
                <a:ea typeface="+mn-ea"/>
                <a:cs typeface="+mn-cs"/>
              </a:rPr>
              <a:t>1976).</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18</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GB" sz="1200" kern="1200" baseline="0" dirty="0" smtClean="0">
                <a:solidFill>
                  <a:schemeClr val="tx1"/>
                </a:solidFill>
                <a:latin typeface="+mn-lt"/>
                <a:ea typeface="+mn-ea"/>
                <a:cs typeface="+mn-cs"/>
              </a:rPr>
              <a:t>With the students’ revolt in the 1960s, the critical ideas of the School’s members</a:t>
            </a:r>
          </a:p>
          <a:p>
            <a:r>
              <a:rPr lang="en-GB" sz="1200" kern="1200" baseline="0" dirty="0" smtClean="0">
                <a:solidFill>
                  <a:schemeClr val="tx1"/>
                </a:solidFill>
                <a:latin typeface="+mn-lt"/>
                <a:ea typeface="+mn-ea"/>
                <a:cs typeface="+mn-cs"/>
              </a:rPr>
              <a:t>gained practical significance and wider recognition. The work of Marcuse (1964) was especially</a:t>
            </a:r>
          </a:p>
          <a:p>
            <a:r>
              <a:rPr lang="en-GB" sz="1200" kern="1200" baseline="0" dirty="0" smtClean="0">
                <a:solidFill>
                  <a:schemeClr val="tx1"/>
                </a:solidFill>
                <a:latin typeface="+mn-lt"/>
                <a:ea typeface="+mn-ea"/>
                <a:cs typeface="+mn-cs"/>
              </a:rPr>
              <a:t>well received at that time. Marcuse acknowledged that he had previously overestimated</a:t>
            </a:r>
          </a:p>
          <a:p>
            <a:r>
              <a:rPr lang="en-GB" sz="1200" kern="1200" baseline="0" dirty="0" smtClean="0">
                <a:solidFill>
                  <a:schemeClr val="tx1"/>
                </a:solidFill>
                <a:latin typeface="+mn-lt"/>
                <a:ea typeface="+mn-ea"/>
                <a:cs typeface="+mn-cs"/>
              </a:rPr>
              <a:t>the pacifying effects of the mass media and that people at the margins – such as students, intellectuals,</a:t>
            </a:r>
          </a:p>
          <a:p>
            <a:r>
              <a:rPr lang="en-GB" sz="1200" kern="1200" baseline="0" dirty="0" smtClean="0">
                <a:solidFill>
                  <a:schemeClr val="tx1"/>
                </a:solidFill>
                <a:latin typeface="+mn-lt"/>
                <a:ea typeface="+mn-ea"/>
                <a:cs typeface="+mn-cs"/>
              </a:rPr>
              <a:t>and artists – were capable of rejecting the materialist lifestyle of capitalist societies</a:t>
            </a:r>
          </a:p>
          <a:p>
            <a:r>
              <a:rPr lang="en-GB" sz="1200" kern="1200" baseline="0" dirty="0" smtClean="0">
                <a:solidFill>
                  <a:schemeClr val="tx1"/>
                </a:solidFill>
                <a:latin typeface="+mn-lt"/>
                <a:ea typeface="+mn-ea"/>
                <a:cs typeface="+mn-cs"/>
              </a:rPr>
              <a:t>and of remaining at a critical distance from the establishment. In his seminal lecture </a:t>
            </a:r>
            <a:r>
              <a:rPr lang="en-GB" sz="1200" i="1" kern="1200" baseline="0" dirty="0" smtClean="0">
                <a:solidFill>
                  <a:schemeClr val="tx1"/>
                </a:solidFill>
                <a:latin typeface="+mn-lt"/>
                <a:ea typeface="+mn-ea"/>
                <a:cs typeface="+mn-cs"/>
              </a:rPr>
              <a:t>The End</a:t>
            </a:r>
          </a:p>
          <a:p>
            <a:r>
              <a:rPr lang="en-GB" sz="1200" i="1" kern="1200" baseline="0" dirty="0" smtClean="0">
                <a:solidFill>
                  <a:schemeClr val="tx1"/>
                </a:solidFill>
                <a:latin typeface="+mn-lt"/>
                <a:ea typeface="+mn-ea"/>
                <a:cs typeface="+mn-cs"/>
              </a:rPr>
              <a:t>of Utopia he maintains that “we have the capacity to turn the world into hell, and we are well</a:t>
            </a:r>
          </a:p>
          <a:p>
            <a:r>
              <a:rPr lang="en-GB" sz="1200" kern="1200" baseline="0" dirty="0" smtClean="0">
                <a:solidFill>
                  <a:schemeClr val="tx1"/>
                </a:solidFill>
                <a:latin typeface="+mn-lt"/>
                <a:ea typeface="+mn-ea"/>
                <a:cs typeface="+mn-cs"/>
              </a:rPr>
              <a:t>on the way to doing so.” (Marcuse 1970: 62) However, he suggests that it is possible to envision</a:t>
            </a:r>
          </a:p>
          <a:p>
            <a:r>
              <a:rPr lang="en-GB" sz="1200" kern="1200" baseline="0" dirty="0" smtClean="0">
                <a:solidFill>
                  <a:schemeClr val="tx1"/>
                </a:solidFill>
                <a:latin typeface="+mn-lt"/>
                <a:ea typeface="+mn-ea"/>
                <a:cs typeface="+mn-cs"/>
              </a:rPr>
              <a:t>a radical alternative and break with the historical continuum: “All the material and intellectual</a:t>
            </a:r>
          </a:p>
          <a:p>
            <a:r>
              <a:rPr lang="en-GB" sz="1200" kern="1200" baseline="0" dirty="0" smtClean="0">
                <a:solidFill>
                  <a:schemeClr val="tx1"/>
                </a:solidFill>
                <a:latin typeface="+mn-lt"/>
                <a:ea typeface="+mn-ea"/>
                <a:cs typeface="+mn-cs"/>
              </a:rPr>
              <a:t>forces which could be put to work for the realisation of a free society are at hand. That</a:t>
            </a:r>
          </a:p>
          <a:p>
            <a:r>
              <a:rPr lang="en-GB" sz="1200" kern="1200" baseline="0" dirty="0" smtClean="0">
                <a:solidFill>
                  <a:schemeClr val="tx1"/>
                </a:solidFill>
                <a:latin typeface="+mn-lt"/>
                <a:ea typeface="+mn-ea"/>
                <a:cs typeface="+mn-cs"/>
              </a:rPr>
              <a:t>they are not used for that purpose is to be attributed to the total mobilisation of existing society</a:t>
            </a:r>
          </a:p>
          <a:p>
            <a:r>
              <a:rPr lang="en-GB" sz="1200" kern="1200" baseline="0" dirty="0" smtClean="0">
                <a:solidFill>
                  <a:schemeClr val="tx1"/>
                </a:solidFill>
                <a:latin typeface="+mn-lt"/>
                <a:ea typeface="+mn-ea"/>
                <a:cs typeface="+mn-cs"/>
              </a:rPr>
              <a:t>against its own potential for liberation. But this situation in no way makes the idea of radical</a:t>
            </a:r>
          </a:p>
          <a:p>
            <a:r>
              <a:rPr lang="en-GB" sz="1200" kern="1200" baseline="0" dirty="0" smtClean="0">
                <a:solidFill>
                  <a:schemeClr val="tx1"/>
                </a:solidFill>
                <a:latin typeface="+mn-lt"/>
                <a:ea typeface="+mn-ea"/>
                <a:cs typeface="+mn-cs"/>
              </a:rPr>
              <a:t>transformation itself a utopia.” (Marcuse 1970: 64)</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19</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"Critical theory is primarily a way of doing philosophy, integrating the normative aspects of philosophical reflection with the explanatory achievements of the social sciences. The ultimate goal of its program is to link theory and practice, to provide insight, and to empower subjects to change their oppressive circumstances and achieve human emancipation, a rational society that satisfies human needs and powers....</a:t>
            </a:r>
            <a:r>
              <a:rPr lang="en-GB" dirty="0" err="1" smtClean="0"/>
              <a:t>Habermas</a:t>
            </a:r>
            <a:r>
              <a:rPr lang="en-GB" dirty="0" smtClean="0"/>
              <a:t>' analysis of communication seeks to provide norms for non-dominating relations to others and a broader notion of reason." [</a:t>
            </a:r>
            <a:r>
              <a:rPr lang="en-GB" i="1" dirty="0" smtClean="0"/>
              <a:t>Cambridge Dictionary of Philosophy</a:t>
            </a:r>
            <a:r>
              <a:rPr lang="en-GB" dirty="0" smtClean="0"/>
              <a:t>, pp. 278-79]</a:t>
            </a:r>
          </a:p>
          <a:p>
            <a:r>
              <a:rPr lang="en-GB" dirty="0" smtClean="0"/>
              <a:t/>
            </a:r>
            <a:br>
              <a:rPr lang="en-GB" dirty="0" smtClean="0"/>
            </a:b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20</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http://www.ephemeraweb.org/journal/8-2/8-2king.pdf</a:t>
            </a:r>
          </a:p>
          <a:p>
            <a:r>
              <a:rPr lang="en-GB" sz="1200" kern="1200" baseline="0" dirty="0" smtClean="0">
                <a:solidFill>
                  <a:schemeClr val="tx1"/>
                </a:solidFill>
                <a:latin typeface="+mn-lt"/>
                <a:ea typeface="+mn-ea"/>
                <a:cs typeface="+mn-cs"/>
              </a:rPr>
              <a:t>Many consider that since the collapse of the Berlin Wall there is little alternative to free market capitalism,</a:t>
            </a:r>
          </a:p>
          <a:p>
            <a:r>
              <a:rPr lang="en-GB" sz="1200" kern="1200" baseline="0" dirty="0" smtClean="0">
                <a:solidFill>
                  <a:schemeClr val="tx1"/>
                </a:solidFill>
                <a:latin typeface="+mn-lt"/>
                <a:ea typeface="+mn-ea"/>
                <a:cs typeface="+mn-cs"/>
              </a:rPr>
              <a:t>that consumerism has triumphed and </a:t>
            </a:r>
            <a:r>
              <a:rPr lang="en-GB" sz="1200" kern="1200" baseline="0" dirty="0" err="1" smtClean="0">
                <a:solidFill>
                  <a:schemeClr val="tx1"/>
                </a:solidFill>
                <a:latin typeface="+mn-lt"/>
                <a:ea typeface="+mn-ea"/>
                <a:cs typeface="+mn-cs"/>
              </a:rPr>
              <a:t>managerialism</a:t>
            </a:r>
            <a:r>
              <a:rPr lang="en-GB" sz="1200" kern="1200" baseline="0" dirty="0" smtClean="0">
                <a:solidFill>
                  <a:schemeClr val="tx1"/>
                </a:solidFill>
                <a:latin typeface="+mn-lt"/>
                <a:ea typeface="+mn-ea"/>
                <a:cs typeface="+mn-cs"/>
              </a:rPr>
              <a:t> dominates society</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21</a:t>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It is generally accepted that CMS began</a:t>
            </a:r>
            <a:r>
              <a:rPr lang="en-GB" u="none" dirty="0" smtClean="0">
                <a:solidFill>
                  <a:schemeClr val="tx1"/>
                </a:solidFill>
              </a:rPr>
              <a:t> with </a:t>
            </a:r>
            <a:r>
              <a:rPr lang="en-GB" sz="1200" u="none" kern="1200" dirty="0" smtClean="0">
                <a:solidFill>
                  <a:schemeClr val="tx1"/>
                </a:solidFill>
                <a:latin typeface="+mn-lt"/>
                <a:ea typeface="+mn-ea"/>
                <a:cs typeface="+mn-cs"/>
                <a:hlinkClick r:id="rId3" tooltip="Mats Alvesson (page does not exist)"/>
              </a:rPr>
              <a:t>Mats </a:t>
            </a:r>
            <a:r>
              <a:rPr lang="en-GB" sz="1200" u="none" kern="1200" dirty="0" err="1" smtClean="0">
                <a:solidFill>
                  <a:schemeClr val="tx1"/>
                </a:solidFill>
                <a:latin typeface="+mn-lt"/>
                <a:ea typeface="+mn-ea"/>
                <a:cs typeface="+mn-cs"/>
                <a:hlinkClick r:id="rId3" tooltip="Mats Alvesson (page does not exist)"/>
              </a:rPr>
              <a:t>Alvesson</a:t>
            </a:r>
            <a:r>
              <a:rPr lang="en-GB" u="none" dirty="0" smtClean="0">
                <a:solidFill>
                  <a:schemeClr val="tx1"/>
                </a:solidFill>
              </a:rPr>
              <a:t> and </a:t>
            </a:r>
            <a:r>
              <a:rPr lang="en-GB" sz="1200" u="none" kern="1200" dirty="0" smtClean="0">
                <a:solidFill>
                  <a:schemeClr val="tx1"/>
                </a:solidFill>
                <a:latin typeface="+mn-lt"/>
                <a:ea typeface="+mn-ea"/>
                <a:cs typeface="+mn-cs"/>
                <a:hlinkClick r:id="rId4" tooltip="Hugh Willmott (page does not exist)"/>
              </a:rPr>
              <a:t>Hugh </a:t>
            </a:r>
            <a:r>
              <a:rPr lang="en-GB" sz="1200" u="none" kern="1200" dirty="0" err="1" smtClean="0">
                <a:solidFill>
                  <a:schemeClr val="tx1"/>
                </a:solidFill>
                <a:latin typeface="+mn-lt"/>
                <a:ea typeface="+mn-ea"/>
                <a:cs typeface="+mn-cs"/>
                <a:hlinkClick r:id="rId4" tooltip="Hugh Willmott (page does not exist)"/>
              </a:rPr>
              <a:t>Willmott</a:t>
            </a:r>
            <a:r>
              <a:rPr lang="en-GB" u="none" dirty="0" err="1" smtClean="0">
                <a:solidFill>
                  <a:schemeClr val="tx1"/>
                </a:solidFill>
              </a:rPr>
              <a:t>'s</a:t>
            </a:r>
            <a:r>
              <a:rPr lang="en-GB" u="none" dirty="0" smtClean="0">
                <a:solidFill>
                  <a:schemeClr val="tx1"/>
                </a:solidFill>
              </a:rPr>
              <a:t> edited collection </a:t>
            </a:r>
            <a:r>
              <a:rPr lang="en-GB" sz="1200" i="1" u="none" kern="1200" dirty="0" smtClean="0">
                <a:solidFill>
                  <a:schemeClr val="tx1"/>
                </a:solidFill>
                <a:latin typeface="+mn-lt"/>
                <a:ea typeface="+mn-ea"/>
                <a:cs typeface="+mn-cs"/>
                <a:hlinkClick r:id="rId5" tooltip="Critical Management Studies (book) (page does not exist)"/>
              </a:rPr>
              <a:t>Critical Management Studies</a:t>
            </a:r>
            <a:r>
              <a:rPr lang="en-GB" u="none" dirty="0" smtClean="0">
                <a:solidFill>
                  <a:schemeClr val="tx1"/>
                </a:solidFill>
              </a:rPr>
              <a:t> (1992). Critical Management Studies (CMS) initially brought together </a:t>
            </a:r>
            <a:r>
              <a:rPr lang="en-GB" u="none" dirty="0" smtClean="0">
                <a:solidFill>
                  <a:schemeClr val="tx1"/>
                </a:solidFill>
                <a:hlinkClick r:id="rId6" tooltip="Critical theory"/>
              </a:rPr>
              <a:t>critical theory</a:t>
            </a:r>
            <a:r>
              <a:rPr lang="en-GB" u="none" dirty="0" smtClean="0">
                <a:solidFill>
                  <a:schemeClr val="tx1"/>
                </a:solidFill>
              </a:rPr>
              <a:t> and </a:t>
            </a:r>
            <a:r>
              <a:rPr lang="en-GB" u="none" dirty="0" smtClean="0">
                <a:solidFill>
                  <a:schemeClr val="tx1"/>
                </a:solidFill>
                <a:hlinkClick r:id="rId7" tooltip="Post-structuralist"/>
              </a:rPr>
              <a:t>post-</a:t>
            </a:r>
            <a:r>
              <a:rPr lang="en-GB" u="none" dirty="0" err="1" smtClean="0">
                <a:solidFill>
                  <a:schemeClr val="tx1"/>
                </a:solidFill>
                <a:hlinkClick r:id="rId7" tooltip="Post-structuralist"/>
              </a:rPr>
              <a:t>structuralist</a:t>
            </a:r>
            <a:r>
              <a:rPr lang="en-GB" u="none" dirty="0" smtClean="0">
                <a:solidFill>
                  <a:schemeClr val="tx1"/>
                </a:solidFill>
              </a:rPr>
              <a:t> writings, but has since developed in more diverse directions.</a:t>
            </a:r>
          </a:p>
          <a:p>
            <a:r>
              <a:rPr lang="en-GB" dirty="0" smtClean="0"/>
              <a:t>A dominant narrative within CMS is that perhaps the most important development in its stimulation was the global expansion of business schools, an American invention, especially in Europe. Decreases in state funding, so the narrative has it, for social sciences and increases in funding for business schools during the 1980s resulted in many academics with graduate training in </a:t>
            </a:r>
            <a:r>
              <a:rPr lang="en-GB" dirty="0" smtClean="0">
                <a:hlinkClick r:id="rId8" tooltip="Sociology"/>
              </a:rPr>
              <a:t>sociology</a:t>
            </a:r>
            <a:r>
              <a:rPr lang="en-GB" dirty="0" smtClean="0"/>
              <a:t>, </a:t>
            </a:r>
            <a:r>
              <a:rPr lang="en-GB" dirty="0" smtClean="0">
                <a:hlinkClick r:id="rId9" tooltip="History"/>
              </a:rPr>
              <a:t>history</a:t>
            </a:r>
            <a:r>
              <a:rPr lang="en-GB" dirty="0" smtClean="0"/>
              <a:t>, </a:t>
            </a:r>
            <a:r>
              <a:rPr lang="en-GB" dirty="0" smtClean="0">
                <a:hlinkClick r:id="rId10" tooltip="Philosophy"/>
              </a:rPr>
              <a:t>philosophy</a:t>
            </a:r>
            <a:r>
              <a:rPr lang="en-GB" dirty="0" smtClean="0"/>
              <a:t>, </a:t>
            </a:r>
            <a:r>
              <a:rPr lang="en-GB" dirty="0" smtClean="0">
                <a:hlinkClick r:id="rId11" tooltip="Psychology"/>
              </a:rPr>
              <a:t>psychology</a:t>
            </a:r>
            <a:r>
              <a:rPr lang="en-GB" dirty="0" smtClean="0"/>
              <a:t> and other social sciences ending up with jobs "training managers". However, what business schools are or should do has always been debated.</a:t>
            </a:r>
          </a:p>
          <a:p>
            <a:r>
              <a:rPr lang="en-GB" dirty="0" smtClean="0"/>
              <a:t>These academics brought different theoretical tools and political perspectives into business schools. They began to question the politics of </a:t>
            </a:r>
            <a:r>
              <a:rPr lang="en-GB" dirty="0" err="1" smtClean="0"/>
              <a:t>managerialism</a:t>
            </a:r>
            <a:r>
              <a:rPr lang="en-GB" dirty="0" smtClean="0"/>
              <a:t> and to link the techniques of management to neo-liberalism. These new voices drew on the </a:t>
            </a:r>
            <a:r>
              <a:rPr lang="en-GB" dirty="0" smtClean="0">
                <a:hlinkClick r:id="rId12" tooltip="Frankfurt School"/>
              </a:rPr>
              <a:t>Frankfurt School</a:t>
            </a:r>
            <a:r>
              <a:rPr lang="en-GB" dirty="0" smtClean="0"/>
              <a:t> of critical theory, and the work of </a:t>
            </a:r>
            <a:r>
              <a:rPr lang="en-GB" dirty="0" smtClean="0">
                <a:hlinkClick r:id="rId13" tooltip="Michel Foucault"/>
              </a:rPr>
              <a:t>Michel Foucault</a:t>
            </a:r>
            <a:r>
              <a:rPr lang="en-GB" dirty="0" smtClean="0"/>
              <a:t>, </a:t>
            </a:r>
            <a:r>
              <a:rPr lang="en-GB" dirty="0" smtClean="0">
                <a:hlinkClick r:id="rId14" tooltip="Jacques Derrida"/>
              </a:rPr>
              <a:t>Jacques Derrida</a:t>
            </a:r>
            <a:r>
              <a:rPr lang="en-GB" dirty="0" smtClean="0"/>
              <a:t> and </a:t>
            </a:r>
            <a:r>
              <a:rPr lang="en-GB" dirty="0" smtClean="0">
                <a:hlinkClick r:id="rId15" tooltip="Gilles Deleuze"/>
              </a:rPr>
              <a:t>Gilles </a:t>
            </a:r>
            <a:r>
              <a:rPr lang="en-GB" dirty="0" err="1" smtClean="0">
                <a:hlinkClick r:id="rId15" tooltip="Gilles Deleuze"/>
              </a:rPr>
              <a:t>Deleuze</a:t>
            </a:r>
            <a:r>
              <a:rPr lang="en-GB" dirty="0" smtClean="0"/>
              <a:t>. Later </a:t>
            </a:r>
            <a:r>
              <a:rPr lang="en-GB" dirty="0" smtClean="0">
                <a:hlinkClick r:id="rId16" tooltip="Feminism"/>
              </a:rPr>
              <a:t>Feminism</a:t>
            </a:r>
            <a:r>
              <a:rPr lang="en-GB" dirty="0" smtClean="0"/>
              <a:t>, </a:t>
            </a:r>
            <a:r>
              <a:rPr lang="en-GB" dirty="0" smtClean="0">
                <a:hlinkClick r:id="rId17" tooltip="Queer theory"/>
              </a:rPr>
              <a:t>queer theory</a:t>
            </a:r>
            <a:r>
              <a:rPr lang="en-GB" dirty="0" smtClean="0"/>
              <a:t>, </a:t>
            </a:r>
            <a:r>
              <a:rPr lang="en-GB" dirty="0" smtClean="0">
                <a:hlinkClick r:id="rId18" tooltip="Post-colonial theory"/>
              </a:rPr>
              <a:t>post-colonial theory</a:t>
            </a:r>
            <a:r>
              <a:rPr lang="en-GB" dirty="0" smtClean="0"/>
              <a:t>, </a:t>
            </a:r>
            <a:r>
              <a:rPr lang="en-GB" dirty="0" smtClean="0">
                <a:hlinkClick r:id="rId19" tooltip="Anarchism"/>
              </a:rPr>
              <a:t>anarchism</a:t>
            </a:r>
            <a:r>
              <a:rPr lang="en-GB" dirty="0" smtClean="0"/>
              <a:t>, ecological philosophies, and radical democratic theory also had some influence. </a:t>
            </a:r>
          </a:p>
          <a:p>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22</a:t>
            </a:fld>
            <a:endParaRPr lang="en-GB"/>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These new voices drew on the </a:t>
            </a:r>
            <a:r>
              <a:rPr lang="en-GB" dirty="0" smtClean="0">
                <a:hlinkClick r:id="rId3" tooltip="Frankfurt School"/>
              </a:rPr>
              <a:t>Frankfurt School</a:t>
            </a:r>
            <a:r>
              <a:rPr lang="en-GB" dirty="0" smtClean="0"/>
              <a:t> of critical theory</a:t>
            </a:r>
            <a:r>
              <a:rPr lang="en-GB" baseline="0" dirty="0" smtClean="0"/>
              <a:t> - </a:t>
            </a:r>
            <a:r>
              <a:rPr lang="en-GB" dirty="0" smtClean="0"/>
              <a:t>many of these theorists experienced that traditional Marxist theory could not adequately explain the turbulent and unexpected development of </a:t>
            </a:r>
            <a:r>
              <a:rPr lang="en-GB" dirty="0" smtClean="0">
                <a:hlinkClick r:id="rId4" tooltip="Capitalist"/>
              </a:rPr>
              <a:t>capitalist</a:t>
            </a:r>
            <a:r>
              <a:rPr lang="en-GB" dirty="0" smtClean="0"/>
              <a:t> societies in the twentieth century. Critical of both capitalism and </a:t>
            </a:r>
            <a:r>
              <a:rPr lang="en-GB" dirty="0" smtClean="0">
                <a:hlinkClick r:id="rId5" tooltip="Soviet Union"/>
              </a:rPr>
              <a:t>Soviet</a:t>
            </a:r>
            <a:r>
              <a:rPr lang="en-GB" dirty="0" smtClean="0"/>
              <a:t> socialism, their writings pointed to the possibility of an alternative path to social development.</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hlinkClick r:id="rId6" tooltip="Michel Foucault"/>
              </a:rPr>
              <a:t>Michel Foucault</a:t>
            </a:r>
            <a:r>
              <a:rPr lang="en-GB" dirty="0" smtClean="0"/>
              <a:t> - discussions on power and discourse are often drawn upon by </a:t>
            </a:r>
            <a:r>
              <a:rPr lang="en-GB" dirty="0" smtClean="0">
                <a:hlinkClick r:id="rId7" tooltip="Critical theory"/>
              </a:rPr>
              <a:t>critical theorists</a:t>
            </a:r>
            <a:r>
              <a:rPr lang="en-GB" dirty="0" smtClean="0"/>
              <a:t>. The critical theorist seeks to uncover power structures in order to strive for equality. By using discourse analysis, power structures may be uncovered and analysed for their truth claims. </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hlinkClick r:id="rId8" tooltip="Jacques Derrida"/>
              </a:rPr>
              <a:t>Jacques Derrida</a:t>
            </a:r>
            <a:r>
              <a:rPr lang="en-GB" dirty="0" smtClean="0"/>
              <a:t> – questioned assumptions</a:t>
            </a:r>
            <a:r>
              <a:rPr lang="en-GB" baseline="0" dirty="0" smtClean="0"/>
              <a:t> – there is nothing outside context</a:t>
            </a: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and </a:t>
            </a:r>
            <a:r>
              <a:rPr lang="en-GB" dirty="0" smtClean="0">
                <a:hlinkClick r:id="rId9" tooltip="Gilles Deleuze"/>
              </a:rPr>
              <a:t>Gilles </a:t>
            </a:r>
            <a:r>
              <a:rPr lang="en-GB" dirty="0" err="1" smtClean="0">
                <a:hlinkClick r:id="rId9" tooltip="Gilles Deleuze"/>
              </a:rPr>
              <a:t>Deleuze</a:t>
            </a:r>
            <a:r>
              <a:rPr lang="en-GB"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hlinkClick r:id="rId10" tooltip="Feminism"/>
              </a:rPr>
              <a:t>Feminism</a:t>
            </a:r>
            <a:r>
              <a:rPr lang="en-GB" baseline="0" dirty="0" smtClean="0"/>
              <a:t> - </a:t>
            </a:r>
            <a:r>
              <a:rPr lang="en-GB" dirty="0" smtClean="0"/>
              <a:t>is a collection of </a:t>
            </a:r>
            <a:r>
              <a:rPr lang="en-GB" dirty="0" smtClean="0">
                <a:hlinkClick r:id="rId11" tooltip="Feminist movement"/>
              </a:rPr>
              <a:t>movements</a:t>
            </a:r>
            <a:r>
              <a:rPr lang="en-GB" dirty="0" smtClean="0"/>
              <a:t> aimed at defining, establishing, and defending </a:t>
            </a:r>
            <a:r>
              <a:rPr lang="en-GB" dirty="0" smtClean="0">
                <a:hlinkClick r:id="rId12" tooltip="Feminism and equality"/>
              </a:rPr>
              <a:t>equal</a:t>
            </a:r>
            <a:r>
              <a:rPr lang="en-GB" dirty="0" smtClean="0"/>
              <a:t> political, economic, and social rights and equal opportunities for women.</a:t>
            </a:r>
            <a:r>
              <a:rPr lang="en-GB" baseline="30000" dirty="0" smtClean="0"/>
              <a:t> </a:t>
            </a:r>
            <a:r>
              <a:rPr lang="en-GB" dirty="0" smtClean="0"/>
              <a:t> Its concepts overlap with those of </a:t>
            </a:r>
            <a:r>
              <a:rPr lang="en-GB" dirty="0" smtClean="0">
                <a:hlinkClick r:id="rId13" tooltip="Women's rights"/>
              </a:rPr>
              <a:t>women's rights</a:t>
            </a:r>
            <a:r>
              <a:rPr lang="en-GB" dirty="0" smtClean="0"/>
              <a:t>. Feminism is mainly focused on women's issues, but because feminism seeks gender equality, some feminists argue that men's liberation is therefore a necessary part of feminism, and that men are also harmed by sexism and gender roles.</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hlinkClick r:id="rId14" tooltip="Post-colonial theory"/>
              </a:rPr>
              <a:t>post-colonial theory</a:t>
            </a:r>
            <a:r>
              <a:rPr lang="en-GB" dirty="0" smtClean="0"/>
              <a:t> reactions to, and analysis of, the cultural legacy of </a:t>
            </a:r>
            <a:r>
              <a:rPr lang="en-GB" dirty="0" smtClean="0">
                <a:hlinkClick r:id="rId15" tooltip="Colonialism"/>
              </a:rPr>
              <a:t>colonialism</a:t>
            </a: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hlinkClick r:id="rId16" tooltip="Anarchism"/>
              </a:rPr>
              <a:t>anarchism</a:t>
            </a:r>
            <a:r>
              <a:rPr lang="en-GB" dirty="0" smtClean="0"/>
              <a:t>, the term describes the </a:t>
            </a:r>
            <a:r>
              <a:rPr lang="en-GB" dirty="0" smtClean="0">
                <a:hlinkClick r:id="rId17" tooltip="Political philosophy"/>
              </a:rPr>
              <a:t>political philosophy</a:t>
            </a:r>
            <a:r>
              <a:rPr lang="en-GB" dirty="0" smtClean="0"/>
              <a:t> which considers the </a:t>
            </a:r>
            <a:r>
              <a:rPr lang="en-GB" dirty="0" smtClean="0">
                <a:hlinkClick r:id="rId18" tooltip="State (polity)"/>
              </a:rPr>
              <a:t>state</a:t>
            </a:r>
            <a:r>
              <a:rPr lang="en-GB" dirty="0" smtClean="0"/>
              <a:t> undesirable, unnecessary, and harmful, and instead promotes a </a:t>
            </a:r>
            <a:r>
              <a:rPr lang="en-GB" dirty="0" smtClean="0">
                <a:hlinkClick r:id="rId19" tooltip="Stateless society"/>
              </a:rPr>
              <a:t>stateless society</a:t>
            </a:r>
            <a:r>
              <a:rPr lang="en-GB" dirty="0" smtClean="0"/>
              <a:t>, or </a:t>
            </a:r>
            <a:r>
              <a:rPr lang="en-GB" dirty="0" smtClean="0">
                <a:hlinkClick r:id="rId20" tooltip="Anarchy"/>
              </a:rPr>
              <a:t>anarchy</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23</a:t>
            </a:fld>
            <a:endParaRPr lang="en-GB"/>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baseline="0" dirty="0" smtClean="0">
                <a:solidFill>
                  <a:schemeClr val="tx1"/>
                </a:solidFill>
                <a:latin typeface="+mn-lt"/>
                <a:ea typeface="+mn-ea"/>
                <a:cs typeface="+mn-cs"/>
              </a:rPr>
              <a:t>Bureaucracy and Scientific Management and on Human Relations Theory we will raise concerns about the development and use of these models to produce efficient organisations that enable more powerful interests (owners and managers) to take advantage of less 14 powerful players (workers and, in some cases, the public). </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24</a:t>
            </a:fld>
            <a:endParaRPr lang="en-GB"/>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latin typeface="+mn-lt"/>
                <a:ea typeface="+mn-ea"/>
                <a:cs typeface="+mn-cs"/>
              </a:rPr>
              <a:t>A</a:t>
            </a:r>
            <a:r>
              <a:rPr lang="en-US" sz="1200" kern="1200" dirty="0" smtClean="0">
                <a:solidFill>
                  <a:schemeClr val="tx1"/>
                </a:solidFill>
                <a:latin typeface="+mn-lt"/>
                <a:ea typeface="+mn-ea"/>
                <a:cs typeface="+mn-cs"/>
              </a:rPr>
              <a:t>s an embryonic institution, CMS incorporates a number of features, and indeed ambiguities, that facilitate its appeal and expansion. First, it is not directed at any particular management specialism. It can therefore include accounting, marketing, etc. rather than be limited to generalist areas, such as </a:t>
            </a:r>
            <a:r>
              <a:rPr lang="en-US" sz="1200" kern="1200" dirty="0" err="1" smtClean="0">
                <a:solidFill>
                  <a:schemeClr val="tx1"/>
                </a:solidFill>
                <a:latin typeface="+mn-lt"/>
                <a:ea typeface="+mn-ea"/>
                <a:cs typeface="+mn-cs"/>
              </a:rPr>
              <a:t>organisational</a:t>
            </a:r>
            <a:r>
              <a:rPr lang="en-US" sz="1200" kern="1200" dirty="0" smtClean="0">
                <a:solidFill>
                  <a:schemeClr val="tx1"/>
                </a:solidFill>
                <a:latin typeface="+mn-lt"/>
                <a:ea typeface="+mn-ea"/>
                <a:cs typeface="+mn-cs"/>
              </a:rPr>
              <a:t> </a:t>
            </a:r>
            <a:r>
              <a:rPr lang="en-US" sz="1200" kern="1200" dirty="0" err="1" smtClean="0">
                <a:solidFill>
                  <a:schemeClr val="tx1"/>
                </a:solidFill>
                <a:latin typeface="+mn-lt"/>
                <a:ea typeface="+mn-ea"/>
                <a:cs typeface="+mn-cs"/>
              </a:rPr>
              <a:t>behaviour</a:t>
            </a:r>
            <a:r>
              <a:rPr lang="en-US" sz="1200" kern="1200" dirty="0" smtClean="0">
                <a:solidFill>
                  <a:schemeClr val="tx1"/>
                </a:solidFill>
                <a:latin typeface="+mn-lt"/>
                <a:ea typeface="+mn-ea"/>
                <a:cs typeface="+mn-cs"/>
              </a:rPr>
              <a:t> or strategy. Second, it is concerned with </a:t>
            </a:r>
            <a:r>
              <a:rPr lang="en-US" sz="1200" i="1" kern="1200" dirty="0" smtClean="0">
                <a:solidFill>
                  <a:schemeClr val="tx1"/>
                </a:solidFill>
                <a:latin typeface="+mn-lt"/>
                <a:ea typeface="+mn-ea"/>
                <a:cs typeface="+mn-cs"/>
              </a:rPr>
              <a:t>studies</a:t>
            </a:r>
            <a:r>
              <a:rPr lang="en-US" sz="1200" kern="1200" dirty="0" smtClean="0">
                <a:solidFill>
                  <a:schemeClr val="tx1"/>
                </a:solidFill>
                <a:latin typeface="+mn-lt"/>
                <a:ea typeface="+mn-ea"/>
                <a:cs typeface="+mn-cs"/>
              </a:rPr>
              <a:t>, not study, which suggests that there is room for considerable diversity and fluidity. Third, the ‘critical’ in management studies may be directed at current manifestations of ‘management’ or it may be directed at its ‘study’. Of course, the two targets are linked, for if the critique of the (mainstream) study of management is successful, then a new, critical form of studying management develops, one which engages in the critique of management. </a:t>
            </a:r>
            <a:endParaRPr lang="en-GB" sz="1200"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25</a:t>
            </a:fld>
            <a:endParaRPr lang="en-GB"/>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Fournier and Grey (2000) attribute the rise of CMS to three contextual factors: (a) the crisis of positivism in management research and the development of epistemological and methodological alternatives; (b) the crisis of western (and especially North American) management in the face of globalised capitalism. Post 9/11 and post Enron there is an emergent awareness of the relativity and contingent viability of dominant, Western values and forms of knowledge; and (c) the rise of </a:t>
            </a:r>
            <a:r>
              <a:rPr lang="en-US" sz="1200" kern="1200" dirty="0" err="1" smtClean="0">
                <a:solidFill>
                  <a:schemeClr val="tx1"/>
                </a:solidFill>
                <a:latin typeface="+mn-lt"/>
                <a:ea typeface="+mn-ea"/>
                <a:cs typeface="+mn-cs"/>
              </a:rPr>
              <a:t>managerialism</a:t>
            </a:r>
            <a:r>
              <a:rPr lang="en-US" sz="1200" kern="1200" dirty="0" smtClean="0">
                <a:solidFill>
                  <a:schemeClr val="tx1"/>
                </a:solidFill>
                <a:latin typeface="+mn-lt"/>
                <a:ea typeface="+mn-ea"/>
                <a:cs typeface="+mn-cs"/>
              </a:rPr>
              <a:t> associated with the hegemony of  Right Wing values and priorities in the sense of being implicitly or explicitly supportive of the institutions and values of corporate capitalism. This also implies a (re)focus on people and not only on managers, and urges business and management schools to produce knowledge </a:t>
            </a:r>
            <a:r>
              <a:rPr lang="en-US" sz="1200" i="1" kern="1200" dirty="0" smtClean="0">
                <a:solidFill>
                  <a:schemeClr val="tx1"/>
                </a:solidFill>
                <a:latin typeface="+mn-lt"/>
                <a:ea typeface="+mn-ea"/>
                <a:cs typeface="+mn-cs"/>
              </a:rPr>
              <a:t>of </a:t>
            </a:r>
            <a:r>
              <a:rPr lang="en-US" sz="1200" kern="1200" dirty="0" smtClean="0">
                <a:solidFill>
                  <a:schemeClr val="tx1"/>
                </a:solidFill>
                <a:latin typeface="+mn-lt"/>
                <a:ea typeface="+mn-ea"/>
                <a:cs typeface="+mn-cs"/>
              </a:rPr>
              <a:t>management and not only </a:t>
            </a:r>
            <a:r>
              <a:rPr lang="en-US" sz="1200" i="1" kern="1200" dirty="0" smtClean="0">
                <a:solidFill>
                  <a:schemeClr val="tx1"/>
                </a:solidFill>
                <a:latin typeface="+mn-lt"/>
                <a:ea typeface="+mn-ea"/>
                <a:cs typeface="+mn-cs"/>
              </a:rPr>
              <a:t>for</a:t>
            </a:r>
            <a:r>
              <a:rPr lang="en-US" sz="1200" kern="1200" dirty="0" smtClean="0">
                <a:solidFill>
                  <a:schemeClr val="tx1"/>
                </a:solidFill>
                <a:latin typeface="+mn-lt"/>
                <a:ea typeface="+mn-ea"/>
                <a:cs typeface="+mn-cs"/>
              </a:rPr>
              <a:t> management. For example, CMS encourages critical studies of the ambivalent or detrimental consequences and/or of the appropriating effects of management practices. </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26</a:t>
            </a:fld>
            <a:endParaRPr lang="en-GB"/>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a:t>
            </a:r>
            <a:r>
              <a:rPr lang="en-GB" baseline="0" dirty="0" smtClean="0"/>
              <a:t> aim is to ‘managers’ navigate all the theories, approaches and models that may be useful</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27</a:t>
            </a:fld>
            <a:endParaRPr lang="en-GB"/>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Knowledge workers – very different to factory system as dominated by manufacturing</a:t>
            </a:r>
          </a:p>
          <a:p>
            <a:r>
              <a:rPr lang="en-GB" dirty="0" smtClean="0"/>
              <a:t>Knowledge</a:t>
            </a:r>
            <a:r>
              <a:rPr lang="en-GB" baseline="0" dirty="0" smtClean="0"/>
              <a:t> workers/ rise of new economy – presents a challenge to how to theorise about organisations</a:t>
            </a:r>
          </a:p>
          <a:p>
            <a:r>
              <a:rPr lang="en-GB" baseline="0" dirty="0" smtClean="0"/>
              <a:t>Stewart (1997) – factory system flourished under a system of management not relevant anymore on Western economies (affluent)</a:t>
            </a:r>
          </a:p>
          <a:p>
            <a:r>
              <a:rPr lang="en-GB" baseline="0" dirty="0" smtClean="0"/>
              <a:t>Stewart believes future economies/industries will be built on intellectual capital – not need huge factories, big outlay of capital on buildings, machinery, equipment</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29</a:t>
            </a:fld>
            <a:endParaRPr lang="en-GB"/>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Crude depiction of capitalism captures the old system</a:t>
            </a:r>
            <a:r>
              <a:rPr lang="en-GB" baseline="0" dirty="0" smtClean="0"/>
              <a:t> </a:t>
            </a:r>
          </a:p>
          <a:p>
            <a:r>
              <a:rPr lang="en-GB" baseline="0" dirty="0" smtClean="0"/>
              <a:t>	relationship between managers, workers and owners</a:t>
            </a:r>
          </a:p>
          <a:p>
            <a:r>
              <a:rPr lang="en-GB" baseline="0" dirty="0" smtClean="0"/>
              <a:t>	owner = risk taker</a:t>
            </a:r>
          </a:p>
          <a:p>
            <a:r>
              <a:rPr lang="en-GB" baseline="0" dirty="0" smtClean="0"/>
              <a:t>	owner – shared profits with managers not workers</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30</a:t>
            </a:fld>
            <a:endParaRPr lang="en-GB"/>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Knowledge workers predominantly in services</a:t>
            </a:r>
          </a:p>
          <a:p>
            <a:r>
              <a:rPr lang="en-GB" dirty="0" smtClean="0"/>
              <a:t>Healthcare/homecare</a:t>
            </a:r>
          </a:p>
          <a:p>
            <a:r>
              <a:rPr lang="en-GB" dirty="0" smtClean="0"/>
              <a:t>Industries associated with media/home entertainment/Internet/virtual reality technologies - communication</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31</a:t>
            </a:fld>
            <a:endParaRPr lang="en-GB"/>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Intellectual capitalism is different</a:t>
            </a:r>
          </a:p>
          <a:p>
            <a:r>
              <a:rPr lang="en-GB" b="1" dirty="0" smtClean="0"/>
              <a:t>Capitalism</a:t>
            </a:r>
            <a:r>
              <a:rPr lang="en-GB" dirty="0" smtClean="0"/>
              <a:t> is an </a:t>
            </a:r>
            <a:r>
              <a:rPr lang="en-GB" dirty="0" smtClean="0">
                <a:hlinkClick r:id="rId3" action="ppaction://hlinkfile" tooltip="Economic system"/>
              </a:rPr>
              <a:t>economic system</a:t>
            </a:r>
            <a:r>
              <a:rPr lang="en-GB" dirty="0" smtClean="0"/>
              <a:t> in which the </a:t>
            </a:r>
            <a:r>
              <a:rPr lang="en-GB" dirty="0" smtClean="0">
                <a:hlinkClick r:id="rId4" action="ppaction://hlinkfile" tooltip="Means of production"/>
              </a:rPr>
              <a:t>means of production</a:t>
            </a:r>
            <a:r>
              <a:rPr lang="en-GB" dirty="0" smtClean="0"/>
              <a:t> are </a:t>
            </a:r>
            <a:r>
              <a:rPr lang="en-GB" dirty="0" smtClean="0">
                <a:hlinkClick r:id="rId5" action="ppaction://hlinkfile" tooltip="Private property"/>
              </a:rPr>
              <a:t>privately</a:t>
            </a:r>
            <a:r>
              <a:rPr lang="en-GB" dirty="0" smtClean="0"/>
              <a:t> </a:t>
            </a:r>
            <a:r>
              <a:rPr lang="en-GB" dirty="0" smtClean="0">
                <a:hlinkClick r:id="rId6" action="ppaction://hlinkfile" tooltip="Ownership"/>
              </a:rPr>
              <a:t>owned</a:t>
            </a:r>
            <a:r>
              <a:rPr lang="en-GB" dirty="0" smtClean="0"/>
              <a:t> and operated for </a:t>
            </a:r>
            <a:r>
              <a:rPr lang="en-GB" dirty="0" smtClean="0">
                <a:hlinkClick r:id="rId7" action="ppaction://hlinkfile" tooltip="Profit (economics)"/>
              </a:rPr>
              <a:t>profit</a:t>
            </a:r>
            <a:r>
              <a:rPr lang="en-GB" dirty="0" smtClean="0"/>
              <a:t>, usually in competitive markets</a:t>
            </a:r>
          </a:p>
          <a:p>
            <a:r>
              <a:rPr lang="en-GB" dirty="0" smtClean="0"/>
              <a:t>Marxism is a critique of capitalism</a:t>
            </a:r>
          </a:p>
          <a:p>
            <a:r>
              <a:rPr lang="en-GB" b="1" dirty="0" smtClean="0"/>
              <a:t>Communism</a:t>
            </a:r>
            <a:r>
              <a:rPr lang="en-GB" dirty="0" smtClean="0"/>
              <a:t> is a </a:t>
            </a:r>
            <a:r>
              <a:rPr lang="en-GB" dirty="0" err="1" smtClean="0">
                <a:hlinkClick r:id="rId8" action="ppaction://hlinkfile" tooltip="Sociopolitical"/>
              </a:rPr>
              <a:t>sociopolitical</a:t>
            </a:r>
            <a:r>
              <a:rPr lang="en-GB" dirty="0" smtClean="0"/>
              <a:t> movement that aims for a </a:t>
            </a:r>
            <a:r>
              <a:rPr lang="en-GB" dirty="0" smtClean="0">
                <a:hlinkClick r:id="rId9" action="ppaction://hlinkfile" tooltip="Classless society"/>
              </a:rPr>
              <a:t>classless</a:t>
            </a:r>
            <a:r>
              <a:rPr lang="en-GB" dirty="0" smtClean="0"/>
              <a:t> and </a:t>
            </a:r>
            <a:r>
              <a:rPr lang="en-GB" dirty="0" smtClean="0">
                <a:hlinkClick r:id="rId10" action="ppaction://hlinkfile" tooltip="Stateless society"/>
              </a:rPr>
              <a:t>stateless</a:t>
            </a:r>
            <a:r>
              <a:rPr lang="en-GB" dirty="0" smtClean="0"/>
              <a:t> </a:t>
            </a:r>
            <a:r>
              <a:rPr lang="en-GB" dirty="0" smtClean="0">
                <a:hlinkClick r:id="rId11" action="ppaction://hlinkfile" tooltip="Society"/>
              </a:rPr>
              <a:t>society</a:t>
            </a:r>
            <a:r>
              <a:rPr lang="en-GB" dirty="0" smtClean="0"/>
              <a:t> </a:t>
            </a:r>
            <a:r>
              <a:rPr lang="en-GB" dirty="0" smtClean="0">
                <a:hlinkClick r:id="rId12" action="ppaction://hlinkfile" tooltip="Base and superstructure"/>
              </a:rPr>
              <a:t>structured</a:t>
            </a:r>
            <a:r>
              <a:rPr lang="en-GB" dirty="0" smtClean="0"/>
              <a:t> upon </a:t>
            </a:r>
            <a:r>
              <a:rPr lang="en-GB" dirty="0" smtClean="0">
                <a:hlinkClick r:id="rId13" action="ppaction://hlinkfile" tooltip="Common ownership"/>
              </a:rPr>
              <a:t>common ownership</a:t>
            </a:r>
            <a:r>
              <a:rPr lang="en-GB" dirty="0" smtClean="0"/>
              <a:t> of the </a:t>
            </a:r>
            <a:r>
              <a:rPr lang="en-GB" dirty="0" smtClean="0">
                <a:hlinkClick r:id="rId4" action="ppaction://hlinkfile" tooltip="Means of production"/>
              </a:rPr>
              <a:t>means of production</a:t>
            </a:r>
            <a:r>
              <a:rPr lang="en-GB" dirty="0" smtClean="0"/>
              <a:t>, free access to articles of consumption, and the end of </a:t>
            </a:r>
            <a:r>
              <a:rPr lang="en-GB" dirty="0" smtClean="0">
                <a:hlinkClick r:id="rId14" action="ppaction://hlinkfile" tooltip="Wage labour"/>
              </a:rPr>
              <a:t>wage labour</a:t>
            </a:r>
            <a:r>
              <a:rPr lang="en-GB" dirty="0" smtClean="0"/>
              <a:t> and </a:t>
            </a:r>
            <a:r>
              <a:rPr lang="en-GB" dirty="0" smtClean="0">
                <a:hlinkClick r:id="rId5" action="ppaction://hlinkfile" tooltip="Private property"/>
              </a:rPr>
              <a:t>private property</a:t>
            </a:r>
            <a:r>
              <a:rPr lang="en-GB" dirty="0" smtClean="0"/>
              <a:t> in the means of production and real estate</a:t>
            </a:r>
          </a:p>
          <a:p>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32</a:t>
            </a:fld>
            <a:endParaRPr lang="en-GB"/>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To develop reflective practice – by adopting perspectives that help us to see familiar situations in new ways and to consider things</a:t>
            </a:r>
            <a:r>
              <a:rPr lang="en-GB" baseline="0" dirty="0" smtClean="0"/>
              <a:t> that challenge about perceptions about people, organisations and ourselves</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33</a:t>
            </a:fld>
            <a:endParaRPr lang="en-GB"/>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Key point – management research – based on theories/research/studies in various organisations</a:t>
            </a:r>
          </a:p>
          <a:p>
            <a:r>
              <a:rPr lang="en-GB" dirty="0" smtClean="0"/>
              <a:t>Even in laboratories</a:t>
            </a:r>
          </a:p>
          <a:p>
            <a:r>
              <a:rPr lang="en-GB" dirty="0" smtClean="0"/>
              <a:t>Different</a:t>
            </a:r>
            <a:r>
              <a:rPr lang="en-GB" baseline="0" dirty="0" smtClean="0"/>
              <a:t> constraints</a:t>
            </a:r>
          </a:p>
          <a:p>
            <a:r>
              <a:rPr lang="en-GB" baseline="0" dirty="0" smtClean="0"/>
              <a:t>Different countries</a:t>
            </a:r>
          </a:p>
          <a:p>
            <a:r>
              <a:rPr lang="en-GB" baseline="0" dirty="0" smtClean="0"/>
              <a:t>Different time frames</a:t>
            </a:r>
          </a:p>
          <a:p>
            <a:r>
              <a:rPr lang="en-GB" baseline="0" dirty="0" smtClean="0"/>
              <a:t>Adapted to take into account situations/contexts</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34</a:t>
            </a:fld>
            <a:endParaRPr lang="en-GB"/>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latin typeface="+mn-lt"/>
                <a:ea typeface="+mn-ea"/>
                <a:cs typeface="+mn-cs"/>
              </a:rPr>
              <a:t>We take teamwork as a mundane example. In a large body of mainstream research, teamwork is presented as a means by which managers can more effectively mobilize employees to improve business performance. By reorganising work so as better to accommodate task interdependencies, and by leaving team members a margin of autonomy in deciding how to handle these interdependencies, teamwork is often presented as a “win-win” policy, making work simultaneously more satisfying for employees and more effective for the business. Issues such as workforce diversity are studied as factors that can facilitate or impede effective teamwork, and if they impede it, research addresses how the problem can be mitigated. </a:t>
            </a:r>
          </a:p>
          <a:p>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37</a:t>
            </a:fld>
            <a:endParaRPr lang="en-GB"/>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latin typeface="+mn-lt"/>
                <a:ea typeface="+mn-ea"/>
                <a:cs typeface="+mn-cs"/>
              </a:rPr>
              <a:t>In CMS research, both the practice of teamwork and the mainstream theories that inform it are seen as more problematic (see inter alia Sinclair, 1992; Barker, 1993; </a:t>
            </a:r>
            <a:r>
              <a:rPr lang="en-GB" sz="1200" kern="1200" dirty="0" err="1" smtClean="0">
                <a:solidFill>
                  <a:schemeClr val="tx1"/>
                </a:solidFill>
                <a:latin typeface="+mn-lt"/>
                <a:ea typeface="+mn-ea"/>
                <a:cs typeface="+mn-cs"/>
              </a:rPr>
              <a:t>Ezzamel</a:t>
            </a:r>
            <a:r>
              <a:rPr lang="en-GB" sz="1200" kern="1200" dirty="0" smtClean="0">
                <a:solidFill>
                  <a:schemeClr val="tx1"/>
                </a:solidFill>
                <a:latin typeface="+mn-lt"/>
                <a:ea typeface="+mn-ea"/>
                <a:cs typeface="+mn-cs"/>
              </a:rPr>
              <a:t> &amp; </a:t>
            </a:r>
            <a:r>
              <a:rPr lang="en-GB" sz="1200" kern="1200" dirty="0" err="1" smtClean="0">
                <a:solidFill>
                  <a:schemeClr val="tx1"/>
                </a:solidFill>
                <a:latin typeface="+mn-lt"/>
                <a:ea typeface="+mn-ea"/>
                <a:cs typeface="+mn-cs"/>
              </a:rPr>
              <a:t>Willmott</a:t>
            </a:r>
            <a:r>
              <a:rPr lang="en-GB" sz="1200" kern="1200" dirty="0" smtClean="0">
                <a:solidFill>
                  <a:schemeClr val="tx1"/>
                </a:solidFill>
                <a:latin typeface="+mn-lt"/>
                <a:ea typeface="+mn-ea"/>
                <a:cs typeface="+mn-cs"/>
              </a:rPr>
              <a:t>, 1998; McKinley &amp; Taylor, 1998; Proctor &amp; Mueller, 2000; Knights &amp; McCabe, 2000; </a:t>
            </a:r>
            <a:r>
              <a:rPr lang="en-GB" sz="1200" kern="1200" dirty="0" err="1" smtClean="0">
                <a:solidFill>
                  <a:schemeClr val="tx1"/>
                </a:solidFill>
                <a:latin typeface="+mn-lt"/>
                <a:ea typeface="+mn-ea"/>
                <a:cs typeface="+mn-cs"/>
              </a:rPr>
              <a:t>Batt</a:t>
            </a:r>
            <a:r>
              <a:rPr lang="en-GB" sz="1200" kern="1200" dirty="0" smtClean="0">
                <a:solidFill>
                  <a:schemeClr val="tx1"/>
                </a:solidFill>
                <a:latin typeface="+mn-lt"/>
                <a:ea typeface="+mn-ea"/>
                <a:cs typeface="+mn-cs"/>
              </a:rPr>
              <a:t> &amp; </a:t>
            </a:r>
            <a:r>
              <a:rPr lang="en-GB" sz="1200" kern="1200" dirty="0" err="1" smtClean="0">
                <a:solidFill>
                  <a:schemeClr val="tx1"/>
                </a:solidFill>
                <a:latin typeface="+mn-lt"/>
                <a:ea typeface="+mn-ea"/>
                <a:cs typeface="+mn-cs"/>
              </a:rPr>
              <a:t>Doellgast</a:t>
            </a:r>
            <a:r>
              <a:rPr lang="en-GB" sz="1200" kern="1200" dirty="0" smtClean="0">
                <a:solidFill>
                  <a:schemeClr val="tx1"/>
                </a:solidFill>
                <a:latin typeface="+mn-lt"/>
                <a:ea typeface="+mn-ea"/>
                <a:cs typeface="+mn-cs"/>
              </a:rPr>
              <a:t>, 2006). For example, much mainstream research either ignores, or views as pathological, the solidarity of teams in pursuing their own agendas and priorities – perhaps in resisting autocratic foremen, or making work more meaningful, or simply having more fun at work. </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38</a:t>
            </a:fld>
            <a:endParaRPr lang="en-GB"/>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latin typeface="+mn-lt"/>
                <a:ea typeface="+mn-ea"/>
                <a:cs typeface="+mn-cs"/>
              </a:rPr>
              <a:t>Critical research has shown how teamwork, when indeed management corrals it towards business goals, can result in the oppressive internalisation of business values and goals by team members, who then begin exploiting themselves and disciplining team peers in the name of business performance and being “responsible” team players. The resulting conformism suppresses democratic dialogue about the appropriateness of the underlying values and goals. Critical studies show how teamwork routinely reinforces established class and authority hierarchies as well as oppressive gender and ethnic relations. Critical research has also sought to understand the various mechanisms that make teamwork attractive for many employees notwithstanding its negative effects. </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39</a:t>
            </a:fld>
            <a:endParaRPr lang="en-GB"/>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Critical research has also sought to understand the various mechanisms that make teamwork attractive for many employees notwithstanding its negative effects. Critical research shows how discourses that are used to legitimate and enforce teamwork occlude social divisions and promote a vision of the firm as a functionally unified entity or as one big happy family. Critical research does not see the problems of teamwork as intrinsic; rather, it diagnoses the shortcomings of teamwork in practice in terms of its </a:t>
            </a:r>
            <a:r>
              <a:rPr lang="en-GB" dirty="0" err="1" smtClean="0"/>
              <a:t>embeddedness</a:t>
            </a:r>
            <a:r>
              <a:rPr lang="en-GB" dirty="0" smtClean="0"/>
              <a:t> in broader patterns of relations of domination, relations which operate to narrow and compromise laudable aims of increasing discretion and participation. </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40</a:t>
            </a:fld>
            <a:endParaRPr lang="en-GB"/>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latin typeface="+mn-lt"/>
                <a:ea typeface="+mn-ea"/>
                <a:cs typeface="+mn-cs"/>
              </a:rPr>
              <a:t>While issues of work organisation such as teamwork form an important part of the body of CMS scholarship, CMS today addresses a wide variety of management issues in a broad range of fields: not only OB-HRM and OT, but also industrial relations, strategy, accounting, information systems research, international business, marketing, etc. Across these fields, CMS use of the term “critical” signifies more than an endorsement of the standard norms of scientific scepticism or the general value of “critical thinking.” It also signifies more than a focus on issues that are pivotal rather than marginal. Critical here signifies radical critique. By </a:t>
            </a:r>
            <a:r>
              <a:rPr lang="en-GB" sz="1200" i="1" kern="1200" dirty="0" smtClean="0">
                <a:solidFill>
                  <a:schemeClr val="tx1"/>
                </a:solidFill>
                <a:latin typeface="+mn-lt"/>
                <a:ea typeface="+mn-ea"/>
                <a:cs typeface="+mn-cs"/>
              </a:rPr>
              <a:t>radical</a:t>
            </a:r>
            <a:r>
              <a:rPr lang="en-GB" sz="1200" kern="1200" dirty="0" smtClean="0">
                <a:solidFill>
                  <a:schemeClr val="tx1"/>
                </a:solidFill>
                <a:latin typeface="+mn-lt"/>
                <a:ea typeface="+mn-ea"/>
                <a:cs typeface="+mn-cs"/>
              </a:rPr>
              <a:t> is signalled an attentiveness to the socially divisive and ecologically destructive broader patterns and structures -- such as capitalism, patriarchy, neo-imperialism, etc -- that condition local action and conventional wisdom. By </a:t>
            </a:r>
            <a:r>
              <a:rPr lang="en-GB" sz="1200" i="1" kern="1200" dirty="0" smtClean="0">
                <a:solidFill>
                  <a:schemeClr val="tx1"/>
                </a:solidFill>
                <a:latin typeface="+mn-lt"/>
                <a:ea typeface="+mn-ea"/>
                <a:cs typeface="+mn-cs"/>
              </a:rPr>
              <a:t>critique</a:t>
            </a:r>
            <a:r>
              <a:rPr lang="en-GB" sz="1200" kern="1200" dirty="0" smtClean="0">
                <a:solidFill>
                  <a:schemeClr val="tx1"/>
                </a:solidFill>
                <a:latin typeface="+mn-lt"/>
                <a:ea typeface="+mn-ea"/>
                <a:cs typeface="+mn-cs"/>
              </a:rPr>
              <a:t>, we mean that beyond criticism of specific, problematic beliefs and practices (e.g., about teamwork), CMS aims to show how such beliefs and practices are nurtured by, and serve to sustain, divisive and destructive patterns and structures; and also how their reproduction is contingent and changeable, neither necessary nor unavoidable. </a:t>
            </a:r>
          </a:p>
          <a:p>
            <a:r>
              <a:rPr lang="en-GB" dirty="0" smtClean="0"/>
              <a:t>Pivotal = essential/fundamental</a:t>
            </a:r>
            <a:r>
              <a:rPr lang="en-GB" baseline="0" dirty="0" smtClean="0"/>
              <a:t>= critical</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41</a:t>
            </a:fld>
            <a:endParaRPr lang="en-GB"/>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traditional approach to strategic</a:t>
            </a:r>
          </a:p>
          <a:p>
            <a:r>
              <a:rPr lang="en-GB" dirty="0" smtClean="0"/>
              <a:t>management is ideological as it is focused on financial objectives and serves the interests of</a:t>
            </a:r>
          </a:p>
          <a:p>
            <a:r>
              <a:rPr lang="en-GB" dirty="0" smtClean="0"/>
              <a:t>powerful shareholders (</a:t>
            </a:r>
            <a:r>
              <a:rPr lang="en-GB" dirty="0" err="1" smtClean="0"/>
              <a:t>Shrivastava</a:t>
            </a:r>
            <a:r>
              <a:rPr lang="en-GB" dirty="0" smtClean="0"/>
              <a:t> 1986) by providing a means of domination (</a:t>
            </a:r>
            <a:r>
              <a:rPr lang="en-GB" dirty="0" err="1" smtClean="0"/>
              <a:t>Alvesson</a:t>
            </a:r>
            <a:r>
              <a:rPr lang="en-GB" dirty="0" smtClean="0"/>
              <a:t> and</a:t>
            </a:r>
          </a:p>
          <a:p>
            <a:r>
              <a:rPr lang="en-GB" dirty="0" err="1" smtClean="0"/>
              <a:t>Willmott</a:t>
            </a:r>
            <a:r>
              <a:rPr lang="en-GB" dirty="0" smtClean="0"/>
              <a:t> 1995). The organisation is considered to be instrumental for the execution of strategic</a:t>
            </a:r>
          </a:p>
          <a:p>
            <a:r>
              <a:rPr lang="en-GB" dirty="0" smtClean="0"/>
              <a:t>plans that are formulated at the top of the hierarchy to serve the interests of powerful</a:t>
            </a:r>
          </a:p>
          <a:p>
            <a:r>
              <a:rPr lang="en-GB" dirty="0" smtClean="0"/>
              <a:t>shareholders. The members of the organisation have to be motivated by means of sanctions</a:t>
            </a:r>
          </a:p>
          <a:p>
            <a:r>
              <a:rPr lang="en-GB" dirty="0" smtClean="0"/>
              <a:t>and control to implement the prescribed strategies. By contrast, critical analysis suggests that</a:t>
            </a:r>
          </a:p>
          <a:p>
            <a:r>
              <a:rPr lang="en-GB" dirty="0" smtClean="0"/>
              <a:t>the formation of strategies and plans is a process of social construction in which various</a:t>
            </a:r>
          </a:p>
          <a:p>
            <a:r>
              <a:rPr lang="en-GB" dirty="0" smtClean="0"/>
              <a:t>stakeholders and interests are involved (Forester 1985). In order to overcome the unjustified</a:t>
            </a:r>
          </a:p>
          <a:p>
            <a:r>
              <a:rPr lang="en-GB" dirty="0" smtClean="0"/>
              <a:t>domination by powerful interests, critical management scholars suggest that strategic plans </a:t>
            </a:r>
            <a:r>
              <a:rPr lang="en-GB" sz="1200" kern="1200" baseline="0" dirty="0" smtClean="0">
                <a:solidFill>
                  <a:schemeClr val="tx1"/>
                </a:solidFill>
                <a:latin typeface="+mn-lt"/>
                <a:ea typeface="+mn-ea"/>
                <a:cs typeface="+mn-cs"/>
              </a:rPr>
              <a:t>could be formulated discursively, drawing inspiration from the ideal speech situation described</a:t>
            </a:r>
          </a:p>
          <a:p>
            <a:r>
              <a:rPr lang="en-GB" sz="1200" kern="1200" baseline="0" dirty="0" smtClean="0">
                <a:solidFill>
                  <a:schemeClr val="tx1"/>
                </a:solidFill>
                <a:latin typeface="+mn-lt"/>
                <a:ea typeface="+mn-ea"/>
                <a:cs typeface="+mn-cs"/>
              </a:rPr>
              <a:t>above (</a:t>
            </a:r>
            <a:r>
              <a:rPr lang="en-GB" sz="1200" kern="1200" baseline="0" dirty="0" err="1" smtClean="0">
                <a:solidFill>
                  <a:schemeClr val="tx1"/>
                </a:solidFill>
                <a:latin typeface="+mn-lt"/>
                <a:ea typeface="+mn-ea"/>
                <a:cs typeface="+mn-cs"/>
              </a:rPr>
              <a:t>Alvesson</a:t>
            </a:r>
            <a:r>
              <a:rPr lang="en-GB" sz="1200" kern="1200" baseline="0" dirty="0" smtClean="0">
                <a:solidFill>
                  <a:schemeClr val="tx1"/>
                </a:solidFill>
                <a:latin typeface="+mn-lt"/>
                <a:ea typeface="+mn-ea"/>
                <a:cs typeface="+mn-cs"/>
              </a:rPr>
              <a:t> and </a:t>
            </a:r>
            <a:r>
              <a:rPr lang="en-GB" sz="1200" kern="1200" baseline="0" dirty="0" err="1" smtClean="0">
                <a:solidFill>
                  <a:schemeClr val="tx1"/>
                </a:solidFill>
                <a:latin typeface="+mn-lt"/>
                <a:ea typeface="+mn-ea"/>
                <a:cs typeface="+mn-cs"/>
              </a:rPr>
              <a:t>Willmott</a:t>
            </a:r>
            <a:r>
              <a:rPr lang="en-GB" sz="1200" kern="1200" baseline="0" dirty="0" smtClean="0">
                <a:solidFill>
                  <a:schemeClr val="tx1"/>
                </a:solidFill>
                <a:latin typeface="+mn-lt"/>
                <a:ea typeface="+mn-ea"/>
                <a:cs typeface="+mn-cs"/>
              </a:rPr>
              <a:t> 1995; </a:t>
            </a:r>
            <a:r>
              <a:rPr lang="en-GB" sz="1200" kern="1200" baseline="0" dirty="0" err="1" smtClean="0">
                <a:solidFill>
                  <a:schemeClr val="tx1"/>
                </a:solidFill>
                <a:latin typeface="+mn-lt"/>
                <a:ea typeface="+mn-ea"/>
                <a:cs typeface="+mn-cs"/>
              </a:rPr>
              <a:t>Shrivastava</a:t>
            </a:r>
            <a:r>
              <a:rPr lang="en-GB" sz="1200" kern="1200" baseline="0" dirty="0" smtClean="0">
                <a:solidFill>
                  <a:schemeClr val="tx1"/>
                </a:solidFill>
                <a:latin typeface="+mn-lt"/>
                <a:ea typeface="+mn-ea"/>
                <a:cs typeface="+mn-cs"/>
              </a:rPr>
              <a:t> 1986).</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43</a:t>
            </a:fld>
            <a:endParaRPr lang="en-GB"/>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baseline="0" dirty="0" smtClean="0">
                <a:solidFill>
                  <a:schemeClr val="tx1"/>
                </a:solidFill>
                <a:latin typeface="+mn-lt"/>
                <a:ea typeface="+mn-ea"/>
                <a:cs typeface="+mn-cs"/>
              </a:rPr>
              <a:t>In </a:t>
            </a:r>
            <a:r>
              <a:rPr lang="en-GB" sz="1200" i="1" kern="1200" baseline="0" dirty="0" smtClean="0">
                <a:solidFill>
                  <a:schemeClr val="tx1"/>
                </a:solidFill>
                <a:latin typeface="+mn-lt"/>
                <a:ea typeface="+mn-ea"/>
                <a:cs typeface="+mn-cs"/>
              </a:rPr>
              <a:t>organisation theory the critical approach to organisations attempts to analyse organisational</a:t>
            </a:r>
          </a:p>
          <a:p>
            <a:r>
              <a:rPr lang="en-GB" sz="1200" kern="1200" baseline="0" dirty="0" smtClean="0">
                <a:solidFill>
                  <a:schemeClr val="tx1"/>
                </a:solidFill>
                <a:latin typeface="+mn-lt"/>
                <a:ea typeface="+mn-ea"/>
                <a:cs typeface="+mn-cs"/>
              </a:rPr>
              <a:t>structures and cultures in order to show how these serve as means of domination</a:t>
            </a:r>
          </a:p>
          <a:p>
            <a:r>
              <a:rPr lang="en-GB" sz="1200" kern="1200" baseline="0" dirty="0" smtClean="0">
                <a:solidFill>
                  <a:schemeClr val="tx1"/>
                </a:solidFill>
                <a:latin typeface="+mn-lt"/>
                <a:ea typeface="+mn-ea"/>
                <a:cs typeface="+mn-cs"/>
              </a:rPr>
              <a:t>and control (Barker 1993; </a:t>
            </a:r>
            <a:r>
              <a:rPr lang="en-GB" sz="1200" kern="1200" baseline="0" dirty="0" err="1" smtClean="0">
                <a:solidFill>
                  <a:schemeClr val="tx1"/>
                </a:solidFill>
                <a:latin typeface="+mn-lt"/>
                <a:ea typeface="+mn-ea"/>
                <a:cs typeface="+mn-cs"/>
              </a:rPr>
              <a:t>Willmott</a:t>
            </a:r>
            <a:r>
              <a:rPr lang="en-GB" sz="1200" kern="1200" baseline="0" dirty="0" smtClean="0">
                <a:solidFill>
                  <a:schemeClr val="tx1"/>
                </a:solidFill>
                <a:latin typeface="+mn-lt"/>
                <a:ea typeface="+mn-ea"/>
                <a:cs typeface="+mn-cs"/>
              </a:rPr>
              <a:t> 1993). The challenge is to change organisational structures</a:t>
            </a:r>
          </a:p>
          <a:p>
            <a:r>
              <a:rPr lang="en-GB" sz="1200" kern="1200" baseline="0" dirty="0" smtClean="0">
                <a:solidFill>
                  <a:schemeClr val="tx1"/>
                </a:solidFill>
                <a:latin typeface="+mn-lt"/>
                <a:ea typeface="+mn-ea"/>
                <a:cs typeface="+mn-cs"/>
              </a:rPr>
              <a:t>so that human beings are released from suppression and marginalisation. This can be</a:t>
            </a:r>
          </a:p>
          <a:p>
            <a:r>
              <a:rPr lang="en-GB" sz="1200" kern="1200" baseline="0" dirty="0" smtClean="0">
                <a:solidFill>
                  <a:schemeClr val="tx1"/>
                </a:solidFill>
                <a:latin typeface="+mn-lt"/>
                <a:ea typeface="+mn-ea"/>
                <a:cs typeface="+mn-cs"/>
              </a:rPr>
              <a:t>accomplished by abandoning all forms of domination, creating work places that are more humane,</a:t>
            </a:r>
          </a:p>
          <a:p>
            <a:r>
              <a:rPr lang="en-GB" sz="1200" kern="1200" baseline="0" dirty="0" smtClean="0">
                <a:solidFill>
                  <a:schemeClr val="tx1"/>
                </a:solidFill>
                <a:latin typeface="+mn-lt"/>
                <a:ea typeface="+mn-ea"/>
                <a:cs typeface="+mn-cs"/>
              </a:rPr>
              <a:t>establishing new forms of participation that help workers to preserve their autonomy,</a:t>
            </a:r>
          </a:p>
          <a:p>
            <a:r>
              <a:rPr lang="en-GB" sz="1200" kern="1200" baseline="0" dirty="0" smtClean="0">
                <a:solidFill>
                  <a:schemeClr val="tx1"/>
                </a:solidFill>
                <a:latin typeface="+mn-lt"/>
                <a:ea typeface="+mn-ea"/>
                <a:cs typeface="+mn-cs"/>
              </a:rPr>
              <a:t>and to find alternatives to the bureaucratic model of the organisation so that the technocratic</a:t>
            </a:r>
          </a:p>
          <a:p>
            <a:r>
              <a:rPr lang="en-GB" sz="1200" kern="1200" baseline="0" dirty="0" smtClean="0">
                <a:solidFill>
                  <a:schemeClr val="tx1"/>
                </a:solidFill>
                <a:latin typeface="+mn-lt"/>
                <a:ea typeface="+mn-ea"/>
                <a:cs typeface="+mn-cs"/>
              </a:rPr>
              <a:t>rationality of the capitalist organisation of work becomes substituted by practical reason</a:t>
            </a:r>
          </a:p>
          <a:p>
            <a:r>
              <a:rPr lang="en-GB" sz="1200" kern="1200" baseline="0" dirty="0" smtClean="0">
                <a:solidFill>
                  <a:schemeClr val="tx1"/>
                </a:solidFill>
                <a:latin typeface="+mn-lt"/>
                <a:ea typeface="+mn-ea"/>
                <a:cs typeface="+mn-cs"/>
              </a:rPr>
              <a:t>(</a:t>
            </a:r>
            <a:r>
              <a:rPr lang="en-GB" sz="1200" kern="1200" baseline="0" dirty="0" err="1" smtClean="0">
                <a:solidFill>
                  <a:schemeClr val="tx1"/>
                </a:solidFill>
                <a:latin typeface="+mn-lt"/>
                <a:ea typeface="+mn-ea"/>
                <a:cs typeface="+mn-cs"/>
              </a:rPr>
              <a:t>Alvesson</a:t>
            </a:r>
            <a:r>
              <a:rPr lang="en-GB" sz="1200" kern="1200" baseline="0" dirty="0" smtClean="0">
                <a:solidFill>
                  <a:schemeClr val="tx1"/>
                </a:solidFill>
                <a:latin typeface="+mn-lt"/>
                <a:ea typeface="+mn-ea"/>
                <a:cs typeface="+mn-cs"/>
              </a:rPr>
              <a:t> 1985; Marcuse 1964). Crucial in this change process is the role of communication</a:t>
            </a:r>
          </a:p>
          <a:p>
            <a:r>
              <a:rPr lang="en-GB" sz="1200" kern="1200" baseline="0" dirty="0" smtClean="0">
                <a:solidFill>
                  <a:schemeClr val="tx1"/>
                </a:solidFill>
                <a:latin typeface="+mn-lt"/>
                <a:ea typeface="+mn-ea"/>
                <a:cs typeface="+mn-cs"/>
              </a:rPr>
              <a:t>that has to become open and inclusive so that decisions can be based on reasoned argument</a:t>
            </a:r>
          </a:p>
          <a:p>
            <a:r>
              <a:rPr lang="en-GB" sz="1200" kern="1200" baseline="0" dirty="0" smtClean="0">
                <a:solidFill>
                  <a:schemeClr val="tx1"/>
                </a:solidFill>
                <a:latin typeface="+mn-lt"/>
                <a:ea typeface="+mn-ea"/>
                <a:cs typeface="+mn-cs"/>
              </a:rPr>
              <a:t>rather than the mere application of power (</a:t>
            </a:r>
            <a:r>
              <a:rPr lang="en-GB" sz="1200" kern="1200" baseline="0" dirty="0" err="1" smtClean="0">
                <a:solidFill>
                  <a:schemeClr val="tx1"/>
                </a:solidFill>
                <a:latin typeface="+mn-lt"/>
                <a:ea typeface="+mn-ea"/>
                <a:cs typeface="+mn-cs"/>
              </a:rPr>
              <a:t>Deetz</a:t>
            </a:r>
            <a:r>
              <a:rPr lang="en-GB" sz="1200" kern="1200" baseline="0" dirty="0" smtClean="0">
                <a:solidFill>
                  <a:schemeClr val="tx1"/>
                </a:solidFill>
                <a:latin typeface="+mn-lt"/>
                <a:ea typeface="+mn-ea"/>
                <a:cs typeface="+mn-cs"/>
              </a:rPr>
              <a:t> 1995).</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45</a:t>
            </a:fld>
            <a:endParaRPr lang="en-GB"/>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GB" dirty="0" smtClean="0"/>
              <a:t>In marketing critical issues are, e.g., consumption as the</a:t>
            </a:r>
          </a:p>
          <a:p>
            <a:r>
              <a:rPr lang="en-GB" dirty="0" smtClean="0"/>
              <a:t>“route to happiness”, the manipulation of consumers’ needs by way of advertising, brand</a:t>
            </a:r>
          </a:p>
          <a:p>
            <a:r>
              <a:rPr lang="en-GB" dirty="0" smtClean="0"/>
              <a:t>management, identity creation, the displacement of the valuing of people by the valuing of</a:t>
            </a:r>
          </a:p>
          <a:p>
            <a:r>
              <a:rPr lang="en-GB" dirty="0" smtClean="0"/>
              <a:t>objects (</a:t>
            </a:r>
            <a:r>
              <a:rPr lang="en-GB" dirty="0" err="1" smtClean="0"/>
              <a:t>Alvesson</a:t>
            </a:r>
            <a:r>
              <a:rPr lang="en-GB" dirty="0" smtClean="0"/>
              <a:t> and </a:t>
            </a:r>
            <a:r>
              <a:rPr lang="en-GB" dirty="0" err="1" smtClean="0"/>
              <a:t>Willmott</a:t>
            </a:r>
            <a:r>
              <a:rPr lang="en-GB" dirty="0" smtClean="0"/>
              <a:t> 1996: 128). As Morgan (1992) and </a:t>
            </a:r>
            <a:r>
              <a:rPr lang="en-GB" dirty="0" err="1" smtClean="0"/>
              <a:t>Alvesson</a:t>
            </a:r>
            <a:r>
              <a:rPr lang="en-GB" dirty="0" smtClean="0"/>
              <a:t> (1994) suggest</a:t>
            </a:r>
          </a:p>
          <a:p>
            <a:r>
              <a:rPr lang="en-GB" dirty="0" smtClean="0"/>
              <a:t>the traditional approach to consumer marketing is biased towards influencing and distorting</a:t>
            </a:r>
          </a:p>
          <a:p>
            <a:r>
              <a:rPr lang="en-GB" dirty="0" smtClean="0"/>
              <a:t>the consumers’ preferences so that they are unable to make informed choices. These authors</a:t>
            </a:r>
          </a:p>
          <a:p>
            <a:r>
              <a:rPr lang="en-GB" dirty="0" smtClean="0"/>
              <a:t>refer to the work on consumerism of Fromm (1955) and Marcuse (1964) and argue that this</a:t>
            </a:r>
          </a:p>
          <a:p>
            <a:r>
              <a:rPr lang="en-GB" dirty="0" smtClean="0"/>
              <a:t>may even have corrosive effects on the wellbeing of society (see also </a:t>
            </a:r>
            <a:r>
              <a:rPr lang="en-GB" dirty="0" err="1" smtClean="0"/>
              <a:t>Polley</a:t>
            </a:r>
            <a:r>
              <a:rPr lang="en-GB" dirty="0" smtClean="0"/>
              <a:t> 1986). Therefore,</a:t>
            </a:r>
          </a:p>
          <a:p>
            <a:r>
              <a:rPr lang="en-GB" dirty="0" smtClean="0"/>
              <a:t>they advocate a critical approach to marketing. Recently, </a:t>
            </a:r>
            <a:r>
              <a:rPr lang="en-GB" dirty="0" err="1" smtClean="0"/>
              <a:t>Varnam</a:t>
            </a:r>
            <a:r>
              <a:rPr lang="en-GB" dirty="0" smtClean="0"/>
              <a:t> and Costa (2008) refer to</a:t>
            </a:r>
          </a:p>
          <a:p>
            <a:r>
              <a:rPr lang="en-GB" dirty="0" smtClean="0"/>
              <a:t>the distinction of system and </a:t>
            </a:r>
            <a:r>
              <a:rPr lang="en-GB" dirty="0" err="1" smtClean="0"/>
              <a:t>lifeworld</a:t>
            </a:r>
            <a:r>
              <a:rPr lang="en-GB" dirty="0" smtClean="0"/>
              <a:t> and propose a more complete view on the role of social</a:t>
            </a:r>
          </a:p>
          <a:p>
            <a:r>
              <a:rPr lang="en-GB" dirty="0" smtClean="0"/>
              <a:t>norms in which consumer </a:t>
            </a:r>
            <a:r>
              <a:rPr lang="en-GB" dirty="0" err="1" smtClean="0"/>
              <a:t>behavior</a:t>
            </a:r>
            <a:r>
              <a:rPr lang="en-GB" dirty="0" smtClean="0"/>
              <a:t> and marketing systems are embedded. Other critical</a:t>
            </a:r>
          </a:p>
          <a:p>
            <a:r>
              <a:rPr lang="en-GB" dirty="0" smtClean="0"/>
              <a:t>theorists point to the societal role of social movements and non-governmental organisations</a:t>
            </a:r>
          </a:p>
          <a:p>
            <a:r>
              <a:rPr lang="en-GB" dirty="0" smtClean="0"/>
              <a:t>(</a:t>
            </a:r>
            <a:r>
              <a:rPr lang="en-GB" dirty="0" err="1" smtClean="0"/>
              <a:t>Crossley</a:t>
            </a:r>
            <a:r>
              <a:rPr lang="en-GB" dirty="0" smtClean="0"/>
              <a:t> 2003; McCormick 2006) and some students of marketing have begun to examine</a:t>
            </a:r>
          </a:p>
          <a:p>
            <a:r>
              <a:rPr lang="en-GB" dirty="0" smtClean="0"/>
              <a:t>the influence of consumer boycotts (Klein et al. 2004). From a critical perspective social</a:t>
            </a:r>
          </a:p>
          <a:p>
            <a:r>
              <a:rPr lang="en-GB" dirty="0" smtClean="0"/>
              <a:t>movements and boycotts can be considered as a counterbalance to the distorting effects of an</a:t>
            </a:r>
          </a:p>
          <a:p>
            <a:r>
              <a:rPr lang="en-GB" dirty="0" smtClean="0"/>
              <a:t>instrumental and manipulative approach to marketing.</a:t>
            </a:r>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46</a:t>
            </a:fld>
            <a:endParaRPr lang="en-GB"/>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With regard to management research, CMS has consistently raised the concerns about its de-moralized state (see Anthony, 1986) -- concerns that are aired sporadically, and perhaps increasingly, by mainstream scholars. CMS has anticipated but also radicalizes the sentiments expressed recently by </a:t>
            </a:r>
            <a:r>
              <a:rPr lang="en-US" sz="1200" kern="1200" dirty="0" err="1" smtClean="0">
                <a:solidFill>
                  <a:schemeClr val="tx1"/>
                </a:solidFill>
                <a:latin typeface="+mn-lt"/>
                <a:ea typeface="+mn-ea"/>
                <a:cs typeface="+mn-cs"/>
              </a:rPr>
              <a:t>Ghoshal</a:t>
            </a:r>
            <a:r>
              <a:rPr lang="en-US" sz="1200" kern="1200" dirty="0" smtClean="0">
                <a:solidFill>
                  <a:schemeClr val="tx1"/>
                </a:solidFill>
                <a:latin typeface="+mn-lt"/>
                <a:ea typeface="+mn-ea"/>
                <a:cs typeface="+mn-cs"/>
              </a:rPr>
              <a:t>:</a:t>
            </a:r>
            <a:endParaRPr lang="en-GB"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"Academic research related to the conduct of business and management has had some very significant and negative influences on the practice of management [...] by propagating ideologically inspired amoral theories, business schools have actively freed their students from any sense of moral responsibility" (</a:t>
            </a:r>
            <a:r>
              <a:rPr lang="en-US" sz="1200" kern="1200" dirty="0" err="1" smtClean="0">
                <a:solidFill>
                  <a:schemeClr val="tx1"/>
                </a:solidFill>
                <a:latin typeface="+mn-lt"/>
                <a:ea typeface="+mn-ea"/>
                <a:cs typeface="+mn-cs"/>
              </a:rPr>
              <a:t>Ghoshal</a:t>
            </a:r>
            <a:r>
              <a:rPr lang="en-US" sz="1200" kern="1200" dirty="0" smtClean="0">
                <a:solidFill>
                  <a:schemeClr val="tx1"/>
                </a:solidFill>
                <a:latin typeface="+mn-lt"/>
                <a:ea typeface="+mn-ea"/>
                <a:cs typeface="+mn-cs"/>
              </a:rPr>
              <a:t>, 2005:76).</a:t>
            </a:r>
            <a:r>
              <a:rPr lang="en-GB" sz="1200" kern="1200" dirty="0" smtClean="0">
                <a:solidFill>
                  <a:schemeClr val="tx1"/>
                </a:solidFill>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48</a:t>
            </a:fld>
            <a:endParaRPr lang="en-GB"/>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latin typeface="+mn-lt"/>
                <a:ea typeface="+mn-ea"/>
                <a:cs typeface="+mn-cs"/>
              </a:rPr>
              <a:t>In developing its critical agenda, CMS has been influenced by contemporary developments beyond academia. Well-established critiques of the fundamental features of contemporary capitalism have been undercut by the decline and fragmentation of the Left since around 1970 (</a:t>
            </a:r>
            <a:r>
              <a:rPr lang="en-GB" sz="1200" kern="1200" dirty="0" err="1" smtClean="0">
                <a:solidFill>
                  <a:schemeClr val="tx1"/>
                </a:solidFill>
                <a:latin typeface="+mn-lt"/>
                <a:ea typeface="+mn-ea"/>
                <a:cs typeface="+mn-cs"/>
              </a:rPr>
              <a:t>Hassard</a:t>
            </a:r>
            <a:r>
              <a:rPr lang="en-GB" sz="1200" kern="1200" dirty="0" smtClean="0">
                <a:solidFill>
                  <a:schemeClr val="tx1"/>
                </a:solidFill>
                <a:latin typeface="+mn-lt"/>
                <a:ea typeface="+mn-ea"/>
                <a:cs typeface="+mn-cs"/>
              </a:rPr>
              <a:t>, Hogan, &amp; </a:t>
            </a:r>
            <a:r>
              <a:rPr lang="en-GB" sz="1200" kern="1200" dirty="0" err="1" smtClean="0">
                <a:solidFill>
                  <a:schemeClr val="tx1"/>
                </a:solidFill>
                <a:latin typeface="+mn-lt"/>
                <a:ea typeface="+mn-ea"/>
                <a:cs typeface="+mn-cs"/>
              </a:rPr>
              <a:t>Rowlinson</a:t>
            </a:r>
            <a:r>
              <a:rPr lang="en-GB" sz="1200" kern="1200" dirty="0" smtClean="0">
                <a:solidFill>
                  <a:schemeClr val="tx1"/>
                </a:solidFill>
                <a:latin typeface="+mn-lt"/>
                <a:ea typeface="+mn-ea"/>
                <a:cs typeface="+mn-cs"/>
              </a:rPr>
              <a:t>, 2001). During the same period the development of new social movements has opened new critical perspectives (see e.g. </a:t>
            </a:r>
            <a:r>
              <a:rPr lang="en-US" sz="1200" kern="1200" dirty="0" smtClean="0">
                <a:solidFill>
                  <a:schemeClr val="tx1"/>
                </a:solidFill>
                <a:latin typeface="+mn-lt"/>
                <a:ea typeface="+mn-ea"/>
                <a:cs typeface="+mn-cs"/>
              </a:rPr>
              <a:t>Alvarez, </a:t>
            </a:r>
            <a:r>
              <a:rPr lang="en-US" sz="1200" kern="1200" dirty="0" err="1" smtClean="0">
                <a:solidFill>
                  <a:schemeClr val="tx1"/>
                </a:solidFill>
                <a:latin typeface="+mn-lt"/>
                <a:ea typeface="+mn-ea"/>
                <a:cs typeface="+mn-cs"/>
              </a:rPr>
              <a:t>Dagino</a:t>
            </a:r>
            <a:r>
              <a:rPr lang="en-US" sz="1200" kern="1200" dirty="0" smtClean="0">
                <a:solidFill>
                  <a:schemeClr val="tx1"/>
                </a:solidFill>
                <a:latin typeface="+mn-lt"/>
                <a:ea typeface="+mn-ea"/>
                <a:cs typeface="+mn-cs"/>
              </a:rPr>
              <a:t> &amp; Escobar, 1998)</a:t>
            </a:r>
            <a:r>
              <a:rPr lang="en-GB" sz="1200" kern="1200" dirty="0" smtClean="0">
                <a:solidFill>
                  <a:schemeClr val="tx1"/>
                </a:solidFill>
                <a:latin typeface="+mn-lt"/>
                <a:ea typeface="+mn-ea"/>
                <a:cs typeface="+mn-cs"/>
              </a:rPr>
              <a:t>. The expansion of the European Community and the rise of China, India, and other emergent economies have served to </a:t>
            </a:r>
            <a:r>
              <a:rPr lang="en-GB" sz="1200" kern="1200" dirty="0" err="1" smtClean="0">
                <a:solidFill>
                  <a:schemeClr val="tx1"/>
                </a:solidFill>
                <a:latin typeface="+mn-lt"/>
                <a:ea typeface="+mn-ea"/>
                <a:cs typeface="+mn-cs"/>
              </a:rPr>
              <a:t>relativise</a:t>
            </a:r>
            <a:r>
              <a:rPr lang="en-GB" sz="1200" kern="1200" dirty="0" smtClean="0">
                <a:solidFill>
                  <a:schemeClr val="tx1"/>
                </a:solidFill>
                <a:latin typeface="+mn-lt"/>
                <a:ea typeface="+mn-ea"/>
                <a:cs typeface="+mn-cs"/>
              </a:rPr>
              <a:t> Anglo-American business models and values (see e.g. Ibarra-</a:t>
            </a:r>
            <a:r>
              <a:rPr lang="en-GB" sz="1200" kern="1200" dirty="0" err="1" smtClean="0">
                <a:solidFill>
                  <a:schemeClr val="tx1"/>
                </a:solidFill>
                <a:latin typeface="+mn-lt"/>
                <a:ea typeface="+mn-ea"/>
                <a:cs typeface="+mn-cs"/>
              </a:rPr>
              <a:t>Colado</a:t>
            </a:r>
            <a:r>
              <a:rPr lang="en-GB" sz="1200" kern="1200" dirty="0" smtClean="0">
                <a:solidFill>
                  <a:schemeClr val="tx1"/>
                </a:solidFill>
                <a:latin typeface="+mn-lt"/>
                <a:ea typeface="+mn-ea"/>
                <a:cs typeface="+mn-cs"/>
              </a:rPr>
              <a:t>, 2006; </a:t>
            </a:r>
            <a:r>
              <a:rPr lang="en-GB" sz="1200" kern="1200" dirty="0" err="1" smtClean="0">
                <a:solidFill>
                  <a:schemeClr val="tx1"/>
                </a:solidFill>
                <a:latin typeface="+mn-lt"/>
                <a:ea typeface="+mn-ea"/>
                <a:cs typeface="+mn-cs"/>
              </a:rPr>
              <a:t>Dussel</a:t>
            </a:r>
            <a:r>
              <a:rPr lang="en-GB" sz="1200" kern="1200" dirty="0" smtClean="0">
                <a:solidFill>
                  <a:schemeClr val="tx1"/>
                </a:solidFill>
                <a:latin typeface="+mn-lt"/>
                <a:ea typeface="+mn-ea"/>
                <a:cs typeface="+mn-cs"/>
              </a:rPr>
              <a:t> &amp; Ibarra-</a:t>
            </a:r>
            <a:r>
              <a:rPr lang="en-GB" sz="1200" kern="1200" dirty="0" err="1" smtClean="0">
                <a:solidFill>
                  <a:schemeClr val="tx1"/>
                </a:solidFill>
                <a:latin typeface="+mn-lt"/>
                <a:ea typeface="+mn-ea"/>
                <a:cs typeface="+mn-cs"/>
              </a:rPr>
              <a:t>Colado</a:t>
            </a:r>
            <a:r>
              <a:rPr lang="en-GB" sz="1200" kern="1200" dirty="0" smtClean="0">
                <a:solidFill>
                  <a:schemeClr val="tx1"/>
                </a:solidFill>
                <a:latin typeface="+mn-lt"/>
                <a:ea typeface="+mn-ea"/>
                <a:cs typeface="+mn-cs"/>
              </a:rPr>
              <a:t>, 2006). Post 9/11, many certainties have been unsettled, even as others have been reinforced. A succession of major natural and social crises has brought into sharp focus issues that previously may have seemed more peripheral, issues such as business ethics, environmentalism, and neo-imperialism. These broader developments have direct relevance for the everyday conduct of management and the everyday experience of work; yet they rarely take </a:t>
            </a:r>
            <a:r>
              <a:rPr lang="en-GB" sz="1200" kern="1200" dirty="0" err="1" smtClean="0">
                <a:solidFill>
                  <a:schemeClr val="tx1"/>
                </a:solidFill>
                <a:latin typeface="+mn-lt"/>
                <a:ea typeface="+mn-ea"/>
                <a:cs typeface="+mn-cs"/>
              </a:rPr>
              <a:t>center</a:t>
            </a:r>
            <a:r>
              <a:rPr lang="en-GB" sz="1200" kern="1200" dirty="0" smtClean="0">
                <a:solidFill>
                  <a:schemeClr val="tx1"/>
                </a:solidFill>
                <a:latin typeface="+mn-lt"/>
                <a:ea typeface="+mn-ea"/>
                <a:cs typeface="+mn-cs"/>
              </a:rPr>
              <a:t> stage in mainstream scholarship and teaching. CMS appeals to faculty, students, practitioners, activists, and policy-makers who are frustrated by these conservative limits.</a:t>
            </a:r>
          </a:p>
          <a:p>
            <a:endParaRPr lang="en-GB" dirty="0"/>
          </a:p>
        </p:txBody>
      </p:sp>
      <p:sp>
        <p:nvSpPr>
          <p:cNvPr id="4" name="Slide Number Placeholder 3"/>
          <p:cNvSpPr>
            <a:spLocks noGrp="1"/>
          </p:cNvSpPr>
          <p:nvPr>
            <p:ph type="sldNum" sz="quarter" idx="10"/>
          </p:nvPr>
        </p:nvSpPr>
        <p:spPr/>
        <p:txBody>
          <a:bodyPr/>
          <a:lstStyle/>
          <a:p>
            <a:fld id="{751F3B1A-D666-4396-AEE8-5CC8A2E0F427}" type="slidenum">
              <a:rPr lang="en-GB" smtClean="0"/>
              <a:pPr/>
              <a:t>49</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59CF0213-596D-4DE6-9FD4-9BC4FC8A5D2E}" type="datetimeFigureOut">
              <a:rPr lang="en-GB" smtClean="0"/>
              <a:pPr/>
              <a:t>10/2/13</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smtClean="0"/>
            </a:lvl1pPr>
          </a:lstStyle>
          <a:p>
            <a:fld id="{8BFE87A5-9226-4710-B826-6BB446476508}"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a:defRPr/>
            </a:lvl1pPr>
          </a:lstStyle>
          <a:p>
            <a:fld id="{59CF0213-596D-4DE6-9FD4-9BC4FC8A5D2E}" type="datetimeFigureOut">
              <a:rPr lang="en-GB" smtClean="0"/>
              <a:pPr/>
              <a:t>10/2/13</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smtClean="0"/>
            </a:lvl1pPr>
          </a:lstStyle>
          <a:p>
            <a:fld id="{8BFE87A5-9226-4710-B826-6BB446476508}"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smtClean="0"/>
              <a:t>Click to edit Master text styles</a:t>
            </a:r>
          </a:p>
        </p:txBody>
      </p:sp>
      <p:sp>
        <p:nvSpPr>
          <p:cNvPr id="4" name="Date Placeholder 3"/>
          <p:cNvSpPr>
            <a:spLocks noGrp="1"/>
          </p:cNvSpPr>
          <p:nvPr>
            <p:ph type="dt" sz="half" idx="10"/>
          </p:nvPr>
        </p:nvSpPr>
        <p:spPr/>
        <p:txBody>
          <a:bodyPr/>
          <a:lstStyle>
            <a:lvl1pPr>
              <a:defRPr/>
            </a:lvl1pPr>
          </a:lstStyle>
          <a:p>
            <a:fld id="{59CF0213-596D-4DE6-9FD4-9BC4FC8A5D2E}" type="datetimeFigureOut">
              <a:rPr lang="en-GB" smtClean="0"/>
              <a:pPr/>
              <a:t>10/2/13</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smtClean="0"/>
            </a:lvl1pPr>
          </a:lstStyle>
          <a:p>
            <a:fld id="{8BFE87A5-9226-4710-B826-6BB446476508}"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lvl1pPr>
              <a:defRPr/>
            </a:lvl1pPr>
          </a:lstStyle>
          <a:p>
            <a:fld id="{59CF0213-596D-4DE6-9FD4-9BC4FC8A5D2E}" type="datetimeFigureOut">
              <a:rPr lang="en-GB" smtClean="0"/>
              <a:pPr/>
              <a:t>10/2/13</a:t>
            </a:fld>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smtClean="0"/>
            </a:lvl1pPr>
          </a:lstStyle>
          <a:p>
            <a:fld id="{8BFE87A5-9226-4710-B826-6BB446476508}"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lvl1pPr>
              <a:defRPr/>
            </a:lvl1pPr>
          </a:lstStyle>
          <a:p>
            <a:fld id="{59CF0213-596D-4DE6-9FD4-9BC4FC8A5D2E}" type="datetimeFigureOut">
              <a:rPr lang="en-GB" smtClean="0"/>
              <a:pPr/>
              <a:t>10/2/13</a:t>
            </a:fld>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smtClean="0"/>
            </a:lvl1pPr>
          </a:lstStyle>
          <a:p>
            <a:fld id="{8BFE87A5-9226-4710-B826-6BB446476508}"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fld id="{59CF0213-596D-4DE6-9FD4-9BC4FC8A5D2E}" type="datetimeFigureOut">
              <a:rPr lang="en-GB" smtClean="0"/>
              <a:pPr/>
              <a:t>10/2/13</a:t>
            </a:fld>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smtClean="0"/>
            </a:lvl1pPr>
          </a:lstStyle>
          <a:p>
            <a:fld id="{8BFE87A5-9226-4710-B826-6BB446476508}"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59CF0213-596D-4DE6-9FD4-9BC4FC8A5D2E}" type="datetimeFigureOut">
              <a:rPr lang="en-GB" smtClean="0"/>
              <a:pPr/>
              <a:t>10/2/13</a:t>
            </a:fld>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smtClean="0"/>
            </a:lvl1pPr>
          </a:lstStyle>
          <a:p>
            <a:fld id="{8BFE87A5-9226-4710-B826-6BB446476508}"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a:defRPr/>
            </a:lvl1pPr>
          </a:lstStyle>
          <a:p>
            <a:fld id="{59CF0213-596D-4DE6-9FD4-9BC4FC8A5D2E}" type="datetimeFigureOut">
              <a:rPr lang="en-GB" smtClean="0"/>
              <a:pPr/>
              <a:t>10/2/13</a:t>
            </a:fld>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smtClean="0"/>
            </a:lvl1pPr>
          </a:lstStyle>
          <a:p>
            <a:fld id="{8BFE87A5-9226-4710-B826-6BB446476508}"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a:defRPr/>
            </a:lvl1pPr>
          </a:lstStyle>
          <a:p>
            <a:fld id="{59CF0213-596D-4DE6-9FD4-9BC4FC8A5D2E}" type="datetimeFigureOut">
              <a:rPr lang="en-GB" smtClean="0"/>
              <a:pPr/>
              <a:t>10/2/13</a:t>
            </a:fld>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smtClean="0"/>
            </a:lvl1pPr>
          </a:lstStyle>
          <a:p>
            <a:fld id="{8BFE87A5-9226-4710-B826-6BB446476508}"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a:defRPr/>
            </a:lvl1pPr>
          </a:lstStyle>
          <a:p>
            <a:fld id="{59CF0213-596D-4DE6-9FD4-9BC4FC8A5D2E}" type="datetimeFigureOut">
              <a:rPr lang="en-GB" smtClean="0"/>
              <a:pPr/>
              <a:t>10/2/13</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smtClean="0"/>
            </a:lvl1pPr>
          </a:lstStyle>
          <a:p>
            <a:fld id="{8BFE87A5-9226-4710-B826-6BB446476508}"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a:defRPr/>
            </a:lvl1pPr>
          </a:lstStyle>
          <a:p>
            <a:fld id="{59CF0213-596D-4DE6-9FD4-9BC4FC8A5D2E}" type="datetimeFigureOut">
              <a:rPr lang="en-GB" smtClean="0"/>
              <a:pPr/>
              <a:t>10/2/13</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smtClean="0"/>
            </a:lvl1pPr>
          </a:lstStyle>
          <a:p>
            <a:fld id="{8BFE87A5-9226-4710-B826-6BB446476508}"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pic>
        <p:nvPicPr>
          <p:cNvPr id="1026" name="Picture 9" descr="FerrellPPT_SB"/>
          <p:cNvPicPr>
            <a:picLocks noChangeAspect="1" noChangeArrowheads="1"/>
          </p:cNvPicPr>
          <p:nvPr/>
        </p:nvPicPr>
        <p:blipFill>
          <a:blip r:embed="rId13"/>
          <a:srcRect/>
          <a:stretch>
            <a:fillRect/>
          </a:stretch>
        </p:blipFill>
        <p:spPr bwMode="auto">
          <a:xfrm>
            <a:off x="0" y="0"/>
            <a:ext cx="9145588" cy="6859588"/>
          </a:xfrm>
          <a:prstGeom prst="rect">
            <a:avLst/>
          </a:prstGeom>
          <a:noFill/>
          <a:ln w="9525">
            <a:noFill/>
            <a:miter lim="800000"/>
            <a:headEnd/>
            <a:tailEnd/>
          </a:ln>
        </p:spPr>
      </p:pic>
      <p:sp>
        <p:nvSpPr>
          <p:cNvPr id="1027"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endParaRPr lang="en-US"/>
          </a:p>
        </p:txBody>
      </p:sp>
      <p:sp>
        <p:nvSpPr>
          <p:cNvPr id="1028"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2"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atin typeface="+mn-lt"/>
                <a:ea typeface="+mn-ea"/>
                <a:cs typeface="+mn-cs"/>
              </a:defRPr>
            </a:lvl1pPr>
          </a:lstStyle>
          <a:p>
            <a:fld id="{59CF0213-596D-4DE6-9FD4-9BC4FC8A5D2E}" type="datetimeFigureOut">
              <a:rPr lang="en-GB" smtClean="0"/>
              <a:pPr/>
              <a:t>10/2/13</a:t>
            </a:fld>
            <a:endParaRPr lang="en-GB"/>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atin typeface="+mn-lt"/>
                <a:ea typeface="+mn-ea"/>
                <a:cs typeface="+mn-cs"/>
              </a:defRPr>
            </a:lvl1pPr>
          </a:lstStyle>
          <a:p>
            <a:endParaRPr lang="en-GB"/>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fld id="{8BFE87A5-9226-4710-B826-6BB446476508}"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fontAlgn="base" hangingPunct="1">
        <a:spcBef>
          <a:spcPct val="0"/>
        </a:spcBef>
        <a:spcAft>
          <a:spcPct val="0"/>
        </a:spcAft>
        <a:defRPr sz="3200" b="1">
          <a:solidFill>
            <a:srgbClr val="314380"/>
          </a:solidFill>
          <a:latin typeface="+mj-lt"/>
          <a:ea typeface="+mj-ea"/>
          <a:cs typeface="+mj-cs"/>
        </a:defRPr>
      </a:lvl1pPr>
      <a:lvl2pPr algn="l" rtl="0" eaLnBrk="1" fontAlgn="base" hangingPunct="1">
        <a:spcBef>
          <a:spcPct val="0"/>
        </a:spcBef>
        <a:spcAft>
          <a:spcPct val="0"/>
        </a:spcAft>
        <a:defRPr sz="3200" b="1">
          <a:solidFill>
            <a:srgbClr val="314380"/>
          </a:solidFill>
          <a:latin typeface="Arial" pitchFamily="-108" charset="0"/>
          <a:ea typeface="ＭＳ Ｐゴシック" pitchFamily="-108" charset="-128"/>
          <a:cs typeface="ＭＳ Ｐゴシック" pitchFamily="-108" charset="-128"/>
        </a:defRPr>
      </a:lvl2pPr>
      <a:lvl3pPr algn="l" rtl="0" eaLnBrk="1" fontAlgn="base" hangingPunct="1">
        <a:spcBef>
          <a:spcPct val="0"/>
        </a:spcBef>
        <a:spcAft>
          <a:spcPct val="0"/>
        </a:spcAft>
        <a:defRPr sz="3200" b="1">
          <a:solidFill>
            <a:srgbClr val="314380"/>
          </a:solidFill>
          <a:latin typeface="Arial" pitchFamily="-108" charset="0"/>
          <a:ea typeface="ＭＳ Ｐゴシック" pitchFamily="-108" charset="-128"/>
          <a:cs typeface="ＭＳ Ｐゴシック" pitchFamily="-108" charset="-128"/>
        </a:defRPr>
      </a:lvl3pPr>
      <a:lvl4pPr algn="l" rtl="0" eaLnBrk="1" fontAlgn="base" hangingPunct="1">
        <a:spcBef>
          <a:spcPct val="0"/>
        </a:spcBef>
        <a:spcAft>
          <a:spcPct val="0"/>
        </a:spcAft>
        <a:defRPr sz="3200" b="1">
          <a:solidFill>
            <a:srgbClr val="314380"/>
          </a:solidFill>
          <a:latin typeface="Arial" pitchFamily="-108" charset="0"/>
          <a:ea typeface="ＭＳ Ｐゴシック" pitchFamily="-108" charset="-128"/>
          <a:cs typeface="ＭＳ Ｐゴシック" pitchFamily="-108" charset="-128"/>
        </a:defRPr>
      </a:lvl4pPr>
      <a:lvl5pPr algn="l" rtl="0" eaLnBrk="1" fontAlgn="base" hangingPunct="1">
        <a:spcBef>
          <a:spcPct val="0"/>
        </a:spcBef>
        <a:spcAft>
          <a:spcPct val="0"/>
        </a:spcAft>
        <a:defRPr sz="3200" b="1">
          <a:solidFill>
            <a:srgbClr val="314380"/>
          </a:solidFill>
          <a:latin typeface="Arial" pitchFamily="-108" charset="0"/>
          <a:ea typeface="ＭＳ Ｐゴシック" pitchFamily="-108" charset="-128"/>
          <a:cs typeface="ＭＳ Ｐゴシック" pitchFamily="-108" charset="-128"/>
        </a:defRPr>
      </a:lvl5pPr>
      <a:lvl6pPr marL="457200" algn="l" rtl="0" eaLnBrk="1" fontAlgn="base" hangingPunct="1">
        <a:spcBef>
          <a:spcPct val="0"/>
        </a:spcBef>
        <a:spcAft>
          <a:spcPct val="0"/>
        </a:spcAft>
        <a:defRPr sz="3200" b="1">
          <a:solidFill>
            <a:srgbClr val="314380"/>
          </a:solidFill>
          <a:latin typeface="Arial" pitchFamily="-108" charset="0"/>
          <a:ea typeface="ＭＳ Ｐゴシック" pitchFamily="-108" charset="-128"/>
          <a:cs typeface="ＭＳ Ｐゴシック" pitchFamily="-108" charset="-128"/>
        </a:defRPr>
      </a:lvl6pPr>
      <a:lvl7pPr marL="914400" algn="l" rtl="0" eaLnBrk="1" fontAlgn="base" hangingPunct="1">
        <a:spcBef>
          <a:spcPct val="0"/>
        </a:spcBef>
        <a:spcAft>
          <a:spcPct val="0"/>
        </a:spcAft>
        <a:defRPr sz="3200" b="1">
          <a:solidFill>
            <a:srgbClr val="314380"/>
          </a:solidFill>
          <a:latin typeface="Arial" pitchFamily="-108" charset="0"/>
          <a:ea typeface="ＭＳ Ｐゴシック" pitchFamily="-108" charset="-128"/>
          <a:cs typeface="ＭＳ Ｐゴシック" pitchFamily="-108" charset="-128"/>
        </a:defRPr>
      </a:lvl7pPr>
      <a:lvl8pPr marL="1371600" algn="l" rtl="0" eaLnBrk="1" fontAlgn="base" hangingPunct="1">
        <a:spcBef>
          <a:spcPct val="0"/>
        </a:spcBef>
        <a:spcAft>
          <a:spcPct val="0"/>
        </a:spcAft>
        <a:defRPr sz="3200" b="1">
          <a:solidFill>
            <a:srgbClr val="314380"/>
          </a:solidFill>
          <a:latin typeface="Arial" pitchFamily="-108" charset="0"/>
          <a:ea typeface="ＭＳ Ｐゴシック" pitchFamily="-108" charset="-128"/>
          <a:cs typeface="ＭＳ Ｐゴシック" pitchFamily="-108" charset="-128"/>
        </a:defRPr>
      </a:lvl8pPr>
      <a:lvl9pPr marL="1828800" algn="l" rtl="0" eaLnBrk="1" fontAlgn="base" hangingPunct="1">
        <a:spcBef>
          <a:spcPct val="0"/>
        </a:spcBef>
        <a:spcAft>
          <a:spcPct val="0"/>
        </a:spcAft>
        <a:defRPr sz="3200" b="1">
          <a:solidFill>
            <a:srgbClr val="314380"/>
          </a:solidFill>
          <a:latin typeface="Arial" pitchFamily="-108" charset="0"/>
          <a:ea typeface="ＭＳ Ｐゴシック" pitchFamily="-108" charset="-128"/>
          <a:cs typeface="ＭＳ Ｐゴシック" pitchFamily="-108" charset="-128"/>
        </a:defRPr>
      </a:lvl9pPr>
    </p:titleStyle>
    <p:bodyStyle>
      <a:lvl1pPr marL="342900" indent="-342900" algn="l" rtl="0" eaLnBrk="1" fontAlgn="base" hangingPunct="1">
        <a:spcBef>
          <a:spcPct val="20000"/>
        </a:spcBef>
        <a:spcAft>
          <a:spcPct val="0"/>
        </a:spcAft>
        <a:buClr>
          <a:srgbClr val="BF6F15"/>
        </a:buClr>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81orgtKN1dg" TargetMode="External"/><Relationship Id="rId3" Type="http://schemas.openxmlformats.org/officeDocument/2006/relationships/hyperlink" Target="https://www.youtube.com/watch?v=XC6dbz3UiAw"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Critical Issues in Management</a:t>
            </a:r>
            <a:endParaRPr lang="en-GB" dirty="0"/>
          </a:p>
        </p:txBody>
      </p:sp>
      <p:sp>
        <p:nvSpPr>
          <p:cNvPr id="3" name="Subtitle 2"/>
          <p:cNvSpPr>
            <a:spLocks noGrp="1"/>
          </p:cNvSpPr>
          <p:nvPr>
            <p:ph type="subTitle" idx="1"/>
          </p:nvPr>
        </p:nvSpPr>
        <p:spPr/>
        <p:txBody>
          <a:bodyPr/>
          <a:lstStyle/>
          <a:p>
            <a:r>
              <a:rPr lang="en-GB" dirty="0" smtClean="0"/>
              <a:t>Caroline Jawad </a:t>
            </a:r>
            <a:r>
              <a:rPr lang="en-GB" dirty="0" smtClean="0"/>
              <a:t>2013</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Two and a half men</a:t>
            </a:r>
            <a:endParaRPr lang="en-GB" dirty="0"/>
          </a:p>
        </p:txBody>
      </p:sp>
      <p:pic>
        <p:nvPicPr>
          <p:cNvPr id="4" name="Content Placeholder 3" descr="alan-and-charlei-image_556x362.jpg"/>
          <p:cNvPicPr>
            <a:picLocks noGrp="1" noChangeAspect="1"/>
          </p:cNvPicPr>
          <p:nvPr>
            <p:ph idx="1"/>
          </p:nvPr>
        </p:nvPicPr>
        <p:blipFill>
          <a:blip r:embed="rId3" cstate="print"/>
          <a:srcRect l="-11491" r="-11491"/>
          <a:stretch>
            <a:fillRect/>
          </a:stretch>
        </p:blipFill>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Clips</a:t>
            </a:r>
            <a:endParaRPr lang="en-US" dirty="0"/>
          </a:p>
        </p:txBody>
      </p:sp>
      <p:sp>
        <p:nvSpPr>
          <p:cNvPr id="3" name="Content Placeholder 2"/>
          <p:cNvSpPr>
            <a:spLocks noGrp="1"/>
          </p:cNvSpPr>
          <p:nvPr>
            <p:ph idx="1"/>
          </p:nvPr>
        </p:nvSpPr>
        <p:spPr/>
        <p:txBody>
          <a:bodyPr/>
          <a:lstStyle/>
          <a:p>
            <a:r>
              <a:rPr lang="en-US" dirty="0" smtClean="0">
                <a:hlinkClick r:id="rId2"/>
              </a:rPr>
              <a:t>https://www.youtube.com/watch?v=U00fnBiMYPs</a:t>
            </a:r>
          </a:p>
          <a:p>
            <a:r>
              <a:rPr lang="en-US" dirty="0" smtClean="0">
                <a:hlinkClick r:id="rId2"/>
              </a:rPr>
              <a:t>https://www.youtube.com/watch?v=81orgtKN1dg</a:t>
            </a:r>
            <a:endParaRPr lang="en-US" dirty="0" smtClean="0"/>
          </a:p>
          <a:p>
            <a:r>
              <a:rPr lang="en-US" dirty="0" smtClean="0">
                <a:hlinkClick r:id="rId3"/>
              </a:rPr>
              <a:t>https://www.youtube.com/watch?v=XC6dbz3UiAw</a:t>
            </a:r>
            <a:endParaRPr lang="en-US" dirty="0" smtClean="0"/>
          </a:p>
          <a:p>
            <a:pPr>
              <a:buNone/>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Ethics</a:t>
            </a:r>
            <a:endParaRPr lang="en-GB" dirty="0"/>
          </a:p>
        </p:txBody>
      </p:sp>
      <p:sp>
        <p:nvSpPr>
          <p:cNvPr id="3" name="Content Placeholder 2"/>
          <p:cNvSpPr>
            <a:spLocks noGrp="1"/>
          </p:cNvSpPr>
          <p:nvPr>
            <p:ph idx="1"/>
          </p:nvPr>
        </p:nvSpPr>
        <p:spPr/>
        <p:txBody>
          <a:bodyPr/>
          <a:lstStyle/>
          <a:p>
            <a:r>
              <a:rPr lang="en-GB" dirty="0" smtClean="0"/>
              <a:t>Enron</a:t>
            </a:r>
          </a:p>
          <a:p>
            <a:r>
              <a:rPr lang="en-GB" dirty="0" smtClean="0"/>
              <a:t>Lehman Brothers</a:t>
            </a:r>
          </a:p>
          <a:p>
            <a:r>
              <a:rPr lang="en-GB" dirty="0" smtClean="0"/>
              <a:t>Bernie </a:t>
            </a:r>
            <a:r>
              <a:rPr lang="en-GB" dirty="0" err="1" smtClean="0"/>
              <a:t>Madoff</a:t>
            </a:r>
            <a:endParaRPr lang="en-GB" dirty="0" smtClean="0"/>
          </a:p>
          <a:p>
            <a:pPr>
              <a:buNone/>
            </a:pP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Enron</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Shareholders lost nearly $11 billion </a:t>
            </a:r>
          </a:p>
          <a:p>
            <a:r>
              <a:rPr lang="en-GB" dirty="0" smtClean="0"/>
              <a:t>High of US$90 per share in mid-2000</a:t>
            </a:r>
          </a:p>
          <a:p>
            <a:r>
              <a:rPr lang="en-GB" dirty="0" smtClean="0"/>
              <a:t>Less than $1 by the end of November 2001 </a:t>
            </a:r>
          </a:p>
          <a:p>
            <a:r>
              <a:rPr lang="en-GB" dirty="0" smtClean="0"/>
              <a:t>Investigation Jeff Skilling though the use of accounting loopholes hid billions in debt from failed deals/projects</a:t>
            </a:r>
          </a:p>
          <a:p>
            <a:r>
              <a:rPr lang="en-GB" dirty="0" smtClean="0"/>
              <a:t>Enron's $63.4 billion in assets made it the largest corporate bankruptcy in U.S. history</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Lehman Brothers</a:t>
            </a:r>
            <a:endParaRPr lang="en-GB" dirty="0"/>
          </a:p>
        </p:txBody>
      </p:sp>
      <p:sp>
        <p:nvSpPr>
          <p:cNvPr id="3" name="Content Placeholder 2"/>
          <p:cNvSpPr>
            <a:spLocks noGrp="1"/>
          </p:cNvSpPr>
          <p:nvPr>
            <p:ph idx="1"/>
          </p:nvPr>
        </p:nvSpPr>
        <p:spPr/>
        <p:txBody>
          <a:bodyPr>
            <a:normAutofit fontScale="77500" lnSpcReduction="20000"/>
          </a:bodyPr>
          <a:lstStyle/>
          <a:p>
            <a:r>
              <a:rPr lang="en-GB" dirty="0"/>
              <a:t>B</a:t>
            </a:r>
            <a:r>
              <a:rPr lang="en-GB" dirty="0" smtClean="0"/>
              <a:t>ankruptcy – largest in US history - </a:t>
            </a:r>
            <a:r>
              <a:rPr lang="en-GB" smtClean="0"/>
              <a:t>over US$600B</a:t>
            </a:r>
            <a:endParaRPr lang="en-GB" dirty="0" smtClean="0"/>
          </a:p>
          <a:p>
            <a:r>
              <a:rPr lang="en-GB" dirty="0" smtClean="0"/>
              <a:t>Lehman borrowed huge amounts to fund  investing</a:t>
            </a:r>
          </a:p>
          <a:p>
            <a:r>
              <a:rPr lang="en-GB" dirty="0" smtClean="0"/>
              <a:t>Mainly in housing-related assets</a:t>
            </a:r>
          </a:p>
          <a:p>
            <a:r>
              <a:rPr lang="en-GB" dirty="0" smtClean="0"/>
              <a:t>Vulnerable to a downturn in that market</a:t>
            </a:r>
          </a:p>
          <a:p>
            <a:r>
              <a:rPr lang="en-GB" dirty="0" smtClean="0"/>
              <a:t>Leverage ration 24:1 in 2000 31:1 in 2007</a:t>
            </a:r>
          </a:p>
          <a:p>
            <a:r>
              <a:rPr lang="en-GB" dirty="0" smtClean="0"/>
              <a:t>A 3-4% decline in value of  assets eliminate  equity</a:t>
            </a:r>
          </a:p>
          <a:p>
            <a:r>
              <a:rPr lang="en-GB" dirty="0" smtClean="0"/>
              <a:t>No regulation</a:t>
            </a:r>
          </a:p>
          <a:p>
            <a:r>
              <a:rPr lang="en-GB" dirty="0" smtClean="0"/>
              <a:t>Controversies</a:t>
            </a: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Bernie </a:t>
            </a:r>
            <a:r>
              <a:rPr lang="en-GB" dirty="0" err="1" smtClean="0"/>
              <a:t>Madoff</a:t>
            </a:r>
            <a:endParaRPr lang="en-GB" dirty="0"/>
          </a:p>
        </p:txBody>
      </p:sp>
      <p:sp>
        <p:nvSpPr>
          <p:cNvPr id="3" name="Content Placeholder 2"/>
          <p:cNvSpPr>
            <a:spLocks noGrp="1"/>
          </p:cNvSpPr>
          <p:nvPr>
            <p:ph idx="1"/>
          </p:nvPr>
        </p:nvSpPr>
        <p:spPr/>
        <p:txBody>
          <a:bodyPr/>
          <a:lstStyle/>
          <a:p>
            <a:r>
              <a:rPr lang="en-GB" dirty="0"/>
              <a:t>F</a:t>
            </a:r>
            <a:r>
              <a:rPr lang="en-GB" dirty="0" smtClean="0"/>
              <a:t>ormer NASDAQ chairman Bernie </a:t>
            </a:r>
            <a:r>
              <a:rPr lang="en-GB" dirty="0" err="1" smtClean="0"/>
              <a:t>Madoff</a:t>
            </a:r>
            <a:r>
              <a:rPr lang="en-GB" dirty="0" smtClean="0"/>
              <a:t> admitted that the wealth management arm of his business was an elaborate </a:t>
            </a:r>
            <a:r>
              <a:rPr lang="en-GB" dirty="0" err="1" smtClean="0"/>
              <a:t>Ponzi</a:t>
            </a:r>
            <a:r>
              <a:rPr lang="en-GB" dirty="0" smtClean="0"/>
              <a:t> scheme</a:t>
            </a:r>
          </a:p>
          <a:p>
            <a:r>
              <a:rPr lang="en-GB" dirty="0" smtClean="0"/>
              <a:t>Fraudulent operation because it pays returns to investors, not from any actual profit earned by the organisation, but from their own money or money paid by subsequent investors</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Ethics</a:t>
            </a:r>
            <a:endParaRPr lang="en-GB" dirty="0"/>
          </a:p>
        </p:txBody>
      </p:sp>
      <p:sp>
        <p:nvSpPr>
          <p:cNvPr id="3" name="Content Placeholder 2"/>
          <p:cNvSpPr>
            <a:spLocks noGrp="1"/>
          </p:cNvSpPr>
          <p:nvPr>
            <p:ph idx="1"/>
          </p:nvPr>
        </p:nvSpPr>
        <p:spPr/>
        <p:txBody>
          <a:bodyPr/>
          <a:lstStyle/>
          <a:p>
            <a:r>
              <a:rPr lang="en-GB" dirty="0" smtClean="0"/>
              <a:t>Multi stakeholder groups</a:t>
            </a: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Open Question</a:t>
            </a:r>
            <a:endParaRPr lang="en-GB" dirty="0"/>
          </a:p>
        </p:txBody>
      </p:sp>
      <p:sp>
        <p:nvSpPr>
          <p:cNvPr id="3" name="Content Placeholder 2"/>
          <p:cNvSpPr>
            <a:spLocks noGrp="1"/>
          </p:cNvSpPr>
          <p:nvPr>
            <p:ph idx="1"/>
          </p:nvPr>
        </p:nvSpPr>
        <p:spPr/>
        <p:txBody>
          <a:bodyPr/>
          <a:lstStyle/>
          <a:p>
            <a:r>
              <a:rPr lang="en-GB" dirty="0" smtClean="0"/>
              <a:t>What does it mean to be critical ?</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does it mean to be ‘critical’?</a:t>
            </a:r>
            <a:endParaRPr lang="en-GB" dirty="0"/>
          </a:p>
        </p:txBody>
      </p:sp>
      <p:sp>
        <p:nvSpPr>
          <p:cNvPr id="3" name="Content Placeholder 2"/>
          <p:cNvSpPr>
            <a:spLocks noGrp="1"/>
          </p:cNvSpPr>
          <p:nvPr>
            <p:ph idx="1"/>
          </p:nvPr>
        </p:nvSpPr>
        <p:spPr/>
        <p:txBody>
          <a:bodyPr>
            <a:normAutofit fontScale="85000" lnSpcReduction="20000"/>
          </a:bodyPr>
          <a:lstStyle/>
          <a:p>
            <a:pPr lvl="0"/>
            <a:r>
              <a:rPr lang="en-US" dirty="0"/>
              <a:t>Criticism is the formation of a </a:t>
            </a:r>
            <a:r>
              <a:rPr lang="en-US" dirty="0" smtClean="0"/>
              <a:t>judgment </a:t>
            </a:r>
            <a:r>
              <a:rPr lang="en-US" dirty="0"/>
              <a:t>toward something, typically a human creation which the critic imagines could have been done otherwise (for better or worse</a:t>
            </a:r>
            <a:r>
              <a:rPr lang="en-US" dirty="0" smtClean="0"/>
              <a:t>)</a:t>
            </a:r>
            <a:endParaRPr lang="en-US" sz="2000" dirty="0"/>
          </a:p>
          <a:p>
            <a:pPr lvl="1"/>
            <a:r>
              <a:rPr lang="en-US" dirty="0"/>
              <a:t>a.</a:t>
            </a:r>
            <a:r>
              <a:rPr lang="en-US" sz="800" dirty="0"/>
              <a:t>  </a:t>
            </a:r>
            <a:r>
              <a:rPr lang="en-US" dirty="0"/>
              <a:t>Thus, criticism presupposes a strong divide between ‘subject’ (the critic) and ‘object’ (the </a:t>
            </a:r>
            <a:r>
              <a:rPr lang="en-US" dirty="0" err="1" smtClean="0"/>
              <a:t>criticised</a:t>
            </a:r>
            <a:r>
              <a:rPr lang="en-US" dirty="0"/>
              <a:t>), yet it also presupposes that the subject has an ‘interest’ in the object though s/he was not involved in its </a:t>
            </a:r>
            <a:r>
              <a:rPr lang="en-US" dirty="0" smtClean="0"/>
              <a:t>constitution</a:t>
            </a:r>
            <a:endParaRPr lang="en-US" sz="1800" dirty="0"/>
          </a:p>
          <a:p>
            <a:pPr lvl="1"/>
            <a:r>
              <a:rPr lang="en-US" dirty="0"/>
              <a:t>b.</a:t>
            </a:r>
            <a:r>
              <a:rPr lang="en-US" sz="800" dirty="0"/>
              <a:t>  </a:t>
            </a:r>
            <a:r>
              <a:rPr lang="en-US" dirty="0"/>
              <a:t>In ancient Athens, the ‘</a:t>
            </a:r>
            <a:r>
              <a:rPr lang="en-US" dirty="0" err="1"/>
              <a:t>kritik</a:t>
            </a:r>
            <a:r>
              <a:rPr lang="en-US" dirty="0"/>
              <a:t>’ was the judge who delivered a verdict in a trial, a ‘primus inter pares’ (‘first among equals</a:t>
            </a:r>
            <a:r>
              <a:rPr lang="en-US" dirty="0" smtClean="0"/>
              <a:t>’)</a:t>
            </a:r>
            <a:endParaRPr lang="en-US" sz="1800" dirty="0"/>
          </a:p>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And for the module</a:t>
            </a:r>
            <a:endParaRPr lang="en-GB" dirty="0"/>
          </a:p>
        </p:txBody>
      </p:sp>
      <p:sp>
        <p:nvSpPr>
          <p:cNvPr id="3" name="Content Placeholder 2"/>
          <p:cNvSpPr>
            <a:spLocks noGrp="1"/>
          </p:cNvSpPr>
          <p:nvPr>
            <p:ph idx="1"/>
          </p:nvPr>
        </p:nvSpPr>
        <p:spPr/>
        <p:txBody>
          <a:bodyPr/>
          <a:lstStyle/>
          <a:p>
            <a:r>
              <a:rPr lang="en-GB" dirty="0"/>
              <a:t>Critical </a:t>
            </a:r>
            <a:r>
              <a:rPr lang="en-GB" dirty="0" smtClean="0"/>
              <a:t>Issues in Management (CIM) (or Critical Management Studies, CMS) </a:t>
            </a:r>
            <a:r>
              <a:rPr lang="en-GB" dirty="0"/>
              <a:t>offers a range of alternatives to mainstream management theory with a view to radically transforming management </a:t>
            </a:r>
            <a:r>
              <a:rPr lang="en-GB" dirty="0" smtClean="0"/>
              <a:t>practice</a:t>
            </a:r>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Being ‘Critical’</a:t>
            </a:r>
            <a:endParaRPr lang="en-GB" dirty="0"/>
          </a:p>
        </p:txBody>
      </p:sp>
      <p:sp>
        <p:nvSpPr>
          <p:cNvPr id="3" name="Content Placeholder 2"/>
          <p:cNvSpPr>
            <a:spLocks noGrp="1"/>
          </p:cNvSpPr>
          <p:nvPr>
            <p:ph idx="1"/>
          </p:nvPr>
        </p:nvSpPr>
        <p:spPr/>
        <p:txBody>
          <a:bodyPr>
            <a:normAutofit fontScale="85000" lnSpcReduction="10000"/>
          </a:bodyPr>
          <a:lstStyle/>
          <a:p>
            <a:r>
              <a:rPr lang="en-GB" dirty="0" smtClean="0"/>
              <a:t>Not standing outside management – exposing flaws and weaknesses</a:t>
            </a:r>
          </a:p>
          <a:p>
            <a:r>
              <a:rPr lang="en-GB" dirty="0" smtClean="0"/>
              <a:t>It is a commitment to improve the abilities of managers to manage better</a:t>
            </a:r>
          </a:p>
          <a:p>
            <a:r>
              <a:rPr lang="en-GB" dirty="0" smtClean="0"/>
              <a:t>Investigation in practice</a:t>
            </a:r>
          </a:p>
          <a:p>
            <a:r>
              <a:rPr lang="en-GB" dirty="0" smtClean="0"/>
              <a:t>Critical activity – theory and analysis</a:t>
            </a:r>
          </a:p>
          <a:p>
            <a:r>
              <a:rPr lang="en-GB" dirty="0" smtClean="0"/>
              <a:t>Managers to be self-critical</a:t>
            </a:r>
          </a:p>
          <a:p>
            <a:r>
              <a:rPr lang="en-GB" dirty="0" smtClean="0"/>
              <a:t>Necessary for managers to learn, adapt and influence the dynamic conditions of 21</a:t>
            </a:r>
            <a:r>
              <a:rPr lang="en-GB" baseline="30000" dirty="0" smtClean="0"/>
              <a:t>st</a:t>
            </a:r>
            <a:r>
              <a:rPr lang="en-GB" dirty="0" smtClean="0"/>
              <a:t> century</a:t>
            </a:r>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Akella</a:t>
            </a:r>
            <a:r>
              <a:rPr lang="en-GB" dirty="0" smtClean="0"/>
              <a:t> (2008, page 100)</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‘Critical Management Studies (CMS) is interested in examining and challenging the legitimacy of traditional management theories, values and assumptions. CMS believes by reflecting and questioning existing management practices, it is possible to generate better norms, policies, ideas and management values. The essence of CMS is to deconstruct the various management techniques and functions, to expose any forms of discrimination and exploitation taking place in contemporary organisations and emancipate employees from their pain, suffering and frustration’</a:t>
            </a:r>
          </a:p>
          <a:p>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Critical Theory?</a:t>
            </a:r>
            <a:endParaRPr lang="en-GB" dirty="0"/>
          </a:p>
        </p:txBody>
      </p:sp>
      <p:sp>
        <p:nvSpPr>
          <p:cNvPr id="3" name="Content Placeholder 2"/>
          <p:cNvSpPr>
            <a:spLocks noGrp="1"/>
          </p:cNvSpPr>
          <p:nvPr>
            <p:ph idx="1"/>
          </p:nvPr>
        </p:nvSpPr>
        <p:spPr/>
        <p:txBody>
          <a:bodyPr>
            <a:normAutofit/>
          </a:bodyPr>
          <a:lstStyle/>
          <a:p>
            <a:r>
              <a:rPr lang="en-GB" dirty="0" smtClean="0"/>
              <a:t>Enlightenment</a:t>
            </a:r>
          </a:p>
          <a:p>
            <a:r>
              <a:rPr lang="en-GB" dirty="0" smtClean="0"/>
              <a:t>CT’s basic concern is </a:t>
            </a:r>
          </a:p>
          <a:p>
            <a:pPr lvl="1"/>
            <a:r>
              <a:rPr lang="en-GB" dirty="0" smtClean="0"/>
              <a:t>to analyse social conditions</a:t>
            </a:r>
          </a:p>
          <a:p>
            <a:pPr lvl="1"/>
            <a:r>
              <a:rPr lang="en-GB" dirty="0" smtClean="0"/>
              <a:t>to criticise the unjustified use of power</a:t>
            </a:r>
          </a:p>
          <a:p>
            <a:pPr lvl="1"/>
            <a:r>
              <a:rPr lang="en-GB" dirty="0" smtClean="0"/>
              <a:t>to change established social traditions and institutions so that human beings are freed from dependency, subordination and suppression</a:t>
            </a:r>
          </a:p>
          <a:p>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Continued</a:t>
            </a:r>
            <a:endParaRPr lang="en-GB" dirty="0"/>
          </a:p>
        </p:txBody>
      </p:sp>
      <p:sp>
        <p:nvSpPr>
          <p:cNvPr id="3" name="Content Placeholder 2"/>
          <p:cNvSpPr>
            <a:spLocks noGrp="1"/>
          </p:cNvSpPr>
          <p:nvPr>
            <p:ph idx="1"/>
          </p:nvPr>
        </p:nvSpPr>
        <p:spPr/>
        <p:txBody>
          <a:bodyPr>
            <a:normAutofit fontScale="85000" lnSpcReduction="20000"/>
          </a:bodyPr>
          <a:lstStyle/>
          <a:p>
            <a:pPr lvl="1">
              <a:buNone/>
            </a:pPr>
            <a:r>
              <a:rPr lang="en-GB" sz="3200" dirty="0" smtClean="0"/>
              <a:t>CT is oriented towards the development of a more humane, rational, and just society</a:t>
            </a:r>
          </a:p>
          <a:p>
            <a:r>
              <a:rPr lang="en-GB" dirty="0" smtClean="0"/>
              <a:t>Values and normative judgments are considered subjective and cannot be generalised or verified</a:t>
            </a:r>
          </a:p>
          <a:p>
            <a:r>
              <a:rPr lang="en-GB" i="1" dirty="0" smtClean="0"/>
              <a:t>Positivism</a:t>
            </a:r>
            <a:r>
              <a:rPr lang="en-GB" dirty="0" smtClean="0"/>
              <a:t> is the search for regularities in the world by means of systematic observation and experimentation and also the explanation of observed social phenomena with the help of general theories about causes and effects (Scherer 2003)</a:t>
            </a:r>
          </a:p>
          <a:p>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mtClean="0"/>
              <a:t>Critical Theory: A Brief History of the Frankfurt School</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1920s and 30s Frankfurt Institute of Social Research – dedicated to critical analysis of modern capitalism</a:t>
            </a:r>
          </a:p>
          <a:p>
            <a:r>
              <a:rPr lang="en-GB" dirty="0" smtClean="0"/>
              <a:t>Nazi seizure of power</a:t>
            </a:r>
          </a:p>
          <a:p>
            <a:r>
              <a:rPr lang="en-GB" dirty="0" smtClean="0"/>
              <a:t>Individuals can become aware of conditions of oppression and subordination</a:t>
            </a:r>
          </a:p>
          <a:p>
            <a:r>
              <a:rPr lang="en-GB" dirty="0" smtClean="0"/>
              <a:t>CT  and revitalisation of the ideas of the Enlightenment may help them to strengthen individual autonomy and civic liberties</a:t>
            </a: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Autofit/>
          </a:bodyPr>
          <a:lstStyle/>
          <a:p>
            <a:r>
              <a:rPr lang="en-GB" sz="2800" dirty="0" smtClean="0"/>
              <a:t>Using scientific methods people dominate nature and social institutions - science becomes an efficient instrument of control for those who are in office and power</a:t>
            </a:r>
          </a:p>
          <a:p>
            <a:r>
              <a:rPr lang="en-GB" sz="2800" dirty="0" smtClean="0"/>
              <a:t>New forms control more powerful and destructive than those grounded in tradition, common sense, and religion</a:t>
            </a:r>
            <a:endParaRPr lang="en-GB" sz="2800" dirty="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Autofit/>
          </a:bodyPr>
          <a:lstStyle/>
          <a:p>
            <a:r>
              <a:rPr lang="en-GB" sz="2800" dirty="0" smtClean="0"/>
              <a:t>After  the war, return to Frankfurt and re-established the school </a:t>
            </a:r>
          </a:p>
          <a:p>
            <a:r>
              <a:rPr lang="en-GB" sz="2800" dirty="0" smtClean="0"/>
              <a:t>But Holocaust and totalitarian systems in Third Reich Germany, Fascist Italy, and Stalinist Soviet Union, their optimism about the possibilities of bringing about social change in modern societies through education and enlightenment had faded (</a:t>
            </a:r>
            <a:r>
              <a:rPr lang="en-GB" sz="2800" dirty="0" err="1" smtClean="0"/>
              <a:t>Horkheimer</a:t>
            </a:r>
            <a:r>
              <a:rPr lang="en-GB" sz="2800" dirty="0" smtClean="0"/>
              <a:t> and </a:t>
            </a:r>
            <a:r>
              <a:rPr lang="en-GB" sz="2800" dirty="0" err="1" smtClean="0"/>
              <a:t>Adorno</a:t>
            </a:r>
            <a:r>
              <a:rPr lang="en-GB" sz="2800" dirty="0" smtClean="0"/>
              <a:t> 1947)</a:t>
            </a: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Autofit/>
          </a:bodyPr>
          <a:lstStyle/>
          <a:p>
            <a:r>
              <a:rPr lang="en-GB" sz="2800" dirty="0" smtClean="0"/>
              <a:t>Students’ revolt in the 1960s, critical ideas gained practical significance and wider recognition</a:t>
            </a:r>
          </a:p>
          <a:p>
            <a:r>
              <a:rPr lang="en-GB" sz="2800" dirty="0" smtClean="0"/>
              <a:t>Marcuse (1964) students, intellectuals, and artists – were capable of rejecting the materialist lifestyle of capitalist societies and of remaining at a critical distance from the establishment</a:t>
            </a:r>
            <a:endParaRPr lang="en-GB" sz="2800" dirty="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rmAutofit fontScale="70000" lnSpcReduction="20000"/>
          </a:bodyPr>
          <a:lstStyle/>
          <a:p>
            <a:r>
              <a:rPr lang="en-GB" dirty="0" err="1" smtClean="0"/>
              <a:t>Habermas</a:t>
            </a:r>
            <a:r>
              <a:rPr lang="en-GB" dirty="0" smtClean="0"/>
              <a:t> 1970s</a:t>
            </a:r>
          </a:p>
          <a:p>
            <a:r>
              <a:rPr lang="en-GB" dirty="0" smtClean="0"/>
              <a:t>"Critical theory is primarily a way of doing philosophy, integrating the normative aspects of philosophical reflection with the explanatory achievements of the social sciences. The ultimate goal of its program is to link theory and practice, to provide insight, and to empower subjects to change their oppressive circumstances and achieve human emancipation, a rational society that satisfies human needs and powers</a:t>
            </a:r>
          </a:p>
          <a:p>
            <a:r>
              <a:rPr lang="en-GB" dirty="0" err="1" smtClean="0"/>
              <a:t>Habermas</a:t>
            </a:r>
            <a:r>
              <a:rPr lang="en-GB" dirty="0" smtClean="0"/>
              <a:t>' analysis of communication seeks to provide norms for non-dominating relations to others and a broader notion of reason." [</a:t>
            </a:r>
            <a:r>
              <a:rPr lang="en-GB" i="1" dirty="0" smtClean="0"/>
              <a:t>Cambridge Dictionary of Philosophy</a:t>
            </a:r>
            <a:r>
              <a:rPr lang="en-GB" dirty="0" smtClean="0"/>
              <a:t>, pp. 278-79]</a:t>
            </a:r>
            <a:br>
              <a:rPr lang="en-GB" dirty="0" smtClean="0"/>
            </a:br>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For me</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CMS is the constant </a:t>
            </a:r>
            <a:r>
              <a:rPr lang="en-GB" dirty="0"/>
              <a:t>pursuit of “the dark side of </a:t>
            </a:r>
            <a:r>
              <a:rPr lang="en-GB" dirty="0" smtClean="0"/>
              <a:t>organisations” (</a:t>
            </a:r>
            <a:r>
              <a:rPr lang="en-GB" dirty="0" err="1"/>
              <a:t>Willmott</a:t>
            </a:r>
            <a:r>
              <a:rPr lang="en-GB" dirty="0"/>
              <a:t>, 1993</a:t>
            </a:r>
            <a:r>
              <a:rPr lang="en-GB" dirty="0" smtClean="0"/>
              <a:t>)</a:t>
            </a:r>
          </a:p>
          <a:p>
            <a:r>
              <a:rPr lang="en-GB" dirty="0" smtClean="0"/>
              <a:t>Basic </a:t>
            </a:r>
            <a:r>
              <a:rPr lang="en-GB" dirty="0"/>
              <a:t>premise of CMS that the current form of </a:t>
            </a:r>
            <a:r>
              <a:rPr lang="en-GB" dirty="0" smtClean="0"/>
              <a:t>organised </a:t>
            </a:r>
            <a:r>
              <a:rPr lang="en-GB" dirty="0"/>
              <a:t>capitalism has destructive </a:t>
            </a:r>
            <a:r>
              <a:rPr lang="en-GB" dirty="0" smtClean="0"/>
              <a:t>and dehumanising </a:t>
            </a:r>
            <a:r>
              <a:rPr lang="en-GB" dirty="0"/>
              <a:t>effects that perpetuate social </a:t>
            </a:r>
            <a:r>
              <a:rPr lang="en-GB" dirty="0" smtClean="0"/>
              <a:t>inequalities</a:t>
            </a:r>
          </a:p>
          <a:p>
            <a:r>
              <a:rPr lang="en-GB" dirty="0" smtClean="0"/>
              <a:t>Since </a:t>
            </a:r>
            <a:r>
              <a:rPr lang="en-GB" dirty="0"/>
              <a:t>the collapse of the Berlin Wall </a:t>
            </a:r>
            <a:r>
              <a:rPr lang="en-GB" dirty="0" smtClean="0"/>
              <a:t>- little </a:t>
            </a:r>
            <a:r>
              <a:rPr lang="en-GB" dirty="0"/>
              <a:t>alternative to free market capitalism</a:t>
            </a:r>
            <a:r>
              <a:rPr lang="en-GB" dirty="0" smtClean="0"/>
              <a:t>, consumerism </a:t>
            </a:r>
            <a:r>
              <a:rPr lang="en-GB" dirty="0"/>
              <a:t>has triumphed and </a:t>
            </a:r>
            <a:r>
              <a:rPr lang="en-GB" dirty="0" err="1"/>
              <a:t>managerialism</a:t>
            </a:r>
            <a:r>
              <a:rPr lang="en-GB" dirty="0"/>
              <a:t> dominates society</a:t>
            </a: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Nineties</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Mats </a:t>
            </a:r>
            <a:r>
              <a:rPr lang="en-GB" dirty="0" err="1" smtClean="0"/>
              <a:t>Alvesson</a:t>
            </a:r>
            <a:r>
              <a:rPr lang="en-GB" dirty="0" smtClean="0"/>
              <a:t> and High </a:t>
            </a:r>
            <a:r>
              <a:rPr lang="en-GB" dirty="0" err="1" smtClean="0"/>
              <a:t>Willmott’s</a:t>
            </a:r>
            <a:r>
              <a:rPr lang="en-GB" dirty="0" smtClean="0"/>
              <a:t> edited collection Critical Management Studies (1992)</a:t>
            </a:r>
          </a:p>
          <a:p>
            <a:r>
              <a:rPr lang="en-GB" dirty="0" smtClean="0"/>
              <a:t>Global expansion of business schools - decreases in state funding – result sociology, history, philosophy, psychology  graduates became training managers </a:t>
            </a:r>
          </a:p>
          <a:p>
            <a:r>
              <a:rPr lang="en-GB" dirty="0" smtClean="0"/>
              <a:t>These academics brought different theoretical tools and political perspectives into business schools. They began to question the politics of </a:t>
            </a:r>
            <a:r>
              <a:rPr lang="en-GB" dirty="0" err="1" smtClean="0"/>
              <a:t>managerialism</a:t>
            </a:r>
            <a:r>
              <a:rPr lang="en-GB" dirty="0" smtClean="0"/>
              <a:t> and to link the techniques of management to neo-liberalism</a:t>
            </a:r>
          </a:p>
          <a:p>
            <a:endParaRPr lang="en-GB" dirty="0" smtClean="0"/>
          </a:p>
          <a:p>
            <a:endParaRPr lang="en-GB" dirty="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rmAutofit/>
          </a:bodyPr>
          <a:lstStyle/>
          <a:p>
            <a:r>
              <a:rPr lang="en-GB" dirty="0" smtClean="0"/>
              <a:t>Frankfurt School of critical theory</a:t>
            </a:r>
          </a:p>
          <a:p>
            <a:r>
              <a:rPr lang="en-GB" dirty="0" smtClean="0"/>
              <a:t>Michel Foucault</a:t>
            </a:r>
          </a:p>
          <a:p>
            <a:r>
              <a:rPr lang="en-GB" dirty="0" smtClean="0"/>
              <a:t>Jacques Derrida</a:t>
            </a:r>
          </a:p>
          <a:p>
            <a:r>
              <a:rPr lang="en-GB" dirty="0" smtClean="0"/>
              <a:t>Feminism</a:t>
            </a:r>
          </a:p>
          <a:p>
            <a:r>
              <a:rPr lang="en-GB" dirty="0" smtClean="0"/>
              <a:t>Post-colonial theory</a:t>
            </a:r>
          </a:p>
          <a:p>
            <a:r>
              <a:rPr lang="en-GB" dirty="0" smtClean="0"/>
              <a:t>Anarchism</a:t>
            </a:r>
          </a:p>
          <a:p>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CMS</a:t>
            </a:r>
            <a:endParaRPr lang="en-GB" dirty="0"/>
          </a:p>
        </p:txBody>
      </p:sp>
      <p:sp>
        <p:nvSpPr>
          <p:cNvPr id="3" name="Content Placeholder 2"/>
          <p:cNvSpPr>
            <a:spLocks noGrp="1"/>
          </p:cNvSpPr>
          <p:nvPr>
            <p:ph idx="1"/>
          </p:nvPr>
        </p:nvSpPr>
        <p:spPr/>
        <p:txBody>
          <a:bodyPr/>
          <a:lstStyle/>
          <a:p>
            <a:r>
              <a:rPr lang="en-GB" dirty="0"/>
              <a:t>CMS identifies and questions taken-for-granted assumptions in management research, and challenges the orthodox view that regards management as a technical activity and organisation as a neutral instrument for achieving shared </a:t>
            </a:r>
            <a:r>
              <a:rPr lang="en-GB" dirty="0" smtClean="0"/>
              <a:t>goals</a:t>
            </a:r>
            <a:endParaRPr lang="en-GB" dirty="0"/>
          </a:p>
          <a:p>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rmAutofit fontScale="77500" lnSpcReduction="20000"/>
          </a:bodyPr>
          <a:lstStyle/>
          <a:p>
            <a:r>
              <a:rPr lang="en-US" dirty="0" smtClean="0"/>
              <a:t>Not </a:t>
            </a:r>
            <a:r>
              <a:rPr lang="en-US" dirty="0"/>
              <a:t>directed at any particular management </a:t>
            </a:r>
            <a:r>
              <a:rPr lang="en-US" dirty="0" smtClean="0"/>
              <a:t>specialism - includes </a:t>
            </a:r>
            <a:r>
              <a:rPr lang="en-US" dirty="0"/>
              <a:t>accounting, marketing, etc. rather than be limited to generalist areas, such as </a:t>
            </a:r>
            <a:r>
              <a:rPr lang="en-US" dirty="0" err="1" smtClean="0"/>
              <a:t>organisational</a:t>
            </a:r>
            <a:r>
              <a:rPr lang="en-US" dirty="0" smtClean="0"/>
              <a:t> </a:t>
            </a:r>
            <a:r>
              <a:rPr lang="en-US" dirty="0" err="1"/>
              <a:t>behaviour</a:t>
            </a:r>
            <a:r>
              <a:rPr lang="en-US" dirty="0"/>
              <a:t> or </a:t>
            </a:r>
            <a:r>
              <a:rPr lang="en-US" dirty="0" smtClean="0"/>
              <a:t>strategy</a:t>
            </a:r>
          </a:p>
          <a:p>
            <a:r>
              <a:rPr lang="en-US" dirty="0"/>
              <a:t>C</a:t>
            </a:r>
            <a:r>
              <a:rPr lang="en-US" dirty="0" smtClean="0"/>
              <a:t>oncerned </a:t>
            </a:r>
            <a:r>
              <a:rPr lang="en-US" dirty="0"/>
              <a:t>with </a:t>
            </a:r>
            <a:r>
              <a:rPr lang="en-US" i="1" dirty="0"/>
              <a:t>studies</a:t>
            </a:r>
            <a:r>
              <a:rPr lang="en-US" dirty="0"/>
              <a:t>, not study, which suggests that there is room for </a:t>
            </a:r>
            <a:r>
              <a:rPr lang="en-US" dirty="0" smtClean="0"/>
              <a:t>diversity </a:t>
            </a:r>
            <a:r>
              <a:rPr lang="en-US" dirty="0"/>
              <a:t>and </a:t>
            </a:r>
            <a:r>
              <a:rPr lang="en-US" dirty="0" smtClean="0"/>
              <a:t>fluidity</a:t>
            </a:r>
          </a:p>
          <a:p>
            <a:r>
              <a:rPr lang="en-US" dirty="0" smtClean="0"/>
              <a:t>The </a:t>
            </a:r>
            <a:r>
              <a:rPr lang="en-US" dirty="0"/>
              <a:t>‘critical’ in management studies may be directed at current manifestations of ‘management’ or it may be directed at its ‘</a:t>
            </a:r>
            <a:r>
              <a:rPr lang="en-US" dirty="0" smtClean="0"/>
              <a:t>study’ a </a:t>
            </a:r>
            <a:r>
              <a:rPr lang="en-US" dirty="0"/>
              <a:t>new, critical form of studying management </a:t>
            </a:r>
            <a:r>
              <a:rPr lang="en-US" dirty="0" smtClean="0"/>
              <a:t>develops</a:t>
            </a:r>
            <a:endParaRPr lang="en-GB" dirty="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Rise of CMS</a:t>
            </a:r>
            <a:endParaRPr lang="en-GB" dirty="0"/>
          </a:p>
        </p:txBody>
      </p:sp>
      <p:sp>
        <p:nvSpPr>
          <p:cNvPr id="3" name="Content Placeholder 2"/>
          <p:cNvSpPr>
            <a:spLocks noGrp="1"/>
          </p:cNvSpPr>
          <p:nvPr>
            <p:ph idx="1"/>
          </p:nvPr>
        </p:nvSpPr>
        <p:spPr/>
        <p:txBody>
          <a:bodyPr>
            <a:normAutofit fontScale="70000" lnSpcReduction="20000"/>
          </a:bodyPr>
          <a:lstStyle/>
          <a:p>
            <a:r>
              <a:rPr lang="en-US" dirty="0"/>
              <a:t>Fournier and Grey (2000) attribute the rise of CMS to </a:t>
            </a:r>
            <a:r>
              <a:rPr lang="en-US" dirty="0" smtClean="0"/>
              <a:t>3 factors:</a:t>
            </a:r>
          </a:p>
          <a:p>
            <a:r>
              <a:rPr lang="en-US" dirty="0" smtClean="0"/>
              <a:t>the </a:t>
            </a:r>
            <a:r>
              <a:rPr lang="en-US" dirty="0"/>
              <a:t>crisis of positivism in management research and the development of epistemological and methodological alternatives; </a:t>
            </a:r>
            <a:endParaRPr lang="en-US" dirty="0" smtClean="0"/>
          </a:p>
          <a:p>
            <a:r>
              <a:rPr lang="en-US" dirty="0" smtClean="0"/>
              <a:t> </a:t>
            </a:r>
            <a:r>
              <a:rPr lang="en-US" dirty="0"/>
              <a:t>the crisis of western </a:t>
            </a:r>
            <a:r>
              <a:rPr lang="en-US" dirty="0" smtClean="0"/>
              <a:t>management </a:t>
            </a:r>
            <a:r>
              <a:rPr lang="en-US" dirty="0"/>
              <a:t>in the face of globalised capitalism. </a:t>
            </a:r>
            <a:r>
              <a:rPr lang="en-US" dirty="0" smtClean="0"/>
              <a:t>viability </a:t>
            </a:r>
            <a:r>
              <a:rPr lang="en-US" dirty="0"/>
              <a:t>of dominant, Western values and forms of knowledge</a:t>
            </a:r>
            <a:r>
              <a:rPr lang="en-US" dirty="0" smtClean="0"/>
              <a:t>;</a:t>
            </a:r>
          </a:p>
          <a:p>
            <a:r>
              <a:rPr lang="en-US" dirty="0" smtClean="0"/>
              <a:t>the </a:t>
            </a:r>
            <a:r>
              <a:rPr lang="en-US" dirty="0"/>
              <a:t>rise of </a:t>
            </a:r>
            <a:r>
              <a:rPr lang="en-US" dirty="0" err="1"/>
              <a:t>managerialism</a:t>
            </a:r>
            <a:r>
              <a:rPr lang="en-US" dirty="0"/>
              <a:t> associated with the </a:t>
            </a:r>
            <a:r>
              <a:rPr lang="en-US" dirty="0" smtClean="0"/>
              <a:t>supremacy of  </a:t>
            </a:r>
            <a:r>
              <a:rPr lang="en-US" dirty="0"/>
              <a:t>Right Wing values and priorities in the sense of being implicitly or explicitly supportive of the institutions and values of corporate </a:t>
            </a:r>
            <a:r>
              <a:rPr lang="en-US" dirty="0" smtClean="0"/>
              <a:t>capitalism</a:t>
            </a:r>
            <a:endParaRPr lang="en-GB" dirty="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Let’s make this relevant</a:t>
            </a:r>
            <a:endParaRPr lang="en-GB" dirty="0"/>
          </a:p>
        </p:txBody>
      </p:sp>
      <p:sp>
        <p:nvSpPr>
          <p:cNvPr id="3" name="Content Placeholder 2"/>
          <p:cNvSpPr>
            <a:spLocks noGrp="1"/>
          </p:cNvSpPr>
          <p:nvPr>
            <p:ph idx="1"/>
          </p:nvPr>
        </p:nvSpPr>
        <p:spPr/>
        <p:txBody>
          <a:bodyPr/>
          <a:lstStyle/>
          <a:p>
            <a:r>
              <a:rPr lang="en-GB" dirty="0" smtClean="0"/>
              <a:t>Aim to deal with whatever forms of ‘knowledge’ managers need to use and present these through a critical lens</a:t>
            </a:r>
          </a:p>
          <a:p>
            <a:r>
              <a:rPr lang="en-GB" dirty="0" smtClean="0"/>
              <a:t>The very notion of ‘knowledge’ workers and rise of the new economy presents a challenge to how we think and theorise about organisations</a:t>
            </a:r>
          </a:p>
          <a:p>
            <a:pPr>
              <a:buNone/>
            </a:pPr>
            <a:endParaRPr lang="en-GB" dirty="0"/>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end of management </a:t>
            </a:r>
            <a:endParaRPr lang="en-GB" dirty="0"/>
          </a:p>
        </p:txBody>
      </p:sp>
      <p:sp>
        <p:nvSpPr>
          <p:cNvPr id="3" name="Content Placeholder 2"/>
          <p:cNvSpPr>
            <a:spLocks noGrp="1"/>
          </p:cNvSpPr>
          <p:nvPr>
            <p:ph idx="1"/>
          </p:nvPr>
        </p:nvSpPr>
        <p:spPr/>
        <p:txBody>
          <a:bodyPr/>
          <a:lstStyle/>
          <a:p>
            <a:r>
              <a:rPr lang="en-GB" dirty="0" smtClean="0"/>
              <a:t>Practices beyond management </a:t>
            </a:r>
          </a:p>
          <a:p>
            <a:pPr lvl="1"/>
            <a:r>
              <a:rPr lang="en-GB" dirty="0" smtClean="0"/>
              <a:t>Globalisation</a:t>
            </a:r>
          </a:p>
          <a:p>
            <a:pPr lvl="1"/>
            <a:r>
              <a:rPr lang="en-GB" dirty="0" err="1" smtClean="0"/>
              <a:t>Dot.coms</a:t>
            </a:r>
            <a:endParaRPr lang="en-GB" dirty="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management?</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A set of practices that have the power to influence the flow of information and resources and the authority and power relationships through which work is organised and rewarded (Jacques, 1996, page 166)</a:t>
            </a:r>
          </a:p>
          <a:p>
            <a:r>
              <a:rPr lang="en-GB" dirty="0" smtClean="0"/>
              <a:t>Flow - different  people, different times</a:t>
            </a:r>
          </a:p>
          <a:p>
            <a:r>
              <a:rPr lang="en-GB" dirty="0" smtClean="0"/>
              <a:t>Positions - do not equal power</a:t>
            </a:r>
          </a:p>
          <a:p>
            <a:r>
              <a:rPr lang="en-GB" dirty="0" smtClean="0"/>
              <a:t>Relational management – rise of knowledge workers – rise of new economy</a:t>
            </a:r>
            <a:endParaRPr lang="en-GB" dirty="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Moneybags</a:t>
            </a:r>
            <a:endParaRPr lang="en-GB" dirty="0"/>
          </a:p>
        </p:txBody>
      </p:sp>
      <p:sp>
        <p:nvSpPr>
          <p:cNvPr id="3" name="Content Placeholder 2"/>
          <p:cNvSpPr>
            <a:spLocks noGrp="1"/>
          </p:cNvSpPr>
          <p:nvPr>
            <p:ph idx="1"/>
          </p:nvPr>
        </p:nvSpPr>
        <p:spPr>
          <a:xfrm>
            <a:off x="457200" y="1600200"/>
            <a:ext cx="8229600" cy="4781128"/>
          </a:xfrm>
        </p:spPr>
        <p:txBody>
          <a:bodyPr>
            <a:normAutofit fontScale="70000" lnSpcReduction="20000"/>
          </a:bodyPr>
          <a:lstStyle/>
          <a:p>
            <a:r>
              <a:rPr lang="en-GB" dirty="0" smtClean="0"/>
              <a:t>The logic of capitalism was simple. Mr Moneybags got an idea for a business. He turned his money, plus some from a bank, into fixed assets – a factory, machines, offices.  He hired a man in a grey suit to manage the assets.  The manager, hired workers to operate the machines. Moneybags paid them – hourly wages to the easily replaceable workers, annual salaries to the managers, a reflection of their longer-term value.  Moneybags kept all the profits; he was responsible for paying the bank, maintaining the machines and buying new ones.  He might offer the public the chance to share ownership with him; occasionally he gave managers the option to buy a piece too. He almost never let the workers in on the action, though in good years he gave them a goose for Christmas.</a:t>
            </a:r>
          </a:p>
          <a:p>
            <a:pPr lvl="1"/>
            <a:r>
              <a:rPr lang="en-GB" dirty="0" smtClean="0"/>
              <a:t>Stewart, 1997, page 71</a:t>
            </a:r>
          </a:p>
          <a:p>
            <a:pPr lvl="3">
              <a:buNone/>
            </a:pPr>
            <a:endParaRPr lang="en-GB" dirty="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Future</a:t>
            </a:r>
            <a:endParaRPr lang="en-GB" dirty="0"/>
          </a:p>
        </p:txBody>
      </p:sp>
      <p:sp>
        <p:nvSpPr>
          <p:cNvPr id="3" name="Content Placeholder 2"/>
          <p:cNvSpPr>
            <a:spLocks noGrp="1"/>
          </p:cNvSpPr>
          <p:nvPr>
            <p:ph idx="1"/>
          </p:nvPr>
        </p:nvSpPr>
        <p:spPr/>
        <p:txBody>
          <a:bodyPr/>
          <a:lstStyle/>
          <a:p>
            <a:r>
              <a:rPr lang="en-GB" dirty="0" smtClean="0"/>
              <a:t>Decline of certain industries</a:t>
            </a:r>
          </a:p>
          <a:p>
            <a:r>
              <a:rPr lang="en-GB" dirty="0" smtClean="0"/>
              <a:t>Always need big machinery not jobs</a:t>
            </a:r>
          </a:p>
          <a:p>
            <a:r>
              <a:rPr lang="en-GB" dirty="0" smtClean="0"/>
              <a:t>Industries with knowledge workers</a:t>
            </a:r>
          </a:p>
          <a:p>
            <a:r>
              <a:rPr lang="en-GB" dirty="0" smtClean="0"/>
              <a:t>Difficult to substitute with machinery</a:t>
            </a:r>
          </a:p>
          <a:p>
            <a:r>
              <a:rPr lang="en-GB" dirty="0" smtClean="0"/>
              <a:t>What’s growing? </a:t>
            </a:r>
            <a:endParaRPr lang="en-GB" dirty="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Modern Moneybags</a:t>
            </a:r>
            <a:endParaRPr lang="en-GB" dirty="0"/>
          </a:p>
        </p:txBody>
      </p:sp>
      <p:sp>
        <p:nvSpPr>
          <p:cNvPr id="3" name="Content Placeholder 2"/>
          <p:cNvSpPr>
            <a:spLocks noGrp="1"/>
          </p:cNvSpPr>
          <p:nvPr>
            <p:ph idx="1"/>
          </p:nvPr>
        </p:nvSpPr>
        <p:spPr/>
        <p:txBody>
          <a:bodyPr>
            <a:normAutofit fontScale="62500" lnSpcReduction="20000"/>
          </a:bodyPr>
          <a:lstStyle/>
          <a:p>
            <a:r>
              <a:rPr lang="en-GB" dirty="0" smtClean="0"/>
              <a:t>In knowledge intensive companies, it is not clear who owns the companies, its tools or its products.  New Moneybags starts with seed money from a Silicon Valley venture capitalist.  He leases office space and does not own a factory; a company in Taiwan manufactures his products.  The only equipment the company owns are computers and desks. Old Moneybags bought the assets, but it is unclear who makes the investments on which intellectual capitalism depends – investments are people.  Manager paid his way through business school; workers take electronics courses and receive some reimbursement.  Every manager and workers receives stock options – as a group they may own as much stock as the capitalists.</a:t>
            </a:r>
          </a:p>
          <a:p>
            <a:pPr lvl="1"/>
            <a:r>
              <a:rPr lang="en-GB" dirty="0" smtClean="0"/>
              <a:t>Stewart, 1997, page 71</a:t>
            </a:r>
          </a:p>
          <a:p>
            <a:pPr lvl="2"/>
            <a:endParaRPr lang="en-GB" dirty="0"/>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Learning about Management </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Why?</a:t>
            </a:r>
          </a:p>
          <a:p>
            <a:pPr lvl="1"/>
            <a:r>
              <a:rPr lang="en-GB" dirty="0" smtClean="0"/>
              <a:t>How to be a better/more effective manager</a:t>
            </a:r>
          </a:p>
          <a:p>
            <a:pPr lvl="1"/>
            <a:r>
              <a:rPr lang="en-GB" dirty="0" smtClean="0"/>
              <a:t>Framework for reflective practice</a:t>
            </a:r>
          </a:p>
          <a:p>
            <a:pPr lvl="2"/>
            <a:r>
              <a:rPr lang="en-GB" dirty="0" smtClean="0"/>
              <a:t>by adopting perspectives that help us to see familiar situations in new ways</a:t>
            </a:r>
          </a:p>
          <a:p>
            <a:pPr lvl="2"/>
            <a:r>
              <a:rPr lang="en-GB" dirty="0" smtClean="0"/>
              <a:t>to consider things that challenge about perceptions about people, organisations and ourselves</a:t>
            </a:r>
          </a:p>
          <a:p>
            <a:pPr lvl="1">
              <a:buNone/>
            </a:pPr>
            <a:r>
              <a:rPr lang="en-GB" sz="3200" dirty="0" smtClean="0"/>
              <a:t>Reflective practice – critique that allows a person to recognise if and how ways of organising, reasoning and representing the world restrains imagination, autonomy, decision making</a:t>
            </a:r>
          </a:p>
          <a:p>
            <a:pPr lvl="1">
              <a:buNone/>
            </a:pPr>
            <a:r>
              <a:rPr lang="en-GB" sz="3200" dirty="0" smtClean="0"/>
              <a:t>	</a:t>
            </a: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Learning about Management requires a Critical Perspective</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4 key processes of enquiry</a:t>
            </a:r>
          </a:p>
          <a:p>
            <a:pPr lvl="1"/>
            <a:r>
              <a:rPr lang="en-GB" dirty="0" smtClean="0"/>
              <a:t>Identifying and challenging assumptions</a:t>
            </a:r>
          </a:p>
          <a:p>
            <a:pPr lvl="1"/>
            <a:r>
              <a:rPr lang="en-GB" dirty="0" smtClean="0"/>
              <a:t>Awareness of the context in which management ideas have evolved historically, culturally and socially</a:t>
            </a:r>
          </a:p>
          <a:p>
            <a:pPr lvl="1"/>
            <a:r>
              <a:rPr lang="en-GB" dirty="0" smtClean="0"/>
              <a:t>Seeking alternative ways of seeing, interpreting, understanding and speculating what goes on in an organisation</a:t>
            </a:r>
          </a:p>
          <a:p>
            <a:pPr lvl="1"/>
            <a:r>
              <a:rPr lang="en-GB" dirty="0" smtClean="0"/>
              <a:t>Scepticism about what we know/hear/read about Management</a:t>
            </a:r>
            <a:endParaRPr lang="en-GB" dirty="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t>
            </a:r>
            <a:r>
              <a:rPr lang="en-GB" smtClean="0"/>
              <a:t>it about?</a:t>
            </a:r>
            <a:endParaRPr lang="en-GB"/>
          </a:p>
        </p:txBody>
      </p:sp>
      <p:sp>
        <p:nvSpPr>
          <p:cNvPr id="3" name="Content Placeholder 2"/>
          <p:cNvSpPr>
            <a:spLocks noGrp="1"/>
          </p:cNvSpPr>
          <p:nvPr>
            <p:ph idx="1"/>
          </p:nvPr>
        </p:nvSpPr>
        <p:spPr/>
        <p:txBody>
          <a:bodyPr>
            <a:normAutofit/>
          </a:bodyPr>
          <a:lstStyle/>
          <a:p>
            <a:r>
              <a:rPr lang="en-GB" dirty="0" smtClean="0"/>
              <a:t>A critical introduction to a range of key issues and dilemmas within the contemporary management field</a:t>
            </a:r>
          </a:p>
          <a:p>
            <a:r>
              <a:rPr lang="en-GB" dirty="0" smtClean="0"/>
              <a:t>To question the role of management practice and research in the modern societal setting</a:t>
            </a:r>
            <a:endParaRPr lang="en-GB" dirty="0"/>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Open Question</a:t>
            </a:r>
            <a:endParaRPr lang="en-GB" dirty="0"/>
          </a:p>
        </p:txBody>
      </p:sp>
      <p:sp>
        <p:nvSpPr>
          <p:cNvPr id="3" name="Content Placeholder 2"/>
          <p:cNvSpPr>
            <a:spLocks noGrp="1"/>
          </p:cNvSpPr>
          <p:nvPr>
            <p:ph idx="1"/>
          </p:nvPr>
        </p:nvSpPr>
        <p:spPr/>
        <p:txBody>
          <a:bodyPr/>
          <a:lstStyle/>
          <a:p>
            <a:r>
              <a:rPr lang="en-GB" dirty="0" smtClean="0"/>
              <a:t>Tell me about Teamwork ....</a:t>
            </a:r>
            <a:endParaRPr lang="en-GB" dirty="0"/>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Teamwork</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Means by which managers can more effectively mobilize employees to improve business performance</a:t>
            </a:r>
          </a:p>
          <a:p>
            <a:r>
              <a:rPr lang="en-GB" dirty="0" smtClean="0"/>
              <a:t>Reorganising work so as better to accommodate task interdependencies</a:t>
            </a:r>
          </a:p>
          <a:p>
            <a:r>
              <a:rPr lang="en-GB" dirty="0" smtClean="0"/>
              <a:t>Give team members a margin of autonomy in deciding how to handle these interdependencies</a:t>
            </a:r>
          </a:p>
          <a:p>
            <a:r>
              <a:rPr lang="en-GB" dirty="0" smtClean="0"/>
              <a:t>Win-win policy, making work simultaneously more satisfying for employees and more effective for the business</a:t>
            </a:r>
          </a:p>
          <a:p>
            <a:r>
              <a:rPr lang="en-GB" dirty="0" smtClean="0"/>
              <a:t>Workforce diversity can facilitate/impede effective teamwork </a:t>
            </a:r>
          </a:p>
          <a:p>
            <a:endParaRPr lang="en-GB" dirty="0"/>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Teamwork Continued</a:t>
            </a:r>
            <a:endParaRPr lang="en-GB" dirty="0"/>
          </a:p>
        </p:txBody>
      </p:sp>
      <p:sp>
        <p:nvSpPr>
          <p:cNvPr id="3" name="Content Placeholder 2"/>
          <p:cNvSpPr>
            <a:spLocks noGrp="1"/>
          </p:cNvSpPr>
          <p:nvPr>
            <p:ph idx="1"/>
          </p:nvPr>
        </p:nvSpPr>
        <p:spPr/>
        <p:txBody>
          <a:bodyPr/>
          <a:lstStyle/>
          <a:p>
            <a:r>
              <a:rPr lang="en-GB" dirty="0" smtClean="0"/>
              <a:t>Problematic </a:t>
            </a:r>
          </a:p>
          <a:p>
            <a:r>
              <a:rPr lang="en-GB" dirty="0" smtClean="0"/>
              <a:t>Solidarity of teams in pursuing their own agendas and priorities </a:t>
            </a:r>
          </a:p>
          <a:p>
            <a:pPr lvl="1"/>
            <a:r>
              <a:rPr lang="en-GB" dirty="0" smtClean="0"/>
              <a:t>resisting autocratic foremen</a:t>
            </a:r>
          </a:p>
          <a:p>
            <a:pPr lvl="1"/>
            <a:r>
              <a:rPr lang="en-GB" dirty="0" smtClean="0"/>
              <a:t>making work more meaningful</a:t>
            </a:r>
          </a:p>
          <a:p>
            <a:pPr lvl="1"/>
            <a:r>
              <a:rPr lang="en-GB" dirty="0" smtClean="0"/>
              <a:t>having more fun at work.</a:t>
            </a:r>
            <a:endParaRPr lang="en-GB" dirty="0"/>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Teamwork Continued</a:t>
            </a:r>
            <a:endParaRPr lang="en-GB" dirty="0"/>
          </a:p>
        </p:txBody>
      </p:sp>
      <p:sp>
        <p:nvSpPr>
          <p:cNvPr id="3" name="Content Placeholder 2"/>
          <p:cNvSpPr>
            <a:spLocks noGrp="1"/>
          </p:cNvSpPr>
          <p:nvPr>
            <p:ph idx="1"/>
          </p:nvPr>
        </p:nvSpPr>
        <p:spPr/>
        <p:txBody>
          <a:bodyPr>
            <a:normAutofit fontScale="85000" lnSpcReduction="20000"/>
          </a:bodyPr>
          <a:lstStyle/>
          <a:p>
            <a:pPr marL="0" indent="0">
              <a:spcBef>
                <a:spcPts val="0"/>
              </a:spcBef>
              <a:defRPr/>
            </a:pPr>
            <a:r>
              <a:rPr lang="en-GB" dirty="0" smtClean="0"/>
              <a:t>Teamwork  can result in oppressive internalisation of business values and goals by team members, who then begin exploiting themselves and disciplining team peers in the name of business performance and being “responsible” team players</a:t>
            </a:r>
          </a:p>
          <a:p>
            <a:pPr marL="0" indent="0">
              <a:spcBef>
                <a:spcPts val="0"/>
              </a:spcBef>
              <a:defRPr/>
            </a:pPr>
            <a:r>
              <a:rPr lang="en-GB" dirty="0" smtClean="0"/>
              <a:t>Resulting conformism suppresses democratic dialogue about the appropriateness of the underlying values and goals</a:t>
            </a:r>
          </a:p>
          <a:p>
            <a:pPr marL="0" indent="0">
              <a:spcBef>
                <a:spcPts val="0"/>
              </a:spcBef>
              <a:defRPr/>
            </a:pPr>
            <a:r>
              <a:rPr lang="en-GB" dirty="0" smtClean="0"/>
              <a:t>CMS show how teamwork reinforces established class and authority hierarchies as well as oppressive gender and ethnic relations</a:t>
            </a:r>
          </a:p>
          <a:p>
            <a:endParaRPr lang="en-GB" dirty="0" smtClean="0"/>
          </a:p>
          <a:p>
            <a:endParaRPr lang="en-GB" dirty="0"/>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Teamwork Continued</a:t>
            </a:r>
            <a:endParaRPr lang="en-GB" dirty="0"/>
          </a:p>
        </p:txBody>
      </p:sp>
      <p:sp>
        <p:nvSpPr>
          <p:cNvPr id="3" name="Content Placeholder 2"/>
          <p:cNvSpPr>
            <a:spLocks noGrp="1"/>
          </p:cNvSpPr>
          <p:nvPr>
            <p:ph idx="1"/>
          </p:nvPr>
        </p:nvSpPr>
        <p:spPr/>
        <p:txBody>
          <a:bodyPr>
            <a:normAutofit lnSpcReduction="10000"/>
          </a:bodyPr>
          <a:lstStyle/>
          <a:p>
            <a:r>
              <a:rPr lang="en-GB" dirty="0" smtClean="0"/>
              <a:t>Why it is attractive for many employees </a:t>
            </a:r>
          </a:p>
          <a:p>
            <a:r>
              <a:rPr lang="en-GB" dirty="0" smtClean="0"/>
              <a:t>Discourses to legitimate and enforce teamwork occlude social divisions </a:t>
            </a:r>
          </a:p>
          <a:p>
            <a:r>
              <a:rPr lang="en-GB" dirty="0" smtClean="0"/>
              <a:t>Vision of the firm as a functionally unified entity or as one big happy family</a:t>
            </a:r>
          </a:p>
          <a:p>
            <a:r>
              <a:rPr lang="en-GB" dirty="0" smtClean="0"/>
              <a:t>Shortcomings in terms of its roots in domination - aims of increasing discretion and participation</a:t>
            </a:r>
            <a:endParaRPr lang="en-GB" dirty="0"/>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CMS and Teamwork</a:t>
            </a:r>
            <a:endParaRPr lang="en-GB" dirty="0"/>
          </a:p>
        </p:txBody>
      </p:sp>
      <p:sp>
        <p:nvSpPr>
          <p:cNvPr id="3" name="Content Placeholder 2"/>
          <p:cNvSpPr>
            <a:spLocks noGrp="1"/>
          </p:cNvSpPr>
          <p:nvPr>
            <p:ph idx="1"/>
          </p:nvPr>
        </p:nvSpPr>
        <p:spPr/>
        <p:txBody>
          <a:bodyPr>
            <a:normAutofit fontScale="85000" lnSpcReduction="20000"/>
          </a:bodyPr>
          <a:lstStyle/>
          <a:p>
            <a:pPr marL="0" indent="0">
              <a:spcBef>
                <a:spcPts val="0"/>
              </a:spcBef>
              <a:defRPr/>
            </a:pPr>
            <a:r>
              <a:rPr lang="en-GB" dirty="0" smtClean="0"/>
              <a:t> “Critical” - focus on issues that are pivotal</a:t>
            </a:r>
          </a:p>
          <a:p>
            <a:pPr marL="0" indent="0">
              <a:spcBef>
                <a:spcPts val="0"/>
              </a:spcBef>
              <a:defRPr/>
            </a:pPr>
            <a:r>
              <a:rPr lang="en-GB" dirty="0" smtClean="0"/>
              <a:t> Radical critique - socially divisive and ecologically destructive broader patterns and structures</a:t>
            </a:r>
          </a:p>
          <a:p>
            <a:pPr marL="0" indent="0">
              <a:spcBef>
                <a:spcPts val="0"/>
              </a:spcBef>
              <a:defRPr/>
            </a:pPr>
            <a:r>
              <a:rPr lang="en-GB" dirty="0" smtClean="0"/>
              <a:t> By </a:t>
            </a:r>
            <a:r>
              <a:rPr lang="en-GB" i="1" dirty="0" smtClean="0"/>
              <a:t>critique - be</a:t>
            </a:r>
            <a:r>
              <a:rPr lang="en-GB" dirty="0" smtClean="0"/>
              <a:t>yond criticism of specific, problematic beliefs and practices </a:t>
            </a:r>
          </a:p>
          <a:p>
            <a:pPr marL="0" indent="0">
              <a:spcBef>
                <a:spcPts val="0"/>
              </a:spcBef>
              <a:defRPr/>
            </a:pPr>
            <a:r>
              <a:rPr lang="en-GB" dirty="0" smtClean="0"/>
              <a:t>  CMS aims to show how such beliefs and practices are nurtured by, and serve to sustain, divisive and destructive patterns and structures</a:t>
            </a:r>
          </a:p>
          <a:p>
            <a:pPr marL="0" indent="0">
              <a:spcBef>
                <a:spcPts val="0"/>
              </a:spcBef>
              <a:defRPr/>
            </a:pPr>
            <a:r>
              <a:rPr lang="en-GB" dirty="0" smtClean="0"/>
              <a:t> How their reproduction is contingent and changeable, neither necessary nor unavoidable</a:t>
            </a:r>
          </a:p>
          <a:p>
            <a:endParaRPr lang="en-GB" dirty="0" smtClean="0"/>
          </a:p>
          <a:p>
            <a:endParaRPr lang="en-GB" dirty="0"/>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Examples</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What is Strategic management?</a:t>
            </a:r>
          </a:p>
          <a:p>
            <a:r>
              <a:rPr lang="en-GB" dirty="0" smtClean="0"/>
              <a:t>Management tool - to help an organisation do a better job - to focus its energy, to ensure that members of the organisation are working toward the same goals, to assess and adjust the organisation's direction in response to a changing environment. In short, strategic planning is a disciplined effort to produce fundamental decisions and actions that shape and guide what an organisation is, what it does, and why it does it, with a focus on the future.</a:t>
            </a:r>
            <a:endParaRPr lang="en-GB" dirty="0"/>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a:xfrm>
            <a:off x="457200" y="1600200"/>
            <a:ext cx="8229600" cy="4349080"/>
          </a:xfrm>
        </p:spPr>
        <p:txBody>
          <a:bodyPr>
            <a:noAutofit/>
          </a:bodyPr>
          <a:lstStyle/>
          <a:p>
            <a:r>
              <a:rPr lang="en-GB" sz="3000" dirty="0" smtClean="0"/>
              <a:t>Traditional approach to SM is focused on financial objectives and serves interests of powerful shareholders (</a:t>
            </a:r>
            <a:r>
              <a:rPr lang="en-GB" sz="3000" dirty="0" err="1" smtClean="0"/>
              <a:t>Shrivastava</a:t>
            </a:r>
            <a:r>
              <a:rPr lang="en-GB" sz="3000" dirty="0" smtClean="0"/>
              <a:t> 1986) </a:t>
            </a:r>
          </a:p>
          <a:p>
            <a:r>
              <a:rPr lang="en-GB" sz="3000" dirty="0" smtClean="0"/>
              <a:t>A means of domination (</a:t>
            </a:r>
            <a:r>
              <a:rPr lang="en-GB" sz="3000" dirty="0" err="1" smtClean="0"/>
              <a:t>Alvesson</a:t>
            </a:r>
            <a:r>
              <a:rPr lang="en-GB" sz="3000" dirty="0" smtClean="0"/>
              <a:t> and </a:t>
            </a:r>
            <a:r>
              <a:rPr lang="en-GB" sz="3000" dirty="0" err="1" smtClean="0"/>
              <a:t>Willmott</a:t>
            </a:r>
            <a:r>
              <a:rPr lang="en-GB" sz="3000" dirty="0" smtClean="0"/>
              <a:t> 1995)</a:t>
            </a:r>
          </a:p>
          <a:p>
            <a:r>
              <a:rPr lang="en-GB" sz="3000" dirty="0" smtClean="0"/>
              <a:t>Organisation is instrumental - plans that are formulated at the top to serve the interests of powerful shareholders</a:t>
            </a:r>
          </a:p>
          <a:p>
            <a:r>
              <a:rPr lang="en-GB" sz="3000" dirty="0" smtClean="0"/>
              <a:t>Members motivated by means of sanctions and control to implement the prescribed strategies</a:t>
            </a: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rmAutofit/>
          </a:bodyPr>
          <a:lstStyle/>
          <a:p>
            <a:r>
              <a:rPr lang="en-GB" dirty="0" smtClean="0"/>
              <a:t>Critical analysis suggests that the formation of strategies and plans is a process of social construction in which various stakeholders and interests are involved (Forester 1985)</a:t>
            </a:r>
          </a:p>
          <a:p>
            <a:r>
              <a:rPr lang="en-GB" dirty="0" smtClean="0"/>
              <a:t>Unjustified domination by powerful interests</a:t>
            </a:r>
            <a:endParaRPr lang="en-GB" dirty="0"/>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a:xfrm>
            <a:off x="457200" y="1600200"/>
            <a:ext cx="8229600" cy="5933256"/>
          </a:xfrm>
        </p:spPr>
        <p:txBody>
          <a:bodyPr>
            <a:normAutofit/>
          </a:bodyPr>
          <a:lstStyle/>
          <a:p>
            <a:r>
              <a:rPr lang="en-GB" dirty="0" smtClean="0"/>
              <a:t>Organisationa</a:t>
            </a:r>
            <a:r>
              <a:rPr lang="en-GB" i="1" dirty="0" smtClean="0"/>
              <a:t>l </a:t>
            </a:r>
            <a:r>
              <a:rPr lang="en-GB" dirty="0" smtClean="0"/>
              <a:t>structures and cultures – domination</a:t>
            </a:r>
          </a:p>
          <a:p>
            <a:r>
              <a:rPr lang="en-GB" dirty="0" smtClean="0"/>
              <a:t> Challenge – structures workers are released from suppression</a:t>
            </a:r>
          </a:p>
          <a:p>
            <a:r>
              <a:rPr lang="en-GB" dirty="0" smtClean="0"/>
              <a:t>Abandon domination</a:t>
            </a:r>
          </a:p>
          <a:p>
            <a:pPr lvl="1"/>
            <a:r>
              <a:rPr lang="en-GB" dirty="0" smtClean="0"/>
              <a:t>Humane work places</a:t>
            </a:r>
          </a:p>
          <a:p>
            <a:pPr lvl="1"/>
            <a:r>
              <a:rPr lang="en-GB" dirty="0" smtClean="0"/>
              <a:t>Participation to preserve their autonomy</a:t>
            </a:r>
          </a:p>
          <a:p>
            <a:pPr lvl="1"/>
            <a:r>
              <a:rPr lang="en-GB" dirty="0" smtClean="0"/>
              <a:t>alternatives to bureaucracy - technocratic rationality becomes substituted by practical reason </a:t>
            </a:r>
            <a:endParaRPr lang="en-GB" dirty="0"/>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a:xfrm>
            <a:off x="457200" y="1600200"/>
            <a:ext cx="8229600" cy="4565104"/>
          </a:xfrm>
        </p:spPr>
        <p:txBody>
          <a:bodyPr>
            <a:normAutofit fontScale="85000" lnSpcReduction="10000"/>
          </a:bodyPr>
          <a:lstStyle/>
          <a:p>
            <a:r>
              <a:rPr lang="en-GB" dirty="0" smtClean="0"/>
              <a:t>In marketing critical issues are, e.g., consumption as the “route to happiness”, the manipulation of consumers’ needs by way of advertising, brand management, identity creation, the displacement of the valuing of people by the valuing of objects (</a:t>
            </a:r>
            <a:r>
              <a:rPr lang="en-GB" dirty="0" err="1" smtClean="0"/>
              <a:t>Alvesson</a:t>
            </a:r>
            <a:r>
              <a:rPr lang="en-GB" dirty="0" smtClean="0"/>
              <a:t> and </a:t>
            </a:r>
            <a:r>
              <a:rPr lang="en-GB" dirty="0" err="1" smtClean="0"/>
              <a:t>Willmott</a:t>
            </a:r>
            <a:r>
              <a:rPr lang="en-GB" dirty="0" smtClean="0"/>
              <a:t> 1996: 128).</a:t>
            </a:r>
          </a:p>
          <a:p>
            <a:r>
              <a:rPr lang="en-GB" dirty="0" smtClean="0"/>
              <a:t>As Morgan (1992) and </a:t>
            </a:r>
            <a:r>
              <a:rPr lang="en-GB" dirty="0" err="1" smtClean="0"/>
              <a:t>Alvesson</a:t>
            </a:r>
            <a:r>
              <a:rPr lang="en-GB" dirty="0" smtClean="0"/>
              <a:t> (1994) suggest the traditional approach to consumer marketing is biased towards influencing and distorting the consumers’ preferences so that they are unable to make informed choices. </a:t>
            </a:r>
            <a:endParaRPr lang="en-GB" dirty="0"/>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Corrosive effects on the wellbeing of society (see also </a:t>
            </a:r>
            <a:r>
              <a:rPr lang="en-GB" dirty="0" err="1" smtClean="0"/>
              <a:t>Polley</a:t>
            </a:r>
            <a:r>
              <a:rPr lang="en-GB" dirty="0" smtClean="0"/>
              <a:t> 1986)</a:t>
            </a:r>
          </a:p>
          <a:p>
            <a:r>
              <a:rPr lang="en-GB" dirty="0" smtClean="0"/>
              <a:t>Social norms in which consumer </a:t>
            </a:r>
            <a:r>
              <a:rPr lang="en-GB" dirty="0" err="1" smtClean="0"/>
              <a:t>behavior</a:t>
            </a:r>
            <a:r>
              <a:rPr lang="en-GB" dirty="0" smtClean="0"/>
              <a:t> and marketing systems are embedded</a:t>
            </a:r>
          </a:p>
          <a:p>
            <a:r>
              <a:rPr lang="en-GB" dirty="0" smtClean="0"/>
              <a:t>From a critical perspective social movements and boycotts can be considered as a  counterbalance to the distorting effects of an instrumental and manipulative approach to marketing</a:t>
            </a:r>
          </a:p>
          <a:p>
            <a:endParaRPr lang="en-GB" dirty="0"/>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Management Research </a:t>
            </a:r>
            <a:endParaRPr lang="en-GB" dirty="0"/>
          </a:p>
        </p:txBody>
      </p:sp>
      <p:sp>
        <p:nvSpPr>
          <p:cNvPr id="3" name="Content Placeholder 2"/>
          <p:cNvSpPr>
            <a:spLocks noGrp="1"/>
          </p:cNvSpPr>
          <p:nvPr>
            <p:ph idx="1"/>
          </p:nvPr>
        </p:nvSpPr>
        <p:spPr/>
        <p:txBody>
          <a:bodyPr/>
          <a:lstStyle/>
          <a:p>
            <a:r>
              <a:rPr lang="en-US" dirty="0" smtClean="0"/>
              <a:t>"Academic research related to the conduct of business and management has had some very significant and negative influences on the practice of management [...] by propagating ideologically inspired amoral theories, business schools have actively freed their students from any sense of moral responsibility" (</a:t>
            </a:r>
            <a:r>
              <a:rPr lang="en-US" dirty="0" err="1" smtClean="0"/>
              <a:t>Ghoshal</a:t>
            </a:r>
            <a:r>
              <a:rPr lang="en-US" dirty="0" smtClean="0"/>
              <a:t>, 2005, page 76).</a:t>
            </a:r>
            <a:endParaRPr lang="en-GB" dirty="0" smtClean="0"/>
          </a:p>
          <a:p>
            <a:endParaRPr lang="en-GB" dirty="0"/>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conclude for today</a:t>
            </a:r>
            <a:endParaRPr lang="en-GB" dirty="0"/>
          </a:p>
        </p:txBody>
      </p:sp>
      <p:sp>
        <p:nvSpPr>
          <p:cNvPr id="3" name="Content Placeholder 2"/>
          <p:cNvSpPr>
            <a:spLocks noGrp="1"/>
          </p:cNvSpPr>
          <p:nvPr>
            <p:ph idx="1"/>
          </p:nvPr>
        </p:nvSpPr>
        <p:spPr>
          <a:xfrm>
            <a:off x="457200" y="1600200"/>
            <a:ext cx="8229600" cy="4853136"/>
          </a:xfrm>
        </p:spPr>
        <p:txBody>
          <a:bodyPr>
            <a:normAutofit fontScale="70000" lnSpcReduction="20000"/>
          </a:bodyPr>
          <a:lstStyle/>
          <a:p>
            <a:pPr marL="0" indent="0">
              <a:spcBef>
                <a:spcPts val="0"/>
              </a:spcBef>
              <a:defRPr/>
            </a:pPr>
            <a:r>
              <a:rPr lang="en-GB" dirty="0" smtClean="0"/>
              <a:t> Well-established critiques of capitalism faded  after decline of  Left since around 1970 (</a:t>
            </a:r>
            <a:r>
              <a:rPr lang="en-GB" dirty="0" err="1" smtClean="0"/>
              <a:t>Hassard</a:t>
            </a:r>
            <a:r>
              <a:rPr lang="en-GB" dirty="0" smtClean="0"/>
              <a:t>, Hogan, &amp; </a:t>
            </a:r>
            <a:r>
              <a:rPr lang="en-GB" dirty="0" err="1" smtClean="0"/>
              <a:t>Rowlinson</a:t>
            </a:r>
            <a:r>
              <a:rPr lang="en-GB" dirty="0" smtClean="0"/>
              <a:t>, 2001)</a:t>
            </a:r>
          </a:p>
          <a:p>
            <a:pPr marL="0" indent="0">
              <a:spcBef>
                <a:spcPts val="0"/>
              </a:spcBef>
              <a:defRPr/>
            </a:pPr>
            <a:r>
              <a:rPr lang="en-GB" dirty="0" smtClean="0"/>
              <a:t>New critical perspectives (see e.g. </a:t>
            </a:r>
            <a:r>
              <a:rPr lang="en-US" dirty="0" smtClean="0"/>
              <a:t>Alvarez, </a:t>
            </a:r>
            <a:r>
              <a:rPr lang="en-US" dirty="0" err="1" smtClean="0"/>
              <a:t>Dagino</a:t>
            </a:r>
            <a:r>
              <a:rPr lang="en-US" dirty="0" smtClean="0"/>
              <a:t> &amp; Escobar, 1998)</a:t>
            </a:r>
            <a:endParaRPr lang="en-GB" dirty="0" smtClean="0"/>
          </a:p>
          <a:p>
            <a:pPr marL="0" indent="0">
              <a:spcBef>
                <a:spcPts val="0"/>
              </a:spcBef>
              <a:defRPr/>
            </a:pPr>
            <a:r>
              <a:rPr lang="en-GB" dirty="0" smtClean="0"/>
              <a:t>Expansion of the European Community and the rise of China, India, </a:t>
            </a:r>
            <a:r>
              <a:rPr lang="en-GB" dirty="0" err="1" smtClean="0"/>
              <a:t>relativized</a:t>
            </a:r>
            <a:r>
              <a:rPr lang="en-GB" dirty="0" smtClean="0"/>
              <a:t> Anglo-American business models and values (see e.g. Ibarra-</a:t>
            </a:r>
            <a:r>
              <a:rPr lang="en-GB" dirty="0" err="1" smtClean="0"/>
              <a:t>Colado</a:t>
            </a:r>
            <a:r>
              <a:rPr lang="en-GB" dirty="0" smtClean="0"/>
              <a:t>, 2006; </a:t>
            </a:r>
            <a:r>
              <a:rPr lang="en-GB" dirty="0" err="1" smtClean="0"/>
              <a:t>Dussel</a:t>
            </a:r>
            <a:r>
              <a:rPr lang="en-GB" dirty="0" smtClean="0"/>
              <a:t> &amp; Ibarra-</a:t>
            </a:r>
            <a:r>
              <a:rPr lang="en-GB" dirty="0" err="1" smtClean="0"/>
              <a:t>Colado</a:t>
            </a:r>
            <a:r>
              <a:rPr lang="en-GB" dirty="0" smtClean="0"/>
              <a:t>, 2006)</a:t>
            </a:r>
          </a:p>
          <a:p>
            <a:pPr marL="0" indent="0">
              <a:spcBef>
                <a:spcPts val="0"/>
              </a:spcBef>
              <a:defRPr/>
            </a:pPr>
            <a:r>
              <a:rPr lang="en-GB" dirty="0" smtClean="0"/>
              <a:t>Post 9/11, many certainties have been unsettled,/reinforced</a:t>
            </a:r>
          </a:p>
          <a:p>
            <a:pPr marL="0" indent="0">
              <a:spcBef>
                <a:spcPts val="0"/>
              </a:spcBef>
              <a:defRPr/>
            </a:pPr>
            <a:r>
              <a:rPr lang="en-GB" dirty="0" smtClean="0"/>
              <a:t>A succession of major natural and social crises -  such as business ethics, environmentalism, - important </a:t>
            </a:r>
          </a:p>
          <a:p>
            <a:pPr marL="0" indent="0">
              <a:spcBef>
                <a:spcPts val="0"/>
              </a:spcBef>
              <a:defRPr/>
            </a:pPr>
            <a:r>
              <a:rPr lang="en-GB" dirty="0" smtClean="0"/>
              <a:t>Developments have direct relevance for the everyday conduct of management </a:t>
            </a:r>
          </a:p>
          <a:p>
            <a:pPr marL="0" indent="0">
              <a:spcBef>
                <a:spcPts val="0"/>
              </a:spcBef>
              <a:defRPr/>
            </a:pPr>
            <a:r>
              <a:rPr lang="en-GB" dirty="0" smtClean="0"/>
              <a:t>CMS appeals to those frustrated by these limits</a:t>
            </a:r>
          </a:p>
          <a:p>
            <a:endParaRPr lang="en-GB" dirty="0" smtClean="0"/>
          </a:p>
          <a:p>
            <a:endParaRPr lang="en-GB" dirty="0"/>
          </a:p>
        </p:txBody>
      </p:sp>
    </p:spTree>
  </p:cSld>
  <p:clrMapOvr>
    <a:masterClrMapping/>
  </p:clrMapOvr>
</p:sld>
</file>

<file path=ppt/theme/theme1.xml><?xml version="1.0" encoding="utf-8"?>
<a:theme xmlns:a="http://schemas.openxmlformats.org/drawingml/2006/main" name="EthicsDeandTe">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EthicsDeandTe.ppt</Template>
  <TotalTime>1218</TotalTime>
  <Words>7879</Words>
  <Application>Microsoft Macintosh PowerPoint</Application>
  <PresentationFormat>On-screen Show (4:3)</PresentationFormat>
  <Paragraphs>426</Paragraphs>
  <Slides>49</Slides>
  <Notes>39</Notes>
  <HiddenSlides>0</HiddenSlides>
  <MMClips>0</MMClips>
  <ScaleCrop>false</ScaleCrop>
  <HeadingPairs>
    <vt:vector size="4" baseType="variant">
      <vt:variant>
        <vt:lpstr>Design Template</vt:lpstr>
      </vt:variant>
      <vt:variant>
        <vt:i4>1</vt:i4>
      </vt:variant>
      <vt:variant>
        <vt:lpstr>Slide Titles</vt:lpstr>
      </vt:variant>
      <vt:variant>
        <vt:i4>49</vt:i4>
      </vt:variant>
    </vt:vector>
  </HeadingPairs>
  <TitlesOfParts>
    <vt:vector size="50" baseType="lpstr">
      <vt:lpstr>EthicsDeandTe</vt:lpstr>
      <vt:lpstr>Critical Issues in Management</vt:lpstr>
      <vt:lpstr>Two and a half men</vt:lpstr>
      <vt:lpstr>Clips</vt:lpstr>
      <vt:lpstr>Ethics</vt:lpstr>
      <vt:lpstr>Enron</vt:lpstr>
      <vt:lpstr>Lehman Brothers</vt:lpstr>
      <vt:lpstr>Bernie Madoff</vt:lpstr>
      <vt:lpstr>Ethics</vt:lpstr>
      <vt:lpstr>Open Question</vt:lpstr>
      <vt:lpstr>What does it mean to be ‘critical’?</vt:lpstr>
      <vt:lpstr>And for the module</vt:lpstr>
      <vt:lpstr>Being ‘Critical’</vt:lpstr>
      <vt:lpstr>Akella (2008, page 100)</vt:lpstr>
      <vt:lpstr>What is Critical Theory?</vt:lpstr>
      <vt:lpstr>Continued</vt:lpstr>
      <vt:lpstr>Critical Theory: A Brief History of the Frankfurt School</vt:lpstr>
      <vt:lpstr>Continued</vt:lpstr>
      <vt:lpstr>Continued</vt:lpstr>
      <vt:lpstr>Continued</vt:lpstr>
      <vt:lpstr>Continued</vt:lpstr>
      <vt:lpstr>For me</vt:lpstr>
      <vt:lpstr>The Nineties</vt:lpstr>
      <vt:lpstr>Continued</vt:lpstr>
      <vt:lpstr>CMS</vt:lpstr>
      <vt:lpstr>Continued</vt:lpstr>
      <vt:lpstr>Rise of CMS</vt:lpstr>
      <vt:lpstr>Let’s make this relevant</vt:lpstr>
      <vt:lpstr>The end of management </vt:lpstr>
      <vt:lpstr>What is management?</vt:lpstr>
      <vt:lpstr>Moneybags</vt:lpstr>
      <vt:lpstr>Future</vt:lpstr>
      <vt:lpstr>Modern Moneybags</vt:lpstr>
      <vt:lpstr>Learning about Management </vt:lpstr>
      <vt:lpstr>Learning about Management requires a Critical Perspective</vt:lpstr>
      <vt:lpstr>What is it about?</vt:lpstr>
      <vt:lpstr>Open Question</vt:lpstr>
      <vt:lpstr>Teamwork</vt:lpstr>
      <vt:lpstr>Teamwork Continued</vt:lpstr>
      <vt:lpstr>Teamwork Continued</vt:lpstr>
      <vt:lpstr>Teamwork Continued</vt:lpstr>
      <vt:lpstr>CMS and Teamwork</vt:lpstr>
      <vt:lpstr>Examples</vt:lpstr>
      <vt:lpstr>Continued</vt:lpstr>
      <vt:lpstr>Continued</vt:lpstr>
      <vt:lpstr>Continued</vt:lpstr>
      <vt:lpstr>Continued</vt:lpstr>
      <vt:lpstr>Continued</vt:lpstr>
      <vt:lpstr>Management Research </vt:lpstr>
      <vt:lpstr>To conclude for today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 Issues in Management</dc:title>
  <dc:creator>George Jawad</dc:creator>
  <cp:lastModifiedBy>Caroline Jawad</cp:lastModifiedBy>
  <cp:revision>87</cp:revision>
  <dcterms:created xsi:type="dcterms:W3CDTF">2013-10-02T10:45:24Z</dcterms:created>
  <dcterms:modified xsi:type="dcterms:W3CDTF">2013-10-02T11:02:38Z</dcterms:modified>
</cp:coreProperties>
</file>