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9" r:id="rId4"/>
    <p:sldId id="260" r:id="rId5"/>
    <p:sldId id="261" r:id="rId6"/>
    <p:sldId id="510" r:id="rId7"/>
    <p:sldId id="263" r:id="rId8"/>
    <p:sldId id="511" r:id="rId9"/>
    <p:sldId id="265" r:id="rId10"/>
    <p:sldId id="421" r:id="rId11"/>
    <p:sldId id="473" r:id="rId12"/>
    <p:sldId id="474" r:id="rId13"/>
    <p:sldId id="475" r:id="rId14"/>
    <p:sldId id="472" r:id="rId15"/>
    <p:sldId id="503" r:id="rId16"/>
    <p:sldId id="478" r:id="rId17"/>
    <p:sldId id="504" r:id="rId18"/>
    <p:sldId id="505" r:id="rId19"/>
    <p:sldId id="262" r:id="rId20"/>
    <p:sldId id="264" r:id="rId21"/>
    <p:sldId id="507" r:id="rId22"/>
    <p:sldId id="506" r:id="rId23"/>
    <p:sldId id="509" r:id="rId24"/>
    <p:sldId id="512" r:id="rId25"/>
    <p:sldId id="526" r:id="rId26"/>
    <p:sldId id="514" r:id="rId27"/>
    <p:sldId id="515" r:id="rId28"/>
    <p:sldId id="525" r:id="rId29"/>
    <p:sldId id="516" r:id="rId30"/>
    <p:sldId id="517" r:id="rId31"/>
    <p:sldId id="518" r:id="rId32"/>
    <p:sldId id="519" r:id="rId33"/>
    <p:sldId id="520" r:id="rId34"/>
    <p:sldId id="521" r:id="rId35"/>
    <p:sldId id="522" r:id="rId36"/>
    <p:sldId id="523" r:id="rId37"/>
    <p:sldId id="25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D79874-B6B5-4541-B9F2-C2DCDF5294E2}" type="datetimeFigureOut">
              <a:rPr lang="en-GB" smtClean="0"/>
              <a:t>01/04/2022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1057D-2E39-4C1B-8DCC-52F6B2E862A5}" type="slidenum">
              <a:rPr lang="en-GB" smtClean="0"/>
              <a:t>‹#›</a:t>
            </a:fld>
            <a:endParaRPr lang="en-GB"/>
          </a:p>
        </p:txBody>
      </p:sp>
    </p:spTree>
    <p:extLst>
      <p:ext uri="{BB962C8B-B14F-4D97-AF65-F5344CB8AC3E}">
        <p14:creationId xmlns:p14="http://schemas.microsoft.com/office/powerpoint/2010/main" val="139430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ABE383AF-40C9-E847-ACCB-98F997084513}" type="slidenum">
              <a:rPr lang="en-US"/>
              <a:pPr/>
              <a:t>10</a:t>
            </a:fld>
            <a:endParaRPr 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r>
              <a:rPr lang="en-US" dirty="0"/>
              <a:t>In general, we'll refer to the number of tokens with capital N. And we'll use capital V to mean the vocabulary, the set of all words.  So the cardinality of V is the size of vocabulary, the number of word types. although sometimes for simplification, we'll just use capital V to mean the vocabulary size when it's not ambiguous. There's a relationship between these two in running text, called Heaps Law or </a:t>
            </a:r>
            <a:r>
              <a:rPr lang="en-US" dirty="0" err="1"/>
              <a:t>Herdan's</a:t>
            </a:r>
            <a:r>
              <a:rPr lang="en-US" dirty="0"/>
              <a:t> Law, which is that the size of the vocabulary grows with </a:t>
            </a:r>
            <a:r>
              <a:rPr lang="en-US" dirty="0" err="1"/>
              <a:t>spmething</a:t>
            </a:r>
            <a:r>
              <a:rPr lang="en-US" dirty="0"/>
              <a:t> over the square root of the number of word tokens.  So a large corpus of N words tokens, you can expect to see N to the .7 word types.  Here are the numbers for some common corpora,… </a:t>
            </a:r>
            <a:r>
              <a:rPr kumimoji="1" lang="en-US" sz="1200" kern="1200" dirty="0">
                <a:solidFill>
                  <a:schemeClr val="tx1"/>
                </a:solidFill>
                <a:effectLst/>
                <a:latin typeface="Arial" pitchFamily="-65" charset="0"/>
                <a:ea typeface="ＭＳ Ｐゴシック" pitchFamily="-65" charset="-128"/>
                <a:cs typeface="ＭＳ Ｐゴシック" pitchFamily="-65" charset="-128"/>
              </a:rPr>
              <a:t>The switchboard corpus of phone conversations has 2.4 million word tokens. And there's 20,000 word types in those 2.4</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millions words. Shakespeare has just under a million word tokens. Shakespeare is</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quite a small corpus. He wrote, 800,000 words in his lifetime. And in that less</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than a million words, he actually used 31,000 distinct words. So he had a very,</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very broad vocabulary famously. And if you look at a very huge corpus, the Google</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N-grams corpus that has a trillion different tokens, a very large number of</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words, there's. Thirteen million types, so how many words are there in English? Well,</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if you look at conversation, 20,000 different words. If you look at</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Shakespeare, 30,000 words. And if you combine the two, probably somewhere, not</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quite the sum of the two, but some larger number. But if you look at the Google</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engrams, we have thirteen million. And of course, some of those are probably </a:t>
            </a:r>
            <a:r>
              <a:rPr kumimoji="1" lang="en-US" sz="1200" kern="1200" dirty="0" err="1">
                <a:solidFill>
                  <a:schemeClr val="tx1"/>
                </a:solidFill>
                <a:effectLst/>
                <a:latin typeface="Arial" pitchFamily="-65" charset="0"/>
                <a:ea typeface="ＭＳ Ｐゴシック" pitchFamily="-65" charset="-128"/>
                <a:cs typeface="ＭＳ Ｐゴシック" pitchFamily="-65" charset="-128"/>
              </a:rPr>
              <a:t>urls</a:t>
            </a:r>
            <a:r>
              <a:rPr kumimoji="1" lang="en-US" sz="1200" kern="1200" dirty="0">
                <a:solidFill>
                  <a:schemeClr val="tx1"/>
                </a:solidFill>
                <a:effectLst/>
                <a:latin typeface="Arial" pitchFamily="-65" charset="0"/>
                <a:ea typeface="ＭＳ Ｐゴシック" pitchFamily="-65" charset="-128"/>
                <a:cs typeface="ＭＳ Ｐゴシック" pitchFamily="-65" charset="-128"/>
              </a:rPr>
              <a:t>,</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and. And email addresses, but even if you eliminate all of those, the number of</a:t>
            </a:r>
          </a:p>
          <a:p>
            <a:r>
              <a:rPr kumimoji="1" lang="en-US" sz="1200" kern="1200" dirty="0">
                <a:solidFill>
                  <a:schemeClr val="tx1"/>
                </a:solidFill>
                <a:effectLst/>
                <a:latin typeface="Arial" pitchFamily="-65" charset="0"/>
                <a:ea typeface="ＭＳ Ｐゴシック" pitchFamily="-65" charset="-128"/>
                <a:cs typeface="ＭＳ Ｐゴシック" pitchFamily="-65" charset="-128"/>
              </a:rPr>
              <a:t>words in a language is very large, maybe there's a million words of English.</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127167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Where did these corpora come from?  …. These characteristics of a text influence properties of the text.</a:t>
            </a:r>
          </a:p>
        </p:txBody>
      </p:sp>
      <p:sp>
        <p:nvSpPr>
          <p:cNvPr id="4" name="Slide Number Placeholder 3"/>
          <p:cNvSpPr>
            <a:spLocks noGrp="1"/>
          </p:cNvSpPr>
          <p:nvPr>
            <p:ph type="sldNum" sz="quarter" idx="5"/>
          </p:nvPr>
        </p:nvSpPr>
        <p:spPr/>
        <p:txBody>
          <a:bodyPr/>
          <a:lstStyle/>
          <a:p>
            <a:fld id="{3EB9031F-EB71-7642-8F3C-6FDC1408CB92}" type="slidenum">
              <a:rPr lang="en-US" smtClean="0"/>
              <a:pPr/>
              <a:t>11</a:t>
            </a:fld>
            <a:endParaRPr lang="en-US"/>
          </a:p>
        </p:txBody>
      </p:sp>
    </p:spTree>
    <p:extLst>
      <p:ext uri="{BB962C8B-B14F-4D97-AF65-F5344CB8AC3E}">
        <p14:creationId xmlns:p14="http://schemas.microsoft.com/office/powerpoint/2010/main" val="1167341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example, what language is the text in?  As we'll see when we get to talking about word tokenization, what counts as a word can be different in different languages.</a:t>
            </a:r>
          </a:p>
        </p:txBody>
      </p:sp>
      <p:sp>
        <p:nvSpPr>
          <p:cNvPr id="4" name="Slide Number Placeholder 3"/>
          <p:cNvSpPr>
            <a:spLocks noGrp="1"/>
          </p:cNvSpPr>
          <p:nvPr>
            <p:ph type="sldNum" sz="quarter" idx="5"/>
          </p:nvPr>
        </p:nvSpPr>
        <p:spPr/>
        <p:txBody>
          <a:bodyPr/>
          <a:lstStyle/>
          <a:p>
            <a:fld id="{3EB9031F-EB71-7642-8F3C-6FDC1408CB92}" type="slidenum">
              <a:rPr lang="en-US" smtClean="0"/>
              <a:pPr/>
              <a:t>12</a:t>
            </a:fld>
            <a:endParaRPr lang="en-US"/>
          </a:p>
        </p:txBody>
      </p:sp>
    </p:spTree>
    <p:extLst>
      <p:ext uri="{BB962C8B-B14F-4D97-AF65-F5344CB8AC3E}">
        <p14:creationId xmlns:p14="http://schemas.microsoft.com/office/powerpoint/2010/main" val="2433004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need to make sure you consider all those properties of a text when you are using it for processing purposes.  And there are even more properties of corpora that it's important to consider.  Who collected this corpus? </a:t>
            </a:r>
          </a:p>
          <a:p>
            <a:r>
              <a:rPr lang="en-US" dirty="0"/>
              <a:t>Whenever you build a corpus, you should be documenting these decisions in a datasheet for the corpus.</a:t>
            </a:r>
          </a:p>
        </p:txBody>
      </p:sp>
      <p:sp>
        <p:nvSpPr>
          <p:cNvPr id="4" name="Slide Number Placeholder 3"/>
          <p:cNvSpPr>
            <a:spLocks noGrp="1"/>
          </p:cNvSpPr>
          <p:nvPr>
            <p:ph type="sldNum" sz="quarter" idx="5"/>
          </p:nvPr>
        </p:nvSpPr>
        <p:spPr/>
        <p:txBody>
          <a:bodyPr/>
          <a:lstStyle/>
          <a:p>
            <a:fld id="{3EB9031F-EB71-7642-8F3C-6FDC1408CB92}" type="slidenum">
              <a:rPr lang="en-US" smtClean="0"/>
              <a:pPr/>
              <a:t>13</a:t>
            </a:fld>
            <a:endParaRPr lang="en-US"/>
          </a:p>
        </p:txBody>
      </p:sp>
    </p:spTree>
    <p:extLst>
      <p:ext uri="{BB962C8B-B14F-4D97-AF65-F5344CB8AC3E}">
        <p14:creationId xmlns:p14="http://schemas.microsoft.com/office/powerpoint/2010/main" val="3085664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D4E9F685-F098-8E4C-B6D8-D94BDE4D6D6B}" type="slidenum">
              <a:rPr lang="en-US"/>
              <a:pPr/>
              <a:t>14</a:t>
            </a:fld>
            <a:endParaRPr lang="en-US"/>
          </a:p>
        </p:txBody>
      </p:sp>
      <p:sp>
        <p:nvSpPr>
          <p:cNvPr id="21507" name="Rectangle 2"/>
          <p:cNvSpPr>
            <a:spLocks noGrp="1" noRot="1" noChangeAspect="1" noChangeArrowheads="1"/>
          </p:cNvSpPr>
          <p:nvPr>
            <p:ph type="sldImg"/>
          </p:nvPr>
        </p:nvSpPr>
        <p:spPr>
          <a:solidFill>
            <a:srgbClr val="FFFFFF"/>
          </a:solidFill>
          <a:ln/>
        </p:spPr>
      </p:sp>
      <p:sp>
        <p:nvSpPr>
          <p:cNvPr id="21508" name="Rectangle 3"/>
          <p:cNvSpPr>
            <a:spLocks noGrp="1" noChangeArrowheads="1"/>
          </p:cNvSpPr>
          <p:nvPr>
            <p:ph type="body" idx="1"/>
          </p:nvPr>
        </p:nvSpPr>
        <p:spPr>
          <a:solidFill>
            <a:srgbClr val="FFFFFF"/>
          </a:solidFill>
          <a:ln>
            <a:solidFill>
              <a:srgbClr val="000000"/>
            </a:solidFill>
          </a:ln>
        </p:spPr>
        <p:txBody>
          <a:bodyPr/>
          <a:lstStyle/>
          <a:p>
            <a:endParaRPr lang="en-US"/>
          </a:p>
        </p:txBody>
      </p:sp>
    </p:spTree>
    <p:extLst>
      <p:ext uri="{BB962C8B-B14F-4D97-AF65-F5344CB8AC3E}">
        <p14:creationId xmlns:p14="http://schemas.microsoft.com/office/powerpoint/2010/main" val="3787903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 course, tokenization in most real situations isn't as simple as I've suggested with the simple UNIX tools.</a:t>
            </a:r>
          </a:p>
        </p:txBody>
      </p:sp>
      <p:sp>
        <p:nvSpPr>
          <p:cNvPr id="4" name="Slide Number Placeholder 3"/>
          <p:cNvSpPr>
            <a:spLocks noGrp="1"/>
          </p:cNvSpPr>
          <p:nvPr>
            <p:ph type="sldNum" sz="quarter" idx="5"/>
          </p:nvPr>
        </p:nvSpPr>
        <p:spPr/>
        <p:txBody>
          <a:bodyPr/>
          <a:lstStyle/>
          <a:p>
            <a:fld id="{3EB9031F-EB71-7642-8F3C-6FDC1408CB92}" type="slidenum">
              <a:rPr lang="en-US" smtClean="0"/>
              <a:pPr/>
              <a:t>15</a:t>
            </a:fld>
            <a:endParaRPr lang="en-US"/>
          </a:p>
        </p:txBody>
      </p:sp>
    </p:spTree>
    <p:extLst>
      <p:ext uri="{BB962C8B-B14F-4D97-AF65-F5344CB8AC3E}">
        <p14:creationId xmlns:p14="http://schemas.microsoft.com/office/powerpoint/2010/main" val="2432733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wait, what about all the languages that don't have spaces! </a:t>
            </a:r>
          </a:p>
        </p:txBody>
      </p:sp>
      <p:sp>
        <p:nvSpPr>
          <p:cNvPr id="4" name="Slide Number Placeholder 3"/>
          <p:cNvSpPr>
            <a:spLocks noGrp="1"/>
          </p:cNvSpPr>
          <p:nvPr>
            <p:ph type="sldNum" sz="quarter" idx="5"/>
          </p:nvPr>
        </p:nvSpPr>
        <p:spPr/>
        <p:txBody>
          <a:bodyPr/>
          <a:lstStyle/>
          <a:p>
            <a:fld id="{3EB9031F-EB71-7642-8F3C-6FDC1408CB92}" type="slidenum">
              <a:rPr lang="en-US" smtClean="0"/>
              <a:pPr/>
              <a:t>16</a:t>
            </a:fld>
            <a:endParaRPr lang="en-US"/>
          </a:p>
        </p:txBody>
      </p:sp>
    </p:spTree>
    <p:extLst>
      <p:ext uri="{BB962C8B-B14F-4D97-AF65-F5344CB8AC3E}">
        <p14:creationId xmlns:p14="http://schemas.microsoft.com/office/powerpoint/2010/main" val="298696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308CA-18CE-4D68-9C23-5C742F0102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329DE1-14E6-43CE-AFFB-FEC67334D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F8C868-4EDD-4D1C-BBEF-8A8BF9D69D77}"/>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04500FDD-1765-4B5E-9FCF-6AACBB9688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BC6522-A0BB-4271-B296-AE152A0AC861}"/>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993858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28928-959C-4C88-A7C7-E30796D572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2418B7-97B0-4CB7-8AC6-70D0860971F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F3D35-554E-4D4D-8328-56228885C514}"/>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724AD26D-A16E-4BD0-810E-FEE173E64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0E2216-C9F1-41E5-9B61-8036A44C7315}"/>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950970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E85D2-0490-4CC5-8693-CFA329F902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E0B3BF-FBFE-4EAB-AC74-CE305BD89F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64DE67-294B-4254-92F9-5A22625C3C73}"/>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A5786D8F-5C11-4C79-9AB1-8ABBD79EA9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30D8D-15C3-4BF4-87B3-9A6F51159702}"/>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302459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6DA7-7948-45C3-8FE2-881023ED08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EFCC58-E1A9-4B0D-965E-673300961D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F731C7-62C6-4FBB-AB40-CDAACDBF4B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A26424-BEB5-47D4-92B4-BC070598F503}"/>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6" name="Footer Placeholder 5">
            <a:extLst>
              <a:ext uri="{FF2B5EF4-FFF2-40B4-BE49-F238E27FC236}">
                <a16:creationId xmlns:a16="http://schemas.microsoft.com/office/drawing/2014/main" id="{F06E89EE-061E-421F-A097-67ADDF058F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F01EAA-2833-4958-8DFE-A0DC8B610C78}"/>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365683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BF824-8004-4B91-8797-A0D520864F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BB1BBB-6F65-4BFE-A526-4762A78650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83DCF5-C04C-4126-9D19-72ACB29AA4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A9F83B-4CEE-40D5-B6F9-0DA6E3BE3E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EC7C88-FA32-4083-A92C-6B777497E8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EFC80C-DF3F-4EC2-A042-A0DA6DB01B6B}"/>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8" name="Footer Placeholder 7">
            <a:extLst>
              <a:ext uri="{FF2B5EF4-FFF2-40B4-BE49-F238E27FC236}">
                <a16:creationId xmlns:a16="http://schemas.microsoft.com/office/drawing/2014/main" id="{7EF8347F-993B-456C-B3CC-D7D58F6901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049F07-C1C2-4C03-A5C6-D1964B5E740F}"/>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182995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C4FF7-CE28-427B-B059-0A352A713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162392-84ED-44ED-B3A6-12D0010D1765}"/>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4" name="Footer Placeholder 3">
            <a:extLst>
              <a:ext uri="{FF2B5EF4-FFF2-40B4-BE49-F238E27FC236}">
                <a16:creationId xmlns:a16="http://schemas.microsoft.com/office/drawing/2014/main" id="{23F79E6D-B486-4A28-99DD-C6A29667B6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080A66-2749-4F61-99E3-B724BD89E06F}"/>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3651711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B0BCA6-7046-4F35-BE65-EFEA09C3984E}"/>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3" name="Footer Placeholder 2">
            <a:extLst>
              <a:ext uri="{FF2B5EF4-FFF2-40B4-BE49-F238E27FC236}">
                <a16:creationId xmlns:a16="http://schemas.microsoft.com/office/drawing/2014/main" id="{B516F943-DA06-4DD2-A8F9-6FDB95B8ECB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4A9AB6-6FC1-46AF-8531-CEB8EA7D9D5A}"/>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3397095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DA8C-AC54-4B4D-82A1-C5D6B2975A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3AB0B7-3FF7-429A-8B21-6532F166BB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9338C9-1A8F-42F2-A2C0-71DA1F5063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5DC685-7912-4024-9714-6E7A6567E7FC}"/>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6" name="Footer Placeholder 5">
            <a:extLst>
              <a:ext uri="{FF2B5EF4-FFF2-40B4-BE49-F238E27FC236}">
                <a16:creationId xmlns:a16="http://schemas.microsoft.com/office/drawing/2014/main" id="{BE06395B-FF05-4F4A-BD4B-4EC51A1783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C1693-8802-4356-B3B5-72AC445228B9}"/>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60474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D1F12-D2E1-45A4-9B9E-FEB72E69A2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56CA07-FD01-4DD6-94A4-A6DF7D694D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3036CC-21AF-4251-8480-0D738CBB9C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CFAB61-28ED-48D9-9D18-9ED45BFA7494}"/>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6" name="Footer Placeholder 5">
            <a:extLst>
              <a:ext uri="{FF2B5EF4-FFF2-40B4-BE49-F238E27FC236}">
                <a16:creationId xmlns:a16="http://schemas.microsoft.com/office/drawing/2014/main" id="{A5415D0D-EEA0-4D54-A546-EAF326EC07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AC5643-3587-4FBB-B402-CC33084A4628}"/>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3806440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175D0-1E3B-4AD7-9808-5CB5319663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FB550B-6DB9-414D-AFF8-2232446D5C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E29090-C75A-4580-8052-EF61212DFF25}"/>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0F2C6F3A-D85F-4B0A-8E10-3F1B220108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FDDB2-9AB8-483B-BEDD-C00387688DC3}"/>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2105790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A6028B-42B9-4613-A971-4D6A9FDC86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67870C-1269-4CE4-B4F0-16B5DE2E70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73C52-499A-4954-B0F5-45B9986EF4BC}"/>
              </a:ext>
            </a:extLst>
          </p:cNvPr>
          <p:cNvSpPr>
            <a:spLocks noGrp="1"/>
          </p:cNvSpPr>
          <p:nvPr>
            <p:ph type="dt" sz="half" idx="10"/>
          </p:nvPr>
        </p:nvSpPr>
        <p:spPr/>
        <p:txBody>
          <a:body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0BE3EA03-EEB4-4A59-8227-CF6CDA0DB1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48B1C-FC0F-4713-9679-D02D9414DD3A}"/>
              </a:ext>
            </a:extLst>
          </p:cNvPr>
          <p:cNvSpPr>
            <a:spLocks noGrp="1"/>
          </p:cNvSpPr>
          <p:nvPr>
            <p:ph type="sldNum" sz="quarter" idx="12"/>
          </p:nvPr>
        </p:nvSpPr>
        <p:spPr/>
        <p:txBody>
          <a:bodyPr/>
          <a:lstStyle/>
          <a:p>
            <a:fld id="{992968CE-EC3D-400D-B318-8350634582D9}" type="slidenum">
              <a:rPr lang="en-GB" smtClean="0"/>
              <a:t>‹#›</a:t>
            </a:fld>
            <a:endParaRPr lang="en-GB"/>
          </a:p>
        </p:txBody>
      </p:sp>
    </p:spTree>
    <p:extLst>
      <p:ext uri="{BB962C8B-B14F-4D97-AF65-F5344CB8AC3E}">
        <p14:creationId xmlns:p14="http://schemas.microsoft.com/office/powerpoint/2010/main" val="3140539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01595C-5A27-43A3-94C6-EFC8F161E2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A62DEE-9801-45D7-90D2-67ECCCC4CD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3B1D2-F5BB-4FA8-91F5-39EFF73EEA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4E71FB-A7E2-49C1-B63C-91941839D940}" type="datetimeFigureOut">
              <a:rPr lang="en-GB" smtClean="0"/>
              <a:t>01/04/2022</a:t>
            </a:fld>
            <a:endParaRPr lang="en-GB"/>
          </a:p>
        </p:txBody>
      </p:sp>
      <p:sp>
        <p:nvSpPr>
          <p:cNvPr id="5" name="Footer Placeholder 4">
            <a:extLst>
              <a:ext uri="{FF2B5EF4-FFF2-40B4-BE49-F238E27FC236}">
                <a16:creationId xmlns:a16="http://schemas.microsoft.com/office/drawing/2014/main" id="{2371E947-2EA6-425B-8EF0-4663FDECFE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2B4032-0505-4165-9804-13A722012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2968CE-EC3D-400D-B318-8350634582D9}" type="slidenum">
              <a:rPr lang="en-GB" smtClean="0"/>
              <a:t>‹#›</a:t>
            </a:fld>
            <a:endParaRPr lang="en-GB"/>
          </a:p>
        </p:txBody>
      </p:sp>
    </p:spTree>
    <p:extLst>
      <p:ext uri="{BB962C8B-B14F-4D97-AF65-F5344CB8AC3E}">
        <p14:creationId xmlns:p14="http://schemas.microsoft.com/office/powerpoint/2010/main" val="403790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ltk.org/#next-step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docs.microsoft.com/en-us/learn/modules/intro-natural-language-processing-tensorflow/1-introdu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6F12-2448-4C4E-8752-87F32496EBF8}"/>
              </a:ext>
            </a:extLst>
          </p:cNvPr>
          <p:cNvSpPr>
            <a:spLocks noGrp="1"/>
          </p:cNvSpPr>
          <p:nvPr>
            <p:ph type="ctrTitle"/>
          </p:nvPr>
        </p:nvSpPr>
        <p:spPr/>
        <p:txBody>
          <a:bodyPr/>
          <a:lstStyle/>
          <a:p>
            <a:r>
              <a:rPr lang="en-GB" dirty="0"/>
              <a:t>Natural Language Processing</a:t>
            </a:r>
          </a:p>
        </p:txBody>
      </p:sp>
      <p:sp>
        <p:nvSpPr>
          <p:cNvPr id="3" name="Subtitle 2">
            <a:extLst>
              <a:ext uri="{FF2B5EF4-FFF2-40B4-BE49-F238E27FC236}">
                <a16:creationId xmlns:a16="http://schemas.microsoft.com/office/drawing/2014/main" id="{34D009CF-504E-4D01-B1C8-5310A705AC4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015785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076F-C95F-49B8-BC30-98187BC9757A}"/>
              </a:ext>
            </a:extLst>
          </p:cNvPr>
          <p:cNvSpPr>
            <a:spLocks noGrp="1"/>
          </p:cNvSpPr>
          <p:nvPr>
            <p:ph type="title"/>
          </p:nvPr>
        </p:nvSpPr>
        <p:spPr/>
        <p:txBody>
          <a:bodyPr/>
          <a:lstStyle/>
          <a:p>
            <a:pPr algn="ctr"/>
            <a:r>
              <a:rPr lang="en-GB" dirty="0"/>
              <a:t>Natural Language Processing</a:t>
            </a:r>
          </a:p>
        </p:txBody>
      </p:sp>
      <p:sp>
        <p:nvSpPr>
          <p:cNvPr id="3" name="Content Placeholder 2">
            <a:extLst>
              <a:ext uri="{FF2B5EF4-FFF2-40B4-BE49-F238E27FC236}">
                <a16:creationId xmlns:a16="http://schemas.microsoft.com/office/drawing/2014/main" id="{5D9BA209-FCB0-4FB7-A016-5599D04EBF90}"/>
              </a:ext>
            </a:extLst>
          </p:cNvPr>
          <p:cNvSpPr>
            <a:spLocks noGrp="1"/>
          </p:cNvSpPr>
          <p:nvPr>
            <p:ph idx="1"/>
          </p:nvPr>
        </p:nvSpPr>
        <p:spPr/>
        <p:txBody>
          <a:bodyPr/>
          <a:lstStyle/>
          <a:p>
            <a:pPr marL="0" indent="0">
              <a:buNone/>
            </a:pPr>
            <a:r>
              <a:rPr lang="en-GB" b="0" i="0" dirty="0">
                <a:solidFill>
                  <a:srgbClr val="000000"/>
                </a:solidFill>
                <a:effectLst/>
                <a:latin typeface="avenir-light"/>
              </a:rPr>
              <a:t>Natural language processing (NLP) is a branch of AI that helps computers understand, interpret and manipulate human language.</a:t>
            </a:r>
          </a:p>
          <a:p>
            <a:pPr marL="0" indent="0">
              <a:buNone/>
            </a:pPr>
            <a:endParaRPr lang="en-GB" b="0" i="0" dirty="0">
              <a:solidFill>
                <a:srgbClr val="000000"/>
              </a:solidFill>
              <a:effectLst/>
              <a:latin typeface="avenir-light"/>
            </a:endParaRPr>
          </a:p>
          <a:p>
            <a:pPr marL="0" indent="0">
              <a:buNone/>
            </a:pPr>
            <a:endParaRPr lang="en-GB" dirty="0"/>
          </a:p>
        </p:txBody>
      </p:sp>
    </p:spTree>
    <p:extLst>
      <p:ext uri="{BB962C8B-B14F-4D97-AF65-F5344CB8AC3E}">
        <p14:creationId xmlns:p14="http://schemas.microsoft.com/office/powerpoint/2010/main" val="1715644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1076F-C95F-49B8-BC30-98187BC9757A}"/>
              </a:ext>
            </a:extLst>
          </p:cNvPr>
          <p:cNvSpPr>
            <a:spLocks noGrp="1"/>
          </p:cNvSpPr>
          <p:nvPr>
            <p:ph type="title"/>
          </p:nvPr>
        </p:nvSpPr>
        <p:spPr/>
        <p:txBody>
          <a:bodyPr/>
          <a:lstStyle/>
          <a:p>
            <a:pPr algn="ctr"/>
            <a:r>
              <a:rPr lang="en-GB" dirty="0"/>
              <a:t>Natural Language Processing</a:t>
            </a:r>
          </a:p>
        </p:txBody>
      </p:sp>
      <p:sp>
        <p:nvSpPr>
          <p:cNvPr id="3" name="Content Placeholder 2">
            <a:extLst>
              <a:ext uri="{FF2B5EF4-FFF2-40B4-BE49-F238E27FC236}">
                <a16:creationId xmlns:a16="http://schemas.microsoft.com/office/drawing/2014/main" id="{5D9BA209-FCB0-4FB7-A016-5599D04EBF90}"/>
              </a:ext>
            </a:extLst>
          </p:cNvPr>
          <p:cNvSpPr>
            <a:spLocks noGrp="1"/>
          </p:cNvSpPr>
          <p:nvPr>
            <p:ph idx="1"/>
          </p:nvPr>
        </p:nvSpPr>
        <p:spPr>
          <a:xfrm>
            <a:off x="838200" y="1377863"/>
            <a:ext cx="10515600" cy="4799100"/>
          </a:xfrm>
        </p:spPr>
        <p:txBody>
          <a:bodyPr/>
          <a:lstStyle/>
          <a:p>
            <a:pPr marL="0" indent="0">
              <a:buNone/>
            </a:pPr>
            <a:r>
              <a:rPr lang="en-GB" dirty="0">
                <a:solidFill>
                  <a:srgbClr val="000000"/>
                </a:solidFill>
                <a:latin typeface="avenir-light"/>
              </a:rPr>
              <a:t>NLP was first formalised in 1956 as part of the newly founded AI research discipline – The Dartmouth Summer Research Project on Artificial Intelligence (DSRPAI) hosted by John McCarthy and Marvin Minsky.</a:t>
            </a:r>
          </a:p>
          <a:p>
            <a:pPr marL="0" indent="0">
              <a:buNone/>
            </a:pPr>
            <a:endParaRPr lang="en-GB" b="0" i="0" dirty="0">
              <a:solidFill>
                <a:srgbClr val="000000"/>
              </a:solidFill>
              <a:effectLst/>
              <a:latin typeface="avenir-light"/>
            </a:endParaRPr>
          </a:p>
          <a:p>
            <a:pPr marL="0" indent="0">
              <a:buNone/>
            </a:pPr>
            <a:endParaRPr lang="en-GB" dirty="0"/>
          </a:p>
        </p:txBody>
      </p:sp>
      <p:pic>
        <p:nvPicPr>
          <p:cNvPr id="4" name="Picture 3">
            <a:extLst>
              <a:ext uri="{FF2B5EF4-FFF2-40B4-BE49-F238E27FC236}">
                <a16:creationId xmlns:a16="http://schemas.microsoft.com/office/drawing/2014/main" id="{273BFCD2-5EA4-4407-83E9-3AA22C487A81}"/>
              </a:ext>
            </a:extLst>
          </p:cNvPr>
          <p:cNvPicPr>
            <a:picLocks noChangeAspect="1"/>
          </p:cNvPicPr>
          <p:nvPr/>
        </p:nvPicPr>
        <p:blipFill>
          <a:blip r:embed="rId2"/>
          <a:stretch>
            <a:fillRect/>
          </a:stretch>
        </p:blipFill>
        <p:spPr>
          <a:xfrm>
            <a:off x="838200" y="3011891"/>
            <a:ext cx="4948824" cy="3637755"/>
          </a:xfrm>
          <a:prstGeom prst="rect">
            <a:avLst/>
          </a:prstGeom>
        </p:spPr>
      </p:pic>
      <p:sp>
        <p:nvSpPr>
          <p:cNvPr id="6" name="TextBox 5">
            <a:extLst>
              <a:ext uri="{FF2B5EF4-FFF2-40B4-BE49-F238E27FC236}">
                <a16:creationId xmlns:a16="http://schemas.microsoft.com/office/drawing/2014/main" id="{C7BA6D60-E523-4952-8167-C40789F73ADA}"/>
              </a:ext>
            </a:extLst>
          </p:cNvPr>
          <p:cNvSpPr txBox="1"/>
          <p:nvPr/>
        </p:nvSpPr>
        <p:spPr>
          <a:xfrm>
            <a:off x="6096000" y="5726316"/>
            <a:ext cx="5632534" cy="923330"/>
          </a:xfrm>
          <a:prstGeom prst="rect">
            <a:avLst/>
          </a:prstGeom>
          <a:noFill/>
        </p:spPr>
        <p:txBody>
          <a:bodyPr wrap="square">
            <a:spAutoFit/>
          </a:bodyPr>
          <a:lstStyle/>
          <a:p>
            <a:r>
              <a:rPr lang="en-GB" sz="1800" b="0" i="1" u="none" strike="noStrike" baseline="0" dirty="0">
                <a:latin typeface="StoneSerif-Italic"/>
              </a:rPr>
              <a:t>Figure 1. </a:t>
            </a:r>
            <a:r>
              <a:rPr lang="en-GB" sz="1800" b="0" i="1" u="none" strike="noStrike" baseline="0" dirty="0" err="1">
                <a:latin typeface="StoneSerif-Italic"/>
              </a:rPr>
              <a:t>Trenchard</a:t>
            </a:r>
            <a:r>
              <a:rPr lang="en-GB" sz="1800" b="0" i="1" u="none" strike="noStrike" baseline="0" dirty="0">
                <a:latin typeface="StoneSerif-Italic"/>
              </a:rPr>
              <a:t> More, John McCarthy, Marvin Minsky, Oliver Selfridge, and Ray </a:t>
            </a:r>
            <a:r>
              <a:rPr lang="en-GB" sz="1800" b="0" i="1" u="none" strike="noStrike" baseline="0" dirty="0" err="1">
                <a:latin typeface="StoneSerif-Italic"/>
              </a:rPr>
              <a:t>Solomonoff</a:t>
            </a:r>
            <a:r>
              <a:rPr lang="en-GB" sz="1800" b="0" i="1" u="none" strike="noStrike" baseline="0" dirty="0">
                <a:latin typeface="StoneSerif-Italic"/>
              </a:rPr>
              <a:t>.</a:t>
            </a:r>
          </a:p>
          <a:p>
            <a:r>
              <a:rPr lang="en-GB" i="1" dirty="0">
                <a:latin typeface="StoneSerif-Italic"/>
              </a:rPr>
              <a:t>Photographer, Joe </a:t>
            </a:r>
            <a:r>
              <a:rPr lang="en-GB" i="1" dirty="0" err="1">
                <a:latin typeface="StoneSerif-Italic"/>
              </a:rPr>
              <a:t>Mehling</a:t>
            </a:r>
            <a:r>
              <a:rPr lang="en-GB" i="1" dirty="0">
                <a:latin typeface="StoneSerif-Italic"/>
              </a:rPr>
              <a:t>.</a:t>
            </a:r>
            <a:endParaRPr lang="en-GB" dirty="0"/>
          </a:p>
        </p:txBody>
      </p:sp>
    </p:spTree>
    <p:extLst>
      <p:ext uri="{BB962C8B-B14F-4D97-AF65-F5344CB8AC3E}">
        <p14:creationId xmlns:p14="http://schemas.microsoft.com/office/powerpoint/2010/main" val="626258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B2D6-FEE8-4F93-8D40-1D288C2982AD}"/>
              </a:ext>
            </a:extLst>
          </p:cNvPr>
          <p:cNvSpPr>
            <a:spLocks noGrp="1"/>
          </p:cNvSpPr>
          <p:nvPr>
            <p:ph type="title"/>
          </p:nvPr>
        </p:nvSpPr>
        <p:spPr/>
        <p:txBody>
          <a:bodyPr/>
          <a:lstStyle/>
          <a:p>
            <a:r>
              <a:rPr lang="en-GB" dirty="0"/>
              <a:t>History</a:t>
            </a:r>
          </a:p>
        </p:txBody>
      </p:sp>
      <p:sp>
        <p:nvSpPr>
          <p:cNvPr id="3" name="Content Placeholder 2">
            <a:extLst>
              <a:ext uri="{FF2B5EF4-FFF2-40B4-BE49-F238E27FC236}">
                <a16:creationId xmlns:a16="http://schemas.microsoft.com/office/drawing/2014/main" id="{B33BF951-74CF-41E1-8FF2-0DEB7216DB50}"/>
              </a:ext>
            </a:extLst>
          </p:cNvPr>
          <p:cNvSpPr>
            <a:spLocks noGrp="1"/>
          </p:cNvSpPr>
          <p:nvPr>
            <p:ph idx="1"/>
          </p:nvPr>
        </p:nvSpPr>
        <p:spPr>
          <a:xfrm>
            <a:off x="838199" y="1825625"/>
            <a:ext cx="10705051" cy="4351338"/>
          </a:xfrm>
        </p:spPr>
        <p:txBody>
          <a:bodyPr>
            <a:normAutofit fontScale="92500"/>
          </a:bodyPr>
          <a:lstStyle/>
          <a:p>
            <a:r>
              <a:rPr lang="en-GB" dirty="0"/>
              <a:t>Symbolic NLP (1950s – early 1990s)</a:t>
            </a:r>
          </a:p>
          <a:p>
            <a:r>
              <a:rPr lang="en-GB" sz="2400" b="0" i="0" dirty="0">
                <a:solidFill>
                  <a:srgbClr val="222222"/>
                </a:solidFill>
                <a:effectLst/>
              </a:rPr>
              <a:t>Joseph </a:t>
            </a:r>
            <a:r>
              <a:rPr lang="en-GB" sz="2400" b="0" i="0" dirty="0" err="1">
                <a:solidFill>
                  <a:srgbClr val="222222"/>
                </a:solidFill>
                <a:effectLst/>
              </a:rPr>
              <a:t>Weizenbaum’s</a:t>
            </a:r>
            <a:r>
              <a:rPr lang="en-GB" sz="2400" b="0" i="0" dirty="0">
                <a:solidFill>
                  <a:srgbClr val="222222"/>
                </a:solidFill>
                <a:effectLst/>
              </a:rPr>
              <a:t> </a:t>
            </a:r>
            <a:r>
              <a:rPr lang="en-GB" sz="2400" b="0" i="1" u="none" strike="noStrike" dirty="0">
                <a:effectLst/>
              </a:rPr>
              <a:t>ELIZA</a:t>
            </a:r>
            <a:r>
              <a:rPr lang="en-GB" sz="2400" b="0" i="0" dirty="0">
                <a:solidFill>
                  <a:srgbClr val="222222"/>
                </a:solidFill>
                <a:effectLst/>
              </a:rPr>
              <a:t> showed promise in the interpretation of spoken language. Single domain focus using pattern matching, keyword search, heuristics and formal logic.  Stochastic paradigm – rise of HMMs;  Also logical paradigms focused on grammar systems.</a:t>
            </a:r>
          </a:p>
          <a:p>
            <a:r>
              <a:rPr lang="en-GB" dirty="0"/>
              <a:t>Statistical NLP (1990s-2010s)</a:t>
            </a:r>
          </a:p>
          <a:p>
            <a:pPr lvl="1"/>
            <a:r>
              <a:rPr lang="en-GB" dirty="0"/>
              <a:t>Spoken Language Interpretation became useable. Bayesian methods and Hidden Markov Machines were more popular here than Neural Networks.</a:t>
            </a:r>
          </a:p>
          <a:p>
            <a:endParaRPr lang="en-GB" dirty="0"/>
          </a:p>
          <a:p>
            <a:r>
              <a:rPr lang="en-GB" dirty="0"/>
              <a:t>Neural NLP (2010s to present)</a:t>
            </a:r>
          </a:p>
          <a:p>
            <a:pPr lvl="1"/>
            <a:r>
              <a:rPr lang="en-GB" dirty="0"/>
              <a:t>Neural networks and deep learning methods begin to dominate. Speech recognition and machine translation become routine.</a:t>
            </a:r>
          </a:p>
        </p:txBody>
      </p:sp>
    </p:spTree>
    <p:extLst>
      <p:ext uri="{BB962C8B-B14F-4D97-AF65-F5344CB8AC3E}">
        <p14:creationId xmlns:p14="http://schemas.microsoft.com/office/powerpoint/2010/main" val="378065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4FB8-D582-4EF5-8F47-AE1E2F96406A}"/>
              </a:ext>
            </a:extLst>
          </p:cNvPr>
          <p:cNvSpPr>
            <a:spLocks noGrp="1"/>
          </p:cNvSpPr>
          <p:nvPr>
            <p:ph type="title"/>
          </p:nvPr>
        </p:nvSpPr>
        <p:spPr/>
        <p:txBody>
          <a:bodyPr/>
          <a:lstStyle/>
          <a:p>
            <a:r>
              <a:rPr lang="en-GB" dirty="0"/>
              <a:t>Applications of NLP</a:t>
            </a:r>
            <a:br>
              <a:rPr lang="en-GB" dirty="0"/>
            </a:br>
            <a:r>
              <a:rPr lang="en-GB" sz="1800" dirty="0"/>
              <a:t>see [1,2,3]</a:t>
            </a:r>
            <a:endParaRPr lang="en-GB" dirty="0"/>
          </a:p>
        </p:txBody>
      </p:sp>
      <p:sp>
        <p:nvSpPr>
          <p:cNvPr id="3" name="Content Placeholder 2">
            <a:extLst>
              <a:ext uri="{FF2B5EF4-FFF2-40B4-BE49-F238E27FC236}">
                <a16:creationId xmlns:a16="http://schemas.microsoft.com/office/drawing/2014/main" id="{18155620-B8B6-4D2E-97FD-25935376E0C1}"/>
              </a:ext>
            </a:extLst>
          </p:cNvPr>
          <p:cNvSpPr>
            <a:spLocks noGrp="1"/>
          </p:cNvSpPr>
          <p:nvPr>
            <p:ph idx="1"/>
          </p:nvPr>
        </p:nvSpPr>
        <p:spPr/>
        <p:txBody>
          <a:bodyPr>
            <a:normAutofit fontScale="62500" lnSpcReduction="20000"/>
          </a:bodyPr>
          <a:lstStyle/>
          <a:p>
            <a:pPr algn="l">
              <a:buFont typeface="Arial" panose="020B0604020202020204" pitchFamily="34" charset="0"/>
              <a:buChar char="•"/>
            </a:pPr>
            <a:r>
              <a:rPr lang="en-GB" b="1" i="0" dirty="0">
                <a:solidFill>
                  <a:srgbClr val="171717"/>
                </a:solidFill>
                <a:effectLst/>
                <a:latin typeface="Segoe UI" panose="020B0502040204020203" pitchFamily="34" charset="0"/>
              </a:rPr>
              <a:t>Text Classification</a:t>
            </a:r>
            <a:r>
              <a:rPr lang="en-GB" b="0" i="0" dirty="0">
                <a:solidFill>
                  <a:srgbClr val="171717"/>
                </a:solidFill>
                <a:effectLst/>
                <a:latin typeface="Segoe UI" panose="020B0502040204020203" pitchFamily="34" charset="0"/>
              </a:rPr>
              <a:t> Examples include e-mail spam detection, news categorization, assigning a support request to a category, and more.</a:t>
            </a:r>
          </a:p>
          <a:p>
            <a:pPr algn="l">
              <a:buFont typeface="Arial" panose="020B0604020202020204" pitchFamily="34" charset="0"/>
              <a:buChar char="•"/>
            </a:pPr>
            <a:r>
              <a:rPr lang="en-GB" b="1" i="0" dirty="0">
                <a:solidFill>
                  <a:srgbClr val="171717"/>
                </a:solidFill>
                <a:effectLst/>
                <a:latin typeface="Segoe UI" panose="020B0502040204020203" pitchFamily="34" charset="0"/>
              </a:rPr>
              <a:t>Intent Classification</a:t>
            </a:r>
            <a:r>
              <a:rPr lang="en-GB" b="0" i="0" dirty="0">
                <a:solidFill>
                  <a:srgbClr val="171717"/>
                </a:solidFill>
                <a:effectLst/>
                <a:latin typeface="Segoe UI" panose="020B0502040204020203" pitchFamily="34" charset="0"/>
              </a:rPr>
              <a:t> is one specific case of text classification, where we want to map an input utterance in the conversational AI system into one of the intents that represent the actual meaning of the phrase, or intent of the user.</a:t>
            </a:r>
          </a:p>
          <a:p>
            <a:pPr algn="l">
              <a:buFont typeface="Arial" panose="020B0604020202020204" pitchFamily="34" charset="0"/>
              <a:buChar char="•"/>
            </a:pPr>
            <a:r>
              <a:rPr lang="en-GB" b="1" i="0" dirty="0">
                <a:solidFill>
                  <a:srgbClr val="171717"/>
                </a:solidFill>
                <a:effectLst/>
                <a:latin typeface="Segoe UI" panose="020B0502040204020203" pitchFamily="34" charset="0"/>
              </a:rPr>
              <a:t>Sentiment Analysis</a:t>
            </a:r>
            <a:r>
              <a:rPr lang="en-GB" b="0" i="0" dirty="0">
                <a:solidFill>
                  <a:srgbClr val="171717"/>
                </a:solidFill>
                <a:effectLst/>
                <a:latin typeface="Segoe UI" panose="020B0502040204020203" pitchFamily="34" charset="0"/>
              </a:rPr>
              <a:t> is a regression task, where we want to understand the degree of positivity of a given piece of text. We may want to label text in a dataset from most negative (-1) to most positive (+1). E.g. </a:t>
            </a:r>
            <a:r>
              <a:rPr lang="en-GB" dirty="0">
                <a:solidFill>
                  <a:srgbClr val="171717"/>
                </a:solidFill>
                <a:latin typeface="Segoe UI" panose="020B0502040204020203" pitchFamily="34" charset="0"/>
              </a:rPr>
              <a:t>f</a:t>
            </a:r>
            <a:r>
              <a:rPr lang="en-GB" b="0" i="0" dirty="0">
                <a:solidFill>
                  <a:srgbClr val="171717"/>
                </a:solidFill>
                <a:effectLst/>
                <a:latin typeface="Segoe UI" panose="020B0502040204020203" pitchFamily="34" charset="0"/>
              </a:rPr>
              <a:t>ilm reviews, Room bookings.</a:t>
            </a:r>
          </a:p>
          <a:p>
            <a:pPr algn="l">
              <a:buFont typeface="Arial" panose="020B0604020202020204" pitchFamily="34" charset="0"/>
              <a:buChar char="•"/>
            </a:pPr>
            <a:r>
              <a:rPr lang="en-GB" b="1" i="0" dirty="0">
                <a:solidFill>
                  <a:srgbClr val="171717"/>
                </a:solidFill>
                <a:effectLst/>
                <a:latin typeface="Segoe UI" panose="020B0502040204020203" pitchFamily="34" charset="0"/>
              </a:rPr>
              <a:t>Named Entity Recognition</a:t>
            </a:r>
            <a:r>
              <a:rPr lang="en-GB" b="0" i="0" dirty="0">
                <a:solidFill>
                  <a:srgbClr val="171717"/>
                </a:solidFill>
                <a:effectLst/>
                <a:latin typeface="Segoe UI" panose="020B0502040204020203" pitchFamily="34" charset="0"/>
              </a:rPr>
              <a:t> (NER) is the task of extracting entities from text, such as dates, addresses, people names, etc. Together with intent classification, NER is often used in dialog systems to extract parameters from the user's utterance.</a:t>
            </a:r>
          </a:p>
          <a:p>
            <a:pPr algn="l">
              <a:buFont typeface="Arial" panose="020B0604020202020204" pitchFamily="34" charset="0"/>
              <a:buChar char="•"/>
            </a:pPr>
            <a:r>
              <a:rPr lang="en-GB" b="1" i="0" dirty="0">
                <a:solidFill>
                  <a:srgbClr val="171717"/>
                </a:solidFill>
                <a:effectLst/>
                <a:latin typeface="Segoe UI" panose="020B0502040204020203" pitchFamily="34" charset="0"/>
              </a:rPr>
              <a:t>Keyword Extraction</a:t>
            </a:r>
            <a:r>
              <a:rPr lang="en-GB" b="0" i="0" dirty="0">
                <a:solidFill>
                  <a:srgbClr val="171717"/>
                </a:solidFill>
                <a:effectLst/>
                <a:latin typeface="Segoe UI" panose="020B0502040204020203" pitchFamily="34" charset="0"/>
              </a:rPr>
              <a:t> , similar to NER, can be used to find the most meaningful words inside a text.</a:t>
            </a:r>
          </a:p>
          <a:p>
            <a:pPr algn="l">
              <a:buFont typeface="Arial" panose="020B0604020202020204" pitchFamily="34" charset="0"/>
              <a:buChar char="•"/>
            </a:pPr>
            <a:r>
              <a:rPr lang="en-GB" b="1" i="0" dirty="0">
                <a:solidFill>
                  <a:srgbClr val="171717"/>
                </a:solidFill>
                <a:effectLst/>
                <a:latin typeface="Segoe UI" panose="020B0502040204020203" pitchFamily="34" charset="0"/>
              </a:rPr>
              <a:t>Text Summarization</a:t>
            </a:r>
            <a:r>
              <a:rPr lang="en-GB" b="0" i="0" dirty="0">
                <a:solidFill>
                  <a:srgbClr val="171717"/>
                </a:solidFill>
                <a:effectLst/>
                <a:latin typeface="Segoe UI" panose="020B0502040204020203" pitchFamily="34" charset="0"/>
              </a:rPr>
              <a:t> extracts the most meaningful pieces of text, giving the user a compressed version of the original text.</a:t>
            </a:r>
          </a:p>
          <a:p>
            <a:r>
              <a:rPr lang="en-GB" b="1" i="0" dirty="0">
                <a:solidFill>
                  <a:srgbClr val="171717"/>
                </a:solidFill>
                <a:effectLst/>
                <a:latin typeface="Segoe UI" panose="020B0502040204020203" pitchFamily="34" charset="0"/>
              </a:rPr>
              <a:t>Question Answering</a:t>
            </a:r>
            <a:r>
              <a:rPr lang="en-GB" b="0" i="0" dirty="0">
                <a:solidFill>
                  <a:srgbClr val="171717"/>
                </a:solidFill>
                <a:effectLst/>
                <a:latin typeface="Segoe UI" panose="020B0502040204020203" pitchFamily="34" charset="0"/>
              </a:rPr>
              <a:t> is the task of extracting an answer from a piece of text. This model takes a text fragment and a question input, and finds the exact place within the text that contains the answer. For example, the text “</a:t>
            </a:r>
            <a:r>
              <a:rPr lang="en-GB" b="0" i="1" dirty="0">
                <a:solidFill>
                  <a:srgbClr val="171717"/>
                </a:solidFill>
                <a:effectLst/>
                <a:latin typeface="Segoe UI" panose="020B0502040204020203" pitchFamily="34" charset="0"/>
              </a:rPr>
              <a:t>Bert is a 18 year old student who loves Machine Learning</a:t>
            </a:r>
            <a:r>
              <a:rPr lang="en-GB" b="0" i="0" dirty="0">
                <a:solidFill>
                  <a:srgbClr val="171717"/>
                </a:solidFill>
                <a:effectLst/>
                <a:latin typeface="Segoe UI" panose="020B0502040204020203" pitchFamily="34" charset="0"/>
              </a:rPr>
              <a:t>", and the question </a:t>
            </a:r>
            <a:r>
              <a:rPr lang="en-GB" b="0" i="1" dirty="0">
                <a:solidFill>
                  <a:srgbClr val="171717"/>
                </a:solidFill>
                <a:effectLst/>
                <a:latin typeface="Segoe UI" panose="020B0502040204020203" pitchFamily="34" charset="0"/>
              </a:rPr>
              <a:t>How old is Bert</a:t>
            </a:r>
            <a:r>
              <a:rPr lang="en-GB" b="0" i="0" dirty="0">
                <a:solidFill>
                  <a:srgbClr val="171717"/>
                </a:solidFill>
                <a:effectLst/>
                <a:latin typeface="Segoe UI" panose="020B0502040204020203" pitchFamily="34" charset="0"/>
              </a:rPr>
              <a:t> should provide us with the answer </a:t>
            </a:r>
            <a:r>
              <a:rPr lang="en-GB" i="1" dirty="0">
                <a:solidFill>
                  <a:srgbClr val="171717"/>
                </a:solidFill>
                <a:latin typeface="Segoe UI" panose="020B0502040204020203" pitchFamily="34" charset="0"/>
              </a:rPr>
              <a:t>18</a:t>
            </a:r>
            <a:r>
              <a:rPr lang="en-GB" b="0" i="0" dirty="0">
                <a:solidFill>
                  <a:srgbClr val="171717"/>
                </a:solidFill>
                <a:effectLst/>
                <a:latin typeface="Segoe UI" panose="020B0502040204020203" pitchFamily="34" charset="0"/>
              </a:rPr>
              <a:t>.</a:t>
            </a:r>
          </a:p>
          <a:p>
            <a:endParaRPr lang="en-GB" dirty="0"/>
          </a:p>
        </p:txBody>
      </p:sp>
    </p:spTree>
    <p:extLst>
      <p:ext uri="{BB962C8B-B14F-4D97-AF65-F5344CB8AC3E}">
        <p14:creationId xmlns:p14="http://schemas.microsoft.com/office/powerpoint/2010/main" val="2058395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7E24B-ECC8-44EF-A7DD-B5E99E45C10E}"/>
              </a:ext>
            </a:extLst>
          </p:cNvPr>
          <p:cNvSpPr>
            <a:spLocks noGrp="1"/>
          </p:cNvSpPr>
          <p:nvPr>
            <p:ph type="title"/>
          </p:nvPr>
        </p:nvSpPr>
        <p:spPr/>
        <p:txBody>
          <a:bodyPr/>
          <a:lstStyle/>
          <a:p>
            <a:r>
              <a:rPr lang="en-GB" dirty="0"/>
              <a:t>Applications of NLP</a:t>
            </a:r>
            <a:br>
              <a:rPr lang="en-GB" dirty="0"/>
            </a:br>
            <a:r>
              <a:rPr lang="en-GB" sz="1800" dirty="0"/>
              <a:t>see [1,2,3]</a:t>
            </a:r>
            <a:endParaRPr lang="en-GB" dirty="0"/>
          </a:p>
        </p:txBody>
      </p:sp>
      <p:sp>
        <p:nvSpPr>
          <p:cNvPr id="3" name="Content Placeholder 2">
            <a:extLst>
              <a:ext uri="{FF2B5EF4-FFF2-40B4-BE49-F238E27FC236}">
                <a16:creationId xmlns:a16="http://schemas.microsoft.com/office/drawing/2014/main" id="{196F44F5-CC75-4E54-87DC-B77CFAE10288}"/>
              </a:ext>
            </a:extLst>
          </p:cNvPr>
          <p:cNvSpPr>
            <a:spLocks noGrp="1"/>
          </p:cNvSpPr>
          <p:nvPr>
            <p:ph idx="1"/>
          </p:nvPr>
        </p:nvSpPr>
        <p:spPr>
          <a:xfrm>
            <a:off x="838200" y="1548787"/>
            <a:ext cx="10515600" cy="5309213"/>
          </a:xfrm>
        </p:spPr>
        <p:txBody>
          <a:bodyPr>
            <a:normAutofit/>
          </a:bodyPr>
          <a:lstStyle/>
          <a:p>
            <a:pPr algn="l">
              <a:buFont typeface="Arial" panose="020B0604020202020204" pitchFamily="34" charset="0"/>
              <a:buChar char="•"/>
            </a:pPr>
            <a:r>
              <a:rPr lang="en-GB" sz="1800" b="1" i="0" dirty="0">
                <a:solidFill>
                  <a:srgbClr val="171717"/>
                </a:solidFill>
                <a:effectLst/>
                <a:latin typeface="Segoe UI" panose="020B0502040204020203" pitchFamily="34" charset="0"/>
              </a:rPr>
              <a:t>Text Summarization</a:t>
            </a:r>
            <a:r>
              <a:rPr lang="en-GB" sz="1800" b="0" i="0" dirty="0">
                <a:solidFill>
                  <a:srgbClr val="171717"/>
                </a:solidFill>
                <a:effectLst/>
                <a:latin typeface="Segoe UI" panose="020B0502040204020203" pitchFamily="34" charset="0"/>
              </a:rPr>
              <a:t> extracts the most meaningful pieces of text, giving the user a compressed version of the original text.</a:t>
            </a:r>
          </a:p>
          <a:p>
            <a:pPr algn="l">
              <a:buFont typeface="Arial" panose="020B0604020202020204" pitchFamily="34" charset="0"/>
              <a:buChar char="•"/>
            </a:pPr>
            <a:endParaRPr lang="en-GB" sz="1800" dirty="0">
              <a:solidFill>
                <a:srgbClr val="171717"/>
              </a:solidFill>
              <a:latin typeface="Segoe UI" panose="020B0502040204020203" pitchFamily="34" charset="0"/>
            </a:endParaRPr>
          </a:p>
          <a:p>
            <a:pPr algn="l">
              <a:buFont typeface="Arial" panose="020B0604020202020204" pitchFamily="34" charset="0"/>
              <a:buChar char="•"/>
            </a:pPr>
            <a:endParaRPr lang="en-GB" sz="1800" b="0" i="0" dirty="0">
              <a:solidFill>
                <a:srgbClr val="171717"/>
              </a:solidFill>
              <a:effectLst/>
              <a:latin typeface="Segoe UI" panose="020B0502040204020203" pitchFamily="34" charset="0"/>
            </a:endParaRPr>
          </a:p>
          <a:p>
            <a:pPr algn="l">
              <a:buFont typeface="Arial" panose="020B0604020202020204" pitchFamily="34" charset="0"/>
              <a:buChar char="•"/>
            </a:pPr>
            <a:endParaRPr lang="en-GB" sz="1800" dirty="0">
              <a:solidFill>
                <a:srgbClr val="171717"/>
              </a:solidFill>
              <a:latin typeface="Segoe UI" panose="020B0502040204020203" pitchFamily="34" charset="0"/>
            </a:endParaRPr>
          </a:p>
          <a:p>
            <a:pPr algn="l">
              <a:buFont typeface="Arial" panose="020B0604020202020204" pitchFamily="34" charset="0"/>
              <a:buChar char="•"/>
            </a:pPr>
            <a:endParaRPr lang="en-GB" sz="1800" b="0" i="0" dirty="0">
              <a:solidFill>
                <a:srgbClr val="171717"/>
              </a:solidFill>
              <a:effectLst/>
              <a:latin typeface="Segoe UI" panose="020B0502040204020203" pitchFamily="34" charset="0"/>
            </a:endParaRPr>
          </a:p>
          <a:p>
            <a:pPr algn="l">
              <a:buFont typeface="Arial" panose="020B0604020202020204" pitchFamily="34" charset="0"/>
              <a:buChar char="•"/>
            </a:pPr>
            <a:endParaRPr lang="en-GB" sz="1800" dirty="0">
              <a:solidFill>
                <a:srgbClr val="171717"/>
              </a:solidFill>
              <a:latin typeface="Segoe UI" panose="020B0502040204020203" pitchFamily="34" charset="0"/>
            </a:endParaRPr>
          </a:p>
          <a:p>
            <a:pPr algn="l">
              <a:buFont typeface="Arial" panose="020B0604020202020204" pitchFamily="34" charset="0"/>
              <a:buChar char="•"/>
            </a:pPr>
            <a:endParaRPr lang="en-GB" sz="1800" b="0" i="0" dirty="0">
              <a:solidFill>
                <a:srgbClr val="171717"/>
              </a:solidFill>
              <a:effectLst/>
              <a:latin typeface="Segoe UI" panose="020B0502040204020203" pitchFamily="34" charset="0"/>
            </a:endParaRPr>
          </a:p>
          <a:p>
            <a:pPr marL="0" indent="0" algn="l">
              <a:buNone/>
            </a:pPr>
            <a:endParaRPr lang="en-GB" sz="1800" b="0" i="0" dirty="0">
              <a:solidFill>
                <a:srgbClr val="171717"/>
              </a:solidFill>
              <a:effectLst/>
              <a:latin typeface="Segoe UI" panose="020B0502040204020203" pitchFamily="34" charset="0"/>
            </a:endParaRPr>
          </a:p>
          <a:p>
            <a:pPr marL="0" indent="0" algn="l">
              <a:buNone/>
            </a:pPr>
            <a:endParaRPr lang="en-GB" sz="1800" dirty="0">
              <a:solidFill>
                <a:srgbClr val="171717"/>
              </a:solidFill>
              <a:latin typeface="Segoe UI" panose="020B0502040204020203" pitchFamily="34" charset="0"/>
            </a:endParaRPr>
          </a:p>
        </p:txBody>
      </p:sp>
      <p:pic>
        <p:nvPicPr>
          <p:cNvPr id="5" name="Picture 4">
            <a:extLst>
              <a:ext uri="{FF2B5EF4-FFF2-40B4-BE49-F238E27FC236}">
                <a16:creationId xmlns:a16="http://schemas.microsoft.com/office/drawing/2014/main" id="{1D4D4A30-B50A-43AC-B6A5-16317E92F5D1}"/>
              </a:ext>
            </a:extLst>
          </p:cNvPr>
          <p:cNvPicPr>
            <a:picLocks noChangeAspect="1"/>
          </p:cNvPicPr>
          <p:nvPr/>
        </p:nvPicPr>
        <p:blipFill>
          <a:blip r:embed="rId2"/>
          <a:stretch>
            <a:fillRect/>
          </a:stretch>
        </p:blipFill>
        <p:spPr>
          <a:xfrm>
            <a:off x="989901" y="2149306"/>
            <a:ext cx="6753139" cy="4250074"/>
          </a:xfrm>
          <a:prstGeom prst="rect">
            <a:avLst/>
          </a:prstGeom>
        </p:spPr>
      </p:pic>
      <p:sp>
        <p:nvSpPr>
          <p:cNvPr id="6" name="TextBox 5">
            <a:extLst>
              <a:ext uri="{FF2B5EF4-FFF2-40B4-BE49-F238E27FC236}">
                <a16:creationId xmlns:a16="http://schemas.microsoft.com/office/drawing/2014/main" id="{965ED708-A613-45BF-BBDE-C3DAEAE0EC1E}"/>
              </a:ext>
            </a:extLst>
          </p:cNvPr>
          <p:cNvSpPr txBox="1"/>
          <p:nvPr/>
        </p:nvSpPr>
        <p:spPr>
          <a:xfrm>
            <a:off x="7894741" y="2057726"/>
            <a:ext cx="3799512" cy="738664"/>
          </a:xfrm>
          <a:prstGeom prst="rect">
            <a:avLst/>
          </a:prstGeom>
          <a:noFill/>
        </p:spPr>
        <p:txBody>
          <a:bodyPr wrap="square" rtlCol="0">
            <a:spAutoFit/>
          </a:bodyPr>
          <a:lstStyle/>
          <a:p>
            <a:pPr algn="l"/>
            <a:r>
              <a:rPr lang="en-GB" sz="1400" b="0" i="0" u="none" strike="noStrike" baseline="0" dirty="0">
                <a:solidFill>
                  <a:srgbClr val="000000"/>
                </a:solidFill>
                <a:latin typeface="NimbusRomNo9L-Regu"/>
              </a:rPr>
              <a:t>Examples of articles and summaries from the CNN/Daily Mail corpus (</a:t>
            </a:r>
            <a:r>
              <a:rPr lang="en-GB" sz="1400" b="0" i="0" u="none" strike="noStrike" baseline="0" dirty="0">
                <a:solidFill>
                  <a:srgbClr val="0000FF"/>
                </a:solidFill>
                <a:latin typeface="NimbusRomNo9L-Regu"/>
              </a:rPr>
              <a:t>Hermann et al.</a:t>
            </a:r>
            <a:r>
              <a:rPr lang="en-GB" sz="1400" b="0" i="0" u="none" strike="noStrike" baseline="0" dirty="0">
                <a:solidFill>
                  <a:srgbClr val="000000"/>
                </a:solidFill>
                <a:latin typeface="NimbusRomNo9L-Regu"/>
              </a:rPr>
              <a:t>, </a:t>
            </a:r>
            <a:r>
              <a:rPr lang="en-GB" sz="1400" b="0" i="0" u="none" strike="noStrike" baseline="0" dirty="0">
                <a:solidFill>
                  <a:srgbClr val="0000FF"/>
                </a:solidFill>
                <a:latin typeface="NimbusRomNo9L-Regu"/>
              </a:rPr>
              <a:t>2015b</a:t>
            </a:r>
            <a:r>
              <a:rPr lang="en-GB" sz="1400" b="0" i="0" u="none" strike="noStrike" baseline="0" dirty="0">
                <a:solidFill>
                  <a:srgbClr val="000000"/>
                </a:solidFill>
                <a:latin typeface="NimbusRomNo9L-Regu"/>
              </a:rPr>
              <a:t>), (</a:t>
            </a:r>
            <a:r>
              <a:rPr lang="en-GB" sz="1400" b="0" i="0" u="none" strike="noStrike" baseline="0" dirty="0" err="1">
                <a:solidFill>
                  <a:srgbClr val="0000FF"/>
                </a:solidFill>
                <a:latin typeface="NimbusRomNo9L-Regu"/>
              </a:rPr>
              <a:t>Nallapati</a:t>
            </a:r>
            <a:r>
              <a:rPr lang="en-GB" sz="1400" b="0" i="0" u="none" strike="noStrike" baseline="0" dirty="0">
                <a:solidFill>
                  <a:srgbClr val="0000FF"/>
                </a:solidFill>
                <a:latin typeface="NimbusRomNo9L-Regu"/>
              </a:rPr>
              <a:t> et al.</a:t>
            </a:r>
            <a:r>
              <a:rPr lang="en-GB" sz="1400" b="0" i="0" u="none" strike="noStrike" baseline="0" dirty="0">
                <a:solidFill>
                  <a:srgbClr val="000000"/>
                </a:solidFill>
                <a:latin typeface="NimbusRomNo9L-Regu"/>
              </a:rPr>
              <a:t>, </a:t>
            </a:r>
            <a:r>
              <a:rPr lang="en-GB" sz="1400" b="0" i="0" u="none" strike="noStrike" baseline="0" dirty="0">
                <a:solidFill>
                  <a:srgbClr val="0000FF"/>
                </a:solidFill>
                <a:latin typeface="NimbusRomNo9L-Regu"/>
              </a:rPr>
              <a:t>2016</a:t>
            </a:r>
            <a:r>
              <a:rPr lang="en-GB" sz="1400" b="0" i="0" u="none" strike="noStrike" baseline="0" dirty="0">
                <a:solidFill>
                  <a:srgbClr val="000000"/>
                </a:solidFill>
                <a:latin typeface="NimbusRomNo9L-Regu"/>
              </a:rPr>
              <a:t>).</a:t>
            </a:r>
            <a:endParaRPr lang="en-GB" sz="1400" dirty="0"/>
          </a:p>
        </p:txBody>
      </p:sp>
    </p:spTree>
    <p:extLst>
      <p:ext uri="{BB962C8B-B14F-4D97-AF65-F5344CB8AC3E}">
        <p14:creationId xmlns:p14="http://schemas.microsoft.com/office/powerpoint/2010/main" val="29319122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5072-D212-41FB-9E1A-F1171FCC849C}"/>
              </a:ext>
            </a:extLst>
          </p:cNvPr>
          <p:cNvSpPr>
            <a:spLocks noGrp="1"/>
          </p:cNvSpPr>
          <p:nvPr>
            <p:ph type="title"/>
          </p:nvPr>
        </p:nvSpPr>
        <p:spPr>
          <a:xfrm>
            <a:off x="825500" y="111125"/>
            <a:ext cx="11010900" cy="2022475"/>
          </a:xfrm>
        </p:spPr>
        <p:txBody>
          <a:bodyPr>
            <a:normAutofit fontScale="90000"/>
          </a:bodyPr>
          <a:lstStyle/>
          <a:p>
            <a:r>
              <a:rPr lang="en-GB" dirty="0"/>
              <a:t>Warning!</a:t>
            </a:r>
            <a:br>
              <a:rPr lang="en-GB" dirty="0"/>
            </a:br>
            <a:r>
              <a:rPr lang="en-GB" sz="2700" dirty="0"/>
              <a:t>NLP is part of a big field covering computational linguistics, speech recognition and is underpinned by other subjects, e.g. digital signal processing, ML, etc.  This is the contents page of </a:t>
            </a:r>
            <a:r>
              <a:rPr lang="en-GB" sz="2700" dirty="0" err="1"/>
              <a:t>Jurafsky</a:t>
            </a:r>
            <a:r>
              <a:rPr lang="en-GB" sz="2700" dirty="0"/>
              <a:t> and Martin [1].</a:t>
            </a:r>
            <a:br>
              <a:rPr lang="en-GB" sz="2700" b="1" dirty="0"/>
            </a:br>
            <a:endParaRPr lang="en-GB" sz="2700" b="1" dirty="0"/>
          </a:p>
        </p:txBody>
      </p:sp>
      <p:sp>
        <p:nvSpPr>
          <p:cNvPr id="3" name="Content Placeholder 2">
            <a:extLst>
              <a:ext uri="{FF2B5EF4-FFF2-40B4-BE49-F238E27FC236}">
                <a16:creationId xmlns:a16="http://schemas.microsoft.com/office/drawing/2014/main" id="{AE3F8AA3-5FCB-480D-B7B5-771F4C8C5C46}"/>
              </a:ext>
            </a:extLst>
          </p:cNvPr>
          <p:cNvSpPr>
            <a:spLocks noGrp="1"/>
          </p:cNvSpPr>
          <p:nvPr>
            <p:ph idx="1"/>
          </p:nvPr>
        </p:nvSpPr>
        <p:spPr>
          <a:xfrm>
            <a:off x="239212" y="2041808"/>
            <a:ext cx="6186639" cy="4957991"/>
          </a:xfrm>
        </p:spPr>
        <p:txBody>
          <a:bodyPr>
            <a:noAutofit/>
          </a:bodyPr>
          <a:lstStyle/>
          <a:p>
            <a:pPr marL="0" indent="0">
              <a:lnSpc>
                <a:spcPct val="100000"/>
              </a:lnSpc>
              <a:spcBef>
                <a:spcPts val="0"/>
              </a:spcBef>
              <a:buNone/>
            </a:pPr>
            <a:r>
              <a:rPr lang="en-GB" sz="2000" dirty="0"/>
              <a:t>2  Regular Expressions, Text Normalization, Edit Distance,  </a:t>
            </a:r>
          </a:p>
          <a:p>
            <a:pPr marL="0" indent="0">
              <a:lnSpc>
                <a:spcPct val="100000"/>
              </a:lnSpc>
              <a:spcBef>
                <a:spcPts val="0"/>
              </a:spcBef>
              <a:buNone/>
            </a:pPr>
            <a:r>
              <a:rPr lang="en-GB" sz="2000" dirty="0"/>
              <a:t>      N-gram Language Models</a:t>
            </a:r>
          </a:p>
          <a:p>
            <a:pPr marL="0" indent="0">
              <a:lnSpc>
                <a:spcPct val="100000"/>
              </a:lnSpc>
              <a:spcBef>
                <a:spcPts val="0"/>
              </a:spcBef>
              <a:buNone/>
            </a:pPr>
            <a:r>
              <a:rPr lang="en-GB" sz="2000" dirty="0"/>
              <a:t>4  Naive Bayes and Sentiment Classification</a:t>
            </a:r>
          </a:p>
          <a:p>
            <a:pPr marL="0" indent="0">
              <a:lnSpc>
                <a:spcPct val="100000"/>
              </a:lnSpc>
              <a:spcBef>
                <a:spcPts val="0"/>
              </a:spcBef>
              <a:buNone/>
            </a:pPr>
            <a:r>
              <a:rPr lang="en-GB" sz="2000" dirty="0"/>
              <a:t>5  Logistic Regression</a:t>
            </a:r>
          </a:p>
          <a:p>
            <a:pPr marL="0" indent="0">
              <a:lnSpc>
                <a:spcPct val="100000"/>
              </a:lnSpc>
              <a:spcBef>
                <a:spcPts val="0"/>
              </a:spcBef>
              <a:buNone/>
            </a:pPr>
            <a:r>
              <a:rPr lang="en-GB" sz="2000" dirty="0"/>
              <a:t>6  Vector Semantics and Embeddings</a:t>
            </a:r>
          </a:p>
          <a:p>
            <a:pPr marL="0" indent="0">
              <a:lnSpc>
                <a:spcPct val="100000"/>
              </a:lnSpc>
              <a:spcBef>
                <a:spcPts val="0"/>
              </a:spcBef>
              <a:buNone/>
            </a:pPr>
            <a:r>
              <a:rPr lang="en-GB" sz="2000" dirty="0"/>
              <a:t>7  Neural Networks and Neural Language Models </a:t>
            </a:r>
          </a:p>
          <a:p>
            <a:pPr marL="0" indent="0">
              <a:lnSpc>
                <a:spcPct val="100000"/>
              </a:lnSpc>
              <a:spcBef>
                <a:spcPts val="0"/>
              </a:spcBef>
              <a:buNone/>
            </a:pPr>
            <a:r>
              <a:rPr lang="en-GB" sz="2000" dirty="0"/>
              <a:t>8  Sequence </a:t>
            </a:r>
            <a:r>
              <a:rPr lang="en-GB" sz="2000" dirty="0" err="1"/>
              <a:t>Labeling</a:t>
            </a:r>
            <a:r>
              <a:rPr lang="en-GB" sz="2000" dirty="0"/>
              <a:t> for Parts of Speech and Named   </a:t>
            </a:r>
          </a:p>
          <a:p>
            <a:pPr marL="0" indent="0">
              <a:lnSpc>
                <a:spcPct val="100000"/>
              </a:lnSpc>
              <a:spcBef>
                <a:spcPts val="0"/>
              </a:spcBef>
              <a:buNone/>
            </a:pPr>
            <a:r>
              <a:rPr lang="en-GB" sz="2000" dirty="0"/>
              <a:t>      Entities</a:t>
            </a:r>
          </a:p>
          <a:p>
            <a:pPr marL="0" indent="0">
              <a:lnSpc>
                <a:spcPct val="100000"/>
              </a:lnSpc>
              <a:spcBef>
                <a:spcPts val="0"/>
              </a:spcBef>
              <a:buNone/>
            </a:pPr>
            <a:r>
              <a:rPr lang="en-GB" sz="2000" dirty="0"/>
              <a:t>9  Deep Learning Architectures for Sequence Processing</a:t>
            </a:r>
          </a:p>
          <a:p>
            <a:pPr marL="0" indent="0">
              <a:lnSpc>
                <a:spcPct val="100000"/>
              </a:lnSpc>
              <a:spcBef>
                <a:spcPts val="0"/>
              </a:spcBef>
              <a:buNone/>
            </a:pPr>
            <a:r>
              <a:rPr lang="en-GB" sz="2000" dirty="0"/>
              <a:t>10 Machine Translation and Encoder-Decoder Models </a:t>
            </a:r>
          </a:p>
          <a:p>
            <a:pPr marL="0" indent="0">
              <a:lnSpc>
                <a:spcPct val="100000"/>
              </a:lnSpc>
              <a:spcBef>
                <a:spcPts val="0"/>
              </a:spcBef>
              <a:buNone/>
            </a:pPr>
            <a:r>
              <a:rPr lang="en-GB" sz="2000" dirty="0"/>
              <a:t>11 Transfer Learning with Pretrained Language Models </a:t>
            </a:r>
          </a:p>
          <a:p>
            <a:pPr marL="0" indent="0">
              <a:lnSpc>
                <a:spcPct val="100000"/>
              </a:lnSpc>
              <a:spcBef>
                <a:spcPts val="0"/>
              </a:spcBef>
              <a:buNone/>
            </a:pPr>
            <a:r>
              <a:rPr lang="en-GB" sz="2000" dirty="0"/>
              <a:t>        and Contextual Embeddings </a:t>
            </a:r>
          </a:p>
          <a:p>
            <a:pPr marL="0" indent="0">
              <a:lnSpc>
                <a:spcPct val="100000"/>
              </a:lnSpc>
              <a:spcBef>
                <a:spcPts val="0"/>
              </a:spcBef>
              <a:buNone/>
            </a:pPr>
            <a:r>
              <a:rPr lang="en-GB" sz="2000" dirty="0"/>
              <a:t>12 Constituency Grammars</a:t>
            </a:r>
          </a:p>
        </p:txBody>
      </p:sp>
      <p:sp>
        <p:nvSpPr>
          <p:cNvPr id="4" name="TextBox 3">
            <a:extLst>
              <a:ext uri="{FF2B5EF4-FFF2-40B4-BE49-F238E27FC236}">
                <a16:creationId xmlns:a16="http://schemas.microsoft.com/office/drawing/2014/main" id="{9DF8C62F-78E5-40CE-8CA0-9B6E383B4FEA}"/>
              </a:ext>
            </a:extLst>
          </p:cNvPr>
          <p:cNvSpPr txBox="1"/>
          <p:nvPr/>
        </p:nvSpPr>
        <p:spPr>
          <a:xfrm>
            <a:off x="6682288" y="1964016"/>
            <a:ext cx="5670810" cy="4985980"/>
          </a:xfrm>
          <a:prstGeom prst="rect">
            <a:avLst/>
          </a:prstGeom>
          <a:noFill/>
        </p:spPr>
        <p:txBody>
          <a:bodyPr wrap="square" rtlCol="0">
            <a:spAutoFit/>
          </a:bodyPr>
          <a:lstStyle/>
          <a:p>
            <a:pPr marL="0" indent="0">
              <a:buNone/>
            </a:pPr>
            <a:r>
              <a:rPr lang="en-GB" sz="2000" dirty="0"/>
              <a:t>13 Constituency Parsing</a:t>
            </a:r>
          </a:p>
          <a:p>
            <a:pPr marL="0" indent="0">
              <a:buNone/>
            </a:pPr>
            <a:r>
              <a:rPr lang="en-GB" sz="2000" dirty="0"/>
              <a:t>14 Dependency Parsing </a:t>
            </a:r>
          </a:p>
          <a:p>
            <a:pPr marL="0" indent="0">
              <a:buNone/>
            </a:pPr>
            <a:r>
              <a:rPr lang="en-GB" sz="2000" dirty="0"/>
              <a:t>15 Logical Representations of Sentence Meaning </a:t>
            </a:r>
          </a:p>
          <a:p>
            <a:pPr marL="0" indent="0">
              <a:buNone/>
            </a:pPr>
            <a:r>
              <a:rPr lang="en-GB" sz="2000" dirty="0"/>
              <a:t>16 Computational Semantics and Semantic Parsing</a:t>
            </a:r>
          </a:p>
          <a:p>
            <a:pPr marL="0" indent="0">
              <a:buNone/>
            </a:pPr>
            <a:r>
              <a:rPr lang="en-GB" sz="2000" dirty="0"/>
              <a:t>17 Information Extraction</a:t>
            </a:r>
          </a:p>
          <a:p>
            <a:pPr marL="0" indent="0">
              <a:buNone/>
            </a:pPr>
            <a:r>
              <a:rPr lang="en-GB" sz="2000" dirty="0"/>
              <a:t>18 Word Senses and WordNet</a:t>
            </a:r>
          </a:p>
          <a:p>
            <a:pPr marL="0" indent="0">
              <a:buNone/>
            </a:pPr>
            <a:r>
              <a:rPr lang="en-GB" sz="2000" dirty="0"/>
              <a:t>19 Semantic Role </a:t>
            </a:r>
            <a:r>
              <a:rPr lang="en-GB" sz="2000" dirty="0" err="1"/>
              <a:t>Labeling</a:t>
            </a:r>
            <a:endParaRPr lang="en-GB" sz="2000" dirty="0"/>
          </a:p>
          <a:p>
            <a:pPr marL="0" indent="0">
              <a:buNone/>
            </a:pPr>
            <a:r>
              <a:rPr lang="en-GB" sz="2000" dirty="0"/>
              <a:t>20 Lexicons for Sentiment, Affect, and Connotation</a:t>
            </a:r>
          </a:p>
          <a:p>
            <a:pPr marL="0" indent="0">
              <a:buNone/>
            </a:pPr>
            <a:r>
              <a:rPr lang="en-GB" sz="2000" dirty="0"/>
              <a:t>21 Coreference Resolution</a:t>
            </a:r>
          </a:p>
          <a:p>
            <a:pPr marL="0" indent="0">
              <a:buNone/>
            </a:pPr>
            <a:r>
              <a:rPr lang="en-GB" sz="2000" dirty="0"/>
              <a:t>22 Discourse Coherence </a:t>
            </a:r>
          </a:p>
          <a:p>
            <a:pPr marL="0" indent="0">
              <a:buNone/>
            </a:pPr>
            <a:r>
              <a:rPr lang="en-GB" sz="2000" dirty="0"/>
              <a:t>23 Question Answering  </a:t>
            </a:r>
          </a:p>
          <a:p>
            <a:pPr marL="0" indent="0">
              <a:buNone/>
            </a:pPr>
            <a:r>
              <a:rPr lang="en-GB" sz="2000" dirty="0"/>
              <a:t>24 Chatbots &amp; Dialogue Systems  </a:t>
            </a:r>
          </a:p>
          <a:p>
            <a:pPr marL="0" indent="0">
              <a:buNone/>
            </a:pPr>
            <a:r>
              <a:rPr lang="en-GB" sz="2000" dirty="0"/>
              <a:t>25 Phonetics </a:t>
            </a:r>
          </a:p>
          <a:p>
            <a:pPr marL="0" indent="0">
              <a:buNone/>
            </a:pPr>
            <a:r>
              <a:rPr lang="en-GB" sz="2000" dirty="0"/>
              <a:t>26 Automatic Speech Recognition and Text-to-</a:t>
            </a:r>
          </a:p>
          <a:p>
            <a:pPr marL="0" indent="0">
              <a:buNone/>
            </a:pPr>
            <a:r>
              <a:rPr lang="en-GB" sz="2000" dirty="0"/>
              <a:t>       Speech </a:t>
            </a:r>
          </a:p>
          <a:p>
            <a:endParaRPr lang="en-GB" dirty="0"/>
          </a:p>
        </p:txBody>
      </p:sp>
    </p:spTree>
    <p:extLst>
      <p:ext uri="{BB962C8B-B14F-4D97-AF65-F5344CB8AC3E}">
        <p14:creationId xmlns:p14="http://schemas.microsoft.com/office/powerpoint/2010/main" val="1145565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ADD54E0-4253-4410-8AD8-E70C6E91573A}"/>
              </a:ext>
            </a:extLst>
          </p:cNvPr>
          <p:cNvSpPr>
            <a:spLocks noGrp="1"/>
          </p:cNvSpPr>
          <p:nvPr>
            <p:ph type="subTitle" idx="1"/>
          </p:nvPr>
        </p:nvSpPr>
        <p:spPr>
          <a:xfrm>
            <a:off x="1742114" y="3107088"/>
            <a:ext cx="9144000" cy="1655762"/>
          </a:xfrm>
        </p:spPr>
        <p:txBody>
          <a:bodyPr/>
          <a:lstStyle/>
          <a:p>
            <a:r>
              <a:rPr lang="en-GB" sz="2400" b="1" dirty="0"/>
              <a:t>In this session we look at NLP from the context of Neural Networks.</a:t>
            </a:r>
            <a:endParaRPr lang="en-GB" dirty="0"/>
          </a:p>
        </p:txBody>
      </p:sp>
    </p:spTree>
    <p:extLst>
      <p:ext uri="{BB962C8B-B14F-4D97-AF65-F5344CB8AC3E}">
        <p14:creationId xmlns:p14="http://schemas.microsoft.com/office/powerpoint/2010/main" val="4180401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672B5-6BA1-4409-95C1-C40BDFCB710F}"/>
              </a:ext>
            </a:extLst>
          </p:cNvPr>
          <p:cNvSpPr>
            <a:spLocks noGrp="1"/>
          </p:cNvSpPr>
          <p:nvPr>
            <p:ph type="title"/>
          </p:nvPr>
        </p:nvSpPr>
        <p:spPr/>
        <p:txBody>
          <a:bodyPr/>
          <a:lstStyle/>
          <a:p>
            <a:r>
              <a:rPr lang="en-GB" dirty="0"/>
              <a:t>A note terms</a:t>
            </a:r>
          </a:p>
        </p:txBody>
      </p:sp>
      <p:sp>
        <p:nvSpPr>
          <p:cNvPr id="3" name="Content Placeholder 2">
            <a:extLst>
              <a:ext uri="{FF2B5EF4-FFF2-40B4-BE49-F238E27FC236}">
                <a16:creationId xmlns:a16="http://schemas.microsoft.com/office/drawing/2014/main" id="{5215C377-4B87-4BE7-9CEA-397C47AF2905}"/>
              </a:ext>
            </a:extLst>
          </p:cNvPr>
          <p:cNvSpPr>
            <a:spLocks noGrp="1"/>
          </p:cNvSpPr>
          <p:nvPr>
            <p:ph idx="1"/>
          </p:nvPr>
        </p:nvSpPr>
        <p:spPr/>
        <p:txBody>
          <a:bodyPr/>
          <a:lstStyle/>
          <a:p>
            <a:pPr marL="0" indent="0">
              <a:buNone/>
            </a:pPr>
            <a:r>
              <a:rPr lang="en-US" sz="2200" dirty="0">
                <a:solidFill>
                  <a:srgbClr val="FF0000"/>
                </a:solidFill>
              </a:rPr>
              <a:t>they lay back on the San Francisco grass and looked at the stars and their</a:t>
            </a:r>
          </a:p>
          <a:p>
            <a:endParaRPr lang="en-US" dirty="0">
              <a:solidFill>
                <a:srgbClr val="FF0000"/>
              </a:solidFill>
            </a:endParaRPr>
          </a:p>
          <a:p>
            <a:r>
              <a:rPr lang="en-US" b="1" dirty="0">
                <a:solidFill>
                  <a:srgbClr val="000000"/>
                </a:solidFill>
              </a:rPr>
              <a:t>Type</a:t>
            </a:r>
            <a:r>
              <a:rPr lang="en-US" dirty="0">
                <a:solidFill>
                  <a:srgbClr val="000000"/>
                </a:solidFill>
              </a:rPr>
              <a:t>: an element of the vocabulary.</a:t>
            </a:r>
            <a:endParaRPr lang="en-US" b="1" dirty="0">
              <a:solidFill>
                <a:srgbClr val="000000"/>
              </a:solidFill>
            </a:endParaRPr>
          </a:p>
          <a:p>
            <a:r>
              <a:rPr lang="en-US" b="1" dirty="0">
                <a:solidFill>
                  <a:srgbClr val="000000"/>
                </a:solidFill>
              </a:rPr>
              <a:t>Token</a:t>
            </a:r>
            <a:r>
              <a:rPr lang="en-US" dirty="0">
                <a:solidFill>
                  <a:srgbClr val="000000"/>
                </a:solidFill>
              </a:rPr>
              <a:t>: an instance of that type in running text.</a:t>
            </a:r>
          </a:p>
          <a:p>
            <a:r>
              <a:rPr lang="en-US" dirty="0"/>
              <a:t>How many?</a:t>
            </a:r>
          </a:p>
          <a:p>
            <a:pPr lvl="1"/>
            <a:r>
              <a:rPr lang="en-US" dirty="0"/>
              <a:t>15 tokens (or 14)</a:t>
            </a:r>
          </a:p>
          <a:p>
            <a:pPr lvl="1"/>
            <a:r>
              <a:rPr lang="en-US" dirty="0"/>
              <a:t>13 types (or 12) (or 11?)</a:t>
            </a:r>
          </a:p>
          <a:p>
            <a:pPr marL="0" indent="0">
              <a:buNone/>
            </a:pPr>
            <a:endParaRPr lang="en-GB" dirty="0"/>
          </a:p>
        </p:txBody>
      </p:sp>
    </p:spTree>
    <p:extLst>
      <p:ext uri="{BB962C8B-B14F-4D97-AF65-F5344CB8AC3E}">
        <p14:creationId xmlns:p14="http://schemas.microsoft.com/office/powerpoint/2010/main" val="2766315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dirty="0"/>
              <a:t>How many words in a corpus?</a:t>
            </a:r>
          </a:p>
        </p:txBody>
      </p:sp>
      <p:sp>
        <p:nvSpPr>
          <p:cNvPr id="24579" name="Rectangle 3"/>
          <p:cNvSpPr>
            <a:spLocks noGrp="1" noChangeArrowheads="1"/>
          </p:cNvSpPr>
          <p:nvPr>
            <p:ph idx="1"/>
          </p:nvPr>
        </p:nvSpPr>
        <p:spPr>
          <a:xfrm>
            <a:off x="609600" y="1193800"/>
            <a:ext cx="11277600" cy="5892800"/>
          </a:xfrm>
        </p:spPr>
        <p:txBody>
          <a:bodyPr/>
          <a:lstStyle/>
          <a:p>
            <a:pPr marL="0" indent="0">
              <a:buNone/>
            </a:pPr>
            <a:r>
              <a:rPr lang="en-US" sz="3200" b="1" i="1" dirty="0"/>
              <a:t>N</a:t>
            </a:r>
            <a:r>
              <a:rPr lang="en-US" sz="3200" dirty="0"/>
              <a:t> = number of tokens</a:t>
            </a:r>
          </a:p>
          <a:p>
            <a:pPr marL="0" indent="0">
              <a:buNone/>
            </a:pPr>
            <a:r>
              <a:rPr lang="en-US" sz="3200" b="1" i="1" dirty="0"/>
              <a:t>V</a:t>
            </a:r>
            <a:r>
              <a:rPr lang="en-US" sz="3200" dirty="0"/>
              <a:t> = vocabulary = set of types, </a:t>
            </a:r>
            <a:r>
              <a:rPr lang="en-US" sz="3200" b="1" dirty="0"/>
              <a:t>|</a:t>
            </a:r>
            <a:r>
              <a:rPr lang="en-US" sz="3200" b="1" i="1" dirty="0"/>
              <a:t>V</a:t>
            </a:r>
            <a:r>
              <a:rPr lang="en-US" sz="3200" b="1" dirty="0"/>
              <a:t>|</a:t>
            </a:r>
            <a:r>
              <a:rPr lang="en-US" sz="3200" i="1" dirty="0"/>
              <a:t> </a:t>
            </a:r>
            <a:r>
              <a:rPr lang="en-US" sz="3200" dirty="0"/>
              <a:t>is size of vocabulary</a:t>
            </a:r>
          </a:p>
          <a:p>
            <a:pPr marL="0" indent="0">
              <a:buNone/>
            </a:pPr>
            <a:r>
              <a:rPr lang="en-US" sz="2667" dirty="0"/>
              <a:t>Heaps Law = </a:t>
            </a:r>
            <a:r>
              <a:rPr lang="en-US" sz="2667" dirty="0" err="1"/>
              <a:t>Herdan's</a:t>
            </a:r>
            <a:r>
              <a:rPr lang="en-US" sz="2667" dirty="0"/>
              <a:t> Law =                                 where often .67 &lt; β &lt; .75</a:t>
            </a:r>
          </a:p>
          <a:p>
            <a:pPr marL="0" indent="0">
              <a:buNone/>
            </a:pPr>
            <a:r>
              <a:rPr lang="en-US" sz="2667" dirty="0"/>
              <a:t>i.e., vocabulary size grows with &gt; square root of the number of word tokens</a:t>
            </a:r>
          </a:p>
          <a:p>
            <a:pPr marL="0" indent="0">
              <a:buNone/>
            </a:pPr>
            <a:endParaRPr lang="en-US" sz="2667" dirty="0"/>
          </a:p>
          <a:p>
            <a:pPr marL="0" indent="0">
              <a:buNone/>
            </a:pPr>
            <a:endParaRPr lang="en-US" sz="2667" dirty="0"/>
          </a:p>
          <a:p>
            <a:pPr marL="0" indent="0">
              <a:buNone/>
            </a:pPr>
            <a:endParaRPr lang="en-US" sz="2667" dirty="0"/>
          </a:p>
          <a:p>
            <a:pPr marL="0" indent="0">
              <a:buNone/>
            </a:pPr>
            <a:endParaRPr lang="en-US" sz="2667" dirty="0"/>
          </a:p>
          <a:p>
            <a:pPr marL="0" indent="0">
              <a:buNone/>
            </a:pPr>
            <a:endParaRPr lang="en-US" sz="2667" dirty="0"/>
          </a:p>
        </p:txBody>
      </p:sp>
      <p:graphicFrame>
        <p:nvGraphicFramePr>
          <p:cNvPr id="2" name="Table 1"/>
          <p:cNvGraphicFramePr>
            <a:graphicFrameLocks noGrp="1"/>
          </p:cNvGraphicFramePr>
          <p:nvPr/>
        </p:nvGraphicFramePr>
        <p:xfrm>
          <a:off x="914400" y="3632200"/>
          <a:ext cx="10464800" cy="2667000"/>
        </p:xfrm>
        <a:graphic>
          <a:graphicData uri="http://schemas.openxmlformats.org/drawingml/2006/table">
            <a:tbl>
              <a:tblPr firstRow="1" bandRow="1">
                <a:tableStyleId>{5C22544A-7EE6-4342-B048-85BDC9FD1C3A}</a:tableStyleId>
              </a:tblPr>
              <a:tblGrid>
                <a:gridCol w="5080000">
                  <a:extLst>
                    <a:ext uri="{9D8B030D-6E8A-4147-A177-3AD203B41FA5}">
                      <a16:colId xmlns:a16="http://schemas.microsoft.com/office/drawing/2014/main" val="20000"/>
                    </a:ext>
                  </a:extLst>
                </a:gridCol>
                <a:gridCol w="2235200">
                  <a:extLst>
                    <a:ext uri="{9D8B030D-6E8A-4147-A177-3AD203B41FA5}">
                      <a16:colId xmlns:a16="http://schemas.microsoft.com/office/drawing/2014/main" val="20001"/>
                    </a:ext>
                  </a:extLst>
                </a:gridCol>
                <a:gridCol w="3149600">
                  <a:extLst>
                    <a:ext uri="{9D8B030D-6E8A-4147-A177-3AD203B41FA5}">
                      <a16:colId xmlns:a16="http://schemas.microsoft.com/office/drawing/2014/main" val="20002"/>
                    </a:ext>
                  </a:extLst>
                </a:gridCol>
              </a:tblGrid>
              <a:tr h="528320">
                <a:tc>
                  <a:txBody>
                    <a:bodyPr/>
                    <a:lstStyle/>
                    <a:p>
                      <a:endParaRPr lang="en-US" sz="2700" dirty="0"/>
                    </a:p>
                  </a:txBody>
                  <a:tcPr marL="121920" marR="121920" marT="60960" marB="60960"/>
                </a:tc>
                <a:tc>
                  <a:txBody>
                    <a:bodyPr/>
                    <a:lstStyle/>
                    <a:p>
                      <a:r>
                        <a:rPr lang="en-US" sz="2700" dirty="0"/>
                        <a:t>Tokens = N</a:t>
                      </a:r>
                    </a:p>
                  </a:txBody>
                  <a:tcPr marL="121920" marR="121920" marT="60960" marB="60960"/>
                </a:tc>
                <a:tc>
                  <a:txBody>
                    <a:bodyPr/>
                    <a:lstStyle/>
                    <a:p>
                      <a:r>
                        <a:rPr lang="en-US" sz="2700" dirty="0"/>
                        <a:t>Types = |V|</a:t>
                      </a:r>
                    </a:p>
                  </a:txBody>
                  <a:tcPr marL="121920" marR="121920" marT="60960" marB="60960"/>
                </a:tc>
                <a:extLst>
                  <a:ext uri="{0D108BD9-81ED-4DB2-BD59-A6C34878D82A}">
                    <a16:rowId xmlns:a16="http://schemas.microsoft.com/office/drawing/2014/main" val="10000"/>
                  </a:ext>
                </a:extLst>
              </a:tr>
              <a:tr h="528320">
                <a:tc>
                  <a:txBody>
                    <a:bodyPr/>
                    <a:lstStyle/>
                    <a:p>
                      <a:r>
                        <a:rPr lang="en-US" sz="2700" dirty="0"/>
                        <a:t>Switchboard phone</a:t>
                      </a:r>
                      <a:r>
                        <a:rPr lang="en-US" sz="2700" baseline="0" dirty="0"/>
                        <a:t> conversations</a:t>
                      </a:r>
                      <a:endParaRPr lang="en-US" sz="2700" dirty="0"/>
                    </a:p>
                  </a:txBody>
                  <a:tcPr marL="121920" marR="121920" marT="60960" marB="60960"/>
                </a:tc>
                <a:tc>
                  <a:txBody>
                    <a:bodyPr/>
                    <a:lstStyle/>
                    <a:p>
                      <a:r>
                        <a:rPr lang="en-US" sz="2700" dirty="0"/>
                        <a:t>2.4 million</a:t>
                      </a:r>
                    </a:p>
                  </a:txBody>
                  <a:tcPr marL="121920" marR="121920" marT="60960" marB="60960"/>
                </a:tc>
                <a:tc>
                  <a:txBody>
                    <a:bodyPr/>
                    <a:lstStyle/>
                    <a:p>
                      <a:r>
                        <a:rPr lang="en-US" sz="2700" dirty="0"/>
                        <a:t>20</a:t>
                      </a:r>
                      <a:r>
                        <a:rPr lang="en-US" sz="2700" baseline="0" dirty="0"/>
                        <a:t> thousand</a:t>
                      </a:r>
                      <a:endParaRPr lang="en-US" sz="2700" dirty="0"/>
                    </a:p>
                  </a:txBody>
                  <a:tcPr marL="121920" marR="121920" marT="60960" marB="60960"/>
                </a:tc>
                <a:extLst>
                  <a:ext uri="{0D108BD9-81ED-4DB2-BD59-A6C34878D82A}">
                    <a16:rowId xmlns:a16="http://schemas.microsoft.com/office/drawing/2014/main" val="10001"/>
                  </a:ext>
                </a:extLst>
              </a:tr>
              <a:tr h="528320">
                <a:tc>
                  <a:txBody>
                    <a:bodyPr/>
                    <a:lstStyle/>
                    <a:p>
                      <a:r>
                        <a:rPr lang="en-US" sz="2700" dirty="0"/>
                        <a:t>Shakespeare</a:t>
                      </a:r>
                    </a:p>
                  </a:txBody>
                  <a:tcPr marL="121920" marR="121920" marT="60960" marB="60960"/>
                </a:tc>
                <a:tc>
                  <a:txBody>
                    <a:bodyPr/>
                    <a:lstStyle/>
                    <a:p>
                      <a:r>
                        <a:rPr lang="en-US" sz="2700" dirty="0"/>
                        <a:t>884,000</a:t>
                      </a:r>
                    </a:p>
                  </a:txBody>
                  <a:tcPr marL="121920" marR="121920" marT="60960" marB="60960"/>
                </a:tc>
                <a:tc>
                  <a:txBody>
                    <a:bodyPr/>
                    <a:lstStyle/>
                    <a:p>
                      <a:r>
                        <a:rPr lang="en-US" sz="2700" dirty="0"/>
                        <a:t>31</a:t>
                      </a:r>
                      <a:r>
                        <a:rPr lang="en-US" sz="2700" baseline="0" dirty="0"/>
                        <a:t> thousand</a:t>
                      </a:r>
                      <a:endParaRPr lang="en-US" sz="2700" dirty="0"/>
                    </a:p>
                  </a:txBody>
                  <a:tcPr marL="121920" marR="121920" marT="60960" marB="60960"/>
                </a:tc>
                <a:extLst>
                  <a:ext uri="{0D108BD9-81ED-4DB2-BD59-A6C34878D82A}">
                    <a16:rowId xmlns:a16="http://schemas.microsoft.com/office/drawing/2014/main" val="10002"/>
                  </a:ext>
                </a:extLst>
              </a:tr>
              <a:tr h="528320">
                <a:tc>
                  <a:txBody>
                    <a:bodyPr/>
                    <a:lstStyle/>
                    <a:p>
                      <a:r>
                        <a:rPr lang="en-US" sz="2700" dirty="0"/>
                        <a:t>COCA</a:t>
                      </a:r>
                    </a:p>
                  </a:txBody>
                  <a:tcPr marL="121920" marR="121920" marT="60960" marB="60960"/>
                </a:tc>
                <a:tc>
                  <a:txBody>
                    <a:bodyPr/>
                    <a:lstStyle/>
                    <a:p>
                      <a:r>
                        <a:rPr lang="en-US" sz="2700" dirty="0"/>
                        <a:t>440 million</a:t>
                      </a:r>
                    </a:p>
                  </a:txBody>
                  <a:tcPr marL="121920" marR="121920" marT="60960" marB="60960"/>
                </a:tc>
                <a:tc>
                  <a:txBody>
                    <a:bodyPr/>
                    <a:lstStyle/>
                    <a:p>
                      <a:r>
                        <a:rPr lang="en-US" sz="2700" dirty="0"/>
                        <a:t>2 million</a:t>
                      </a:r>
                    </a:p>
                  </a:txBody>
                  <a:tcPr marL="121920" marR="121920" marT="60960" marB="60960"/>
                </a:tc>
                <a:extLst>
                  <a:ext uri="{0D108BD9-81ED-4DB2-BD59-A6C34878D82A}">
                    <a16:rowId xmlns:a16="http://schemas.microsoft.com/office/drawing/2014/main" val="1983785435"/>
                  </a:ext>
                </a:extLst>
              </a:tr>
              <a:tr h="528320">
                <a:tc>
                  <a:txBody>
                    <a:bodyPr/>
                    <a:lstStyle/>
                    <a:p>
                      <a:r>
                        <a:rPr lang="en-US" sz="2700" dirty="0"/>
                        <a:t>Google N-grams</a:t>
                      </a:r>
                    </a:p>
                  </a:txBody>
                  <a:tcPr marL="121920" marR="121920" marT="60960" marB="60960"/>
                </a:tc>
                <a:tc>
                  <a:txBody>
                    <a:bodyPr/>
                    <a:lstStyle/>
                    <a:p>
                      <a:r>
                        <a:rPr lang="en-US" sz="2700" dirty="0"/>
                        <a:t>1 trillion</a:t>
                      </a:r>
                    </a:p>
                  </a:txBody>
                  <a:tcPr marL="121920" marR="121920" marT="60960" marB="60960"/>
                </a:tc>
                <a:tc>
                  <a:txBody>
                    <a:bodyPr/>
                    <a:lstStyle/>
                    <a:p>
                      <a:r>
                        <a:rPr lang="en-US" sz="2700" dirty="0"/>
                        <a:t>13+ million</a:t>
                      </a:r>
                    </a:p>
                  </a:txBody>
                  <a:tcPr marL="121920" marR="121920" marT="60960" marB="60960"/>
                </a:tc>
                <a:extLst>
                  <a:ext uri="{0D108BD9-81ED-4DB2-BD59-A6C34878D82A}">
                    <a16:rowId xmlns:a16="http://schemas.microsoft.com/office/drawing/2014/main" val="10003"/>
                  </a:ext>
                </a:extLst>
              </a:tr>
            </a:tbl>
          </a:graphicData>
        </a:graphic>
      </p:graphicFrame>
      <p:pic>
        <p:nvPicPr>
          <p:cNvPr id="5" name="Picture 4">
            <a:extLst>
              <a:ext uri="{FF2B5EF4-FFF2-40B4-BE49-F238E27FC236}">
                <a16:creationId xmlns:a16="http://schemas.microsoft.com/office/drawing/2014/main" id="{9C190645-10DD-3842-AC2E-8F06C1260B07}"/>
              </a:ext>
            </a:extLst>
          </p:cNvPr>
          <p:cNvPicPr>
            <a:picLocks noChangeAspect="1"/>
          </p:cNvPicPr>
          <p:nvPr/>
        </p:nvPicPr>
        <p:blipFill>
          <a:blip r:embed="rId3"/>
          <a:stretch>
            <a:fillRect/>
          </a:stretch>
        </p:blipFill>
        <p:spPr>
          <a:xfrm>
            <a:off x="4470401" y="2389367"/>
            <a:ext cx="2371876" cy="626533"/>
          </a:xfrm>
          <a:prstGeom prst="rect">
            <a:avLst/>
          </a:prstGeom>
        </p:spPr>
      </p:pic>
    </p:spTree>
    <p:extLst>
      <p:ext uri="{BB962C8B-B14F-4D97-AF65-F5344CB8AC3E}">
        <p14:creationId xmlns:p14="http://schemas.microsoft.com/office/powerpoint/2010/main" val="2708335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61BB2-01A8-744B-91FD-B2F4EB7620BB}"/>
              </a:ext>
            </a:extLst>
          </p:cNvPr>
          <p:cNvSpPr>
            <a:spLocks noGrp="1"/>
          </p:cNvSpPr>
          <p:nvPr>
            <p:ph type="title"/>
          </p:nvPr>
        </p:nvSpPr>
        <p:spPr/>
        <p:txBody>
          <a:bodyPr/>
          <a:lstStyle/>
          <a:p>
            <a:r>
              <a:rPr lang="en-US" dirty="0"/>
              <a:t>Corpora</a:t>
            </a:r>
          </a:p>
        </p:txBody>
      </p:sp>
      <p:sp>
        <p:nvSpPr>
          <p:cNvPr id="3" name="Content Placeholder 2">
            <a:extLst>
              <a:ext uri="{FF2B5EF4-FFF2-40B4-BE49-F238E27FC236}">
                <a16:creationId xmlns:a16="http://schemas.microsoft.com/office/drawing/2014/main" id="{11E2A4EB-78DA-7E49-A1DB-7F627AC57471}"/>
              </a:ext>
            </a:extLst>
          </p:cNvPr>
          <p:cNvSpPr>
            <a:spLocks noGrp="1"/>
          </p:cNvSpPr>
          <p:nvPr>
            <p:ph idx="1"/>
          </p:nvPr>
        </p:nvSpPr>
        <p:spPr/>
        <p:txBody>
          <a:bodyPr>
            <a:normAutofit/>
          </a:bodyPr>
          <a:lstStyle/>
          <a:p>
            <a:pPr marL="0" indent="0">
              <a:buNone/>
            </a:pPr>
            <a:r>
              <a:rPr lang="en-US" dirty="0"/>
              <a:t>Words don't appear out of nowhere! </a:t>
            </a:r>
          </a:p>
          <a:p>
            <a:pPr marL="0" indent="0">
              <a:buNone/>
            </a:pPr>
            <a:r>
              <a:rPr lang="en-US" dirty="0"/>
              <a:t>A text is produced by </a:t>
            </a:r>
          </a:p>
          <a:p>
            <a:pPr marL="615935" indent="-300559"/>
            <a:r>
              <a:rPr lang="en-US" dirty="0"/>
              <a:t>a specific writer(s), </a:t>
            </a:r>
          </a:p>
          <a:p>
            <a:pPr marL="615935" indent="-300559"/>
            <a:r>
              <a:rPr lang="en-US" dirty="0"/>
              <a:t>at a specific time, </a:t>
            </a:r>
          </a:p>
          <a:p>
            <a:pPr marL="615935" indent="-300559"/>
            <a:r>
              <a:rPr lang="en-US" dirty="0"/>
              <a:t>in a specific variety,</a:t>
            </a:r>
          </a:p>
          <a:p>
            <a:pPr marL="615935" indent="-300559"/>
            <a:r>
              <a:rPr lang="en-US" dirty="0"/>
              <a:t>of a specific language, </a:t>
            </a:r>
          </a:p>
          <a:p>
            <a:pPr marL="615935" indent="-300559"/>
            <a:r>
              <a:rPr lang="en-US" dirty="0"/>
              <a:t>for a specific function.</a:t>
            </a:r>
          </a:p>
        </p:txBody>
      </p:sp>
    </p:spTree>
    <p:extLst>
      <p:ext uri="{BB962C8B-B14F-4D97-AF65-F5344CB8AC3E}">
        <p14:creationId xmlns:p14="http://schemas.microsoft.com/office/powerpoint/2010/main" val="419352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61BB2-01A8-744B-91FD-B2F4EB7620BB}"/>
              </a:ext>
            </a:extLst>
          </p:cNvPr>
          <p:cNvSpPr>
            <a:spLocks noGrp="1"/>
          </p:cNvSpPr>
          <p:nvPr>
            <p:ph type="title"/>
          </p:nvPr>
        </p:nvSpPr>
        <p:spPr/>
        <p:txBody>
          <a:bodyPr/>
          <a:lstStyle/>
          <a:p>
            <a:r>
              <a:rPr lang="en-US" dirty="0"/>
              <a:t>Corpora vary along dimension like</a:t>
            </a:r>
          </a:p>
        </p:txBody>
      </p:sp>
      <p:sp>
        <p:nvSpPr>
          <p:cNvPr id="3" name="Content Placeholder 2">
            <a:extLst>
              <a:ext uri="{FF2B5EF4-FFF2-40B4-BE49-F238E27FC236}">
                <a16:creationId xmlns:a16="http://schemas.microsoft.com/office/drawing/2014/main" id="{11E2A4EB-78DA-7E49-A1DB-7F627AC57471}"/>
              </a:ext>
            </a:extLst>
          </p:cNvPr>
          <p:cNvSpPr>
            <a:spLocks noGrp="1"/>
          </p:cNvSpPr>
          <p:nvPr>
            <p:ph idx="1"/>
          </p:nvPr>
        </p:nvSpPr>
        <p:spPr>
          <a:xfrm>
            <a:off x="1016000" y="1397000"/>
            <a:ext cx="10668000" cy="5461000"/>
          </a:xfrm>
        </p:spPr>
        <p:txBody>
          <a:bodyPr>
            <a:normAutofit/>
          </a:bodyPr>
          <a:lstStyle/>
          <a:p>
            <a:pPr lvl="1"/>
            <a:r>
              <a:rPr lang="en-US" b="1" dirty="0"/>
              <a:t>Language</a:t>
            </a:r>
            <a:r>
              <a:rPr lang="en-US" dirty="0"/>
              <a:t>: 7097 languages in the world</a:t>
            </a:r>
          </a:p>
          <a:p>
            <a:pPr lvl="1"/>
            <a:r>
              <a:rPr lang="en-US" b="1" dirty="0"/>
              <a:t>Variety</a:t>
            </a:r>
            <a:r>
              <a:rPr lang="en-US" dirty="0"/>
              <a:t>, like African American Language varieties.</a:t>
            </a:r>
          </a:p>
          <a:p>
            <a:pPr lvl="2"/>
            <a:r>
              <a:rPr lang="en-US" dirty="0"/>
              <a:t>AAE Twitter posts might include forms like "</a:t>
            </a:r>
            <a:r>
              <a:rPr lang="en-US" i="1" dirty="0" err="1"/>
              <a:t>iont</a:t>
            </a:r>
            <a:r>
              <a:rPr lang="en-US" i="1" dirty="0"/>
              <a:t>" (I don't)</a:t>
            </a:r>
          </a:p>
          <a:p>
            <a:pPr lvl="1"/>
            <a:r>
              <a:rPr lang="en-US" b="1" dirty="0"/>
              <a:t>Code switching</a:t>
            </a:r>
            <a:r>
              <a:rPr lang="en-US" dirty="0"/>
              <a:t>, e.g., Spanish/English, Hindi/English:</a:t>
            </a:r>
          </a:p>
          <a:p>
            <a:pPr marL="349242" lvl="2" indent="0">
              <a:buNone/>
            </a:pPr>
            <a:r>
              <a:rPr lang="en-US" sz="2133" dirty="0"/>
              <a:t>	S/E: Por </a:t>
            </a:r>
            <a:r>
              <a:rPr lang="en-US" sz="2133" dirty="0" err="1"/>
              <a:t>primera</a:t>
            </a:r>
            <a:r>
              <a:rPr lang="en-US" sz="2133" dirty="0"/>
              <a:t> </a:t>
            </a:r>
            <a:r>
              <a:rPr lang="en-US" sz="2133" dirty="0" err="1"/>
              <a:t>vez</a:t>
            </a:r>
            <a:r>
              <a:rPr lang="en-US" sz="2133" dirty="0"/>
              <a:t> </a:t>
            </a:r>
            <a:r>
              <a:rPr lang="en-US" sz="2133" dirty="0" err="1"/>
              <a:t>veo</a:t>
            </a:r>
            <a:r>
              <a:rPr lang="en-US" sz="2133" dirty="0"/>
              <a:t> a @username actually being hateful! It was beautiful:) </a:t>
            </a:r>
          </a:p>
          <a:p>
            <a:pPr marL="349242" lvl="2" indent="0">
              <a:buNone/>
            </a:pPr>
            <a:r>
              <a:rPr lang="en-US" sz="2133" i="1" dirty="0"/>
              <a:t>	   [For the first time I get to see @username actually being hateful! it was beautiful:) ] </a:t>
            </a:r>
            <a:endParaRPr lang="en-US" sz="2133" dirty="0"/>
          </a:p>
          <a:p>
            <a:pPr marL="349242" lvl="2" indent="0">
              <a:buNone/>
            </a:pPr>
            <a:r>
              <a:rPr lang="en-US" sz="2133" dirty="0"/>
              <a:t>	H/E: dost </a:t>
            </a:r>
            <a:r>
              <a:rPr lang="en-US" sz="2133" dirty="0" err="1"/>
              <a:t>tha</a:t>
            </a:r>
            <a:r>
              <a:rPr lang="en-US" sz="2133" dirty="0"/>
              <a:t> or ra- </a:t>
            </a:r>
            <a:r>
              <a:rPr lang="en-US" sz="2133" dirty="0" err="1"/>
              <a:t>hega</a:t>
            </a:r>
            <a:r>
              <a:rPr lang="en-US" sz="2133" dirty="0"/>
              <a:t> ... </a:t>
            </a:r>
            <a:r>
              <a:rPr lang="en-US" sz="2133" dirty="0" err="1"/>
              <a:t>dont</a:t>
            </a:r>
            <a:r>
              <a:rPr lang="en-US" sz="2133" dirty="0"/>
              <a:t> </a:t>
            </a:r>
            <a:r>
              <a:rPr lang="en-US" sz="2133" dirty="0" err="1"/>
              <a:t>wory</a:t>
            </a:r>
            <a:r>
              <a:rPr lang="en-US" sz="2133" dirty="0"/>
              <a:t> ... but </a:t>
            </a:r>
            <a:r>
              <a:rPr lang="en-US" sz="2133" dirty="0" err="1"/>
              <a:t>dherya</a:t>
            </a:r>
            <a:r>
              <a:rPr lang="en-US" sz="2133" dirty="0"/>
              <a:t> </a:t>
            </a:r>
            <a:r>
              <a:rPr lang="en-US" sz="2133" dirty="0" err="1"/>
              <a:t>rakhe</a:t>
            </a:r>
            <a:r>
              <a:rPr lang="en-US" sz="2133" dirty="0"/>
              <a:t> </a:t>
            </a:r>
          </a:p>
          <a:p>
            <a:pPr marL="349242" lvl="2" indent="0">
              <a:buNone/>
            </a:pPr>
            <a:r>
              <a:rPr lang="en-US" sz="2133" i="1" dirty="0"/>
              <a:t>	   [“he was and will remain a friend ... don’t worry ... but have faith”] </a:t>
            </a:r>
          </a:p>
          <a:p>
            <a:pPr marL="582069" lvl="1" indent="-380990"/>
            <a:r>
              <a:rPr lang="en-US" b="1" dirty="0"/>
              <a:t>Genre: </a:t>
            </a:r>
            <a:r>
              <a:rPr lang="en-US" dirty="0"/>
              <a:t>newswire, fiction, scientific articles, Wikipedia</a:t>
            </a:r>
          </a:p>
          <a:p>
            <a:pPr marL="582069" lvl="1" indent="-380990"/>
            <a:r>
              <a:rPr lang="en-US" b="1" dirty="0"/>
              <a:t>Author Demographics</a:t>
            </a:r>
            <a:r>
              <a:rPr lang="en-US" dirty="0"/>
              <a:t>: writer's age, gender, ethnicity, SES </a:t>
            </a:r>
          </a:p>
          <a:p>
            <a:pPr marL="582069" lvl="1" indent="-380990"/>
            <a:endParaRPr lang="en-US" b="1" dirty="0"/>
          </a:p>
          <a:p>
            <a:pPr lvl="2"/>
            <a:endParaRPr lang="en-US" dirty="0"/>
          </a:p>
        </p:txBody>
      </p:sp>
    </p:spTree>
    <p:extLst>
      <p:ext uri="{BB962C8B-B14F-4D97-AF65-F5344CB8AC3E}">
        <p14:creationId xmlns:p14="http://schemas.microsoft.com/office/powerpoint/2010/main" val="5983082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039D9-527A-104B-9350-C0FF346088B4}"/>
              </a:ext>
            </a:extLst>
          </p:cNvPr>
          <p:cNvSpPr>
            <a:spLocks noGrp="1"/>
          </p:cNvSpPr>
          <p:nvPr>
            <p:ph type="title"/>
          </p:nvPr>
        </p:nvSpPr>
        <p:spPr>
          <a:xfrm>
            <a:off x="1066800" y="482601"/>
            <a:ext cx="10617200" cy="907196"/>
          </a:xfrm>
        </p:spPr>
        <p:txBody>
          <a:bodyPr/>
          <a:lstStyle/>
          <a:p>
            <a:r>
              <a:rPr lang="en-US" dirty="0"/>
              <a:t>Corpus </a:t>
            </a:r>
            <a:r>
              <a:rPr lang="en-US" b="1" dirty="0"/>
              <a:t>datasheets</a:t>
            </a:r>
          </a:p>
        </p:txBody>
      </p:sp>
      <p:sp>
        <p:nvSpPr>
          <p:cNvPr id="3" name="Content Placeholder 2">
            <a:extLst>
              <a:ext uri="{FF2B5EF4-FFF2-40B4-BE49-F238E27FC236}">
                <a16:creationId xmlns:a16="http://schemas.microsoft.com/office/drawing/2014/main" id="{32FCFBA6-B74B-CA45-B8B6-E75CDDAF9296}"/>
              </a:ext>
            </a:extLst>
          </p:cNvPr>
          <p:cNvSpPr>
            <a:spLocks noGrp="1"/>
          </p:cNvSpPr>
          <p:nvPr>
            <p:ph idx="1"/>
          </p:nvPr>
        </p:nvSpPr>
        <p:spPr>
          <a:xfrm>
            <a:off x="1097280" y="2296992"/>
            <a:ext cx="10993120" cy="4484808"/>
          </a:xfrm>
        </p:spPr>
        <p:txBody>
          <a:bodyPr>
            <a:normAutofit lnSpcReduction="10000"/>
          </a:bodyPr>
          <a:lstStyle/>
          <a:p>
            <a:pPr marL="0" indent="0">
              <a:buNone/>
            </a:pPr>
            <a:r>
              <a:rPr lang="en-US" b="1" dirty="0"/>
              <a:t>Motivation</a:t>
            </a:r>
            <a:r>
              <a:rPr lang="en-US" dirty="0"/>
              <a:t>: </a:t>
            </a:r>
          </a:p>
          <a:p>
            <a:pPr marL="539737" indent="-300559">
              <a:lnSpc>
                <a:spcPct val="80000"/>
              </a:lnSpc>
              <a:spcBef>
                <a:spcPts val="800"/>
              </a:spcBef>
            </a:pPr>
            <a:r>
              <a:rPr lang="en-US" sz="3467" dirty="0"/>
              <a:t>Why was the corpus collected?</a:t>
            </a:r>
          </a:p>
          <a:p>
            <a:pPr marL="539737" indent="-300559">
              <a:lnSpc>
                <a:spcPct val="80000"/>
              </a:lnSpc>
              <a:spcBef>
                <a:spcPts val="800"/>
              </a:spcBef>
            </a:pPr>
            <a:r>
              <a:rPr lang="en-US" sz="3467" dirty="0"/>
              <a:t>By whom? </a:t>
            </a:r>
          </a:p>
          <a:p>
            <a:pPr marL="539737" indent="-300559">
              <a:lnSpc>
                <a:spcPct val="80000"/>
              </a:lnSpc>
              <a:spcBef>
                <a:spcPts val="800"/>
              </a:spcBef>
            </a:pPr>
            <a:r>
              <a:rPr lang="en-US" sz="3467" dirty="0"/>
              <a:t>Who funded it? </a:t>
            </a:r>
          </a:p>
          <a:p>
            <a:pPr marL="0" indent="0">
              <a:buNone/>
            </a:pPr>
            <a:r>
              <a:rPr lang="en-US" b="1" dirty="0"/>
              <a:t>Situation</a:t>
            </a:r>
            <a:r>
              <a:rPr lang="en-US" dirty="0"/>
              <a:t>: </a:t>
            </a:r>
            <a:r>
              <a:rPr lang="en-US" sz="3467" dirty="0"/>
              <a:t>In what situation was the text written?</a:t>
            </a:r>
          </a:p>
          <a:p>
            <a:pPr marL="0" indent="0">
              <a:buNone/>
            </a:pPr>
            <a:r>
              <a:rPr lang="en-US" b="1" dirty="0"/>
              <a:t>Collection process</a:t>
            </a:r>
            <a:r>
              <a:rPr lang="en-US" dirty="0"/>
              <a:t>: </a:t>
            </a:r>
            <a:r>
              <a:rPr lang="en-US" sz="3467" dirty="0"/>
              <a:t>If it is a subsample how was it sampled? Was there consent? Pre-processing?</a:t>
            </a:r>
          </a:p>
          <a:p>
            <a:r>
              <a:rPr lang="en-US" sz="3467" dirty="0"/>
              <a:t>  +</a:t>
            </a:r>
            <a:r>
              <a:rPr lang="en-US" sz="3467" b="1" dirty="0"/>
              <a:t>Annotation process, language variety, demographics, etc.</a:t>
            </a:r>
            <a:endParaRPr lang="en-US" sz="3467" dirty="0"/>
          </a:p>
          <a:p>
            <a:endParaRPr lang="en-US" dirty="0"/>
          </a:p>
          <a:p>
            <a:endParaRPr lang="en-US" dirty="0"/>
          </a:p>
        </p:txBody>
      </p:sp>
      <p:sp>
        <p:nvSpPr>
          <p:cNvPr id="4" name="TextBox 3">
            <a:extLst>
              <a:ext uri="{FF2B5EF4-FFF2-40B4-BE49-F238E27FC236}">
                <a16:creationId xmlns:a16="http://schemas.microsoft.com/office/drawing/2014/main" id="{1F759ACA-793C-0748-83C7-C81875E2F7FD}"/>
              </a:ext>
            </a:extLst>
          </p:cNvPr>
          <p:cNvSpPr txBox="1"/>
          <p:nvPr/>
        </p:nvSpPr>
        <p:spPr>
          <a:xfrm>
            <a:off x="1828800" y="1389797"/>
            <a:ext cx="6178230" cy="461665"/>
          </a:xfrm>
          <a:prstGeom prst="rect">
            <a:avLst/>
          </a:prstGeom>
          <a:noFill/>
        </p:spPr>
        <p:txBody>
          <a:bodyPr wrap="none" rtlCol="0">
            <a:spAutoFit/>
          </a:bodyPr>
          <a:lstStyle/>
          <a:p>
            <a:r>
              <a:rPr lang="en-US" sz="2400" dirty="0" err="1">
                <a:solidFill>
                  <a:srgbClr val="0070C0"/>
                </a:solidFill>
              </a:rPr>
              <a:t>Gebru</a:t>
            </a:r>
            <a:r>
              <a:rPr lang="en-US" sz="2400" dirty="0">
                <a:solidFill>
                  <a:srgbClr val="0070C0"/>
                </a:solidFill>
              </a:rPr>
              <a:t> et al (2020), Bender and Friedman (2018)</a:t>
            </a:r>
          </a:p>
        </p:txBody>
      </p:sp>
    </p:spTree>
    <p:extLst>
      <p:ext uri="{BB962C8B-B14F-4D97-AF65-F5344CB8AC3E}">
        <p14:creationId xmlns:p14="http://schemas.microsoft.com/office/powerpoint/2010/main" val="2211490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219200" y="22552"/>
            <a:ext cx="11379200" cy="1143000"/>
          </a:xfrm>
        </p:spPr>
        <p:txBody>
          <a:bodyPr/>
          <a:lstStyle/>
          <a:p>
            <a:r>
              <a:rPr lang="en-US" b="1" dirty="0"/>
              <a:t>Text Normalization</a:t>
            </a:r>
          </a:p>
        </p:txBody>
      </p:sp>
      <p:sp>
        <p:nvSpPr>
          <p:cNvPr id="20483" name="Rectangle 3"/>
          <p:cNvSpPr>
            <a:spLocks noGrp="1" noChangeArrowheads="1"/>
          </p:cNvSpPr>
          <p:nvPr>
            <p:ph idx="1"/>
          </p:nvPr>
        </p:nvSpPr>
        <p:spPr>
          <a:xfrm>
            <a:off x="1219200" y="1803400"/>
            <a:ext cx="10363200" cy="4267200"/>
          </a:xfrm>
        </p:spPr>
        <p:txBody>
          <a:bodyPr/>
          <a:lstStyle/>
          <a:p>
            <a:pPr>
              <a:lnSpc>
                <a:spcPct val="90000"/>
              </a:lnSpc>
            </a:pPr>
            <a:r>
              <a:rPr lang="en-US" sz="4267" dirty="0"/>
              <a:t>Every NLP task requires text normalization: </a:t>
            </a:r>
          </a:p>
          <a:p>
            <a:pPr marL="1219170" lvl="1" indent="-609585">
              <a:buFont typeface="+mj-lt"/>
              <a:buAutoNum type="arabicPeriod"/>
            </a:pPr>
            <a:r>
              <a:rPr lang="en-US" sz="3733" dirty="0"/>
              <a:t>Tokenizing (segmenting) words</a:t>
            </a:r>
          </a:p>
          <a:p>
            <a:pPr marL="1219170" lvl="1" indent="-609585">
              <a:buFont typeface="+mj-lt"/>
              <a:buAutoNum type="arabicPeriod"/>
            </a:pPr>
            <a:r>
              <a:rPr lang="en-US" sz="3733" dirty="0"/>
              <a:t>Normalizing word formats</a:t>
            </a:r>
          </a:p>
          <a:p>
            <a:pPr marL="1066785" lvl="2" indent="0">
              <a:buNone/>
            </a:pPr>
            <a:r>
              <a:rPr lang="en-US" sz="3200" dirty="0">
                <a:sym typeface="Symbol" charset="2"/>
              </a:rPr>
              <a:t>        Putting words/tokens in a standard format</a:t>
            </a:r>
            <a:endParaRPr lang="en-US" sz="3333" dirty="0"/>
          </a:p>
          <a:p>
            <a:pPr marL="1219170" lvl="1" indent="-609585">
              <a:buFont typeface="+mj-lt"/>
              <a:buAutoNum type="arabicPeriod"/>
            </a:pPr>
            <a:r>
              <a:rPr lang="en-US" sz="3733" dirty="0"/>
              <a:t>Segmenting sentences</a:t>
            </a:r>
          </a:p>
          <a:p>
            <a:pPr marL="609585" lvl="1" indent="0">
              <a:buNone/>
            </a:pPr>
            <a:r>
              <a:rPr lang="en-US" sz="3733" b="1" dirty="0">
                <a:latin typeface="Courier" charset="0"/>
              </a:rPr>
              <a:t>		</a:t>
            </a:r>
            <a:r>
              <a:rPr lang="en-US" sz="2800" dirty="0"/>
              <a:t>Mostly unambiguous but </a:t>
            </a:r>
            <a:r>
              <a:rPr lang="en-US" sz="2800" b="1" dirty="0"/>
              <a:t>period</a:t>
            </a:r>
            <a:r>
              <a:rPr lang="en-US" sz="2800" dirty="0"/>
              <a:t> “.” is very ambiguous</a:t>
            </a:r>
            <a:endParaRPr lang="en-US" sz="2667" b="1" dirty="0">
              <a:latin typeface="Courier" charset="0"/>
            </a:endParaRPr>
          </a:p>
          <a:p>
            <a:pPr>
              <a:lnSpc>
                <a:spcPct val="90000"/>
              </a:lnSpc>
            </a:pPr>
            <a:endParaRPr lang="en-US" sz="2400" b="1" dirty="0">
              <a:latin typeface="Courier" charset="0"/>
            </a:endParaRPr>
          </a:p>
          <a:p>
            <a:pPr>
              <a:lnSpc>
                <a:spcPct val="90000"/>
              </a:lnSpc>
            </a:pPr>
            <a:endParaRPr lang="en-US" sz="2400" dirty="0"/>
          </a:p>
        </p:txBody>
      </p:sp>
    </p:spTree>
    <p:extLst>
      <p:ext uri="{BB962C8B-B14F-4D97-AF65-F5344CB8AC3E}">
        <p14:creationId xmlns:p14="http://schemas.microsoft.com/office/powerpoint/2010/main" val="615452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AB9BE-8B11-6A4D-B09A-61BA89812691}"/>
              </a:ext>
            </a:extLst>
          </p:cNvPr>
          <p:cNvSpPr>
            <a:spLocks noGrp="1"/>
          </p:cNvSpPr>
          <p:nvPr>
            <p:ph type="title"/>
          </p:nvPr>
        </p:nvSpPr>
        <p:spPr/>
        <p:txBody>
          <a:bodyPr/>
          <a:lstStyle/>
          <a:p>
            <a:r>
              <a:rPr lang="en-US" dirty="0"/>
              <a:t>Issues in Tokenization</a:t>
            </a:r>
          </a:p>
        </p:txBody>
      </p:sp>
      <p:sp>
        <p:nvSpPr>
          <p:cNvPr id="3" name="Content Placeholder 2">
            <a:extLst>
              <a:ext uri="{FF2B5EF4-FFF2-40B4-BE49-F238E27FC236}">
                <a16:creationId xmlns:a16="http://schemas.microsoft.com/office/drawing/2014/main" id="{FBC2AD46-57B9-E94B-B914-E43733267BFB}"/>
              </a:ext>
            </a:extLst>
          </p:cNvPr>
          <p:cNvSpPr>
            <a:spLocks noGrp="1"/>
          </p:cNvSpPr>
          <p:nvPr>
            <p:ph idx="1"/>
          </p:nvPr>
        </p:nvSpPr>
        <p:spPr>
          <a:xfrm>
            <a:off x="1097280" y="1295400"/>
            <a:ext cx="10586720" cy="5562600"/>
          </a:xfrm>
        </p:spPr>
        <p:txBody>
          <a:bodyPr>
            <a:normAutofit/>
          </a:bodyPr>
          <a:lstStyle/>
          <a:p>
            <a:r>
              <a:rPr lang="en-US" dirty="0"/>
              <a:t>Can't just blindly remove punctuation:</a:t>
            </a:r>
          </a:p>
          <a:p>
            <a:pPr lvl="1"/>
            <a:r>
              <a:rPr lang="en-US" dirty="0">
                <a:solidFill>
                  <a:srgbClr val="0070C0"/>
                </a:solidFill>
              </a:rPr>
              <a:t>m.p.h., Ph.D., AT&amp;T, </a:t>
            </a:r>
            <a:r>
              <a:rPr lang="en-US" dirty="0" err="1">
                <a:solidFill>
                  <a:srgbClr val="0070C0"/>
                </a:solidFill>
              </a:rPr>
              <a:t>cap’n</a:t>
            </a:r>
            <a:endParaRPr lang="en-US" dirty="0"/>
          </a:p>
          <a:p>
            <a:pPr lvl="1"/>
            <a:r>
              <a:rPr lang="en-US" dirty="0"/>
              <a:t>prices </a:t>
            </a:r>
            <a:r>
              <a:rPr lang="en-US" dirty="0">
                <a:solidFill>
                  <a:srgbClr val="0070C0"/>
                </a:solidFill>
              </a:rPr>
              <a:t>($45.55</a:t>
            </a:r>
            <a:r>
              <a:rPr lang="en-US" dirty="0"/>
              <a:t>)</a:t>
            </a:r>
          </a:p>
          <a:p>
            <a:pPr lvl="1"/>
            <a:r>
              <a:rPr lang="en-US" dirty="0"/>
              <a:t>dates (</a:t>
            </a:r>
            <a:r>
              <a:rPr lang="en-US" dirty="0">
                <a:solidFill>
                  <a:srgbClr val="0070C0"/>
                </a:solidFill>
              </a:rPr>
              <a:t>01/02/06</a:t>
            </a:r>
            <a:r>
              <a:rPr lang="en-US" dirty="0"/>
              <a:t>)</a:t>
            </a:r>
          </a:p>
          <a:p>
            <a:pPr lvl="1"/>
            <a:r>
              <a:rPr lang="en-US" dirty="0"/>
              <a:t>URLs (</a:t>
            </a:r>
            <a:r>
              <a:rPr lang="en-US" dirty="0">
                <a:solidFill>
                  <a:srgbClr val="0070C0"/>
                </a:solidFill>
              </a:rPr>
              <a:t>http://</a:t>
            </a:r>
            <a:r>
              <a:rPr lang="en-US" dirty="0" err="1">
                <a:solidFill>
                  <a:srgbClr val="0070C0"/>
                </a:solidFill>
              </a:rPr>
              <a:t>www.stanford.edu</a:t>
            </a:r>
            <a:r>
              <a:rPr lang="en-US" dirty="0"/>
              <a:t>)</a:t>
            </a:r>
          </a:p>
          <a:p>
            <a:pPr lvl="1"/>
            <a:r>
              <a:rPr lang="en-US" dirty="0"/>
              <a:t>hashtags (</a:t>
            </a:r>
            <a:r>
              <a:rPr lang="en-US" dirty="0">
                <a:solidFill>
                  <a:srgbClr val="0070C0"/>
                </a:solidFill>
              </a:rPr>
              <a:t>#</a:t>
            </a:r>
            <a:r>
              <a:rPr lang="en-US" dirty="0" err="1">
                <a:solidFill>
                  <a:srgbClr val="0070C0"/>
                </a:solidFill>
              </a:rPr>
              <a:t>nlproc</a:t>
            </a:r>
            <a:r>
              <a:rPr lang="en-US" dirty="0"/>
              <a:t>)</a:t>
            </a:r>
          </a:p>
          <a:p>
            <a:pPr lvl="1"/>
            <a:r>
              <a:rPr lang="en-US" dirty="0"/>
              <a:t>email addresses (</a:t>
            </a:r>
            <a:r>
              <a:rPr lang="en-US" dirty="0" err="1">
                <a:solidFill>
                  <a:srgbClr val="0070C0"/>
                </a:solidFill>
              </a:rPr>
              <a:t>someone@cs.colorado.edu</a:t>
            </a:r>
            <a:r>
              <a:rPr lang="en-US" dirty="0"/>
              <a:t>)</a:t>
            </a:r>
          </a:p>
          <a:p>
            <a:r>
              <a:rPr lang="en-US" dirty="0"/>
              <a:t>Clitic: a word that doesn't stand on its own</a:t>
            </a:r>
          </a:p>
          <a:p>
            <a:pPr lvl="1"/>
            <a:r>
              <a:rPr lang="en-US" dirty="0">
                <a:solidFill>
                  <a:srgbClr val="0070C0"/>
                </a:solidFill>
              </a:rPr>
              <a:t>"are" </a:t>
            </a:r>
            <a:r>
              <a:rPr lang="en-US" dirty="0">
                <a:solidFill>
                  <a:schemeClr val="tx1"/>
                </a:solidFill>
              </a:rPr>
              <a:t>in</a:t>
            </a:r>
            <a:r>
              <a:rPr lang="en-US" dirty="0">
                <a:solidFill>
                  <a:srgbClr val="0070C0"/>
                </a:solidFill>
              </a:rPr>
              <a:t> we're, </a:t>
            </a:r>
            <a:r>
              <a:rPr lang="en-US" dirty="0">
                <a:sym typeface="Wingdings" pitchFamily="2" charset="2"/>
              </a:rPr>
              <a:t>French "</a:t>
            </a:r>
            <a:r>
              <a:rPr lang="en-US" dirty="0">
                <a:solidFill>
                  <a:srgbClr val="0070C0"/>
                </a:solidFill>
                <a:sym typeface="Wingdings" pitchFamily="2" charset="2"/>
              </a:rPr>
              <a:t>je</a:t>
            </a:r>
            <a:r>
              <a:rPr lang="en-US" dirty="0">
                <a:sym typeface="Wingdings" pitchFamily="2" charset="2"/>
              </a:rPr>
              <a:t>" in </a:t>
            </a:r>
            <a:r>
              <a:rPr lang="en-US" dirty="0" err="1">
                <a:solidFill>
                  <a:srgbClr val="0070C0"/>
                </a:solidFill>
                <a:sym typeface="Wingdings" pitchFamily="2" charset="2"/>
              </a:rPr>
              <a:t>j'ai</a:t>
            </a:r>
            <a:r>
              <a:rPr lang="en-US" dirty="0">
                <a:solidFill>
                  <a:srgbClr val="0070C0"/>
                </a:solidFill>
                <a:sym typeface="Wingdings" pitchFamily="2" charset="2"/>
              </a:rPr>
              <a:t>,</a:t>
            </a:r>
            <a:r>
              <a:rPr lang="en-US" dirty="0">
                <a:sym typeface="Wingdings" pitchFamily="2" charset="2"/>
              </a:rPr>
              <a:t> "</a:t>
            </a:r>
            <a:r>
              <a:rPr lang="en-US" dirty="0">
                <a:solidFill>
                  <a:srgbClr val="0070C0"/>
                </a:solidFill>
                <a:sym typeface="Wingdings" pitchFamily="2" charset="2"/>
              </a:rPr>
              <a:t>le</a:t>
            </a:r>
            <a:r>
              <a:rPr lang="en-US" dirty="0">
                <a:sym typeface="Wingdings" pitchFamily="2" charset="2"/>
              </a:rPr>
              <a:t>" in </a:t>
            </a:r>
            <a:r>
              <a:rPr lang="en-US" dirty="0" err="1">
                <a:solidFill>
                  <a:srgbClr val="0070C0"/>
                </a:solidFill>
                <a:sym typeface="Wingdings" pitchFamily="2" charset="2"/>
              </a:rPr>
              <a:t>l'honneur</a:t>
            </a:r>
            <a:endParaRPr lang="en-US" dirty="0">
              <a:solidFill>
                <a:srgbClr val="0070C0"/>
              </a:solidFill>
              <a:sym typeface="Wingdings" pitchFamily="2" charset="2"/>
            </a:endParaRPr>
          </a:p>
          <a:p>
            <a:r>
              <a:rPr lang="en-US" dirty="0">
                <a:solidFill>
                  <a:schemeClr val="tx1"/>
                </a:solidFill>
                <a:sym typeface="Wingdings" pitchFamily="2" charset="2"/>
              </a:rPr>
              <a:t>When should multiword expressions (MWE) be words?</a:t>
            </a:r>
          </a:p>
          <a:p>
            <a:pPr lvl="1"/>
            <a:r>
              <a:rPr lang="en-US" dirty="0">
                <a:solidFill>
                  <a:srgbClr val="0070C0"/>
                </a:solidFill>
              </a:rPr>
              <a:t>New York, rock ’n’ roll </a:t>
            </a:r>
            <a:endParaRPr lang="en-US" dirty="0">
              <a:solidFill>
                <a:schemeClr val="tx1"/>
              </a:solidFill>
            </a:endParaRPr>
          </a:p>
          <a:p>
            <a:endParaRPr lang="en-US" dirty="0"/>
          </a:p>
          <a:p>
            <a:pPr lvl="1"/>
            <a:endParaRPr lang="en-US" dirty="0"/>
          </a:p>
          <a:p>
            <a:endParaRPr lang="en-US" dirty="0"/>
          </a:p>
          <a:p>
            <a:pPr lvl="1"/>
            <a:endParaRPr lang="en-US" dirty="0"/>
          </a:p>
        </p:txBody>
      </p:sp>
    </p:spTree>
    <p:extLst>
      <p:ext uri="{BB962C8B-B14F-4D97-AF65-F5344CB8AC3E}">
        <p14:creationId xmlns:p14="http://schemas.microsoft.com/office/powerpoint/2010/main" val="120382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E770B-C3D5-8549-A182-47BF19B68241}"/>
              </a:ext>
            </a:extLst>
          </p:cNvPr>
          <p:cNvSpPr>
            <a:spLocks noGrp="1"/>
          </p:cNvSpPr>
          <p:nvPr>
            <p:ph type="title"/>
          </p:nvPr>
        </p:nvSpPr>
        <p:spPr/>
        <p:txBody>
          <a:bodyPr/>
          <a:lstStyle/>
          <a:p>
            <a:r>
              <a:rPr lang="en-US" dirty="0"/>
              <a:t>Tokenization in languages without spaces </a:t>
            </a:r>
          </a:p>
        </p:txBody>
      </p:sp>
      <p:sp>
        <p:nvSpPr>
          <p:cNvPr id="3" name="Content Placeholder 2">
            <a:extLst>
              <a:ext uri="{FF2B5EF4-FFF2-40B4-BE49-F238E27FC236}">
                <a16:creationId xmlns:a16="http://schemas.microsoft.com/office/drawing/2014/main" id="{05C03CF6-57D8-B14D-ABE4-124A7C4B82F0}"/>
              </a:ext>
            </a:extLst>
          </p:cNvPr>
          <p:cNvSpPr>
            <a:spLocks noGrp="1"/>
          </p:cNvSpPr>
          <p:nvPr>
            <p:ph idx="1"/>
          </p:nvPr>
        </p:nvSpPr>
        <p:spPr/>
        <p:txBody>
          <a:bodyPr/>
          <a:lstStyle/>
          <a:p>
            <a:pPr marL="0" indent="0">
              <a:buNone/>
            </a:pPr>
            <a:r>
              <a:rPr lang="en-US" dirty="0"/>
              <a:t>Many languages (like Chinese, Japanese, Thai) don't use spaces to separate words!</a:t>
            </a:r>
          </a:p>
          <a:p>
            <a:pPr marL="0" indent="0">
              <a:buNone/>
            </a:pPr>
            <a:endParaRPr lang="en-US" dirty="0"/>
          </a:p>
          <a:p>
            <a:pPr marL="0" indent="0">
              <a:buNone/>
            </a:pPr>
            <a:r>
              <a:rPr lang="en-US" dirty="0"/>
              <a:t>How do we decide where the token boundaries should be?</a:t>
            </a:r>
          </a:p>
        </p:txBody>
      </p:sp>
    </p:spTree>
    <p:extLst>
      <p:ext uri="{BB962C8B-B14F-4D97-AF65-F5344CB8AC3E}">
        <p14:creationId xmlns:p14="http://schemas.microsoft.com/office/powerpoint/2010/main" val="16046213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C8030-3E0C-43DA-8DFC-56AB822604AB}"/>
              </a:ext>
            </a:extLst>
          </p:cNvPr>
          <p:cNvSpPr>
            <a:spLocks noGrp="1"/>
          </p:cNvSpPr>
          <p:nvPr>
            <p:ph type="title"/>
          </p:nvPr>
        </p:nvSpPr>
        <p:spPr/>
        <p:txBody>
          <a:bodyPr/>
          <a:lstStyle/>
          <a:p>
            <a:r>
              <a:rPr lang="en-GB" b="0" i="0" dirty="0">
                <a:solidFill>
                  <a:srgbClr val="000000"/>
                </a:solidFill>
                <a:effectLst/>
                <a:latin typeface="IBM Plex Sans" panose="020B0604020202020204" pitchFamily="34" charset="0"/>
              </a:rPr>
              <a:t>Natural Language Toolkit</a:t>
            </a:r>
            <a:r>
              <a:rPr lang="en-GB" dirty="0">
                <a:solidFill>
                  <a:srgbClr val="000000"/>
                </a:solidFill>
                <a:latin typeface="IBM Plex Sans" panose="020B0604020202020204" pitchFamily="34" charset="0"/>
              </a:rPr>
              <a:t> (</a:t>
            </a:r>
            <a:r>
              <a:rPr lang="en-GB" dirty="0"/>
              <a:t>NLTK)</a:t>
            </a:r>
          </a:p>
        </p:txBody>
      </p:sp>
      <p:sp>
        <p:nvSpPr>
          <p:cNvPr id="3" name="Content Placeholder 2">
            <a:extLst>
              <a:ext uri="{FF2B5EF4-FFF2-40B4-BE49-F238E27FC236}">
                <a16:creationId xmlns:a16="http://schemas.microsoft.com/office/drawing/2014/main" id="{286CEDA4-CF5B-494A-B80A-E44978603C4A}"/>
              </a:ext>
            </a:extLst>
          </p:cNvPr>
          <p:cNvSpPr>
            <a:spLocks noGrp="1"/>
          </p:cNvSpPr>
          <p:nvPr>
            <p:ph idx="1"/>
          </p:nvPr>
        </p:nvSpPr>
        <p:spPr/>
        <p:txBody>
          <a:bodyPr/>
          <a:lstStyle/>
          <a:p>
            <a:pPr algn="l" fontAlgn="base"/>
            <a:r>
              <a:rPr lang="en-GB" b="0" i="0" dirty="0">
                <a:solidFill>
                  <a:srgbClr val="000000"/>
                </a:solidFill>
                <a:effectLst/>
                <a:latin typeface="IBM Plex Sans" panose="020B0604020202020204" pitchFamily="34" charset="0"/>
              </a:rPr>
              <a:t>NLTK is a leading platform for building Python programs to work with human language data. [4]</a:t>
            </a:r>
          </a:p>
          <a:p>
            <a:pPr algn="l" fontAlgn="base"/>
            <a:r>
              <a:rPr lang="en-GB" dirty="0">
                <a:solidFill>
                  <a:srgbClr val="000000"/>
                </a:solidFill>
                <a:latin typeface="IBM Plex Sans" panose="020B0604020202020204" pitchFamily="34" charset="0"/>
              </a:rPr>
              <a:t>Try it. </a:t>
            </a:r>
            <a:r>
              <a:rPr lang="en-GB" dirty="0">
                <a:solidFill>
                  <a:srgbClr val="000000"/>
                </a:solidFill>
                <a:latin typeface="IBM Plex Sans" panose="020B0604020202020204" pitchFamily="34" charset="0"/>
                <a:hlinkClick r:id="rId2"/>
              </a:rPr>
              <a:t>https://www.nltk.org/#next-steps</a:t>
            </a:r>
            <a:endParaRPr lang="en-GB" dirty="0">
              <a:solidFill>
                <a:srgbClr val="000000"/>
              </a:solidFill>
              <a:latin typeface="IBM Plex Sans" panose="020B0604020202020204" pitchFamily="34" charset="0"/>
            </a:endParaRPr>
          </a:p>
          <a:p>
            <a:pPr marL="0" indent="0" algn="l" fontAlgn="base">
              <a:buNone/>
            </a:pPr>
            <a:endParaRPr lang="en-GB" dirty="0">
              <a:solidFill>
                <a:srgbClr val="000000"/>
              </a:solidFill>
              <a:latin typeface="IBM Plex Sans" panose="020B0604020202020204" pitchFamily="34" charset="0"/>
            </a:endParaRPr>
          </a:p>
          <a:p>
            <a:pPr algn="l" fontAlgn="base"/>
            <a:endParaRPr lang="en-GB" b="0" i="0" dirty="0">
              <a:solidFill>
                <a:srgbClr val="000000"/>
              </a:solidFill>
              <a:effectLst/>
              <a:latin typeface="IBM Plex Sans" panose="020B0604020202020204" pitchFamily="34" charset="0"/>
            </a:endParaRPr>
          </a:p>
          <a:p>
            <a:pPr marL="0" indent="0">
              <a:buNone/>
            </a:pPr>
            <a:endParaRPr lang="en-GB" dirty="0"/>
          </a:p>
        </p:txBody>
      </p:sp>
    </p:spTree>
    <p:extLst>
      <p:ext uri="{BB962C8B-B14F-4D97-AF65-F5344CB8AC3E}">
        <p14:creationId xmlns:p14="http://schemas.microsoft.com/office/powerpoint/2010/main" val="3376478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139CBF71-B821-4251-8D0F-0125482573E9}"/>
              </a:ext>
            </a:extLst>
          </p:cNvPr>
          <p:cNvSpPr>
            <a:spLocks noGrp="1" noChangeArrowheads="1"/>
          </p:cNvSpPr>
          <p:nvPr>
            <p:ph type="title"/>
          </p:nvPr>
        </p:nvSpPr>
        <p:spPr bwMode="auto">
          <a:xfrm>
            <a:off x="838199" y="256554"/>
            <a:ext cx="10535433" cy="3238015"/>
          </a:xfrm>
          <a:prstGeom prst="rect">
            <a:avLst/>
          </a:prstGeom>
          <a:solidFill>
            <a:srgbClr val="DADAD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30000"/>
              </a:spcBef>
              <a:spcAft>
                <a:spcPct val="0"/>
              </a:spcAft>
              <a:buClrTx/>
              <a:buSzTx/>
              <a:buFontTx/>
              <a:buNone/>
              <a:tabLst/>
            </a:pPr>
            <a:r>
              <a:rPr kumimoji="0" lang="en-US" altLang="en-US" sz="2000" b="1" i="0" u="none" strike="noStrike" cap="none" normalizeH="0" baseline="0" dirty="0">
                <a:ln>
                  <a:noFill/>
                </a:ln>
                <a:solidFill>
                  <a:srgbClr val="C65D09"/>
                </a:solidFill>
                <a:effectLst/>
                <a:latin typeface="inherit"/>
              </a:rPr>
              <a:t>&gt;&gt;&gt; </a:t>
            </a:r>
            <a:r>
              <a:rPr kumimoji="0" lang="en-US" altLang="en-US" sz="2000" b="1" i="0" u="none" strike="noStrike" cap="none" normalizeH="0" baseline="0" dirty="0">
                <a:ln>
                  <a:noFill/>
                </a:ln>
                <a:solidFill>
                  <a:srgbClr val="007020"/>
                </a:solidFill>
                <a:effectLst/>
                <a:latin typeface="inherit"/>
              </a:rPr>
              <a:t>import</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1" i="0" u="none" strike="noStrike" cap="none" normalizeH="0" baseline="0" dirty="0" err="1">
                <a:ln>
                  <a:noFill/>
                </a:ln>
                <a:solidFill>
                  <a:srgbClr val="0E84B5"/>
                </a:solidFill>
                <a:effectLst/>
                <a:latin typeface="inherit"/>
              </a:rPr>
              <a:t>nltk</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sentence</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666666"/>
                </a:solidFill>
                <a:effectLst/>
                <a:latin typeface="Arial" panose="020B0604020202020204" pitchFamily="34" charset="0"/>
              </a:rPr>
              <a:t>=</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4070A0"/>
                </a:solidFill>
                <a:effectLst/>
                <a:latin typeface="Inconsolata" pitchFamily="1" charset="0"/>
              </a:rPr>
              <a:t>"""At eight o'clock on Thursday morning</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1" i="0" u="none" strike="noStrike" cap="none" normalizeH="0" baseline="0" dirty="0">
                <a:ln>
                  <a:noFill/>
                </a:ln>
                <a:solidFill>
                  <a:srgbClr val="C65D09"/>
                </a:solidFill>
                <a:effectLst/>
                <a:latin typeface="inherit"/>
              </a:rPr>
              <a:t>... </a:t>
            </a:r>
            <a:r>
              <a:rPr kumimoji="0" lang="en-US" altLang="en-US" sz="2000" b="0" i="0" u="none" strike="noStrike" cap="none" normalizeH="0" baseline="0" dirty="0">
                <a:ln>
                  <a:noFill/>
                </a:ln>
                <a:solidFill>
                  <a:srgbClr val="4070A0"/>
                </a:solidFill>
                <a:effectLst/>
                <a:latin typeface="Inconsolata" pitchFamily="1" charset="0"/>
              </a:rPr>
              <a:t>Arthur didn't feel very good."""</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tokens</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666666"/>
                </a:solidFill>
                <a:effectLst/>
                <a:latin typeface="Arial" panose="020B0604020202020204" pitchFamily="34" charset="0"/>
              </a:rPr>
              <a:t>=</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nltk</a:t>
            </a:r>
            <a:r>
              <a:rPr kumimoji="0" lang="en-US" altLang="en-US" sz="2000" b="0" i="0" u="none" strike="noStrike" cap="none" normalizeH="0" baseline="0" dirty="0" err="1">
                <a:ln>
                  <a:noFill/>
                </a:ln>
                <a:solidFill>
                  <a:srgbClr val="666666"/>
                </a:solidFill>
                <a:effectLst/>
                <a:latin typeface="Arial" panose="020B0604020202020204" pitchFamily="34" charset="0"/>
              </a:rPr>
              <a:t>.</a:t>
            </a:r>
            <a:r>
              <a:rPr kumimoji="0" lang="en-US" altLang="en-US" sz="2000" b="0" i="0" u="none" strike="noStrike" cap="none" normalizeH="0" baseline="0" dirty="0" err="1">
                <a:ln>
                  <a:noFill/>
                </a:ln>
                <a:solidFill>
                  <a:schemeClr val="tx1"/>
                </a:solidFill>
                <a:effectLst/>
                <a:latin typeface="Arial" panose="020B0604020202020204" pitchFamily="34" charset="0"/>
              </a:rPr>
              <a:t>word_tokenize</a:t>
            </a:r>
            <a:r>
              <a:rPr kumimoji="0" lang="en-US" altLang="en-US" sz="2000" b="0" i="0" u="none" strike="noStrike" cap="none" normalizeH="0" baseline="0" dirty="0">
                <a:ln>
                  <a:noFill/>
                </a:ln>
                <a:solidFill>
                  <a:srgbClr val="2D2D2D"/>
                </a:solidFill>
                <a:effectLst/>
                <a:latin typeface="Inconsolata" pitchFamily="1" charset="0"/>
              </a:rPr>
              <a:t>(</a:t>
            </a:r>
            <a:r>
              <a:rPr kumimoji="0" lang="en-US" altLang="en-US" sz="2000" b="0" i="0" u="none" strike="noStrike" cap="none" normalizeH="0" baseline="0" dirty="0">
                <a:ln>
                  <a:noFill/>
                </a:ln>
                <a:solidFill>
                  <a:schemeClr val="tx1"/>
                </a:solidFill>
                <a:effectLst/>
                <a:latin typeface="Arial" panose="020B0604020202020204" pitchFamily="34" charset="0"/>
              </a:rPr>
              <a:t>sentence</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tokens</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	</a:t>
            </a:r>
            <a:r>
              <a:rPr kumimoji="0" lang="en-US" altLang="en-US" sz="2000" b="0" i="0" u="none" strike="noStrike" cap="none" normalizeH="0" baseline="0" dirty="0">
                <a:ln>
                  <a:noFill/>
                </a:ln>
                <a:solidFill>
                  <a:srgbClr val="888888"/>
                </a:solidFill>
                <a:effectLst/>
                <a:latin typeface="Inconsolata" pitchFamily="1" charset="0"/>
              </a:rPr>
              <a:t>['At', 'eight', "o'clock", 'on', 'Thursday', 'morning’,</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'Arthur', 'did', "</a:t>
            </a:r>
            <a:r>
              <a:rPr kumimoji="0" lang="en-US" altLang="en-US" sz="2000" b="0" i="0" u="none" strike="noStrike" cap="none" normalizeH="0" baseline="0" dirty="0" err="1">
                <a:ln>
                  <a:noFill/>
                </a:ln>
                <a:solidFill>
                  <a:srgbClr val="888888"/>
                </a:solidFill>
                <a:effectLst/>
                <a:latin typeface="Inconsolata" pitchFamily="1" charset="0"/>
              </a:rPr>
              <a:t>n't</a:t>
            </a:r>
            <a:r>
              <a:rPr kumimoji="0" lang="en-US" altLang="en-US" sz="2000" b="0" i="0" u="none" strike="noStrike" cap="none" normalizeH="0" baseline="0" dirty="0">
                <a:ln>
                  <a:noFill/>
                </a:ln>
                <a:solidFill>
                  <a:srgbClr val="888888"/>
                </a:solidFill>
                <a:effectLst/>
                <a:latin typeface="Inconsolata" pitchFamily="1" charset="0"/>
              </a:rPr>
              <a:t>", 'feel', 'very', 'good', '.’]</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tagged</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666666"/>
                </a:solidFill>
                <a:effectLst/>
                <a:latin typeface="Arial" panose="020B0604020202020204" pitchFamily="34" charset="0"/>
              </a:rPr>
              <a:t>=</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nltk</a:t>
            </a:r>
            <a:r>
              <a:rPr kumimoji="0" lang="en-US" altLang="en-US" sz="2000" b="0" i="0" u="none" strike="noStrike" cap="none" normalizeH="0" baseline="0" dirty="0" err="1">
                <a:ln>
                  <a:noFill/>
                </a:ln>
                <a:solidFill>
                  <a:srgbClr val="666666"/>
                </a:solidFill>
                <a:effectLst/>
                <a:latin typeface="Arial" panose="020B0604020202020204" pitchFamily="34" charset="0"/>
              </a:rPr>
              <a:t>.</a:t>
            </a:r>
            <a:r>
              <a:rPr kumimoji="0" lang="en-US" altLang="en-US" sz="2000" b="0" i="0" u="none" strike="noStrike" cap="none" normalizeH="0" baseline="0" dirty="0" err="1">
                <a:ln>
                  <a:noFill/>
                </a:ln>
                <a:solidFill>
                  <a:schemeClr val="tx1"/>
                </a:solidFill>
                <a:effectLst/>
                <a:latin typeface="Arial" panose="020B0604020202020204" pitchFamily="34" charset="0"/>
              </a:rPr>
              <a:t>pos_tag</a:t>
            </a:r>
            <a:r>
              <a:rPr kumimoji="0" lang="en-US" altLang="en-US" sz="2000" b="0" i="0" u="none" strike="noStrike" cap="none" normalizeH="0" baseline="0" dirty="0">
                <a:ln>
                  <a:noFill/>
                </a:ln>
                <a:solidFill>
                  <a:srgbClr val="2D2D2D"/>
                </a:solidFill>
                <a:effectLst/>
                <a:latin typeface="Inconsolata" pitchFamily="1" charset="0"/>
              </a:rPr>
              <a:t>(</a:t>
            </a:r>
            <a:r>
              <a:rPr kumimoji="0" lang="en-US" altLang="en-US" sz="2000" b="0" i="0" u="none" strike="noStrike" cap="none" normalizeH="0" baseline="0" dirty="0">
                <a:ln>
                  <a:noFill/>
                </a:ln>
                <a:solidFill>
                  <a:schemeClr val="tx1"/>
                </a:solidFill>
                <a:effectLst/>
                <a:latin typeface="Arial" panose="020B0604020202020204" pitchFamily="34" charset="0"/>
              </a:rPr>
              <a:t>tokens</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tagged</a:t>
            </a:r>
            <a:r>
              <a:rPr kumimoji="0" lang="en-US" altLang="en-US" sz="2000" b="0" i="0" u="none" strike="noStrike" cap="none" normalizeH="0" baseline="0" dirty="0">
                <a:ln>
                  <a:noFill/>
                </a:ln>
                <a:solidFill>
                  <a:srgbClr val="2D2D2D"/>
                </a:solidFill>
                <a:effectLst/>
                <a:latin typeface="Inconsolata" pitchFamily="1" charset="0"/>
              </a:rPr>
              <a:t>[</a:t>
            </a:r>
            <a:r>
              <a:rPr kumimoji="0" lang="en-US" altLang="en-US" sz="2000" b="0" i="0" u="none" strike="noStrike" cap="none" normalizeH="0" baseline="0" dirty="0">
                <a:ln>
                  <a:noFill/>
                </a:ln>
                <a:solidFill>
                  <a:srgbClr val="40A070"/>
                </a:solidFill>
                <a:effectLst/>
                <a:latin typeface="Inconsolata" pitchFamily="1" charset="0"/>
              </a:rPr>
              <a:t>0</a:t>
            </a:r>
            <a:r>
              <a:rPr kumimoji="0" lang="en-US" altLang="en-US" sz="2000" b="0" i="0" u="none" strike="noStrike" cap="none" normalizeH="0" baseline="0" dirty="0">
                <a:ln>
                  <a:noFill/>
                </a:ln>
                <a:solidFill>
                  <a:srgbClr val="2D2D2D"/>
                </a:solidFill>
                <a:effectLst/>
                <a:latin typeface="Inconsolata" pitchFamily="1" charset="0"/>
              </a:rPr>
              <a:t>:</a:t>
            </a:r>
            <a:r>
              <a:rPr kumimoji="0" lang="en-US" altLang="en-US" sz="2000" b="0" i="0" u="none" strike="noStrike" cap="none" normalizeH="0" baseline="0" dirty="0">
                <a:ln>
                  <a:noFill/>
                </a:ln>
                <a:solidFill>
                  <a:srgbClr val="40A070"/>
                </a:solidFill>
                <a:effectLst/>
                <a:latin typeface="Inconsolata" pitchFamily="1" charset="0"/>
              </a:rPr>
              <a:t>6</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[('At', 'IN'), ('eight', 'CD'), ("o'clock", 'JJ'), ('on', 'IN’),</a:t>
            </a:r>
            <a:r>
              <a:rPr kumimoji="0" lang="en-US" altLang="en-US" sz="2000" b="0" i="0" u="none" strike="noStrike" cap="none" normalizeH="0" baseline="0" dirty="0">
                <a:ln>
                  <a:noFill/>
                </a:ln>
                <a:solidFill>
                  <a:srgbClr val="2D2D2D"/>
                </a:solidFill>
                <a:effectLst/>
                <a:latin typeface="Inconsolata" pitchFamily="1" charset="0"/>
              </a:rPr>
              <a:t> </a:t>
            </a:r>
            <a:br>
              <a:rPr kumimoji="0" lang="en-US" altLang="en-US" sz="2000" b="0" i="0" u="none" strike="noStrike" cap="none" normalizeH="0" baseline="0" dirty="0">
                <a:ln>
                  <a:noFill/>
                </a:ln>
                <a:solidFill>
                  <a:srgbClr val="2D2D2D"/>
                </a:solidFill>
                <a:effectLst/>
                <a:latin typeface="Inconsolata" pitchFamily="1" charset="0"/>
              </a:rPr>
            </a:b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('Thursday', 'NNP'), ('morning', 'NN’)]</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EE78774F-5073-4C99-9CC0-BD50580ABA11}"/>
              </a:ext>
            </a:extLst>
          </p:cNvPr>
          <p:cNvSpPr>
            <a:spLocks noGrp="1" noChangeArrowheads="1"/>
          </p:cNvSpPr>
          <p:nvPr>
            <p:ph idx="1"/>
          </p:nvPr>
        </p:nvSpPr>
        <p:spPr bwMode="auto">
          <a:xfrm>
            <a:off x="838199" y="3594089"/>
            <a:ext cx="8745984" cy="2868684"/>
          </a:xfrm>
          <a:prstGeom prst="rect">
            <a:avLst/>
          </a:prstGeom>
          <a:solidFill>
            <a:srgbClr val="DADAD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30000"/>
              </a:spcBef>
              <a:spcAft>
                <a:spcPct val="0"/>
              </a:spcAft>
              <a:buClrTx/>
              <a:buSzTx/>
              <a:buFontTx/>
              <a:buNone/>
              <a:tabLst/>
            </a:pP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entities</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a:ln>
                  <a:noFill/>
                </a:ln>
                <a:solidFill>
                  <a:srgbClr val="666666"/>
                </a:solidFill>
                <a:effectLst/>
                <a:latin typeface="Arial" panose="020B0604020202020204" pitchFamily="34" charset="0"/>
              </a:rPr>
              <a:t>=</a:t>
            </a:r>
            <a:r>
              <a:rPr kumimoji="0" lang="en-US" altLang="en-US" sz="2000" b="0" i="0" u="none" strike="noStrike" cap="none" normalizeH="0" baseline="0" dirty="0">
                <a:ln>
                  <a:noFill/>
                </a:ln>
                <a:solidFill>
                  <a:srgbClr val="2D2D2D"/>
                </a:solidFill>
                <a:effectLst/>
                <a:latin typeface="Inconsolata" pitchFamily="1" charset="0"/>
              </a:rPr>
              <a:t> </a:t>
            </a:r>
            <a:r>
              <a:rPr kumimoji="0" lang="en-US" altLang="en-US" sz="2000" b="0" i="0" u="none" strike="noStrike" cap="none" normalizeH="0" baseline="0" dirty="0" err="1">
                <a:ln>
                  <a:noFill/>
                </a:ln>
                <a:solidFill>
                  <a:schemeClr val="tx1"/>
                </a:solidFill>
                <a:effectLst/>
                <a:latin typeface="Arial" panose="020B0604020202020204" pitchFamily="34" charset="0"/>
              </a:rPr>
              <a:t>nltk</a:t>
            </a:r>
            <a:r>
              <a:rPr kumimoji="0" lang="en-US" altLang="en-US" sz="2000" b="0" i="0" u="none" strike="noStrike" cap="none" normalizeH="0" baseline="0" dirty="0" err="1">
                <a:ln>
                  <a:noFill/>
                </a:ln>
                <a:solidFill>
                  <a:srgbClr val="666666"/>
                </a:solidFill>
                <a:effectLst/>
                <a:latin typeface="Arial" panose="020B0604020202020204" pitchFamily="34" charset="0"/>
              </a:rPr>
              <a:t>.</a:t>
            </a:r>
            <a:r>
              <a:rPr kumimoji="0" lang="en-US" altLang="en-US" sz="2000" b="0" i="0" u="none" strike="noStrike" cap="none" normalizeH="0" baseline="0" dirty="0" err="1">
                <a:ln>
                  <a:noFill/>
                </a:ln>
                <a:solidFill>
                  <a:schemeClr val="tx1"/>
                </a:solidFill>
                <a:effectLst/>
                <a:latin typeface="Arial" panose="020B0604020202020204" pitchFamily="34" charset="0"/>
              </a:rPr>
              <a:t>chunk</a:t>
            </a:r>
            <a:r>
              <a:rPr kumimoji="0" lang="en-US" altLang="en-US" sz="2000" b="0" i="0" u="none" strike="noStrike" cap="none" normalizeH="0" baseline="0" dirty="0" err="1">
                <a:ln>
                  <a:noFill/>
                </a:ln>
                <a:solidFill>
                  <a:srgbClr val="666666"/>
                </a:solidFill>
                <a:effectLst/>
                <a:latin typeface="Arial" panose="020B0604020202020204" pitchFamily="34" charset="0"/>
              </a:rPr>
              <a:t>.</a:t>
            </a:r>
            <a:r>
              <a:rPr kumimoji="0" lang="en-US" altLang="en-US" sz="2000" b="0" i="0" u="none" strike="noStrike" cap="none" normalizeH="0" baseline="0" dirty="0" err="1">
                <a:ln>
                  <a:noFill/>
                </a:ln>
                <a:solidFill>
                  <a:schemeClr val="tx1"/>
                </a:solidFill>
                <a:effectLst/>
                <a:latin typeface="Arial" panose="020B0604020202020204" pitchFamily="34" charset="0"/>
              </a:rPr>
              <a:t>ne_chunk</a:t>
            </a:r>
            <a:r>
              <a:rPr kumimoji="0" lang="en-US" altLang="en-US" sz="2000" b="0" i="0" u="none" strike="noStrike" cap="none" normalizeH="0" baseline="0" dirty="0">
                <a:ln>
                  <a:noFill/>
                </a:ln>
                <a:solidFill>
                  <a:srgbClr val="2D2D2D"/>
                </a:solidFill>
                <a:effectLst/>
                <a:latin typeface="Inconsolata" pitchFamily="1" charset="0"/>
              </a:rPr>
              <a:t>(</a:t>
            </a:r>
            <a:r>
              <a:rPr kumimoji="0" lang="en-US" altLang="en-US" sz="2000" b="0" i="0" u="none" strike="noStrike" cap="none" normalizeH="0" baseline="0" dirty="0">
                <a:ln>
                  <a:noFill/>
                </a:ln>
                <a:solidFill>
                  <a:schemeClr val="tx1"/>
                </a:solidFill>
                <a:effectLst/>
                <a:latin typeface="Arial" panose="020B0604020202020204" pitchFamily="34" charset="0"/>
              </a:rPr>
              <a:t>tagged</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kumimoji="0" lang="en-US" altLang="en-US" sz="2000" b="1" i="0" u="none" strike="noStrike" cap="none" normalizeH="0" baseline="0" dirty="0">
                <a:ln>
                  <a:noFill/>
                </a:ln>
                <a:solidFill>
                  <a:srgbClr val="C65D09"/>
                </a:solidFill>
                <a:effectLst/>
                <a:latin typeface="inherit"/>
              </a:rPr>
              <a:t>&gt;&gt;&gt; </a:t>
            </a:r>
            <a:r>
              <a:rPr kumimoji="0" lang="en-US" altLang="en-US" sz="2000" b="0" i="0" u="none" strike="noStrike" cap="none" normalizeH="0" baseline="0" dirty="0">
                <a:ln>
                  <a:noFill/>
                </a:ln>
                <a:solidFill>
                  <a:schemeClr val="tx1"/>
                </a:solidFill>
                <a:effectLst/>
                <a:latin typeface="Arial" panose="020B0604020202020204" pitchFamily="34" charset="0"/>
              </a:rPr>
              <a:t>entities</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lang="en-US" altLang="en-US" sz="2000" dirty="0">
                <a:solidFill>
                  <a:srgbClr val="2D2D2D"/>
                </a:solidFill>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Tree('S', [('At', 'IN'), ('eight', 'CD'), ("o'clock", 'JJ’),</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lang="en-US" altLang="en-US" sz="2000" dirty="0">
                <a:solidFill>
                  <a:srgbClr val="2D2D2D"/>
                </a:solidFill>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('on', 'IN'), ('Thursday', 'NNP’), ('morning', 'NN’),</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kumimoji="0" lang="en-US" altLang="en-US" sz="2000" b="0" i="0" u="none" strike="noStrike" cap="none" normalizeH="0" baseline="0" dirty="0">
                <a:ln>
                  <a:noFill/>
                </a:ln>
                <a:solidFill>
                  <a:srgbClr val="888888"/>
                </a:solidFill>
                <a:effectLst/>
                <a:latin typeface="Inconsolata" pitchFamily="1" charset="0"/>
              </a:rPr>
              <a:t>	Tree('PERSON', [('Arthur', 'NNP')]),</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lang="en-US" altLang="en-US" sz="2000" dirty="0">
                <a:solidFill>
                  <a:srgbClr val="2D2D2D"/>
                </a:solidFill>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('did', 'VBD'), ("</a:t>
            </a:r>
            <a:r>
              <a:rPr kumimoji="0" lang="en-US" altLang="en-US" sz="2000" b="0" i="0" u="none" strike="noStrike" cap="none" normalizeH="0" baseline="0" dirty="0" err="1">
                <a:ln>
                  <a:noFill/>
                </a:ln>
                <a:solidFill>
                  <a:srgbClr val="888888"/>
                </a:solidFill>
                <a:effectLst/>
                <a:latin typeface="Inconsolata" pitchFamily="1" charset="0"/>
              </a:rPr>
              <a:t>n't</a:t>
            </a:r>
            <a:r>
              <a:rPr kumimoji="0" lang="en-US" altLang="en-US" sz="2000" b="0" i="0" u="none" strike="noStrike" cap="none" normalizeH="0" baseline="0" dirty="0">
                <a:ln>
                  <a:noFill/>
                </a:ln>
                <a:solidFill>
                  <a:srgbClr val="888888"/>
                </a:solidFill>
                <a:effectLst/>
                <a:latin typeface="Inconsolata" pitchFamily="1" charset="0"/>
              </a:rPr>
              <a:t>", 'RB'), ('feel', 'VB’),</a:t>
            </a:r>
            <a:r>
              <a:rPr kumimoji="0" lang="en-US" altLang="en-US" sz="2000" b="0" i="0" u="none" strike="noStrike" cap="none" normalizeH="0" baseline="0" dirty="0">
                <a:ln>
                  <a:noFill/>
                </a:ln>
                <a:solidFill>
                  <a:srgbClr val="2D2D2D"/>
                </a:solidFill>
                <a:effectLst/>
                <a:latin typeface="Inconsolata" pitchFamily="1" charset="0"/>
              </a:rPr>
              <a:t> </a:t>
            </a:r>
          </a:p>
          <a:p>
            <a:pPr marL="0" marR="0" lvl="0" indent="0" algn="l" defTabSz="914400" rtl="0" eaLnBrk="0" fontAlgn="base" latinLnBrk="0" hangingPunct="0">
              <a:lnSpc>
                <a:spcPct val="100000"/>
              </a:lnSpc>
              <a:spcBef>
                <a:spcPct val="30000"/>
              </a:spcBef>
              <a:spcAft>
                <a:spcPct val="0"/>
              </a:spcAft>
              <a:buClrTx/>
              <a:buSzTx/>
              <a:buFontTx/>
              <a:buNone/>
              <a:tabLst/>
            </a:pPr>
            <a:r>
              <a:rPr lang="en-US" altLang="en-US" sz="2000" dirty="0">
                <a:solidFill>
                  <a:srgbClr val="2D2D2D"/>
                </a:solidFill>
                <a:latin typeface="Inconsolata" pitchFamily="1" charset="0"/>
              </a:rPr>
              <a:t>	</a:t>
            </a:r>
            <a:r>
              <a:rPr kumimoji="0" lang="en-US" altLang="en-US" sz="2000" b="0" i="0" u="none" strike="noStrike" cap="none" normalizeH="0" baseline="0" dirty="0">
                <a:ln>
                  <a:noFill/>
                </a:ln>
                <a:solidFill>
                  <a:srgbClr val="888888"/>
                </a:solidFill>
                <a:effectLst/>
                <a:latin typeface="Inconsolata" pitchFamily="1" charset="0"/>
              </a:rPr>
              <a:t>('very', 'RB'), ('good', 'JJ'), ('.', '.')])</a:t>
            </a:r>
            <a:r>
              <a:rPr kumimoji="0" lang="en-US" altLang="en-US" sz="2000" b="0" i="0" u="none" strike="noStrike" cap="none" normalizeH="0" baseline="0" dirty="0">
                <a:ln>
                  <a:noFill/>
                </a:ln>
                <a:solidFill>
                  <a:schemeClr val="tx1"/>
                </a:solidFill>
                <a:effectLst/>
              </a:rPr>
              <a:t>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42715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B08E3-E969-4A71-8102-13159929F111}"/>
              </a:ext>
            </a:extLst>
          </p:cNvPr>
          <p:cNvSpPr>
            <a:spLocks noGrp="1"/>
          </p:cNvSpPr>
          <p:nvPr>
            <p:ph type="title"/>
          </p:nvPr>
        </p:nvSpPr>
        <p:spPr/>
        <p:txBody>
          <a:bodyPr/>
          <a:lstStyle/>
          <a:p>
            <a:r>
              <a:rPr lang="en-GB" dirty="0"/>
              <a:t>Encoding text</a:t>
            </a:r>
          </a:p>
        </p:txBody>
      </p:sp>
      <p:sp>
        <p:nvSpPr>
          <p:cNvPr id="3" name="Content Placeholder 2">
            <a:extLst>
              <a:ext uri="{FF2B5EF4-FFF2-40B4-BE49-F238E27FC236}">
                <a16:creationId xmlns:a16="http://schemas.microsoft.com/office/drawing/2014/main" id="{6BBEF144-98D0-44BB-BEEF-0F41A7C597EA}"/>
              </a:ext>
            </a:extLst>
          </p:cNvPr>
          <p:cNvSpPr>
            <a:spLocks noGrp="1"/>
          </p:cNvSpPr>
          <p:nvPr>
            <p:ph idx="1"/>
          </p:nvPr>
        </p:nvSpPr>
        <p:spPr>
          <a:xfrm>
            <a:off x="737532" y="1525584"/>
            <a:ext cx="4413308" cy="4825696"/>
          </a:xfrm>
        </p:spPr>
        <p:txBody>
          <a:bodyPr>
            <a:normAutofit lnSpcReduction="10000"/>
          </a:bodyPr>
          <a:lstStyle/>
          <a:p>
            <a:pPr marL="0" indent="0">
              <a:buNone/>
            </a:pPr>
            <a:r>
              <a:rPr lang="en-GB" dirty="0"/>
              <a:t>Typically a string of words needs to be encoded into a useable form. Several related approaches can be used. The simplest is one-hot encoding.</a:t>
            </a:r>
          </a:p>
          <a:p>
            <a:pPr marL="0" indent="0">
              <a:buNone/>
            </a:pPr>
            <a:r>
              <a:rPr lang="en-GB" dirty="0"/>
              <a:t>One-hot encoding can be done to characters or words.</a:t>
            </a:r>
          </a:p>
          <a:p>
            <a:pPr marL="0" indent="0">
              <a:buNone/>
            </a:pPr>
            <a:r>
              <a:rPr lang="en-GB" dirty="0"/>
              <a:t>One-hot coding of a word  has more information and hence meaning than one-hot coding of a character.</a:t>
            </a:r>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52771561-2245-4304-A565-FA104BF2A34E}"/>
              </a:ext>
            </a:extLst>
          </p:cNvPr>
          <p:cNvGraphicFramePr>
            <a:graphicFrameLocks noGrp="1"/>
          </p:cNvGraphicFramePr>
          <p:nvPr>
            <p:extLst>
              <p:ext uri="{D42A27DB-BD31-4B8C-83A1-F6EECF244321}">
                <p14:modId xmlns:p14="http://schemas.microsoft.com/office/powerpoint/2010/main" val="3689307260"/>
              </p:ext>
            </p:extLst>
          </p:nvPr>
        </p:nvGraphicFramePr>
        <p:xfrm>
          <a:off x="5373666" y="1690688"/>
          <a:ext cx="6292242" cy="4495488"/>
        </p:xfrm>
        <a:graphic>
          <a:graphicData uri="http://schemas.openxmlformats.org/drawingml/2006/table">
            <a:tbl>
              <a:tblPr firstRow="1" bandRow="1">
                <a:tableStyleId>{5C22544A-7EE6-4342-B048-85BDC9FD1C3A}</a:tableStyleId>
              </a:tblPr>
              <a:tblGrid>
                <a:gridCol w="699138">
                  <a:extLst>
                    <a:ext uri="{9D8B030D-6E8A-4147-A177-3AD203B41FA5}">
                      <a16:colId xmlns:a16="http://schemas.microsoft.com/office/drawing/2014/main" val="910639908"/>
                    </a:ext>
                  </a:extLst>
                </a:gridCol>
                <a:gridCol w="699138">
                  <a:extLst>
                    <a:ext uri="{9D8B030D-6E8A-4147-A177-3AD203B41FA5}">
                      <a16:colId xmlns:a16="http://schemas.microsoft.com/office/drawing/2014/main" val="4190571679"/>
                    </a:ext>
                  </a:extLst>
                </a:gridCol>
                <a:gridCol w="699138">
                  <a:extLst>
                    <a:ext uri="{9D8B030D-6E8A-4147-A177-3AD203B41FA5}">
                      <a16:colId xmlns:a16="http://schemas.microsoft.com/office/drawing/2014/main" val="980226023"/>
                    </a:ext>
                  </a:extLst>
                </a:gridCol>
                <a:gridCol w="699138">
                  <a:extLst>
                    <a:ext uri="{9D8B030D-6E8A-4147-A177-3AD203B41FA5}">
                      <a16:colId xmlns:a16="http://schemas.microsoft.com/office/drawing/2014/main" val="2562238773"/>
                    </a:ext>
                  </a:extLst>
                </a:gridCol>
                <a:gridCol w="699138">
                  <a:extLst>
                    <a:ext uri="{9D8B030D-6E8A-4147-A177-3AD203B41FA5}">
                      <a16:colId xmlns:a16="http://schemas.microsoft.com/office/drawing/2014/main" val="765537636"/>
                    </a:ext>
                  </a:extLst>
                </a:gridCol>
                <a:gridCol w="699138">
                  <a:extLst>
                    <a:ext uri="{9D8B030D-6E8A-4147-A177-3AD203B41FA5}">
                      <a16:colId xmlns:a16="http://schemas.microsoft.com/office/drawing/2014/main" val="3941928948"/>
                    </a:ext>
                  </a:extLst>
                </a:gridCol>
                <a:gridCol w="699138">
                  <a:extLst>
                    <a:ext uri="{9D8B030D-6E8A-4147-A177-3AD203B41FA5}">
                      <a16:colId xmlns:a16="http://schemas.microsoft.com/office/drawing/2014/main" val="127520611"/>
                    </a:ext>
                  </a:extLst>
                </a:gridCol>
                <a:gridCol w="699138">
                  <a:extLst>
                    <a:ext uri="{9D8B030D-6E8A-4147-A177-3AD203B41FA5}">
                      <a16:colId xmlns:a16="http://schemas.microsoft.com/office/drawing/2014/main" val="3528924952"/>
                    </a:ext>
                  </a:extLst>
                </a:gridCol>
                <a:gridCol w="699138">
                  <a:extLst>
                    <a:ext uri="{9D8B030D-6E8A-4147-A177-3AD203B41FA5}">
                      <a16:colId xmlns:a16="http://schemas.microsoft.com/office/drawing/2014/main" val="3327000377"/>
                    </a:ext>
                  </a:extLst>
                </a:gridCol>
              </a:tblGrid>
              <a:tr h="516216">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206404352"/>
                  </a:ext>
                </a:extLst>
              </a:tr>
              <a:tr h="516216">
                <a:tc>
                  <a:txBody>
                    <a:bodyPr/>
                    <a:lstStyle/>
                    <a:p>
                      <a:r>
                        <a:rPr lang="en-GB" dirty="0">
                          <a:solidFill>
                            <a:schemeClr val="bg1"/>
                          </a:solidFill>
                        </a:rPr>
                        <a:t>the</a:t>
                      </a:r>
                    </a:p>
                  </a:txBody>
                  <a:tcPr>
                    <a:solidFill>
                      <a:schemeClr val="accent1"/>
                    </a:solidFill>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73097606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cat</a:t>
                      </a:r>
                    </a:p>
                  </a:txBody>
                  <a:tcPr>
                    <a:solidFill>
                      <a:schemeClr val="accent1"/>
                    </a:solidFill>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032863351"/>
                  </a:ext>
                </a:extLst>
              </a:tr>
              <a:tr h="516216">
                <a:tc>
                  <a:txBody>
                    <a:bodyPr/>
                    <a:lstStyle/>
                    <a:p>
                      <a:r>
                        <a:rPr lang="en-GB" dirty="0">
                          <a:solidFill>
                            <a:schemeClr val="bg1"/>
                          </a:solidFill>
                        </a:rPr>
                        <a:t>sat</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2878121802"/>
                  </a:ext>
                </a:extLst>
              </a:tr>
              <a:tr h="516216">
                <a:tc>
                  <a:txBody>
                    <a:bodyPr/>
                    <a:lstStyle/>
                    <a:p>
                      <a:r>
                        <a:rPr lang="en-GB" dirty="0">
                          <a:solidFill>
                            <a:schemeClr val="bg1"/>
                          </a:solidFill>
                        </a:rPr>
                        <a:t>on</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3562460496"/>
                  </a:ext>
                </a:extLst>
              </a:tr>
              <a:tr h="516216">
                <a:tc>
                  <a:txBody>
                    <a:bodyPr/>
                    <a:lstStyle/>
                    <a:p>
                      <a:r>
                        <a:rPr lang="en-GB" dirty="0">
                          <a:solidFill>
                            <a:schemeClr val="bg1"/>
                          </a:solidFill>
                        </a:rPr>
                        <a:t>mat</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031322335"/>
                  </a:ext>
                </a:extLst>
              </a:tr>
              <a:tr h="516216">
                <a:tc>
                  <a:txBody>
                    <a:bodyPr/>
                    <a:lstStyle/>
                    <a:p>
                      <a:r>
                        <a:rPr lang="en-GB" dirty="0">
                          <a:solidFill>
                            <a:schemeClr val="bg1"/>
                          </a:solidFill>
                        </a:rPr>
                        <a:t>and</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70061028"/>
                  </a:ext>
                </a:extLst>
              </a:tr>
              <a:tr h="516216">
                <a:tc>
                  <a:txBody>
                    <a:bodyPr/>
                    <a:lstStyle/>
                    <a:p>
                      <a:r>
                        <a:rPr lang="en-GB" dirty="0">
                          <a:solidFill>
                            <a:schemeClr val="bg1"/>
                          </a:solidFill>
                        </a:rPr>
                        <a:t>Then</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949869748"/>
                  </a:ext>
                </a:extLst>
              </a:tr>
              <a:tr h="516216">
                <a:tc>
                  <a:txBody>
                    <a:bodyPr/>
                    <a:lstStyle/>
                    <a:p>
                      <a:r>
                        <a:rPr lang="en-GB" dirty="0">
                          <a:solidFill>
                            <a:schemeClr val="bg1"/>
                          </a:solidFill>
                        </a:rPr>
                        <a:t>Stool</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4081809851"/>
                  </a:ext>
                </a:extLst>
              </a:tr>
            </a:tbl>
          </a:graphicData>
        </a:graphic>
      </p:graphicFrame>
    </p:spTree>
    <p:extLst>
      <p:ext uri="{BB962C8B-B14F-4D97-AF65-F5344CB8AC3E}">
        <p14:creationId xmlns:p14="http://schemas.microsoft.com/office/powerpoint/2010/main" val="1636455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EBF59-70E9-43F4-AF78-F3CD2926AC0A}"/>
              </a:ext>
            </a:extLst>
          </p:cNvPr>
          <p:cNvSpPr>
            <a:spLocks noGrp="1"/>
          </p:cNvSpPr>
          <p:nvPr>
            <p:ph type="title"/>
          </p:nvPr>
        </p:nvSpPr>
        <p:spPr/>
        <p:txBody>
          <a:bodyPr/>
          <a:lstStyle/>
          <a:p>
            <a:r>
              <a:rPr lang="en-GB" dirty="0"/>
              <a:t>Bag of words</a:t>
            </a:r>
          </a:p>
        </p:txBody>
      </p:sp>
      <p:sp>
        <p:nvSpPr>
          <p:cNvPr id="3" name="Content Placeholder 2">
            <a:extLst>
              <a:ext uri="{FF2B5EF4-FFF2-40B4-BE49-F238E27FC236}">
                <a16:creationId xmlns:a16="http://schemas.microsoft.com/office/drawing/2014/main" id="{03203F69-10DB-4EED-B163-A62121224534}"/>
              </a:ext>
            </a:extLst>
          </p:cNvPr>
          <p:cNvSpPr>
            <a:spLocks noGrp="1"/>
          </p:cNvSpPr>
          <p:nvPr>
            <p:ph idx="1"/>
          </p:nvPr>
        </p:nvSpPr>
        <p:spPr>
          <a:xfrm>
            <a:off x="213986" y="1690688"/>
            <a:ext cx="5159680" cy="4495488"/>
          </a:xfrm>
        </p:spPr>
        <p:txBody>
          <a:bodyPr>
            <a:normAutofit/>
          </a:bodyPr>
          <a:lstStyle/>
          <a:p>
            <a:pPr marL="0" indent="0">
              <a:buNone/>
            </a:pPr>
            <a:r>
              <a:rPr lang="en-GB" sz="2400" dirty="0"/>
              <a:t>Bag of words extends one hot coding by counting the number of instances of a word (token).</a:t>
            </a:r>
          </a:p>
          <a:p>
            <a:pPr marL="0" indent="0">
              <a:buNone/>
            </a:pPr>
            <a:r>
              <a:rPr lang="en-GB" sz="2400" b="0" i="0" dirty="0">
                <a:solidFill>
                  <a:srgbClr val="000000"/>
                </a:solidFill>
                <a:effectLst/>
                <a:latin typeface="Segoe UI" panose="020B0502040204020203" pitchFamily="34" charset="0"/>
              </a:rPr>
              <a:t>You can also think of </a:t>
            </a:r>
            <a:r>
              <a:rPr lang="en-GB" sz="2400" b="0" i="0" dirty="0" err="1">
                <a:solidFill>
                  <a:srgbClr val="000000"/>
                </a:solidFill>
                <a:effectLst/>
                <a:latin typeface="Segoe UI" panose="020B0502040204020203" pitchFamily="34" charset="0"/>
              </a:rPr>
              <a:t>BoW</a:t>
            </a:r>
            <a:r>
              <a:rPr lang="en-GB" sz="2400" b="0" i="0" dirty="0">
                <a:solidFill>
                  <a:srgbClr val="000000"/>
                </a:solidFill>
                <a:effectLst/>
                <a:latin typeface="Segoe UI" panose="020B0502040204020203" pitchFamily="34" charset="0"/>
              </a:rPr>
              <a:t> as a sum of all one-hot-encoded vectors for individual words in the text.</a:t>
            </a:r>
          </a:p>
          <a:p>
            <a:pPr marL="0" indent="0">
              <a:buNone/>
            </a:pPr>
            <a:endParaRPr lang="en-GB" sz="2400" dirty="0">
              <a:solidFill>
                <a:srgbClr val="000000"/>
              </a:solidFill>
              <a:latin typeface="Segoe UI" panose="020B0502040204020203" pitchFamily="34" charset="0"/>
            </a:endParaRPr>
          </a:p>
          <a:p>
            <a:pPr marL="0" indent="0">
              <a:buNone/>
            </a:pPr>
            <a:r>
              <a:rPr lang="en-GB" sz="2400" dirty="0" err="1">
                <a:solidFill>
                  <a:srgbClr val="000000"/>
                </a:solidFill>
                <a:latin typeface="Segoe UI" panose="020B0502040204020203" pitchFamily="34" charset="0"/>
              </a:rPr>
              <a:t>Eg</a:t>
            </a:r>
            <a:endParaRPr lang="en-GB" sz="2400" dirty="0"/>
          </a:p>
          <a:p>
            <a:pPr marL="0" indent="0">
              <a:buNone/>
            </a:pPr>
            <a:r>
              <a:rPr lang="en-GB" sz="2400" dirty="0"/>
              <a:t>“The cat sat on the mat and then sat on the stool”</a:t>
            </a:r>
          </a:p>
        </p:txBody>
      </p:sp>
      <p:graphicFrame>
        <p:nvGraphicFramePr>
          <p:cNvPr id="4" name="Table 4">
            <a:extLst>
              <a:ext uri="{FF2B5EF4-FFF2-40B4-BE49-F238E27FC236}">
                <a16:creationId xmlns:a16="http://schemas.microsoft.com/office/drawing/2014/main" id="{28C43FCB-FBA6-4117-8F92-805762F2CE2D}"/>
              </a:ext>
            </a:extLst>
          </p:cNvPr>
          <p:cNvGraphicFramePr>
            <a:graphicFrameLocks noGrp="1"/>
          </p:cNvGraphicFramePr>
          <p:nvPr>
            <p:extLst>
              <p:ext uri="{D42A27DB-BD31-4B8C-83A1-F6EECF244321}">
                <p14:modId xmlns:p14="http://schemas.microsoft.com/office/powerpoint/2010/main" val="3506942654"/>
              </p:ext>
            </p:extLst>
          </p:nvPr>
        </p:nvGraphicFramePr>
        <p:xfrm>
          <a:off x="5373666" y="1690688"/>
          <a:ext cx="6292242" cy="4495488"/>
        </p:xfrm>
        <a:graphic>
          <a:graphicData uri="http://schemas.openxmlformats.org/drawingml/2006/table">
            <a:tbl>
              <a:tblPr firstRow="1" bandRow="1">
                <a:tableStyleId>{5C22544A-7EE6-4342-B048-85BDC9FD1C3A}</a:tableStyleId>
              </a:tblPr>
              <a:tblGrid>
                <a:gridCol w="699138">
                  <a:extLst>
                    <a:ext uri="{9D8B030D-6E8A-4147-A177-3AD203B41FA5}">
                      <a16:colId xmlns:a16="http://schemas.microsoft.com/office/drawing/2014/main" val="910639908"/>
                    </a:ext>
                  </a:extLst>
                </a:gridCol>
                <a:gridCol w="699138">
                  <a:extLst>
                    <a:ext uri="{9D8B030D-6E8A-4147-A177-3AD203B41FA5}">
                      <a16:colId xmlns:a16="http://schemas.microsoft.com/office/drawing/2014/main" val="4190571679"/>
                    </a:ext>
                  </a:extLst>
                </a:gridCol>
                <a:gridCol w="699138">
                  <a:extLst>
                    <a:ext uri="{9D8B030D-6E8A-4147-A177-3AD203B41FA5}">
                      <a16:colId xmlns:a16="http://schemas.microsoft.com/office/drawing/2014/main" val="980226023"/>
                    </a:ext>
                  </a:extLst>
                </a:gridCol>
                <a:gridCol w="699138">
                  <a:extLst>
                    <a:ext uri="{9D8B030D-6E8A-4147-A177-3AD203B41FA5}">
                      <a16:colId xmlns:a16="http://schemas.microsoft.com/office/drawing/2014/main" val="2562238773"/>
                    </a:ext>
                  </a:extLst>
                </a:gridCol>
                <a:gridCol w="699138">
                  <a:extLst>
                    <a:ext uri="{9D8B030D-6E8A-4147-A177-3AD203B41FA5}">
                      <a16:colId xmlns:a16="http://schemas.microsoft.com/office/drawing/2014/main" val="765537636"/>
                    </a:ext>
                  </a:extLst>
                </a:gridCol>
                <a:gridCol w="699138">
                  <a:extLst>
                    <a:ext uri="{9D8B030D-6E8A-4147-A177-3AD203B41FA5}">
                      <a16:colId xmlns:a16="http://schemas.microsoft.com/office/drawing/2014/main" val="3941928948"/>
                    </a:ext>
                  </a:extLst>
                </a:gridCol>
                <a:gridCol w="699138">
                  <a:extLst>
                    <a:ext uri="{9D8B030D-6E8A-4147-A177-3AD203B41FA5}">
                      <a16:colId xmlns:a16="http://schemas.microsoft.com/office/drawing/2014/main" val="127520611"/>
                    </a:ext>
                  </a:extLst>
                </a:gridCol>
                <a:gridCol w="699138">
                  <a:extLst>
                    <a:ext uri="{9D8B030D-6E8A-4147-A177-3AD203B41FA5}">
                      <a16:colId xmlns:a16="http://schemas.microsoft.com/office/drawing/2014/main" val="3528924952"/>
                    </a:ext>
                  </a:extLst>
                </a:gridCol>
                <a:gridCol w="699138">
                  <a:extLst>
                    <a:ext uri="{9D8B030D-6E8A-4147-A177-3AD203B41FA5}">
                      <a16:colId xmlns:a16="http://schemas.microsoft.com/office/drawing/2014/main" val="3327000377"/>
                    </a:ext>
                  </a:extLst>
                </a:gridCol>
              </a:tblGrid>
              <a:tr h="516216">
                <a:tc>
                  <a:txBody>
                    <a:bodyPr/>
                    <a:lstStyle/>
                    <a:p>
                      <a:endParaRPr lang="en-GB" dirty="0"/>
                    </a:p>
                  </a:txBody>
                  <a:tcPr/>
                </a:tc>
                <a:tc>
                  <a:txBody>
                    <a:bodyPr/>
                    <a:lstStyle/>
                    <a:p>
                      <a:r>
                        <a:rPr lang="en-GB" dirty="0"/>
                        <a:t>the</a:t>
                      </a:r>
                    </a:p>
                  </a:txBody>
                  <a:tcPr/>
                </a:tc>
                <a:tc>
                  <a:txBody>
                    <a:bodyPr/>
                    <a:lstStyle/>
                    <a:p>
                      <a:r>
                        <a:rPr lang="en-GB" dirty="0"/>
                        <a:t>cat</a:t>
                      </a:r>
                    </a:p>
                  </a:txBody>
                  <a:tcPr/>
                </a:tc>
                <a:tc>
                  <a:txBody>
                    <a:bodyPr/>
                    <a:lstStyle/>
                    <a:p>
                      <a:r>
                        <a:rPr lang="en-GB" dirty="0"/>
                        <a:t>sat</a:t>
                      </a:r>
                    </a:p>
                  </a:txBody>
                  <a:tcPr/>
                </a:tc>
                <a:tc>
                  <a:txBody>
                    <a:bodyPr/>
                    <a:lstStyle/>
                    <a:p>
                      <a:r>
                        <a:rPr lang="en-GB" dirty="0"/>
                        <a:t>on</a:t>
                      </a:r>
                    </a:p>
                  </a:txBody>
                  <a:tcPr/>
                </a:tc>
                <a:tc>
                  <a:txBody>
                    <a:bodyPr/>
                    <a:lstStyle/>
                    <a:p>
                      <a:r>
                        <a:rPr lang="en-GB" dirty="0"/>
                        <a:t>mat</a:t>
                      </a:r>
                    </a:p>
                  </a:txBody>
                  <a:tcPr/>
                </a:tc>
                <a:tc>
                  <a:txBody>
                    <a:bodyPr/>
                    <a:lstStyle/>
                    <a:p>
                      <a:r>
                        <a:rPr lang="en-GB" dirty="0"/>
                        <a:t>and</a:t>
                      </a:r>
                    </a:p>
                  </a:txBody>
                  <a:tcPr/>
                </a:tc>
                <a:tc>
                  <a:txBody>
                    <a:bodyPr/>
                    <a:lstStyle/>
                    <a:p>
                      <a:r>
                        <a:rPr lang="en-GB" dirty="0"/>
                        <a:t>then</a:t>
                      </a:r>
                    </a:p>
                  </a:txBody>
                  <a:tcPr/>
                </a:tc>
                <a:tc>
                  <a:txBody>
                    <a:bodyPr/>
                    <a:lstStyle/>
                    <a:p>
                      <a:r>
                        <a:rPr lang="en-GB" dirty="0"/>
                        <a:t>stool</a:t>
                      </a:r>
                    </a:p>
                  </a:txBody>
                  <a:tcPr/>
                </a:tc>
                <a:extLst>
                  <a:ext uri="{0D108BD9-81ED-4DB2-BD59-A6C34878D82A}">
                    <a16:rowId xmlns:a16="http://schemas.microsoft.com/office/drawing/2014/main" val="2206404352"/>
                  </a:ext>
                </a:extLst>
              </a:tr>
              <a:tr h="516216">
                <a:tc>
                  <a:txBody>
                    <a:bodyPr/>
                    <a:lstStyle/>
                    <a:p>
                      <a:r>
                        <a:rPr lang="en-GB" dirty="0">
                          <a:solidFill>
                            <a:schemeClr val="bg1"/>
                          </a:solidFill>
                        </a:rPr>
                        <a:t>the</a:t>
                      </a:r>
                    </a:p>
                  </a:txBody>
                  <a:tcPr>
                    <a:solidFill>
                      <a:schemeClr val="accent1"/>
                    </a:solidFill>
                  </a:tcPr>
                </a:tc>
                <a:tc>
                  <a:txBody>
                    <a:bodyPr/>
                    <a:lstStyle/>
                    <a:p>
                      <a:r>
                        <a:rPr lang="en-GB" dirty="0"/>
                        <a:t>3</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73097606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cat</a:t>
                      </a:r>
                    </a:p>
                  </a:txBody>
                  <a:tcPr>
                    <a:solidFill>
                      <a:schemeClr val="accent1"/>
                    </a:solidFill>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032863351"/>
                  </a:ext>
                </a:extLst>
              </a:tr>
              <a:tr h="516216">
                <a:tc>
                  <a:txBody>
                    <a:bodyPr/>
                    <a:lstStyle/>
                    <a:p>
                      <a:r>
                        <a:rPr lang="en-GB" dirty="0">
                          <a:solidFill>
                            <a:schemeClr val="bg1"/>
                          </a:solidFill>
                        </a:rPr>
                        <a:t>sat</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2</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2878121802"/>
                  </a:ext>
                </a:extLst>
              </a:tr>
              <a:tr h="516216">
                <a:tc>
                  <a:txBody>
                    <a:bodyPr/>
                    <a:lstStyle/>
                    <a:p>
                      <a:r>
                        <a:rPr lang="en-GB" dirty="0">
                          <a:solidFill>
                            <a:schemeClr val="bg1"/>
                          </a:solidFill>
                        </a:rPr>
                        <a:t>on</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2</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3562460496"/>
                  </a:ext>
                </a:extLst>
              </a:tr>
              <a:tr h="516216">
                <a:tc>
                  <a:txBody>
                    <a:bodyPr/>
                    <a:lstStyle/>
                    <a:p>
                      <a:r>
                        <a:rPr lang="en-GB" dirty="0">
                          <a:solidFill>
                            <a:schemeClr val="bg1"/>
                          </a:solidFill>
                        </a:rPr>
                        <a:t>mat</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4031322335"/>
                  </a:ext>
                </a:extLst>
              </a:tr>
              <a:tr h="516216">
                <a:tc>
                  <a:txBody>
                    <a:bodyPr/>
                    <a:lstStyle/>
                    <a:p>
                      <a:r>
                        <a:rPr lang="en-GB" dirty="0">
                          <a:solidFill>
                            <a:schemeClr val="bg1"/>
                          </a:solidFill>
                        </a:rPr>
                        <a:t>and</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70061028"/>
                  </a:ext>
                </a:extLst>
              </a:tr>
              <a:tr h="516216">
                <a:tc>
                  <a:txBody>
                    <a:bodyPr/>
                    <a:lstStyle/>
                    <a:p>
                      <a:r>
                        <a:rPr lang="en-GB" dirty="0">
                          <a:solidFill>
                            <a:schemeClr val="bg1"/>
                          </a:solidFill>
                        </a:rPr>
                        <a:t>Then</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949869748"/>
                  </a:ext>
                </a:extLst>
              </a:tr>
              <a:tr h="516216">
                <a:tc>
                  <a:txBody>
                    <a:bodyPr/>
                    <a:lstStyle/>
                    <a:p>
                      <a:r>
                        <a:rPr lang="en-GB" dirty="0">
                          <a:solidFill>
                            <a:schemeClr val="bg1"/>
                          </a:solidFill>
                        </a:rPr>
                        <a:t>Stool</a:t>
                      </a:r>
                    </a:p>
                  </a:txBody>
                  <a:tcPr>
                    <a:solidFill>
                      <a:schemeClr val="accent1"/>
                    </a:solidFill>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4081809851"/>
                  </a:ext>
                </a:extLst>
              </a:tr>
            </a:tbl>
          </a:graphicData>
        </a:graphic>
      </p:graphicFrame>
    </p:spTree>
    <p:extLst>
      <p:ext uri="{BB962C8B-B14F-4D97-AF65-F5344CB8AC3E}">
        <p14:creationId xmlns:p14="http://schemas.microsoft.com/office/powerpoint/2010/main" val="37437047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94877-BEBE-4D04-8E89-6E6F15728931}"/>
              </a:ext>
            </a:extLst>
          </p:cNvPr>
          <p:cNvSpPr>
            <a:spLocks noGrp="1"/>
          </p:cNvSpPr>
          <p:nvPr>
            <p:ph type="title"/>
          </p:nvPr>
        </p:nvSpPr>
        <p:spPr/>
        <p:txBody>
          <a:bodyPr/>
          <a:lstStyle/>
          <a:p>
            <a:r>
              <a:rPr lang="en-GB" dirty="0"/>
              <a:t>Training a classifier</a:t>
            </a:r>
          </a:p>
        </p:txBody>
      </p:sp>
      <p:sp>
        <p:nvSpPr>
          <p:cNvPr id="3" name="Content Placeholder 2">
            <a:extLst>
              <a:ext uri="{FF2B5EF4-FFF2-40B4-BE49-F238E27FC236}">
                <a16:creationId xmlns:a16="http://schemas.microsoft.com/office/drawing/2014/main" id="{8CEE9A15-528D-4829-846E-8FDCE4CD4FDF}"/>
              </a:ext>
            </a:extLst>
          </p:cNvPr>
          <p:cNvSpPr>
            <a:spLocks noGrp="1"/>
          </p:cNvSpPr>
          <p:nvPr>
            <p:ph idx="1"/>
          </p:nvPr>
        </p:nvSpPr>
        <p:spPr>
          <a:xfrm>
            <a:off x="838200" y="1825625"/>
            <a:ext cx="10515600" cy="1055361"/>
          </a:xfrm>
        </p:spPr>
        <p:txBody>
          <a:bodyPr/>
          <a:lstStyle/>
          <a:p>
            <a:r>
              <a:rPr lang="en-GB" dirty="0"/>
              <a:t>We could use a bag of words to classify some text. </a:t>
            </a:r>
            <a:r>
              <a:rPr lang="en-GB" dirty="0" err="1"/>
              <a:t>Eg</a:t>
            </a:r>
            <a:r>
              <a:rPr lang="en-GB" dirty="0"/>
              <a:t> to tell whether the text is about the weather.</a:t>
            </a:r>
          </a:p>
          <a:p>
            <a:endParaRPr lang="en-GB" dirty="0"/>
          </a:p>
          <a:p>
            <a:endParaRPr lang="en-GB" dirty="0"/>
          </a:p>
        </p:txBody>
      </p:sp>
      <p:sp>
        <p:nvSpPr>
          <p:cNvPr id="4" name="TextBox 3">
            <a:extLst>
              <a:ext uri="{FF2B5EF4-FFF2-40B4-BE49-F238E27FC236}">
                <a16:creationId xmlns:a16="http://schemas.microsoft.com/office/drawing/2014/main" id="{F183DFBE-9D37-4E7B-9538-7038E1744A15}"/>
              </a:ext>
            </a:extLst>
          </p:cNvPr>
          <p:cNvSpPr txBox="1"/>
          <p:nvPr/>
        </p:nvSpPr>
        <p:spPr>
          <a:xfrm>
            <a:off x="838200" y="3429000"/>
            <a:ext cx="2531301" cy="147732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1000" b="0" i="0" dirty="0">
                <a:solidFill>
                  <a:srgbClr val="000000"/>
                </a:solidFill>
                <a:effectLst/>
                <a:latin typeface="arial" panose="020B0604020202020204" pitchFamily="34" charset="0"/>
              </a:rPr>
              <a:t>More cloud about generally with low cloud, mist and fog still towards eastern coasts where some spots of rain could fall.</a:t>
            </a:r>
            <a:br>
              <a:rPr lang="en-GB" sz="1000" dirty="0"/>
            </a:br>
            <a:br>
              <a:rPr lang="en-GB" sz="1000" dirty="0"/>
            </a:br>
            <a:r>
              <a:rPr lang="en-GB" sz="1000" b="0" i="0" dirty="0">
                <a:solidFill>
                  <a:srgbClr val="000000"/>
                </a:solidFill>
                <a:effectLst/>
                <a:latin typeface="arial" panose="020B0604020202020204" pitchFamily="34" charset="0"/>
              </a:rPr>
              <a:t>Through the day expect more widespread showers to develop, more so across northern, central regions of England as well as parts of Scotland. </a:t>
            </a:r>
            <a:endParaRPr lang="en-GB" sz="1000" dirty="0"/>
          </a:p>
        </p:txBody>
      </p:sp>
      <p:sp>
        <p:nvSpPr>
          <p:cNvPr id="5" name="Rectangle 4">
            <a:extLst>
              <a:ext uri="{FF2B5EF4-FFF2-40B4-BE49-F238E27FC236}">
                <a16:creationId xmlns:a16="http://schemas.microsoft.com/office/drawing/2014/main" id="{EC84E5B8-8015-45E9-9FA7-3E359241F4E1}"/>
              </a:ext>
            </a:extLst>
          </p:cNvPr>
          <p:cNvSpPr/>
          <p:nvPr/>
        </p:nvSpPr>
        <p:spPr>
          <a:xfrm>
            <a:off x="4208745" y="3015923"/>
            <a:ext cx="2693096" cy="22797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Weather forecast classifier</a:t>
            </a:r>
          </a:p>
        </p:txBody>
      </p:sp>
      <p:sp>
        <p:nvSpPr>
          <p:cNvPr id="6" name="Oval 5">
            <a:extLst>
              <a:ext uri="{FF2B5EF4-FFF2-40B4-BE49-F238E27FC236}">
                <a16:creationId xmlns:a16="http://schemas.microsoft.com/office/drawing/2014/main" id="{E1E2F0E7-1392-4ABF-A561-E0CA7DA09F5B}"/>
              </a:ext>
            </a:extLst>
          </p:cNvPr>
          <p:cNvSpPr/>
          <p:nvPr/>
        </p:nvSpPr>
        <p:spPr>
          <a:xfrm>
            <a:off x="8317282" y="3306871"/>
            <a:ext cx="2367419" cy="670144"/>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 a weather forecast</a:t>
            </a:r>
          </a:p>
        </p:txBody>
      </p:sp>
      <p:sp>
        <p:nvSpPr>
          <p:cNvPr id="7" name="Oval 6">
            <a:extLst>
              <a:ext uri="{FF2B5EF4-FFF2-40B4-BE49-F238E27FC236}">
                <a16:creationId xmlns:a16="http://schemas.microsoft.com/office/drawing/2014/main" id="{17A6AB6D-2CEF-420A-959C-37CDBC1760BC}"/>
              </a:ext>
            </a:extLst>
          </p:cNvPr>
          <p:cNvSpPr/>
          <p:nvPr/>
        </p:nvSpPr>
        <p:spPr>
          <a:xfrm>
            <a:off x="8317282" y="4220228"/>
            <a:ext cx="2367419" cy="670144"/>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weather forecast</a:t>
            </a:r>
          </a:p>
        </p:txBody>
      </p:sp>
      <p:sp>
        <p:nvSpPr>
          <p:cNvPr id="8" name="Arrow: Right 7">
            <a:extLst>
              <a:ext uri="{FF2B5EF4-FFF2-40B4-BE49-F238E27FC236}">
                <a16:creationId xmlns:a16="http://schemas.microsoft.com/office/drawing/2014/main" id="{845AB7AC-588D-4C1A-9691-3A363F7ACCA0}"/>
              </a:ext>
            </a:extLst>
          </p:cNvPr>
          <p:cNvSpPr/>
          <p:nvPr/>
        </p:nvSpPr>
        <p:spPr>
          <a:xfrm>
            <a:off x="6901841" y="3507006"/>
            <a:ext cx="1415441" cy="3134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00EA5A42-DF79-40AB-884E-83A57AAAA5F5}"/>
              </a:ext>
            </a:extLst>
          </p:cNvPr>
          <p:cNvSpPr/>
          <p:nvPr/>
        </p:nvSpPr>
        <p:spPr>
          <a:xfrm>
            <a:off x="6901841" y="4401333"/>
            <a:ext cx="1415441" cy="3134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6273A657-ECE8-4660-8BEC-5255BB121A49}"/>
              </a:ext>
            </a:extLst>
          </p:cNvPr>
          <p:cNvSpPr/>
          <p:nvPr/>
        </p:nvSpPr>
        <p:spPr>
          <a:xfrm>
            <a:off x="3369501" y="3941906"/>
            <a:ext cx="839244" cy="2783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9919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25D72-BD90-45DA-821F-CF80EF1B5F50}"/>
              </a:ext>
            </a:extLst>
          </p:cNvPr>
          <p:cNvSpPr>
            <a:spLocks noGrp="1"/>
          </p:cNvSpPr>
          <p:nvPr>
            <p:ph type="title"/>
          </p:nvPr>
        </p:nvSpPr>
        <p:spPr/>
        <p:txBody>
          <a:bodyPr/>
          <a:lstStyle/>
          <a:p>
            <a:r>
              <a:rPr lang="en-GB" b="1" dirty="0"/>
              <a:t>Bigrams, trigrams and n-grams</a:t>
            </a:r>
            <a:br>
              <a:rPr lang="en-GB" b="1" dirty="0"/>
            </a:br>
            <a:endParaRPr lang="en-GB" b="1" dirty="0"/>
          </a:p>
        </p:txBody>
      </p:sp>
      <p:sp>
        <p:nvSpPr>
          <p:cNvPr id="3" name="Content Placeholder 2">
            <a:extLst>
              <a:ext uri="{FF2B5EF4-FFF2-40B4-BE49-F238E27FC236}">
                <a16:creationId xmlns:a16="http://schemas.microsoft.com/office/drawing/2014/main" id="{6CD74496-3EDA-4A8E-A76F-067C261F0923}"/>
              </a:ext>
            </a:extLst>
          </p:cNvPr>
          <p:cNvSpPr>
            <a:spLocks noGrp="1"/>
          </p:cNvSpPr>
          <p:nvPr>
            <p:ph idx="1"/>
          </p:nvPr>
        </p:nvSpPr>
        <p:spPr>
          <a:xfrm>
            <a:off x="838200" y="1825625"/>
            <a:ext cx="10948792" cy="4351338"/>
          </a:xfrm>
        </p:spPr>
        <p:txBody>
          <a:bodyPr>
            <a:normAutofit fontScale="92500" lnSpcReduction="20000"/>
          </a:bodyPr>
          <a:lstStyle/>
          <a:p>
            <a:pPr marL="0" indent="0">
              <a:buNone/>
            </a:pPr>
            <a:r>
              <a:rPr lang="en-GB" b="0" i="0" dirty="0">
                <a:solidFill>
                  <a:srgbClr val="000000"/>
                </a:solidFill>
                <a:effectLst/>
                <a:latin typeface="Segoe UI" panose="020B0502040204020203" pitchFamily="34" charset="0"/>
              </a:rPr>
              <a:t>Problem with bag of words =&gt;some words are part of multi-word expressions, so use n-grams.</a:t>
            </a:r>
            <a:endParaRPr lang="en-GB" dirty="0"/>
          </a:p>
          <a:p>
            <a:pPr marL="0" indent="0">
              <a:buNone/>
            </a:pPr>
            <a:endParaRPr lang="en-GB" dirty="0">
              <a:solidFill>
                <a:srgbClr val="000000"/>
              </a:solidFill>
              <a:latin typeface="Consolas" panose="020B0609020204030204" pitchFamily="49" charset="0"/>
            </a:endParaRPr>
          </a:p>
          <a:p>
            <a:r>
              <a:rPr lang="en-GB" b="0" dirty="0">
                <a:solidFill>
                  <a:srgbClr val="000000"/>
                </a:solidFill>
                <a:effectLst/>
                <a:latin typeface="Consolas" panose="020B0609020204030204" pitchFamily="49" charset="0"/>
              </a:rPr>
              <a:t>        </a:t>
            </a:r>
            <a:r>
              <a:rPr lang="en-GB" b="0" dirty="0">
                <a:solidFill>
                  <a:srgbClr val="A31515"/>
                </a:solidFill>
                <a:effectLst/>
                <a:latin typeface="Consolas" panose="020B0609020204030204" pitchFamily="49" charset="0"/>
              </a:rPr>
              <a:t>'I like hot dogs.'</a:t>
            </a:r>
            <a:r>
              <a:rPr lang="en-GB" b="0" dirty="0">
                <a:solidFill>
                  <a:srgbClr val="000000"/>
                </a:solidFill>
                <a:effectLst/>
                <a:latin typeface="Consolas" panose="020B0609020204030204" pitchFamily="49" charset="0"/>
              </a:rPr>
              <a:t>,</a:t>
            </a:r>
          </a:p>
          <a:p>
            <a:r>
              <a:rPr lang="en-GB" b="0" dirty="0">
                <a:solidFill>
                  <a:srgbClr val="000000"/>
                </a:solidFill>
                <a:effectLst/>
                <a:latin typeface="Consolas" panose="020B0609020204030204" pitchFamily="49" charset="0"/>
              </a:rPr>
              <a:t>        </a:t>
            </a:r>
            <a:r>
              <a:rPr lang="en-GB" b="0" dirty="0">
                <a:solidFill>
                  <a:srgbClr val="A31515"/>
                </a:solidFill>
                <a:effectLst/>
                <a:latin typeface="Consolas" panose="020B0609020204030204" pitchFamily="49" charset="0"/>
              </a:rPr>
              <a:t>'The dog ran fast.'</a:t>
            </a:r>
            <a:r>
              <a:rPr lang="en-GB" b="0" dirty="0">
                <a:solidFill>
                  <a:srgbClr val="000000"/>
                </a:solidFill>
                <a:effectLst/>
                <a:latin typeface="Consolas" panose="020B0609020204030204" pitchFamily="49" charset="0"/>
              </a:rPr>
              <a:t>,</a:t>
            </a:r>
          </a:p>
          <a:p>
            <a:r>
              <a:rPr lang="en-GB" b="0" dirty="0">
                <a:solidFill>
                  <a:srgbClr val="000000"/>
                </a:solidFill>
                <a:effectLst/>
                <a:latin typeface="Consolas" panose="020B0609020204030204" pitchFamily="49" charset="0"/>
              </a:rPr>
              <a:t>        </a:t>
            </a:r>
            <a:r>
              <a:rPr lang="en-GB" b="0" dirty="0">
                <a:solidFill>
                  <a:srgbClr val="A31515"/>
                </a:solidFill>
                <a:effectLst/>
                <a:latin typeface="Consolas" panose="020B0609020204030204" pitchFamily="49" charset="0"/>
              </a:rPr>
              <a:t>'Its hot outside.’</a:t>
            </a:r>
            <a:r>
              <a:rPr lang="en-GB" b="0" dirty="0">
                <a:solidFill>
                  <a:srgbClr val="000000"/>
                </a:solidFill>
                <a:effectLst/>
                <a:latin typeface="Consolas" panose="020B0609020204030204" pitchFamily="49" charset="0"/>
              </a:rPr>
              <a:t>,</a:t>
            </a:r>
          </a:p>
          <a:p>
            <a:pPr marL="0" indent="0">
              <a:buNone/>
            </a:pPr>
            <a:r>
              <a:rPr lang="en-GB" dirty="0"/>
              <a:t>NLTK creates a bi-gram vocabulary of 18 bi-grams:- </a:t>
            </a:r>
          </a:p>
          <a:p>
            <a:pPr marL="0" indent="0">
              <a:buNone/>
            </a:pPr>
            <a:r>
              <a:rPr lang="en-GB" b="0" i="0" dirty="0">
                <a:solidFill>
                  <a:srgbClr val="323130"/>
                </a:solidFill>
                <a:effectLst/>
                <a:latin typeface="Courier New" panose="02070309020205020404" pitchFamily="49" charset="0"/>
              </a:rPr>
              <a:t>Vocabulary: {'</a:t>
            </a:r>
            <a:r>
              <a:rPr lang="en-GB" b="0" i="0" dirty="0" err="1">
                <a:solidFill>
                  <a:srgbClr val="323130"/>
                </a:solidFill>
                <a:effectLst/>
                <a:latin typeface="Courier New" panose="02070309020205020404" pitchFamily="49" charset="0"/>
              </a:rPr>
              <a:t>i</a:t>
            </a:r>
            <a:r>
              <a:rPr lang="en-GB" b="0" i="0" dirty="0">
                <a:solidFill>
                  <a:srgbClr val="323130"/>
                </a:solidFill>
                <a:effectLst/>
                <a:latin typeface="Courier New" panose="02070309020205020404" pitchFamily="49" charset="0"/>
              </a:rPr>
              <a:t>': 7, 'like': 11, 'hot': 4, 'dogs': 2, '</a:t>
            </a:r>
            <a:r>
              <a:rPr lang="en-GB" b="0" i="0" dirty="0" err="1">
                <a:solidFill>
                  <a:srgbClr val="323130"/>
                </a:solidFill>
                <a:effectLst/>
                <a:latin typeface="Courier New" panose="02070309020205020404" pitchFamily="49" charset="0"/>
              </a:rPr>
              <a:t>i</a:t>
            </a:r>
            <a:r>
              <a:rPr lang="en-GB" b="0" i="0" dirty="0">
                <a:solidFill>
                  <a:srgbClr val="323130"/>
                </a:solidFill>
                <a:effectLst/>
                <a:latin typeface="Courier New" panose="02070309020205020404" pitchFamily="49" charset="0"/>
              </a:rPr>
              <a:t> like': 8, 'like hot': 12, 'hot dogs': 5, 'the': 16, 'dog': 0, 'ran': 14, 'fast': 3, 'the dog': 17, 'dog ran': 1, 'ran fast': 15, 'its': 9, 'outside': 13, 'its hot': 10, 'hot outside': 6}</a:t>
            </a:r>
            <a:endParaRPr lang="en-GB" dirty="0"/>
          </a:p>
        </p:txBody>
      </p:sp>
    </p:spTree>
    <p:extLst>
      <p:ext uri="{BB962C8B-B14F-4D97-AF65-F5344CB8AC3E}">
        <p14:creationId xmlns:p14="http://schemas.microsoft.com/office/powerpoint/2010/main" val="23570643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25D72-BD90-45DA-821F-CF80EF1B5F50}"/>
              </a:ext>
            </a:extLst>
          </p:cNvPr>
          <p:cNvSpPr>
            <a:spLocks noGrp="1"/>
          </p:cNvSpPr>
          <p:nvPr>
            <p:ph type="title"/>
          </p:nvPr>
        </p:nvSpPr>
        <p:spPr/>
        <p:txBody>
          <a:bodyPr/>
          <a:lstStyle/>
          <a:p>
            <a:r>
              <a:rPr lang="en-GB" b="1" dirty="0"/>
              <a:t>Bigrams, trigrams and n-grams</a:t>
            </a:r>
            <a:br>
              <a:rPr lang="en-GB" b="1" dirty="0"/>
            </a:br>
            <a:endParaRPr lang="en-GB" b="1" dirty="0"/>
          </a:p>
        </p:txBody>
      </p:sp>
      <p:sp>
        <p:nvSpPr>
          <p:cNvPr id="3" name="Content Placeholder 2">
            <a:extLst>
              <a:ext uri="{FF2B5EF4-FFF2-40B4-BE49-F238E27FC236}">
                <a16:creationId xmlns:a16="http://schemas.microsoft.com/office/drawing/2014/main" id="{6CD74496-3EDA-4A8E-A76F-067C261F0923}"/>
              </a:ext>
            </a:extLst>
          </p:cNvPr>
          <p:cNvSpPr>
            <a:spLocks noGrp="1"/>
          </p:cNvSpPr>
          <p:nvPr>
            <p:ph idx="1"/>
          </p:nvPr>
        </p:nvSpPr>
        <p:spPr>
          <a:xfrm>
            <a:off x="687198" y="1506843"/>
            <a:ext cx="10948792" cy="4351338"/>
          </a:xfrm>
        </p:spPr>
        <p:txBody>
          <a:bodyPr>
            <a:normAutofit/>
          </a:bodyPr>
          <a:lstStyle/>
          <a:p>
            <a:pPr marL="0" indent="0">
              <a:buNone/>
            </a:pPr>
            <a:r>
              <a:rPr lang="en-GB" b="0" i="0" dirty="0">
                <a:solidFill>
                  <a:srgbClr val="000000"/>
                </a:solidFill>
                <a:effectLst/>
                <a:latin typeface="Segoe UI" panose="020B0502040204020203" pitchFamily="34" charset="0"/>
              </a:rPr>
              <a:t>Problem with </a:t>
            </a:r>
            <a:r>
              <a:rPr lang="en-GB" b="0" i="0" dirty="0" err="1">
                <a:solidFill>
                  <a:srgbClr val="000000"/>
                </a:solidFill>
                <a:effectLst/>
                <a:latin typeface="Segoe UI" panose="020B0502040204020203" pitchFamily="34" charset="0"/>
              </a:rPr>
              <a:t>ngrams</a:t>
            </a:r>
            <a:r>
              <a:rPr lang="en-GB" b="0" i="0" dirty="0">
                <a:solidFill>
                  <a:srgbClr val="000000"/>
                </a:solidFill>
                <a:effectLst/>
                <a:latin typeface="Segoe UI" panose="020B0502040204020203" pitchFamily="34" charset="0"/>
              </a:rPr>
              <a:t> is the size of the corpora gets very big, very quickly – remember combinatorial explosion.</a:t>
            </a:r>
          </a:p>
          <a:p>
            <a:pPr marL="0" indent="0">
              <a:buNone/>
            </a:pPr>
            <a:endParaRPr lang="en-GB" dirty="0">
              <a:solidFill>
                <a:srgbClr val="000000"/>
              </a:solidFill>
              <a:latin typeface="Segoe UI" panose="020B0502040204020203" pitchFamily="34" charset="0"/>
            </a:endParaRPr>
          </a:p>
          <a:p>
            <a:pPr marL="0" indent="0">
              <a:buNone/>
            </a:pPr>
            <a:r>
              <a:rPr lang="en-GB" b="0" i="0" dirty="0">
                <a:solidFill>
                  <a:srgbClr val="000000"/>
                </a:solidFill>
                <a:effectLst/>
                <a:latin typeface="Segoe UI" panose="020B0502040204020203" pitchFamily="34" charset="0"/>
              </a:rPr>
              <a:t>We can limit the vocabulary by:-</a:t>
            </a:r>
          </a:p>
          <a:p>
            <a:pPr>
              <a:buFont typeface="Wingdings" panose="05000000000000000000" pitchFamily="2" charset="2"/>
              <a:buChar char="§"/>
            </a:pPr>
            <a:r>
              <a:rPr lang="en-GB" dirty="0">
                <a:solidFill>
                  <a:srgbClr val="000000"/>
                </a:solidFill>
                <a:latin typeface="Segoe UI" panose="020B0502040204020203" pitchFamily="34" charset="0"/>
              </a:rPr>
              <a:t>Removing less relevant terms – </a:t>
            </a:r>
            <a:r>
              <a:rPr lang="en-GB" dirty="0" err="1">
                <a:solidFill>
                  <a:srgbClr val="000000"/>
                </a:solidFill>
                <a:latin typeface="Segoe UI" panose="020B0502040204020203" pitchFamily="34" charset="0"/>
              </a:rPr>
              <a:t>eg</a:t>
            </a:r>
            <a:r>
              <a:rPr lang="en-GB" dirty="0">
                <a:solidFill>
                  <a:srgbClr val="000000"/>
                </a:solidFill>
                <a:latin typeface="Segoe UI" panose="020B0502040204020203" pitchFamily="34" charset="0"/>
              </a:rPr>
              <a:t> ‘a’, ‘the’, ‘an’ ‘but’, etc.</a:t>
            </a:r>
          </a:p>
          <a:p>
            <a:pPr>
              <a:buFont typeface="Wingdings" panose="05000000000000000000" pitchFamily="2" charset="2"/>
              <a:buChar char="§"/>
            </a:pPr>
            <a:r>
              <a:rPr lang="en-GB" b="0" i="0" dirty="0">
                <a:solidFill>
                  <a:srgbClr val="000000"/>
                </a:solidFill>
                <a:effectLst/>
                <a:latin typeface="Segoe UI" panose="020B0502040204020203" pitchFamily="34" charset="0"/>
              </a:rPr>
              <a:t>sorting the words by frequency and choosing the most frequent.</a:t>
            </a:r>
          </a:p>
          <a:p>
            <a:pPr marL="0" indent="0">
              <a:buNone/>
            </a:pPr>
            <a:endParaRPr lang="en-GB" dirty="0">
              <a:solidFill>
                <a:srgbClr val="000000"/>
              </a:solidFill>
              <a:latin typeface="Segoe UI" panose="020B0502040204020203" pitchFamily="34" charset="0"/>
            </a:endParaRPr>
          </a:p>
          <a:p>
            <a:pPr marL="0" indent="0">
              <a:buNone/>
            </a:pPr>
            <a:endParaRPr lang="en-GB" dirty="0">
              <a:solidFill>
                <a:srgbClr val="000000"/>
              </a:solidFill>
              <a:latin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24464861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6E909-EECE-4A38-A4C0-DF543349C6EB}"/>
              </a:ext>
            </a:extLst>
          </p:cNvPr>
          <p:cNvSpPr>
            <a:spLocks noGrp="1"/>
          </p:cNvSpPr>
          <p:nvPr>
            <p:ph type="title"/>
          </p:nvPr>
        </p:nvSpPr>
        <p:spPr/>
        <p:txBody>
          <a:bodyPr>
            <a:normAutofit fontScale="90000"/>
          </a:bodyPr>
          <a:lstStyle/>
          <a:p>
            <a:r>
              <a:rPr lang="en-GB" b="1" dirty="0">
                <a:solidFill>
                  <a:srgbClr val="000000"/>
                </a:solidFill>
                <a:latin typeface="Segoe UI" panose="020B0502040204020203" pitchFamily="34" charset="0"/>
              </a:rPr>
              <a:t>Term frequency - inverse document frequency (TF-IDF)</a:t>
            </a:r>
            <a:br>
              <a:rPr lang="en-GB" b="1" dirty="0">
                <a:solidFill>
                  <a:srgbClr val="000000"/>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7EC8CD9C-0C53-4343-A4C5-91B88D357A95}"/>
              </a:ext>
            </a:extLst>
          </p:cNvPr>
          <p:cNvSpPr>
            <a:spLocks noGrp="1"/>
          </p:cNvSpPr>
          <p:nvPr>
            <p:ph idx="1"/>
          </p:nvPr>
        </p:nvSpPr>
        <p:spPr>
          <a:xfrm>
            <a:off x="838200" y="1690688"/>
            <a:ext cx="10515600" cy="4351338"/>
          </a:xfrm>
        </p:spPr>
        <p:txBody>
          <a:bodyPr>
            <a:normAutofit/>
          </a:bodyPr>
          <a:lstStyle/>
          <a:p>
            <a:pPr marL="0" indent="0" algn="l">
              <a:buNone/>
            </a:pPr>
            <a:r>
              <a:rPr lang="en-GB" b="0" i="0" dirty="0">
                <a:solidFill>
                  <a:srgbClr val="000000"/>
                </a:solidFill>
                <a:effectLst/>
                <a:latin typeface="Segoe UI" panose="020B0502040204020203" pitchFamily="34" charset="0"/>
              </a:rPr>
              <a:t>It's a variation of bag-of-words, where instead of a binary 0/1 value indicating the appearance of a word in a document, a floating-point value is used, which is related to the frequency of the word occurrence in the corpus.[2]</a:t>
            </a:r>
          </a:p>
          <a:p>
            <a:pPr marL="0" indent="0" algn="l">
              <a:buNone/>
            </a:pPr>
            <a:endParaRPr lang="en-GB" b="0" i="0" dirty="0">
              <a:solidFill>
                <a:srgbClr val="000000"/>
              </a:solidFill>
              <a:effectLst/>
              <a:latin typeface="Segoe UI" panose="020B0502040204020203" pitchFamily="34" charset="0"/>
            </a:endParaRPr>
          </a:p>
          <a:p>
            <a:pPr marL="0" indent="0" algn="l">
              <a:buNone/>
            </a:pPr>
            <a:endParaRPr lang="en-GB" b="0" i="0" dirty="0">
              <a:solidFill>
                <a:srgbClr val="000000"/>
              </a:solidFill>
              <a:effectLst/>
              <a:latin typeface="Segoe UI" panose="020B0502040204020203" pitchFamily="34" charset="0"/>
            </a:endParaRPr>
          </a:p>
          <a:p>
            <a:pPr marL="0" indent="0">
              <a:buNone/>
            </a:pPr>
            <a:endParaRPr lang="en-GB" dirty="0"/>
          </a:p>
        </p:txBody>
      </p:sp>
      <p:pic>
        <p:nvPicPr>
          <p:cNvPr id="7" name="Picture 6">
            <a:extLst>
              <a:ext uri="{FF2B5EF4-FFF2-40B4-BE49-F238E27FC236}">
                <a16:creationId xmlns:a16="http://schemas.microsoft.com/office/drawing/2014/main" id="{15FA170B-6B10-41C3-960B-56F58E674802}"/>
              </a:ext>
            </a:extLst>
          </p:cNvPr>
          <p:cNvPicPr>
            <a:picLocks noChangeAspect="1"/>
          </p:cNvPicPr>
          <p:nvPr/>
        </p:nvPicPr>
        <p:blipFill>
          <a:blip r:embed="rId2"/>
          <a:stretch>
            <a:fillRect/>
          </a:stretch>
        </p:blipFill>
        <p:spPr>
          <a:xfrm>
            <a:off x="838200" y="3429000"/>
            <a:ext cx="9829101" cy="3343312"/>
          </a:xfrm>
          <a:prstGeom prst="rect">
            <a:avLst/>
          </a:prstGeom>
        </p:spPr>
      </p:pic>
    </p:spTree>
    <p:extLst>
      <p:ext uri="{BB962C8B-B14F-4D97-AF65-F5344CB8AC3E}">
        <p14:creationId xmlns:p14="http://schemas.microsoft.com/office/powerpoint/2010/main" val="23358576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A84FA-C386-4484-9D7B-EC9D58F9575F}"/>
              </a:ext>
            </a:extLst>
          </p:cNvPr>
          <p:cNvSpPr>
            <a:spLocks noGrp="1"/>
          </p:cNvSpPr>
          <p:nvPr>
            <p:ph type="title"/>
          </p:nvPr>
        </p:nvSpPr>
        <p:spPr>
          <a:xfrm>
            <a:off x="1828101" y="2487539"/>
            <a:ext cx="10515600" cy="1325563"/>
          </a:xfrm>
        </p:spPr>
        <p:txBody>
          <a:bodyPr>
            <a:normAutofit fontScale="90000"/>
          </a:bodyPr>
          <a:lstStyle/>
          <a:p>
            <a:r>
              <a:rPr lang="en-GB" b="0" i="0" dirty="0">
                <a:solidFill>
                  <a:srgbClr val="000000"/>
                </a:solidFill>
                <a:effectLst/>
                <a:latin typeface="Segoe UI" panose="020B0502040204020203" pitchFamily="34" charset="0"/>
              </a:rPr>
              <a:t>We can also reduce dimensionality by using </a:t>
            </a:r>
            <a:r>
              <a:rPr lang="en-GB" b="0" i="1" dirty="0">
                <a:solidFill>
                  <a:srgbClr val="000000"/>
                </a:solidFill>
                <a:effectLst/>
                <a:latin typeface="Segoe UI" panose="020B0502040204020203" pitchFamily="34" charset="0"/>
              </a:rPr>
              <a:t>embeddings…</a:t>
            </a:r>
            <a:br>
              <a:rPr lang="en-GB" b="0" i="0" dirty="0">
                <a:solidFill>
                  <a:srgbClr val="000000"/>
                </a:solidFill>
                <a:effectLst/>
                <a:latin typeface="Segoe UI" panose="020B0502040204020203" pitchFamily="34" charset="0"/>
              </a:rPr>
            </a:br>
            <a:endParaRPr lang="en-GB" dirty="0"/>
          </a:p>
        </p:txBody>
      </p:sp>
    </p:spTree>
    <p:extLst>
      <p:ext uri="{BB962C8B-B14F-4D97-AF65-F5344CB8AC3E}">
        <p14:creationId xmlns:p14="http://schemas.microsoft.com/office/powerpoint/2010/main" val="13746553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8E27-66A1-49DD-8EEF-30ECD9005449}"/>
              </a:ext>
            </a:extLst>
          </p:cNvPr>
          <p:cNvSpPr>
            <a:spLocks noGrp="1"/>
          </p:cNvSpPr>
          <p:nvPr>
            <p:ph type="title"/>
          </p:nvPr>
        </p:nvSpPr>
        <p:spPr/>
        <p:txBody>
          <a:bodyPr>
            <a:normAutofit/>
          </a:bodyPr>
          <a:lstStyle/>
          <a:p>
            <a:pPr algn="ctr"/>
            <a:r>
              <a:rPr lang="en-GB" dirty="0"/>
              <a:t>Vector Semantics and Embeddings</a:t>
            </a:r>
          </a:p>
        </p:txBody>
      </p:sp>
      <p:sp>
        <p:nvSpPr>
          <p:cNvPr id="3" name="Content Placeholder 2">
            <a:extLst>
              <a:ext uri="{FF2B5EF4-FFF2-40B4-BE49-F238E27FC236}">
                <a16:creationId xmlns:a16="http://schemas.microsoft.com/office/drawing/2014/main" id="{ECD6B9DB-386D-4E5E-8497-18F1B94CE488}"/>
              </a:ext>
            </a:extLst>
          </p:cNvPr>
          <p:cNvSpPr>
            <a:spLocks noGrp="1"/>
          </p:cNvSpPr>
          <p:nvPr>
            <p:ph idx="1"/>
          </p:nvPr>
        </p:nvSpPr>
        <p:spPr/>
        <p:txBody>
          <a:bodyPr/>
          <a:lstStyle/>
          <a:p>
            <a:pPr marL="0" indent="0">
              <a:buNone/>
            </a:pPr>
            <a:r>
              <a:rPr lang="en-GB" b="0" i="0" dirty="0">
                <a:solidFill>
                  <a:srgbClr val="000000"/>
                </a:solidFill>
                <a:effectLst/>
              </a:rPr>
              <a:t>Recall, one-hot representation is not memory-efficient. In addition, each word is treated independently from each other, so one-hot encoded vectors don't express semantic similarities between words.</a:t>
            </a:r>
          </a:p>
          <a:p>
            <a:pPr marL="0" indent="0">
              <a:buNone/>
            </a:pPr>
            <a:r>
              <a:rPr lang="en-GB" dirty="0">
                <a:solidFill>
                  <a:srgbClr val="000000"/>
                </a:solidFill>
              </a:rPr>
              <a:t>Instead, use vector semantics and word embeddings.</a:t>
            </a:r>
            <a:endParaRPr lang="en-GB" b="0" i="0" dirty="0">
              <a:solidFill>
                <a:srgbClr val="000000"/>
              </a:solidFill>
              <a:effectLst/>
            </a:endParaRPr>
          </a:p>
          <a:p>
            <a:pPr marL="0" indent="0">
              <a:buNone/>
            </a:pPr>
            <a:r>
              <a:rPr lang="en-GB" dirty="0">
                <a:solidFill>
                  <a:srgbClr val="000000"/>
                </a:solidFill>
              </a:rPr>
              <a:t>Vector semantics represent a word as a point in a multidimensional semantic space that is derived from the distributions of word neighbours.</a:t>
            </a:r>
          </a:p>
          <a:p>
            <a:pPr marL="0" indent="0">
              <a:buNone/>
            </a:pPr>
            <a:r>
              <a:rPr lang="en-GB" dirty="0"/>
              <a:t>Vectors for representing words are called embeddings.</a:t>
            </a:r>
          </a:p>
          <a:p>
            <a:pPr marL="0" indent="0">
              <a:buNone/>
            </a:pPr>
            <a:r>
              <a:rPr lang="en-GB" dirty="0">
                <a:solidFill>
                  <a:srgbClr val="000000"/>
                </a:solidFill>
              </a:rPr>
              <a:t>We can reduce dimensionality with embeddings.</a:t>
            </a:r>
          </a:p>
          <a:p>
            <a:pPr marL="0" indent="0">
              <a:buNone/>
            </a:pPr>
            <a:endParaRPr lang="en-GB" b="0" i="0" dirty="0">
              <a:solidFill>
                <a:srgbClr val="000000"/>
              </a:solidFill>
              <a:effectLst/>
            </a:endParaRPr>
          </a:p>
        </p:txBody>
      </p:sp>
    </p:spTree>
    <p:extLst>
      <p:ext uri="{BB962C8B-B14F-4D97-AF65-F5344CB8AC3E}">
        <p14:creationId xmlns:p14="http://schemas.microsoft.com/office/powerpoint/2010/main" val="21623518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BB04-A8A8-4BBE-B794-6C3A0D42B8B0}"/>
              </a:ext>
            </a:extLst>
          </p:cNvPr>
          <p:cNvSpPr>
            <a:spLocks noGrp="1"/>
          </p:cNvSpPr>
          <p:nvPr>
            <p:ph type="title"/>
          </p:nvPr>
        </p:nvSpPr>
        <p:spPr/>
        <p:txBody>
          <a:bodyPr/>
          <a:lstStyle/>
          <a:p>
            <a:pPr algn="ctr"/>
            <a:r>
              <a:rPr lang="en-GB" dirty="0"/>
              <a:t>Embeddings</a:t>
            </a:r>
          </a:p>
        </p:txBody>
      </p:sp>
      <p:pic>
        <p:nvPicPr>
          <p:cNvPr id="5" name="Content Placeholder 4">
            <a:extLst>
              <a:ext uri="{FF2B5EF4-FFF2-40B4-BE49-F238E27FC236}">
                <a16:creationId xmlns:a16="http://schemas.microsoft.com/office/drawing/2014/main" id="{FE293FE0-A7B7-421B-A9FA-206647C45C2C}"/>
              </a:ext>
            </a:extLst>
          </p:cNvPr>
          <p:cNvPicPr>
            <a:picLocks noGrp="1" noChangeAspect="1"/>
          </p:cNvPicPr>
          <p:nvPr>
            <p:ph idx="1"/>
          </p:nvPr>
        </p:nvPicPr>
        <p:blipFill>
          <a:blip r:embed="rId2"/>
          <a:stretch>
            <a:fillRect/>
          </a:stretch>
        </p:blipFill>
        <p:spPr>
          <a:xfrm>
            <a:off x="1159237" y="1322286"/>
            <a:ext cx="10194563" cy="4351338"/>
          </a:xfrm>
        </p:spPr>
      </p:pic>
      <p:pic>
        <p:nvPicPr>
          <p:cNvPr id="9" name="Picture 8">
            <a:extLst>
              <a:ext uri="{FF2B5EF4-FFF2-40B4-BE49-F238E27FC236}">
                <a16:creationId xmlns:a16="http://schemas.microsoft.com/office/drawing/2014/main" id="{6BD12170-CB30-46D2-8647-61B10D34A8FE}"/>
              </a:ext>
            </a:extLst>
          </p:cNvPr>
          <p:cNvPicPr>
            <a:picLocks noChangeAspect="1"/>
          </p:cNvPicPr>
          <p:nvPr/>
        </p:nvPicPr>
        <p:blipFill>
          <a:blip r:embed="rId3"/>
          <a:stretch>
            <a:fillRect/>
          </a:stretch>
        </p:blipFill>
        <p:spPr>
          <a:xfrm>
            <a:off x="1088472" y="5673625"/>
            <a:ext cx="5007528" cy="419514"/>
          </a:xfrm>
          <a:prstGeom prst="rect">
            <a:avLst/>
          </a:prstGeom>
        </p:spPr>
      </p:pic>
      <p:sp>
        <p:nvSpPr>
          <p:cNvPr id="10" name="TextBox 9">
            <a:extLst>
              <a:ext uri="{FF2B5EF4-FFF2-40B4-BE49-F238E27FC236}">
                <a16:creationId xmlns:a16="http://schemas.microsoft.com/office/drawing/2014/main" id="{7F3785AF-3529-4205-A80F-7632BAF67997}"/>
              </a:ext>
            </a:extLst>
          </p:cNvPr>
          <p:cNvSpPr txBox="1"/>
          <p:nvPr/>
        </p:nvSpPr>
        <p:spPr>
          <a:xfrm>
            <a:off x="6635692" y="5788404"/>
            <a:ext cx="4286774" cy="646331"/>
          </a:xfrm>
          <a:prstGeom prst="rect">
            <a:avLst/>
          </a:prstGeom>
          <a:noFill/>
        </p:spPr>
        <p:txBody>
          <a:bodyPr wrap="square" rtlCol="0">
            <a:spAutoFit/>
          </a:bodyPr>
          <a:lstStyle/>
          <a:p>
            <a:r>
              <a:rPr lang="en-GB" dirty="0"/>
              <a:t>(b) Offsets seems to capture comparative and superlative morphology [7]</a:t>
            </a:r>
          </a:p>
        </p:txBody>
      </p:sp>
    </p:spTree>
    <p:extLst>
      <p:ext uri="{BB962C8B-B14F-4D97-AF65-F5344CB8AC3E}">
        <p14:creationId xmlns:p14="http://schemas.microsoft.com/office/powerpoint/2010/main" val="2128768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B7FA4-5C41-4E42-9F89-BE8A9B74E96B}"/>
              </a:ext>
            </a:extLst>
          </p:cNvPr>
          <p:cNvSpPr>
            <a:spLocks noGrp="1"/>
          </p:cNvSpPr>
          <p:nvPr>
            <p:ph type="title"/>
          </p:nvPr>
        </p:nvSpPr>
        <p:spPr/>
        <p:txBody>
          <a:bodyPr/>
          <a:lstStyle/>
          <a:p>
            <a:r>
              <a:rPr lang="en-GB" dirty="0"/>
              <a:t>Word2Vec techniques</a:t>
            </a:r>
          </a:p>
        </p:txBody>
      </p:sp>
      <p:sp>
        <p:nvSpPr>
          <p:cNvPr id="3" name="Content Placeholder 2">
            <a:extLst>
              <a:ext uri="{FF2B5EF4-FFF2-40B4-BE49-F238E27FC236}">
                <a16:creationId xmlns:a16="http://schemas.microsoft.com/office/drawing/2014/main" id="{6F59D786-8887-423C-B79C-0D6ECD510A22}"/>
              </a:ext>
            </a:extLst>
          </p:cNvPr>
          <p:cNvSpPr>
            <a:spLocks noGrp="1"/>
          </p:cNvSpPr>
          <p:nvPr>
            <p:ph idx="1"/>
          </p:nvPr>
        </p:nvSpPr>
        <p:spPr/>
        <p:txBody>
          <a:bodyPr>
            <a:normAutofit fontScale="92500" lnSpcReduction="20000"/>
          </a:bodyPr>
          <a:lstStyle/>
          <a:p>
            <a:pPr marL="0" indent="0" algn="l">
              <a:buNone/>
            </a:pPr>
            <a:r>
              <a:rPr lang="en-GB" b="0" i="0" dirty="0">
                <a:solidFill>
                  <a:srgbClr val="202122"/>
                </a:solidFill>
                <a:effectLst/>
                <a:latin typeface="Arial" panose="020B0604020202020204" pitchFamily="34" charset="0"/>
              </a:rPr>
              <a:t>Word2vec is a group of related models.</a:t>
            </a:r>
          </a:p>
          <a:p>
            <a:pPr marL="0" indent="0" algn="l">
              <a:buNone/>
            </a:pPr>
            <a:r>
              <a:rPr lang="en-GB" dirty="0">
                <a:solidFill>
                  <a:srgbClr val="202122"/>
                </a:solidFill>
                <a:latin typeface="Arial" panose="020B0604020202020204" pitchFamily="34" charset="0"/>
              </a:rPr>
              <a:t>It u</a:t>
            </a:r>
            <a:r>
              <a:rPr lang="en-GB" b="0" i="0" dirty="0">
                <a:solidFill>
                  <a:srgbClr val="202122"/>
                </a:solidFill>
                <a:effectLst/>
                <a:latin typeface="Arial" panose="020B0604020202020204" pitchFamily="34" charset="0"/>
              </a:rPr>
              <a:t>ses a NN model to learn word associations from a large corpus of text. Uses</a:t>
            </a:r>
            <a:endParaRPr lang="en-GB" b="1" i="0" dirty="0">
              <a:solidFill>
                <a:srgbClr val="000000"/>
              </a:solidFill>
              <a:effectLst/>
              <a:latin typeface="Segoe UI" panose="020B0502040204020203" pitchFamily="34" charset="0"/>
            </a:endParaRPr>
          </a:p>
          <a:p>
            <a:pPr algn="l">
              <a:buFont typeface="Arial" panose="020B0604020202020204" pitchFamily="34" charset="0"/>
              <a:buChar char="•"/>
            </a:pPr>
            <a:r>
              <a:rPr lang="en-GB" b="1" i="0" dirty="0">
                <a:solidFill>
                  <a:srgbClr val="000000"/>
                </a:solidFill>
                <a:effectLst/>
                <a:latin typeface="Segoe UI" panose="020B0502040204020203" pitchFamily="34" charset="0"/>
              </a:rPr>
              <a:t>Continuous bag-of-words</a:t>
            </a:r>
            <a:r>
              <a:rPr lang="en-GB" b="0" i="0" dirty="0">
                <a:solidFill>
                  <a:srgbClr val="000000"/>
                </a:solidFill>
                <a:effectLst/>
                <a:latin typeface="Segoe UI" panose="020B0502040204020203" pitchFamily="34" charset="0"/>
              </a:rPr>
              <a:t> (</a:t>
            </a:r>
            <a:r>
              <a:rPr lang="en-GB" b="0" i="0" dirty="0" err="1">
                <a:solidFill>
                  <a:srgbClr val="000000"/>
                </a:solidFill>
                <a:effectLst/>
                <a:latin typeface="Segoe UI" panose="020B0502040204020203" pitchFamily="34" charset="0"/>
              </a:rPr>
              <a:t>CBoW</a:t>
            </a:r>
            <a:r>
              <a:rPr lang="en-GB" b="0" i="0" dirty="0">
                <a:solidFill>
                  <a:srgbClr val="000000"/>
                </a:solidFill>
                <a:effectLst/>
                <a:latin typeface="Segoe UI" panose="020B0502040204020203" pitchFamily="34" charset="0"/>
              </a:rPr>
              <a:t>), where we train the model to predict a word from the surrounding context. Given the </a:t>
            </a:r>
            <a:r>
              <a:rPr lang="en-GB" b="0" i="0" dirty="0" err="1">
                <a:solidFill>
                  <a:srgbClr val="000000"/>
                </a:solidFill>
                <a:effectLst/>
                <a:latin typeface="Segoe UI" panose="020B0502040204020203" pitchFamily="34" charset="0"/>
              </a:rPr>
              <a:t>ngram</a:t>
            </a:r>
            <a:r>
              <a:rPr lang="en-GB" b="0" i="0" dirty="0">
                <a:solidFill>
                  <a:srgbClr val="000000"/>
                </a:solidFill>
                <a:effectLst/>
                <a:latin typeface="Segoe UI" panose="020B0502040204020203" pitchFamily="34" charset="0"/>
              </a:rPr>
              <a:t> </a:t>
            </a:r>
            <a:r>
              <a:rPr lang="en-GB" b="0" i="0" dirty="0">
                <a:solidFill>
                  <a:srgbClr val="000000"/>
                </a:solidFill>
                <a:effectLst/>
                <a:latin typeface="MJXc-TeX-main-R"/>
              </a:rPr>
              <a:t>(</a:t>
            </a:r>
            <a:r>
              <a:rPr lang="en-GB" b="0" i="0" dirty="0">
                <a:solidFill>
                  <a:srgbClr val="000000"/>
                </a:solidFill>
                <a:effectLst/>
                <a:latin typeface="MJXc-TeX-math-I"/>
              </a:rPr>
              <a:t>W</a:t>
            </a:r>
            <a:r>
              <a:rPr lang="en-GB" b="0" i="0" dirty="0">
                <a:solidFill>
                  <a:srgbClr val="000000"/>
                </a:solidFill>
                <a:effectLst/>
                <a:latin typeface="MJXc-TeX-main-R"/>
              </a:rPr>
              <a:t>−2,</a:t>
            </a:r>
            <a:r>
              <a:rPr lang="en-GB" b="0" i="0" dirty="0">
                <a:solidFill>
                  <a:srgbClr val="000000"/>
                </a:solidFill>
                <a:effectLst/>
                <a:latin typeface="MJXc-TeX-math-I"/>
              </a:rPr>
              <a:t>W</a:t>
            </a:r>
            <a:r>
              <a:rPr lang="en-GB" b="0" i="0" dirty="0">
                <a:solidFill>
                  <a:srgbClr val="000000"/>
                </a:solidFill>
                <a:effectLst/>
                <a:latin typeface="MJXc-TeX-main-R"/>
              </a:rPr>
              <a:t>−1,</a:t>
            </a:r>
            <a:r>
              <a:rPr lang="en-GB" b="0" i="0" dirty="0">
                <a:solidFill>
                  <a:srgbClr val="000000"/>
                </a:solidFill>
                <a:effectLst/>
                <a:latin typeface="MJXc-TeX-math-I"/>
              </a:rPr>
              <a:t>W</a:t>
            </a:r>
            <a:r>
              <a:rPr lang="en-GB" b="0" i="0" dirty="0">
                <a:solidFill>
                  <a:srgbClr val="000000"/>
                </a:solidFill>
                <a:effectLst/>
                <a:latin typeface="MJXc-TeX-main-R"/>
              </a:rPr>
              <a:t>0,</a:t>
            </a:r>
            <a:r>
              <a:rPr lang="en-GB" b="0" i="0" dirty="0">
                <a:solidFill>
                  <a:srgbClr val="000000"/>
                </a:solidFill>
                <a:effectLst/>
                <a:latin typeface="MJXc-TeX-math-I"/>
              </a:rPr>
              <a:t>W</a:t>
            </a:r>
            <a:r>
              <a:rPr lang="en-GB" b="0" i="0" dirty="0">
                <a:solidFill>
                  <a:srgbClr val="000000"/>
                </a:solidFill>
                <a:effectLst/>
                <a:latin typeface="MJXc-TeX-main-R"/>
              </a:rPr>
              <a:t>1,</a:t>
            </a:r>
            <a:r>
              <a:rPr lang="en-GB" b="0" i="0" dirty="0">
                <a:solidFill>
                  <a:srgbClr val="000000"/>
                </a:solidFill>
                <a:effectLst/>
                <a:latin typeface="MJXc-TeX-math-I"/>
              </a:rPr>
              <a:t>W</a:t>
            </a:r>
            <a:r>
              <a:rPr lang="en-GB" b="0" i="0" dirty="0">
                <a:solidFill>
                  <a:srgbClr val="000000"/>
                </a:solidFill>
                <a:effectLst/>
                <a:latin typeface="MJXc-TeX-main-R"/>
              </a:rPr>
              <a:t>2)</a:t>
            </a:r>
            <a:r>
              <a:rPr lang="en-GB" b="0" i="0" dirty="0">
                <a:solidFill>
                  <a:srgbClr val="000000"/>
                </a:solidFill>
                <a:effectLst/>
                <a:latin typeface="Segoe UI" panose="020B0502040204020203" pitchFamily="34" charset="0"/>
              </a:rPr>
              <a:t>(W−2,W−1,W0,W1,W2), the goal of the model is to predict </a:t>
            </a:r>
            <a:r>
              <a:rPr lang="en-GB" b="0" i="0" dirty="0">
                <a:solidFill>
                  <a:srgbClr val="000000"/>
                </a:solidFill>
                <a:effectLst/>
                <a:latin typeface="MJXc-TeX-math-I"/>
              </a:rPr>
              <a:t>W</a:t>
            </a:r>
            <a:r>
              <a:rPr lang="en-GB" b="0" i="0" dirty="0">
                <a:solidFill>
                  <a:srgbClr val="000000"/>
                </a:solidFill>
                <a:effectLst/>
                <a:latin typeface="MJXc-TeX-main-R"/>
              </a:rPr>
              <a:t>0</a:t>
            </a:r>
            <a:r>
              <a:rPr lang="en-GB" b="0" i="0" dirty="0">
                <a:solidFill>
                  <a:srgbClr val="000000"/>
                </a:solidFill>
                <a:effectLst/>
                <a:latin typeface="Segoe UI" panose="020B0502040204020203" pitchFamily="34" charset="0"/>
              </a:rPr>
              <a:t>W0 from </a:t>
            </a:r>
            <a:r>
              <a:rPr lang="en-GB" b="0" i="0" dirty="0">
                <a:solidFill>
                  <a:srgbClr val="000000"/>
                </a:solidFill>
                <a:effectLst/>
                <a:latin typeface="MJXc-TeX-main-R"/>
              </a:rPr>
              <a:t>(</a:t>
            </a:r>
            <a:r>
              <a:rPr lang="en-GB" b="0" i="0" dirty="0">
                <a:solidFill>
                  <a:srgbClr val="000000"/>
                </a:solidFill>
                <a:effectLst/>
                <a:latin typeface="MJXc-TeX-math-I"/>
              </a:rPr>
              <a:t>W</a:t>
            </a:r>
            <a:r>
              <a:rPr lang="en-GB" b="0" i="0" dirty="0">
                <a:solidFill>
                  <a:srgbClr val="000000"/>
                </a:solidFill>
                <a:effectLst/>
                <a:latin typeface="MJXc-TeX-main-R"/>
              </a:rPr>
              <a:t>−2,</a:t>
            </a:r>
            <a:r>
              <a:rPr lang="en-GB" b="0" i="0" dirty="0">
                <a:solidFill>
                  <a:srgbClr val="000000"/>
                </a:solidFill>
                <a:effectLst/>
                <a:latin typeface="MJXc-TeX-math-I"/>
              </a:rPr>
              <a:t>W</a:t>
            </a:r>
            <a:r>
              <a:rPr lang="en-GB" b="0" i="0" dirty="0">
                <a:solidFill>
                  <a:srgbClr val="000000"/>
                </a:solidFill>
                <a:effectLst/>
                <a:latin typeface="MJXc-TeX-main-R"/>
              </a:rPr>
              <a:t>−1,</a:t>
            </a:r>
            <a:r>
              <a:rPr lang="en-GB" b="0" i="0" dirty="0">
                <a:solidFill>
                  <a:srgbClr val="000000"/>
                </a:solidFill>
                <a:effectLst/>
                <a:latin typeface="MJXc-TeX-math-I"/>
              </a:rPr>
              <a:t>W</a:t>
            </a:r>
            <a:r>
              <a:rPr lang="en-GB" b="0" i="0" dirty="0">
                <a:solidFill>
                  <a:srgbClr val="000000"/>
                </a:solidFill>
                <a:effectLst/>
                <a:latin typeface="MJXc-TeX-main-R"/>
              </a:rPr>
              <a:t>1,</a:t>
            </a:r>
            <a:r>
              <a:rPr lang="en-GB" b="0" i="0" dirty="0">
                <a:solidFill>
                  <a:srgbClr val="000000"/>
                </a:solidFill>
                <a:effectLst/>
                <a:latin typeface="MJXc-TeX-math-I"/>
              </a:rPr>
              <a:t>W</a:t>
            </a:r>
            <a:r>
              <a:rPr lang="en-GB" b="0" i="0" dirty="0">
                <a:solidFill>
                  <a:srgbClr val="000000"/>
                </a:solidFill>
                <a:effectLst/>
                <a:latin typeface="MJXc-TeX-main-R"/>
              </a:rPr>
              <a:t>2)</a:t>
            </a:r>
            <a:r>
              <a:rPr lang="en-GB" b="0" i="0" dirty="0">
                <a:solidFill>
                  <a:srgbClr val="000000"/>
                </a:solidFill>
                <a:effectLst/>
                <a:latin typeface="Segoe UI" panose="020B0502040204020203" pitchFamily="34" charset="0"/>
              </a:rPr>
              <a:t>(W−2,W−1,W1,W2).</a:t>
            </a:r>
          </a:p>
          <a:p>
            <a:pPr algn="l">
              <a:buFont typeface="Arial" panose="020B0604020202020204" pitchFamily="34" charset="0"/>
              <a:buChar char="•"/>
            </a:pPr>
            <a:r>
              <a:rPr lang="en-GB" b="1" i="0" dirty="0">
                <a:solidFill>
                  <a:srgbClr val="000000"/>
                </a:solidFill>
                <a:effectLst/>
                <a:latin typeface="Segoe UI" panose="020B0502040204020203" pitchFamily="34" charset="0"/>
              </a:rPr>
              <a:t>Continuous skip-gram</a:t>
            </a:r>
            <a:r>
              <a:rPr lang="en-GB" b="0" i="0" dirty="0">
                <a:solidFill>
                  <a:srgbClr val="000000"/>
                </a:solidFill>
                <a:effectLst/>
                <a:latin typeface="Segoe UI" panose="020B0502040204020203" pitchFamily="34" charset="0"/>
              </a:rPr>
              <a:t> is the opposite of </a:t>
            </a:r>
            <a:r>
              <a:rPr lang="en-GB" b="0" i="0" dirty="0" err="1">
                <a:solidFill>
                  <a:srgbClr val="000000"/>
                </a:solidFill>
                <a:effectLst/>
                <a:latin typeface="Segoe UI" panose="020B0502040204020203" pitchFamily="34" charset="0"/>
              </a:rPr>
              <a:t>CBoW</a:t>
            </a:r>
            <a:r>
              <a:rPr lang="en-GB" b="0" i="0" dirty="0">
                <a:solidFill>
                  <a:srgbClr val="000000"/>
                </a:solidFill>
                <a:effectLst/>
                <a:latin typeface="Segoe UI" panose="020B0502040204020203" pitchFamily="34" charset="0"/>
              </a:rPr>
              <a:t>. The model uses the input word (</a:t>
            </a:r>
            <a:r>
              <a:rPr lang="en-GB" b="0" i="0" dirty="0">
                <a:solidFill>
                  <a:srgbClr val="000000"/>
                </a:solidFill>
                <a:effectLst/>
                <a:latin typeface="MJXc-TeX-math-I"/>
              </a:rPr>
              <a:t>W</a:t>
            </a:r>
            <a:r>
              <a:rPr lang="en-GB" b="0" i="0" dirty="0">
                <a:solidFill>
                  <a:srgbClr val="000000"/>
                </a:solidFill>
                <a:effectLst/>
                <a:latin typeface="MJXc-TeX-main-R"/>
              </a:rPr>
              <a:t>0</a:t>
            </a:r>
            <a:r>
              <a:rPr lang="en-GB" b="0" i="0" dirty="0">
                <a:solidFill>
                  <a:srgbClr val="000000"/>
                </a:solidFill>
                <a:effectLst/>
                <a:latin typeface="Segoe UI" panose="020B0502040204020203" pitchFamily="34" charset="0"/>
              </a:rPr>
              <a:t>W0) to predict the surrounding window of context words.</a:t>
            </a:r>
          </a:p>
          <a:p>
            <a:pPr algn="l"/>
            <a:r>
              <a:rPr lang="en-GB" b="0" i="0" dirty="0" err="1">
                <a:solidFill>
                  <a:srgbClr val="000000"/>
                </a:solidFill>
                <a:effectLst/>
                <a:latin typeface="Segoe UI" panose="020B0502040204020203" pitchFamily="34" charset="0"/>
              </a:rPr>
              <a:t>CBoW</a:t>
            </a:r>
            <a:r>
              <a:rPr lang="en-GB" b="0" i="0" dirty="0">
                <a:solidFill>
                  <a:srgbClr val="000000"/>
                </a:solidFill>
                <a:effectLst/>
                <a:latin typeface="Segoe UI" panose="020B0502040204020203" pitchFamily="34" charset="0"/>
              </a:rPr>
              <a:t> is faster, and while skip-gram is slower, it does a better job of representing infrequent words</a:t>
            </a:r>
          </a:p>
          <a:p>
            <a:pPr marL="0" indent="0">
              <a:buNone/>
            </a:pPr>
            <a:endParaRPr lang="en-GB" dirty="0"/>
          </a:p>
        </p:txBody>
      </p:sp>
    </p:spTree>
    <p:extLst>
      <p:ext uri="{BB962C8B-B14F-4D97-AF65-F5344CB8AC3E}">
        <p14:creationId xmlns:p14="http://schemas.microsoft.com/office/powerpoint/2010/main" val="3140305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21B4F-AB83-40B3-9F6E-7EB765153537}"/>
              </a:ext>
            </a:extLst>
          </p:cNvPr>
          <p:cNvSpPr>
            <a:spLocks noGrp="1"/>
          </p:cNvSpPr>
          <p:nvPr>
            <p:ph type="title"/>
          </p:nvPr>
        </p:nvSpPr>
        <p:spPr/>
        <p:txBody>
          <a:bodyPr/>
          <a:lstStyle/>
          <a:p>
            <a:r>
              <a:rPr lang="en-GB" dirty="0"/>
              <a:t>And now for the neural networks…</a:t>
            </a:r>
          </a:p>
        </p:txBody>
      </p:sp>
      <p:sp>
        <p:nvSpPr>
          <p:cNvPr id="3" name="Content Placeholder 2">
            <a:extLst>
              <a:ext uri="{FF2B5EF4-FFF2-40B4-BE49-F238E27FC236}">
                <a16:creationId xmlns:a16="http://schemas.microsoft.com/office/drawing/2014/main" id="{5EC57ADC-1B8D-46DD-AEF3-4A749AEB9E9F}"/>
              </a:ext>
            </a:extLst>
          </p:cNvPr>
          <p:cNvSpPr>
            <a:spLocks noGrp="1"/>
          </p:cNvSpPr>
          <p:nvPr>
            <p:ph idx="1"/>
          </p:nvPr>
        </p:nvSpPr>
        <p:spPr/>
        <p:txBody>
          <a:bodyPr/>
          <a:lstStyle/>
          <a:p>
            <a:pPr marL="0" indent="0">
              <a:buNone/>
            </a:pPr>
            <a:r>
              <a:rPr lang="en-GB" dirty="0"/>
              <a:t>Embedding have enough useful information to train DNNs to solve several language problems.</a:t>
            </a:r>
          </a:p>
          <a:p>
            <a:pPr marL="0" indent="0">
              <a:buNone/>
            </a:pPr>
            <a:endParaRPr lang="en-GB" dirty="0"/>
          </a:p>
          <a:p>
            <a:pPr marL="0" indent="0">
              <a:buNone/>
            </a:pPr>
            <a:r>
              <a:rPr lang="en-GB" dirty="0"/>
              <a:t>The basic approach is illustrated overleaf, where a RNN is used to classify (tag) word types, </a:t>
            </a:r>
            <a:r>
              <a:rPr lang="en-GB" dirty="0" err="1"/>
              <a:t>eg</a:t>
            </a:r>
            <a:r>
              <a:rPr lang="en-GB" dirty="0"/>
              <a:t> noun (NN), verb (VB), etc</a:t>
            </a:r>
          </a:p>
        </p:txBody>
      </p:sp>
    </p:spTree>
    <p:extLst>
      <p:ext uri="{BB962C8B-B14F-4D97-AF65-F5344CB8AC3E}">
        <p14:creationId xmlns:p14="http://schemas.microsoft.com/office/powerpoint/2010/main" val="38875140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11549-0456-4C3A-9C1D-BAB1A23C5A36}"/>
              </a:ext>
            </a:extLst>
          </p:cNvPr>
          <p:cNvSpPr>
            <a:spLocks noGrp="1"/>
          </p:cNvSpPr>
          <p:nvPr>
            <p:ph type="title"/>
          </p:nvPr>
        </p:nvSpPr>
        <p:spPr/>
        <p:txBody>
          <a:bodyPr/>
          <a:lstStyle/>
          <a:p>
            <a:pPr algn="ctr"/>
            <a:r>
              <a:rPr lang="en-GB" dirty="0"/>
              <a:t>Tagging words with an RNN</a:t>
            </a:r>
            <a:br>
              <a:rPr lang="en-GB" dirty="0"/>
            </a:br>
            <a:r>
              <a:rPr lang="en-GB" dirty="0"/>
              <a:t>A sequence labelling problem</a:t>
            </a:r>
          </a:p>
        </p:txBody>
      </p:sp>
      <p:pic>
        <p:nvPicPr>
          <p:cNvPr id="5" name="Content Placeholder 4">
            <a:extLst>
              <a:ext uri="{FF2B5EF4-FFF2-40B4-BE49-F238E27FC236}">
                <a16:creationId xmlns:a16="http://schemas.microsoft.com/office/drawing/2014/main" id="{A8FDC942-A403-454E-BA07-C869F14B88F5}"/>
              </a:ext>
            </a:extLst>
          </p:cNvPr>
          <p:cNvPicPr>
            <a:picLocks noGrp="1" noChangeAspect="1"/>
          </p:cNvPicPr>
          <p:nvPr>
            <p:ph idx="1"/>
          </p:nvPr>
        </p:nvPicPr>
        <p:blipFill>
          <a:blip r:embed="rId2"/>
          <a:stretch>
            <a:fillRect/>
          </a:stretch>
        </p:blipFill>
        <p:spPr>
          <a:xfrm>
            <a:off x="2284033" y="1690688"/>
            <a:ext cx="7380084" cy="3805144"/>
          </a:xfrm>
        </p:spPr>
      </p:pic>
    </p:spTree>
    <p:extLst>
      <p:ext uri="{BB962C8B-B14F-4D97-AF65-F5344CB8AC3E}">
        <p14:creationId xmlns:p14="http://schemas.microsoft.com/office/powerpoint/2010/main" val="12245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FCDD6-EAB2-4E63-937D-8D300AD83CD8}"/>
              </a:ext>
            </a:extLst>
          </p:cNvPr>
          <p:cNvSpPr>
            <a:spLocks noGrp="1"/>
          </p:cNvSpPr>
          <p:nvPr>
            <p:ph type="title"/>
          </p:nvPr>
        </p:nvSpPr>
        <p:spPr>
          <a:xfrm>
            <a:off x="838199" y="365125"/>
            <a:ext cx="11216781" cy="1325563"/>
          </a:xfrm>
        </p:spPr>
        <p:txBody>
          <a:bodyPr>
            <a:normAutofit fontScale="90000"/>
          </a:bodyPr>
          <a:lstStyle/>
          <a:p>
            <a:pPr algn="ctr"/>
            <a:r>
              <a:rPr lang="en-GB" dirty="0"/>
              <a:t>Sequence classification</a:t>
            </a:r>
            <a:br>
              <a:rPr lang="en-GB" dirty="0"/>
            </a:br>
            <a:r>
              <a:rPr lang="en-GB" dirty="0"/>
              <a:t>(</a:t>
            </a:r>
            <a:r>
              <a:rPr lang="en-GB" dirty="0" err="1"/>
              <a:t>eg</a:t>
            </a:r>
            <a:r>
              <a:rPr lang="en-GB" dirty="0"/>
              <a:t> sentiment analysis – output is a single number)</a:t>
            </a:r>
          </a:p>
        </p:txBody>
      </p:sp>
      <p:pic>
        <p:nvPicPr>
          <p:cNvPr id="5" name="Content Placeholder 4">
            <a:extLst>
              <a:ext uri="{FF2B5EF4-FFF2-40B4-BE49-F238E27FC236}">
                <a16:creationId xmlns:a16="http://schemas.microsoft.com/office/drawing/2014/main" id="{6ABF54CF-C70C-4051-8E35-4BF77188D1E6}"/>
              </a:ext>
            </a:extLst>
          </p:cNvPr>
          <p:cNvPicPr>
            <a:picLocks noGrp="1" noChangeAspect="1"/>
          </p:cNvPicPr>
          <p:nvPr>
            <p:ph idx="1"/>
          </p:nvPr>
        </p:nvPicPr>
        <p:blipFill>
          <a:blip r:embed="rId2"/>
          <a:stretch>
            <a:fillRect/>
          </a:stretch>
        </p:blipFill>
        <p:spPr>
          <a:xfrm>
            <a:off x="2319336" y="1776412"/>
            <a:ext cx="7553325" cy="3305175"/>
          </a:xfrm>
        </p:spPr>
      </p:pic>
      <p:sp>
        <p:nvSpPr>
          <p:cNvPr id="6" name="TextBox 5">
            <a:extLst>
              <a:ext uri="{FF2B5EF4-FFF2-40B4-BE49-F238E27FC236}">
                <a16:creationId xmlns:a16="http://schemas.microsoft.com/office/drawing/2014/main" id="{A30FAC1E-0944-4E76-BD6A-6167BED099FB}"/>
              </a:ext>
            </a:extLst>
          </p:cNvPr>
          <p:cNvSpPr txBox="1"/>
          <p:nvPr/>
        </p:nvSpPr>
        <p:spPr>
          <a:xfrm>
            <a:off x="2044115" y="5377343"/>
            <a:ext cx="8103765" cy="923330"/>
          </a:xfrm>
          <a:prstGeom prst="rect">
            <a:avLst/>
          </a:prstGeom>
          <a:noFill/>
        </p:spPr>
        <p:txBody>
          <a:bodyPr wrap="square" rtlCol="0">
            <a:spAutoFit/>
          </a:bodyPr>
          <a:lstStyle/>
          <a:p>
            <a:pPr algn="l"/>
            <a:r>
              <a:rPr lang="en-GB" sz="1800" b="0" i="0" u="none" strike="noStrike" baseline="0" dirty="0">
                <a:latin typeface="NimbusRomNo9L-Regu"/>
              </a:rPr>
              <a:t>Sequence classification using a simple RNN combined with a feedforward network.</a:t>
            </a:r>
          </a:p>
          <a:p>
            <a:pPr algn="l"/>
            <a:r>
              <a:rPr lang="en-GB" sz="1800" b="0" i="0" u="none" strike="noStrike" baseline="0" dirty="0">
                <a:latin typeface="NimbusRomNo9L-Regu"/>
              </a:rPr>
              <a:t>The final hidden state from the RNN is used as the input to a feedforward network that performs the classification.</a:t>
            </a:r>
            <a:endParaRPr lang="en-GB" dirty="0"/>
          </a:p>
        </p:txBody>
      </p:sp>
    </p:spTree>
    <p:extLst>
      <p:ext uri="{BB962C8B-B14F-4D97-AF65-F5344CB8AC3E}">
        <p14:creationId xmlns:p14="http://schemas.microsoft.com/office/powerpoint/2010/main" val="9539622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4F58-1A65-4933-A6A2-84477347E6EA}"/>
              </a:ext>
            </a:extLst>
          </p:cNvPr>
          <p:cNvSpPr>
            <a:spLocks noGrp="1"/>
          </p:cNvSpPr>
          <p:nvPr>
            <p:ph type="title"/>
          </p:nvPr>
        </p:nvSpPr>
        <p:spPr/>
        <p:txBody>
          <a:bodyPr>
            <a:normAutofit/>
          </a:bodyPr>
          <a:lstStyle/>
          <a:p>
            <a:pPr algn="ctr"/>
            <a:r>
              <a:rPr lang="en-GB" dirty="0"/>
              <a:t>Autoregressive RNNs</a:t>
            </a:r>
            <a:br>
              <a:rPr lang="en-GB" dirty="0"/>
            </a:br>
            <a:r>
              <a:rPr lang="en-GB" dirty="0"/>
              <a:t>(generating text)</a:t>
            </a:r>
          </a:p>
        </p:txBody>
      </p:sp>
      <p:sp>
        <p:nvSpPr>
          <p:cNvPr id="3" name="Content Placeholder 2">
            <a:extLst>
              <a:ext uri="{FF2B5EF4-FFF2-40B4-BE49-F238E27FC236}">
                <a16:creationId xmlns:a16="http://schemas.microsoft.com/office/drawing/2014/main" id="{62A672EC-8352-4322-B7F9-E66D57D4F28A}"/>
              </a:ext>
            </a:extLst>
          </p:cNvPr>
          <p:cNvSpPr>
            <a:spLocks noGrp="1"/>
          </p:cNvSpPr>
          <p:nvPr>
            <p:ph idx="1"/>
          </p:nvPr>
        </p:nvSpPr>
        <p:spPr/>
        <p:txBody>
          <a:bodyPr>
            <a:noAutofit/>
          </a:bodyPr>
          <a:lstStyle/>
          <a:p>
            <a:pPr marL="0" indent="0" algn="l">
              <a:buNone/>
            </a:pPr>
            <a:r>
              <a:rPr lang="en-GB" b="0" i="0" u="none" strike="noStrike" baseline="0" dirty="0">
                <a:latin typeface="NimbusRomNo9L-Medi"/>
              </a:rPr>
              <a:t>Called autoregressive generation </a:t>
            </a:r>
            <a:r>
              <a:rPr lang="en-GB" b="0" i="0" u="none" strike="noStrike" baseline="0" dirty="0">
                <a:latin typeface="NimbusRomNo9L-Regu"/>
              </a:rPr>
              <a:t>since the word generated at each time step is conditioned on the word selected by the network from the previous step.</a:t>
            </a:r>
          </a:p>
          <a:p>
            <a:r>
              <a:rPr lang="en-GB" b="0" i="0" u="none" strike="noStrike" baseline="0" dirty="0">
                <a:latin typeface="NimbusRomNo9L-Regu"/>
              </a:rPr>
              <a:t>Sample words </a:t>
            </a:r>
            <a:r>
              <a:rPr lang="en-GB" b="0" i="0" u="none" strike="noStrike" baseline="0" dirty="0">
                <a:latin typeface="NimbusRomNo9L-ReguItal"/>
              </a:rPr>
              <a:t>conditioned on our previous choices.</a:t>
            </a:r>
          </a:p>
          <a:p>
            <a:pPr algn="l"/>
            <a:r>
              <a:rPr lang="en-GB" dirty="0">
                <a:latin typeface="NimbusRomNo9L-Regu"/>
              </a:rPr>
              <a:t>U</a:t>
            </a:r>
            <a:r>
              <a:rPr lang="en-GB" b="0" i="0" u="none" strike="noStrike" baseline="0" dirty="0">
                <a:latin typeface="NimbusRomNo9L-Regu"/>
              </a:rPr>
              <a:t>nderlies state-of-the-art approaches to applications such as:-</a:t>
            </a:r>
          </a:p>
          <a:p>
            <a:pPr lvl="1"/>
            <a:r>
              <a:rPr lang="en-GB" b="0" i="0" u="none" strike="noStrike" baseline="0" dirty="0">
                <a:latin typeface="NimbusRomNo9L-Regu"/>
              </a:rPr>
              <a:t>machine translation, </a:t>
            </a:r>
          </a:p>
          <a:p>
            <a:pPr lvl="1"/>
            <a:r>
              <a:rPr lang="en-GB" b="0" i="0" u="none" strike="noStrike" baseline="0" dirty="0">
                <a:latin typeface="NimbusRomNo9L-Regu"/>
              </a:rPr>
              <a:t>summarization, and</a:t>
            </a:r>
          </a:p>
          <a:p>
            <a:pPr lvl="1"/>
            <a:r>
              <a:rPr lang="en-GB" b="0" i="0" u="none" strike="noStrike" baseline="0" dirty="0">
                <a:latin typeface="NimbusRomNo9L-Regu"/>
              </a:rPr>
              <a:t>question answering. </a:t>
            </a:r>
          </a:p>
          <a:p>
            <a:r>
              <a:rPr lang="en-GB" b="0" i="0" u="none" strike="noStrike" baseline="0" dirty="0">
                <a:latin typeface="NimbusRomNo9L-Regu"/>
              </a:rPr>
              <a:t>The key to these approaches is to prime the generation component with an appropriate context.</a:t>
            </a:r>
            <a:endParaRPr lang="en-GB" dirty="0"/>
          </a:p>
        </p:txBody>
      </p:sp>
    </p:spTree>
    <p:extLst>
      <p:ext uri="{BB962C8B-B14F-4D97-AF65-F5344CB8AC3E}">
        <p14:creationId xmlns:p14="http://schemas.microsoft.com/office/powerpoint/2010/main" val="35257104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AAEE7-E7CF-4E91-902B-C3901CF250BD}"/>
              </a:ext>
            </a:extLst>
          </p:cNvPr>
          <p:cNvSpPr>
            <a:spLocks noGrp="1"/>
          </p:cNvSpPr>
          <p:nvPr>
            <p:ph type="title"/>
          </p:nvPr>
        </p:nvSpPr>
        <p:spPr/>
        <p:txBody>
          <a:bodyPr/>
          <a:lstStyle/>
          <a:p>
            <a:pPr algn="ctr"/>
            <a:r>
              <a:rPr lang="en-GB" dirty="0"/>
              <a:t>Autoregressive RNNs</a:t>
            </a:r>
            <a:br>
              <a:rPr lang="en-GB" dirty="0"/>
            </a:br>
            <a:r>
              <a:rPr lang="en-GB" dirty="0"/>
              <a:t>(generating text)</a:t>
            </a:r>
          </a:p>
        </p:txBody>
      </p:sp>
      <p:pic>
        <p:nvPicPr>
          <p:cNvPr id="5" name="Content Placeholder 4">
            <a:extLst>
              <a:ext uri="{FF2B5EF4-FFF2-40B4-BE49-F238E27FC236}">
                <a16:creationId xmlns:a16="http://schemas.microsoft.com/office/drawing/2014/main" id="{0DCE74EC-F62D-425D-9F07-53A4B0BE9B98}"/>
              </a:ext>
            </a:extLst>
          </p:cNvPr>
          <p:cNvPicPr>
            <a:picLocks noGrp="1" noChangeAspect="1"/>
          </p:cNvPicPr>
          <p:nvPr>
            <p:ph idx="1"/>
          </p:nvPr>
        </p:nvPicPr>
        <p:blipFill>
          <a:blip r:embed="rId2"/>
          <a:stretch>
            <a:fillRect/>
          </a:stretch>
        </p:blipFill>
        <p:spPr>
          <a:xfrm>
            <a:off x="2505075" y="2067719"/>
            <a:ext cx="7181850" cy="3867150"/>
          </a:xfrm>
        </p:spPr>
      </p:pic>
    </p:spTree>
    <p:extLst>
      <p:ext uri="{BB962C8B-B14F-4D97-AF65-F5344CB8AC3E}">
        <p14:creationId xmlns:p14="http://schemas.microsoft.com/office/powerpoint/2010/main" val="566600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23E7-8A0A-435F-93E2-55E271190684}"/>
              </a:ext>
            </a:extLst>
          </p:cNvPr>
          <p:cNvSpPr>
            <a:spLocks noGrp="1"/>
          </p:cNvSpPr>
          <p:nvPr>
            <p:ph type="title"/>
          </p:nvPr>
        </p:nvSpPr>
        <p:spPr/>
        <p:txBody>
          <a:bodyPr/>
          <a:lstStyle/>
          <a:p>
            <a:r>
              <a:rPr lang="en-GB" dirty="0"/>
              <a:t>Encoders- Decoders</a:t>
            </a:r>
          </a:p>
        </p:txBody>
      </p:sp>
      <p:sp>
        <p:nvSpPr>
          <p:cNvPr id="3" name="Content Placeholder 2">
            <a:extLst>
              <a:ext uri="{FF2B5EF4-FFF2-40B4-BE49-F238E27FC236}">
                <a16:creationId xmlns:a16="http://schemas.microsoft.com/office/drawing/2014/main" id="{A050E7EA-9EE7-4BA9-ABB5-B3DC1EDCD524}"/>
              </a:ext>
            </a:extLst>
          </p:cNvPr>
          <p:cNvSpPr>
            <a:spLocks noGrp="1"/>
          </p:cNvSpPr>
          <p:nvPr>
            <p:ph idx="1"/>
          </p:nvPr>
        </p:nvSpPr>
        <p:spPr/>
        <p:txBody>
          <a:bodyPr>
            <a:normAutofit/>
          </a:bodyPr>
          <a:lstStyle/>
          <a:p>
            <a:pPr marL="0" indent="0" algn="l">
              <a:buNone/>
            </a:pPr>
            <a:r>
              <a:rPr lang="en-GB" b="0" i="0" u="none" strike="noStrike" baseline="0" dirty="0">
                <a:solidFill>
                  <a:srgbClr val="000000"/>
                </a:solidFill>
                <a:latin typeface="NimbusRomNo9L-Medi"/>
              </a:rPr>
              <a:t>Encoder- decoder </a:t>
            </a:r>
            <a:r>
              <a:rPr lang="en-GB" b="0" i="0" u="none" strike="noStrike" baseline="0" dirty="0">
                <a:solidFill>
                  <a:srgbClr val="000000"/>
                </a:solidFill>
                <a:latin typeface="NimbusRomNo9L-Regu"/>
              </a:rPr>
              <a:t>networks, or </a:t>
            </a:r>
            <a:r>
              <a:rPr lang="en-GB" b="0" i="0" u="none" strike="noStrike" baseline="0" dirty="0">
                <a:solidFill>
                  <a:srgbClr val="000000"/>
                </a:solidFill>
                <a:latin typeface="NimbusRomNo9L-Medi"/>
              </a:rPr>
              <a:t>sequence-to-sequence </a:t>
            </a:r>
            <a:r>
              <a:rPr lang="en-GB" b="0" i="0" u="none" strike="noStrike" baseline="0" dirty="0">
                <a:solidFill>
                  <a:srgbClr val="000000"/>
                </a:solidFill>
                <a:latin typeface="NimbusRomNo9L-Regu"/>
              </a:rPr>
              <a:t>networks, are models capable of generating contextually appropriate, arbitrary length, output sequences.</a:t>
            </a:r>
          </a:p>
          <a:p>
            <a:pPr marL="0" indent="0" algn="l">
              <a:buNone/>
            </a:pPr>
            <a:endParaRPr lang="en-GB" b="0" i="0" u="none" strike="noStrike" baseline="0" dirty="0">
              <a:solidFill>
                <a:srgbClr val="000000"/>
              </a:solidFill>
              <a:latin typeface="NimbusRomNo9L-Regu"/>
            </a:endParaRPr>
          </a:p>
        </p:txBody>
      </p:sp>
      <p:pic>
        <p:nvPicPr>
          <p:cNvPr id="5" name="Picture 4">
            <a:extLst>
              <a:ext uri="{FF2B5EF4-FFF2-40B4-BE49-F238E27FC236}">
                <a16:creationId xmlns:a16="http://schemas.microsoft.com/office/drawing/2014/main" id="{6DDE9108-A0F1-4FEF-8D25-06D7BD95D6AC}"/>
              </a:ext>
            </a:extLst>
          </p:cNvPr>
          <p:cNvPicPr>
            <a:picLocks noChangeAspect="1"/>
          </p:cNvPicPr>
          <p:nvPr/>
        </p:nvPicPr>
        <p:blipFill>
          <a:blip r:embed="rId2"/>
          <a:stretch>
            <a:fillRect/>
          </a:stretch>
        </p:blipFill>
        <p:spPr>
          <a:xfrm>
            <a:off x="2213514" y="3429000"/>
            <a:ext cx="7077075" cy="2314575"/>
          </a:xfrm>
          <a:prstGeom prst="rect">
            <a:avLst/>
          </a:prstGeom>
        </p:spPr>
      </p:pic>
    </p:spTree>
    <p:extLst>
      <p:ext uri="{BB962C8B-B14F-4D97-AF65-F5344CB8AC3E}">
        <p14:creationId xmlns:p14="http://schemas.microsoft.com/office/powerpoint/2010/main" val="3162166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8C6AC-B53F-48EB-98A0-7A58FC59AE25}"/>
              </a:ext>
            </a:extLst>
          </p:cNvPr>
          <p:cNvSpPr>
            <a:spLocks noGrp="1"/>
          </p:cNvSpPr>
          <p:nvPr>
            <p:ph type="title"/>
          </p:nvPr>
        </p:nvSpPr>
        <p:spPr/>
        <p:txBody>
          <a:bodyPr/>
          <a:lstStyle/>
          <a:p>
            <a:r>
              <a:rPr lang="en-GB" dirty="0"/>
              <a:t>Encoders- Decoders</a:t>
            </a:r>
          </a:p>
        </p:txBody>
      </p:sp>
      <p:sp>
        <p:nvSpPr>
          <p:cNvPr id="3" name="Content Placeholder 2">
            <a:extLst>
              <a:ext uri="{FF2B5EF4-FFF2-40B4-BE49-F238E27FC236}">
                <a16:creationId xmlns:a16="http://schemas.microsoft.com/office/drawing/2014/main" id="{58704FAF-BC59-40E8-823E-792CBEE70201}"/>
              </a:ext>
            </a:extLst>
          </p:cNvPr>
          <p:cNvSpPr>
            <a:spLocks noGrp="1"/>
          </p:cNvSpPr>
          <p:nvPr>
            <p:ph idx="1"/>
          </p:nvPr>
        </p:nvSpPr>
        <p:spPr/>
        <p:txBody>
          <a:bodyPr>
            <a:normAutofit/>
          </a:bodyPr>
          <a:lstStyle/>
          <a:p>
            <a:pPr marL="0" indent="0" algn="l">
              <a:buNone/>
            </a:pPr>
            <a:r>
              <a:rPr lang="en-GB" b="0" i="0" u="none" strike="noStrike" baseline="0" dirty="0">
                <a:latin typeface="NimbusRomNo9L-Regu"/>
              </a:rPr>
              <a:t>An encoder-decoder consists of:-</a:t>
            </a:r>
          </a:p>
          <a:p>
            <a:pPr marL="0" indent="0" algn="l">
              <a:buNone/>
            </a:pPr>
            <a:r>
              <a:rPr lang="en-GB" sz="2400" b="0" i="0" u="none" strike="noStrike" baseline="0" dirty="0">
                <a:latin typeface="NimbusRomNo9L-Regu"/>
              </a:rPr>
              <a:t>1. An </a:t>
            </a:r>
            <a:r>
              <a:rPr lang="en-GB" sz="2400" b="0" i="0" u="none" strike="noStrike" baseline="0" dirty="0">
                <a:latin typeface="NimbusRomNo9L-Medi"/>
              </a:rPr>
              <a:t>encoder </a:t>
            </a:r>
            <a:r>
              <a:rPr lang="en-GB" sz="2400" b="0" i="0" u="none" strike="noStrike" baseline="0" dirty="0">
                <a:latin typeface="NimbusRomNo9L-Regu"/>
              </a:rPr>
              <a:t>that accepts an input sequence, </a:t>
            </a:r>
            <a:r>
              <a:rPr lang="en-GB" sz="2400" b="0" i="0" u="none" strike="noStrike" baseline="0" dirty="0">
                <a:latin typeface="NimbusRomNo9L-ReguItal"/>
              </a:rPr>
              <a:t>x</a:t>
            </a:r>
            <a:r>
              <a:rPr lang="en-GB" sz="2400" b="0" i="0" u="none" strike="noStrike" baseline="30000" dirty="0">
                <a:latin typeface="NimbusRomNo9L-ReguItal"/>
              </a:rPr>
              <a:t>n</a:t>
            </a:r>
            <a:r>
              <a:rPr lang="en-GB" sz="2400" b="0" i="0" u="none" strike="noStrike" baseline="-25000" dirty="0">
                <a:latin typeface="NimbusRomNo9L-Regu"/>
              </a:rPr>
              <a:t>1</a:t>
            </a:r>
            <a:r>
              <a:rPr lang="en-GB" sz="2400" b="0" i="0" u="none" strike="noStrike" baseline="0" dirty="0">
                <a:latin typeface="NimbusRomNo9L-Regu"/>
              </a:rPr>
              <a:t>, and generates a corresponding sequence of contextualized representations, </a:t>
            </a:r>
            <a:r>
              <a:rPr lang="en-GB" sz="2400" b="0" i="0" u="none" strike="noStrike" baseline="0" dirty="0">
                <a:latin typeface="NimbusRomNo9L-ReguItal"/>
              </a:rPr>
              <a:t>h</a:t>
            </a:r>
            <a:r>
              <a:rPr lang="en-GB" sz="2400" b="0" i="0" u="none" strike="noStrike" baseline="30000" dirty="0">
                <a:latin typeface="NimbusRomNo9L-ReguItal"/>
              </a:rPr>
              <a:t>n</a:t>
            </a:r>
            <a:r>
              <a:rPr lang="en-GB" sz="2400" b="0" i="0" u="none" strike="noStrike" baseline="-25000" dirty="0">
                <a:latin typeface="NimbusRomNo9L-Regu"/>
              </a:rPr>
              <a:t>1</a:t>
            </a:r>
            <a:endParaRPr lang="en-GB" sz="2400" b="0" i="0" u="none" strike="noStrike" baseline="0" dirty="0">
              <a:latin typeface="NimbusRomNo9L-Regu"/>
            </a:endParaRPr>
          </a:p>
          <a:p>
            <a:pPr lvl="1"/>
            <a:r>
              <a:rPr lang="en-GB" sz="2000" b="0" i="0" u="none" strike="noStrike" baseline="0" dirty="0">
                <a:latin typeface="NimbusRomNo9L-Regu"/>
              </a:rPr>
              <a:t>LSTMs, convolutional networks, and Transformers can all be employed as encoders</a:t>
            </a:r>
            <a:r>
              <a:rPr lang="en-GB" b="0" i="0" u="none" strike="noStrike" baseline="0" dirty="0">
                <a:latin typeface="NimbusRomNo9L-Regu"/>
              </a:rPr>
              <a:t>.</a:t>
            </a:r>
          </a:p>
          <a:p>
            <a:pPr marL="0" indent="0" algn="l">
              <a:buNone/>
            </a:pPr>
            <a:r>
              <a:rPr lang="en-GB" sz="2400" b="0" i="0" u="none" strike="noStrike" baseline="0" dirty="0">
                <a:latin typeface="NimbusRomNo9L-Regu"/>
              </a:rPr>
              <a:t>2. A </a:t>
            </a:r>
            <a:r>
              <a:rPr lang="en-GB" sz="2400" b="0" i="0" u="none" strike="noStrike" baseline="0" dirty="0">
                <a:latin typeface="NimbusRomNo9L-Medi"/>
              </a:rPr>
              <a:t>context vector</a:t>
            </a:r>
            <a:r>
              <a:rPr lang="en-GB" sz="2400" b="0" i="0" u="none" strike="noStrike" baseline="0" dirty="0">
                <a:latin typeface="NimbusRomNo9L-Regu"/>
              </a:rPr>
              <a:t>, </a:t>
            </a:r>
            <a:r>
              <a:rPr lang="en-GB" sz="2400" b="0" i="0" u="none" strike="noStrike" baseline="0" dirty="0">
                <a:latin typeface="NimbusRomNo9L-ReguItal"/>
              </a:rPr>
              <a:t>c</a:t>
            </a:r>
            <a:r>
              <a:rPr lang="en-GB" sz="2400" b="0" i="0" u="none" strike="noStrike" baseline="0" dirty="0">
                <a:latin typeface="NimbusRomNo9L-Regu"/>
              </a:rPr>
              <a:t>, which is a function of </a:t>
            </a:r>
            <a:r>
              <a:rPr lang="en-GB" sz="2400" b="0" i="0" u="none" strike="noStrike" baseline="0" dirty="0">
                <a:latin typeface="NimbusRomNo9L-ReguItal"/>
              </a:rPr>
              <a:t>h</a:t>
            </a:r>
            <a:r>
              <a:rPr lang="en-GB" sz="2400" b="0" i="0" u="none" strike="noStrike" baseline="30000" dirty="0">
                <a:latin typeface="NimbusRomNo9L-ReguItal"/>
              </a:rPr>
              <a:t>n</a:t>
            </a:r>
            <a:r>
              <a:rPr lang="en-GB" sz="2400" b="0" i="0" u="none" strike="noStrike" baseline="-25000" dirty="0">
                <a:latin typeface="NimbusRomNo9L-Regu"/>
              </a:rPr>
              <a:t>1</a:t>
            </a:r>
            <a:r>
              <a:rPr lang="en-GB" sz="2400" b="0" i="0" u="none" strike="noStrike" baseline="0" dirty="0">
                <a:latin typeface="NimbusRomNo9L-Regu"/>
              </a:rPr>
              <a:t>, and conveys the essence of the input to the decoder.</a:t>
            </a:r>
          </a:p>
          <a:p>
            <a:pPr marL="0" indent="0" algn="l">
              <a:buNone/>
            </a:pPr>
            <a:r>
              <a:rPr lang="en-GB" sz="2400" b="0" i="0" u="none" strike="noStrike" baseline="0" dirty="0">
                <a:latin typeface="NimbusRomNo9L-Regu"/>
              </a:rPr>
              <a:t>3. A </a:t>
            </a:r>
            <a:r>
              <a:rPr lang="en-GB" sz="2400" b="0" i="0" u="none" strike="noStrike" baseline="0" dirty="0">
                <a:latin typeface="NimbusRomNo9L-Medi"/>
              </a:rPr>
              <a:t>decoder</a:t>
            </a:r>
            <a:r>
              <a:rPr lang="en-GB" sz="2400" b="0" i="0" u="none" strike="noStrike" baseline="0" dirty="0">
                <a:latin typeface="NimbusRomNo9L-Regu"/>
              </a:rPr>
              <a:t>, which accepts </a:t>
            </a:r>
            <a:r>
              <a:rPr lang="en-GB" sz="2400" b="0" i="0" u="none" strike="noStrike" baseline="0" dirty="0">
                <a:latin typeface="NimbusRomNo9L-ReguItal"/>
              </a:rPr>
              <a:t>c </a:t>
            </a:r>
            <a:r>
              <a:rPr lang="en-GB" sz="2400" b="0" i="0" u="none" strike="noStrike" baseline="0" dirty="0">
                <a:latin typeface="NimbusRomNo9L-Regu"/>
              </a:rPr>
              <a:t>as input and generates an arbitrary length sequence of hidden states </a:t>
            </a:r>
            <a:r>
              <a:rPr lang="en-GB" sz="2400" b="0" i="0" u="none" strike="noStrike" baseline="0" dirty="0">
                <a:latin typeface="NimbusRomNo9L-ReguItal"/>
              </a:rPr>
              <a:t>h</a:t>
            </a:r>
            <a:r>
              <a:rPr lang="en-GB" sz="2400" baseline="30000" dirty="0">
                <a:latin typeface="NimbusRomNo9L-ReguItal"/>
              </a:rPr>
              <a:t>m</a:t>
            </a:r>
            <a:r>
              <a:rPr lang="en-GB" sz="2400" b="0" i="0" u="none" strike="noStrike" baseline="-25000" dirty="0">
                <a:latin typeface="NimbusRomNo9L-Regu"/>
              </a:rPr>
              <a:t>1</a:t>
            </a:r>
            <a:r>
              <a:rPr lang="en-GB" sz="2400" b="0" i="0" u="none" strike="noStrike" baseline="0" dirty="0">
                <a:latin typeface="NimbusRomNo9L-Regu"/>
              </a:rPr>
              <a:t> from which a corresponding sequence of output states </a:t>
            </a:r>
            <a:r>
              <a:rPr lang="en-GB" sz="2400" b="0" i="0" u="none" strike="noStrike" baseline="0" dirty="0">
                <a:latin typeface="NimbusRomNo9L-ReguItal"/>
              </a:rPr>
              <a:t>y</a:t>
            </a:r>
            <a:r>
              <a:rPr lang="en-GB" sz="2400" baseline="30000" dirty="0">
                <a:latin typeface="NimbusRomNo9L-ReguItal"/>
              </a:rPr>
              <a:t>m</a:t>
            </a:r>
            <a:r>
              <a:rPr lang="en-GB" sz="2400" b="0" i="0" u="none" strike="noStrike" baseline="-25000" dirty="0">
                <a:latin typeface="NimbusRomNo9L-Regu"/>
              </a:rPr>
              <a:t>1</a:t>
            </a:r>
            <a:r>
              <a:rPr lang="en-GB" sz="2400" b="0" i="0" u="none" strike="noStrike" baseline="0" dirty="0">
                <a:latin typeface="NimbusRomNo9L-Regu"/>
              </a:rPr>
              <a:t>, can be obtained. </a:t>
            </a:r>
          </a:p>
          <a:p>
            <a:pPr lvl="1"/>
            <a:r>
              <a:rPr lang="en-GB" sz="2000" b="0" i="0" u="none" strike="noStrike" baseline="0" dirty="0">
                <a:latin typeface="NimbusRomNo9L-Regu"/>
              </a:rPr>
              <a:t>Just as with encoders, decoders can be realized by any kind of sequence architecture.</a:t>
            </a:r>
            <a:endParaRPr lang="en-GB" sz="2000" dirty="0"/>
          </a:p>
        </p:txBody>
      </p:sp>
    </p:spTree>
    <p:extLst>
      <p:ext uri="{BB962C8B-B14F-4D97-AF65-F5344CB8AC3E}">
        <p14:creationId xmlns:p14="http://schemas.microsoft.com/office/powerpoint/2010/main" val="167465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3EBD7-F11E-46B8-B380-619D665FD2EE}"/>
              </a:ext>
            </a:extLst>
          </p:cNvPr>
          <p:cNvSpPr>
            <a:spLocks noGrp="1"/>
          </p:cNvSpPr>
          <p:nvPr>
            <p:ph type="title"/>
          </p:nvPr>
        </p:nvSpPr>
        <p:spPr/>
        <p:txBody>
          <a:bodyPr/>
          <a:lstStyle/>
          <a:p>
            <a:r>
              <a:rPr lang="en-GB" dirty="0"/>
              <a:t>Encoders- Decoders -training</a:t>
            </a:r>
          </a:p>
        </p:txBody>
      </p:sp>
      <p:pic>
        <p:nvPicPr>
          <p:cNvPr id="5" name="Content Placeholder 4">
            <a:extLst>
              <a:ext uri="{FF2B5EF4-FFF2-40B4-BE49-F238E27FC236}">
                <a16:creationId xmlns:a16="http://schemas.microsoft.com/office/drawing/2014/main" id="{39DF07FB-5B8A-414D-B4D2-25DE34772F7D}"/>
              </a:ext>
            </a:extLst>
          </p:cNvPr>
          <p:cNvPicPr>
            <a:picLocks noGrp="1" noChangeAspect="1"/>
          </p:cNvPicPr>
          <p:nvPr>
            <p:ph idx="1"/>
          </p:nvPr>
        </p:nvPicPr>
        <p:blipFill>
          <a:blip r:embed="rId2"/>
          <a:stretch>
            <a:fillRect/>
          </a:stretch>
        </p:blipFill>
        <p:spPr>
          <a:xfrm>
            <a:off x="2024064" y="1825625"/>
            <a:ext cx="8143872" cy="4351338"/>
          </a:xfrm>
        </p:spPr>
      </p:pic>
    </p:spTree>
    <p:extLst>
      <p:ext uri="{BB962C8B-B14F-4D97-AF65-F5344CB8AC3E}">
        <p14:creationId xmlns:p14="http://schemas.microsoft.com/office/powerpoint/2010/main" val="19233198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73EB8-18ED-4C65-A8E7-178D132AA7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3397364-C21B-4E53-9B0A-4A136DB5F316}"/>
              </a:ext>
            </a:extLst>
          </p:cNvPr>
          <p:cNvSpPr>
            <a:spLocks noGrp="1"/>
          </p:cNvSpPr>
          <p:nvPr>
            <p:ph idx="1"/>
          </p:nvPr>
        </p:nvSpPr>
        <p:spPr/>
        <p:txBody>
          <a:bodyPr>
            <a:normAutofit/>
          </a:bodyPr>
          <a:lstStyle/>
          <a:p>
            <a:pPr marL="0" indent="0">
              <a:buNone/>
            </a:pPr>
            <a:r>
              <a:rPr lang="en-GB" sz="1800" dirty="0"/>
              <a:t>[1] G. </a:t>
            </a:r>
            <a:r>
              <a:rPr lang="en-GB" sz="1800" dirty="0" err="1"/>
              <a:t>Jurafsky,J.H.Martin</a:t>
            </a:r>
            <a:r>
              <a:rPr lang="en-GB" sz="1800" dirty="0"/>
              <a:t>, ‘Speech and Language Processing: An Introduction to Natural Language Processing, Computational Linguistics, and Speech Recognition’, 3</a:t>
            </a:r>
            <a:r>
              <a:rPr lang="en-GB" sz="1800" baseline="30000" dirty="0"/>
              <a:t>rd</a:t>
            </a:r>
            <a:r>
              <a:rPr lang="en-GB" sz="1800" dirty="0"/>
              <a:t> Edition, Upper Saddle River, N.J: Prentice Hall, 2022</a:t>
            </a:r>
          </a:p>
          <a:p>
            <a:pPr marL="0" indent="0">
              <a:buNone/>
            </a:pPr>
            <a:r>
              <a:rPr lang="en-GB" sz="1800" dirty="0"/>
              <a:t>[2] Microsoft, Introduction to natural language processing with TensorFlow, </a:t>
            </a:r>
            <a:r>
              <a:rPr lang="en-GB" sz="1800" dirty="0">
                <a:hlinkClick r:id="rId2"/>
              </a:rPr>
              <a:t>https://docs.microsoft.com/en-us/learn/modules/intro-natural-language-processing-tensorflow/1-introduction</a:t>
            </a:r>
            <a:r>
              <a:rPr lang="en-GB" sz="1800" dirty="0"/>
              <a:t>, </a:t>
            </a:r>
            <a:r>
              <a:rPr lang="en-GB" sz="1800" i="1" dirty="0"/>
              <a:t>Accessed: 2022-2-04</a:t>
            </a:r>
          </a:p>
          <a:p>
            <a:pPr marL="0" indent="0">
              <a:buNone/>
            </a:pPr>
            <a:r>
              <a:rPr lang="en-GB" sz="1800" dirty="0"/>
              <a:t>[3] Russell, Stuart J., and Peter Norvig. Artificial Intelligence: A Modern Approach. 4</a:t>
            </a:r>
            <a:r>
              <a:rPr lang="en-GB" sz="1800" baseline="30000" dirty="0"/>
              <a:t>th</a:t>
            </a:r>
            <a:r>
              <a:rPr lang="en-GB" sz="1800" dirty="0"/>
              <a:t> Edition Englewood Cliffs, N.J.: Prentice Hall, 2021.</a:t>
            </a:r>
          </a:p>
          <a:p>
            <a:pPr marL="0" indent="0">
              <a:buNone/>
            </a:pPr>
            <a:r>
              <a:rPr lang="en-GB" sz="1800" dirty="0"/>
              <a:t>[4] Bird, Steven, Edward </a:t>
            </a:r>
            <a:r>
              <a:rPr lang="en-GB" sz="1800" dirty="0" err="1"/>
              <a:t>Loper</a:t>
            </a:r>
            <a:r>
              <a:rPr lang="en-GB" sz="1800" dirty="0"/>
              <a:t> and Ewan Klein (2009), Natural Language Processing with Python. O’Reilly Media Inc. </a:t>
            </a:r>
          </a:p>
          <a:p>
            <a:pPr marL="0" indent="0">
              <a:buNone/>
            </a:pPr>
            <a:r>
              <a:rPr lang="en-GB" sz="1800" b="0" i="0" u="none" strike="noStrike" baseline="0" dirty="0">
                <a:latin typeface="NimbusRomNo9L-Regu"/>
              </a:rPr>
              <a:t>[5] Hermann, K. M., T. </a:t>
            </a:r>
            <a:r>
              <a:rPr lang="en-GB" sz="1800" b="0" i="0" u="none" strike="noStrike" baseline="0" dirty="0" err="1">
                <a:latin typeface="NimbusRomNo9L-Regu"/>
              </a:rPr>
              <a:t>Koˇcisk´y</a:t>
            </a:r>
            <a:r>
              <a:rPr lang="en-GB" sz="1800" b="0" i="0" u="none" strike="noStrike" baseline="0" dirty="0">
                <a:latin typeface="NimbusRomNo9L-Regu"/>
              </a:rPr>
              <a:t>, </a:t>
            </a:r>
            <a:r>
              <a:rPr lang="nb-NO" sz="1800" b="0" i="0" u="none" strike="noStrike" baseline="0" dirty="0">
                <a:latin typeface="NimbusRomNo9L-Regu"/>
              </a:rPr>
              <a:t>E. Grefenstette, L. Espeholt,W. Kay, </a:t>
            </a:r>
            <a:r>
              <a:rPr lang="en-GB" sz="1800" b="0" i="0" u="none" strike="noStrike" baseline="0" dirty="0">
                <a:latin typeface="NimbusRomNo9L-Regu"/>
              </a:rPr>
              <a:t>M. Suleyman, and P. </a:t>
            </a:r>
            <a:r>
              <a:rPr lang="en-GB" sz="1800" b="0" i="0" u="none" strike="noStrike" baseline="0" dirty="0" err="1">
                <a:latin typeface="NimbusRomNo9L-Regu"/>
              </a:rPr>
              <a:t>Blunsom</a:t>
            </a:r>
            <a:r>
              <a:rPr lang="en-GB" sz="1800" b="0" i="0" u="none" strike="noStrike" baseline="0" dirty="0">
                <a:latin typeface="NimbusRomNo9L-Regu"/>
              </a:rPr>
              <a:t>. 2015b. Teaching machines to read and comprehend. </a:t>
            </a:r>
            <a:r>
              <a:rPr lang="en-GB" sz="1800" b="0" i="0" u="none" strike="noStrike" baseline="0" dirty="0">
                <a:latin typeface="NimbusRomNo9L-ReguItal"/>
              </a:rPr>
              <a:t>Proceedings of the 28th International Conference on Neural Inform</a:t>
            </a:r>
          </a:p>
          <a:p>
            <a:pPr marL="0" indent="0" algn="l">
              <a:buNone/>
            </a:pPr>
            <a:r>
              <a:rPr lang="en-GB" sz="1800" dirty="0">
                <a:latin typeface="NimbusRomNo9L-ReguItal"/>
              </a:rPr>
              <a:t>[6] </a:t>
            </a:r>
            <a:r>
              <a:rPr lang="pt-BR" sz="1800" b="0" i="0" u="none" strike="noStrike" baseline="0" dirty="0">
                <a:solidFill>
                  <a:srgbClr val="000000"/>
                </a:solidFill>
                <a:latin typeface="NimbusRomNo9L-Regu"/>
              </a:rPr>
              <a:t>Nallapati, R., B. Zhou, C. dos Santos, </a:t>
            </a:r>
            <a:r>
              <a:rPr lang="en-GB" sz="1800" b="0" i="0" u="none" strike="noStrike" baseline="0" dirty="0">
                <a:solidFill>
                  <a:srgbClr val="000000"/>
                </a:solidFill>
                <a:latin typeface="NimbusRomNo9L-Regu"/>
              </a:rPr>
              <a:t>C¸ . </a:t>
            </a:r>
            <a:r>
              <a:rPr lang="en-GB" sz="1800" b="0" i="0" u="none" strike="noStrike" baseline="0" dirty="0" err="1">
                <a:solidFill>
                  <a:srgbClr val="000000"/>
                </a:solidFill>
                <a:latin typeface="NimbusRomNo9L-Regu"/>
              </a:rPr>
              <a:t>Gulc¸ehre</a:t>
            </a:r>
            <a:r>
              <a:rPr lang="en-GB" sz="1800" b="0" i="0" u="none" strike="noStrike" baseline="0" dirty="0">
                <a:solidFill>
                  <a:srgbClr val="000000"/>
                </a:solidFill>
                <a:latin typeface="NimbusRomNo9L-Regu"/>
              </a:rPr>
              <a:t>, and B. Xiang</a:t>
            </a:r>
            <a:r>
              <a:rPr lang="en-GB" sz="1800" b="0" u="none" strike="noStrike" baseline="0" dirty="0">
                <a:latin typeface="NimbusRomNo9L-Regu"/>
              </a:rPr>
              <a:t>. 2016. Abstractive text summarization using sequence-to-sequence RNNs and beyond</a:t>
            </a:r>
            <a:r>
              <a:rPr lang="en-GB" sz="1800" b="0" i="0" u="none" strike="noStrike" baseline="0" dirty="0">
                <a:solidFill>
                  <a:srgbClr val="000000"/>
                </a:solidFill>
                <a:latin typeface="NimbusRomNo9L-Regu"/>
              </a:rPr>
              <a:t>. </a:t>
            </a:r>
            <a:r>
              <a:rPr lang="en-GB" sz="1800" b="0" i="0" u="none" strike="noStrike" baseline="0" dirty="0" err="1">
                <a:solidFill>
                  <a:srgbClr val="000000"/>
                </a:solidFill>
                <a:latin typeface="NimbusRomNo9L-ReguItal"/>
              </a:rPr>
              <a:t>CoNLL</a:t>
            </a:r>
            <a:r>
              <a:rPr lang="en-GB" sz="1800" b="0" i="0" u="none" strike="noStrike" baseline="0" dirty="0" err="1">
                <a:solidFill>
                  <a:srgbClr val="000000"/>
                </a:solidFill>
                <a:latin typeface="NimbusRomNo9L-Regu"/>
              </a:rPr>
              <a:t>.</a:t>
            </a:r>
            <a:r>
              <a:rPr lang="en-GB" sz="1800" b="0" i="0" u="none" strike="noStrike" baseline="0" dirty="0" err="1">
                <a:latin typeface="NimbusRomNo9L-ReguItal"/>
              </a:rPr>
              <a:t>ation</a:t>
            </a:r>
            <a:r>
              <a:rPr lang="en-GB" sz="1800" b="0" i="0" u="none" strike="noStrike" baseline="0" dirty="0">
                <a:latin typeface="NimbusRomNo9L-ReguItal"/>
              </a:rPr>
              <a:t> Processing Systems - Volume 1</a:t>
            </a:r>
            <a:r>
              <a:rPr lang="en-GB" sz="1800" b="0" i="0" u="none" strike="noStrike" baseline="0" dirty="0">
                <a:latin typeface="NimbusRomNo9L-Regu"/>
              </a:rPr>
              <a:t>. MIT Press.</a:t>
            </a:r>
          </a:p>
          <a:p>
            <a:pPr marL="0" indent="0" algn="l">
              <a:buNone/>
            </a:pPr>
            <a:r>
              <a:rPr lang="en-GB" sz="1800" dirty="0">
                <a:latin typeface="NimbusRomNo9L-Regu"/>
              </a:rPr>
              <a:t>[7] </a:t>
            </a:r>
            <a:r>
              <a:rPr lang="en-GB" sz="1800" b="0" i="0" u="none" strike="noStrike" baseline="0" dirty="0">
                <a:solidFill>
                  <a:srgbClr val="000000"/>
                </a:solidFill>
                <a:latin typeface="NimbusRomNo9L-Regu"/>
              </a:rPr>
              <a:t>Pennington, J., R. </a:t>
            </a:r>
            <a:r>
              <a:rPr lang="en-GB" sz="1800" b="0" i="0" u="none" strike="noStrike" baseline="0" dirty="0" err="1">
                <a:solidFill>
                  <a:srgbClr val="000000"/>
                </a:solidFill>
                <a:latin typeface="NimbusRomNo9L-Regu"/>
              </a:rPr>
              <a:t>Socher</a:t>
            </a:r>
            <a:r>
              <a:rPr lang="en-GB" sz="1800" b="0" i="0" u="none" strike="noStrike" baseline="0" dirty="0">
                <a:solidFill>
                  <a:srgbClr val="000000"/>
                </a:solidFill>
                <a:latin typeface="NimbusRomNo9L-Regu"/>
              </a:rPr>
              <a:t>, and C. </a:t>
            </a:r>
            <a:r>
              <a:rPr lang="en-GB" sz="1800" b="0" i="0" u="none" strike="noStrike" baseline="0" dirty="0" err="1">
                <a:solidFill>
                  <a:srgbClr val="000000"/>
                </a:solidFill>
                <a:latin typeface="NimbusRomNo9L-Regu"/>
              </a:rPr>
              <a:t>D.Manning</a:t>
            </a:r>
            <a:r>
              <a:rPr lang="en-GB" sz="1800" b="0" i="0" u="none" strike="noStrike" baseline="0" dirty="0">
                <a:solidFill>
                  <a:srgbClr val="000000"/>
                </a:solidFill>
                <a:latin typeface="NimbusRomNo9L-Regu"/>
              </a:rPr>
              <a:t>. 2014. </a:t>
            </a:r>
            <a:r>
              <a:rPr lang="en-GB" sz="1800" b="0" i="0" u="none" strike="noStrike" baseline="0" dirty="0" err="1">
                <a:latin typeface="NimbusRomNo9L-Regu"/>
              </a:rPr>
              <a:t>GloVe</a:t>
            </a:r>
            <a:r>
              <a:rPr lang="en-GB" sz="1800" b="0" i="0" u="none" strike="noStrike" baseline="0" dirty="0">
                <a:latin typeface="NimbusRomNo9L-Regu"/>
              </a:rPr>
              <a:t>: Global vectors for word representation</a:t>
            </a:r>
            <a:r>
              <a:rPr lang="en-GB" sz="1800" b="0" i="0" u="none" strike="noStrike" baseline="0" dirty="0">
                <a:solidFill>
                  <a:srgbClr val="000000"/>
                </a:solidFill>
                <a:latin typeface="NimbusRomNo9L-Regu"/>
              </a:rPr>
              <a:t>. </a:t>
            </a:r>
            <a:r>
              <a:rPr lang="en-GB" sz="1800" b="0" i="0" u="none" strike="noStrike" baseline="0" dirty="0">
                <a:solidFill>
                  <a:srgbClr val="000000"/>
                </a:solidFill>
                <a:latin typeface="NimbusRomNo9L-ReguItal"/>
              </a:rPr>
              <a:t>EMNLP</a:t>
            </a:r>
            <a:r>
              <a:rPr lang="en-GB" sz="1800" b="0" i="0" u="none" strike="noStrike" baseline="0" dirty="0">
                <a:solidFill>
                  <a:srgbClr val="000000"/>
                </a:solidFill>
                <a:latin typeface="NimbusRomNo9L-Regu"/>
              </a:rPr>
              <a:t>.</a:t>
            </a:r>
            <a:endParaRPr lang="en-GB" sz="1800" dirty="0"/>
          </a:p>
        </p:txBody>
      </p:sp>
    </p:spTree>
    <p:extLst>
      <p:ext uri="{BB962C8B-B14F-4D97-AF65-F5344CB8AC3E}">
        <p14:creationId xmlns:p14="http://schemas.microsoft.com/office/powerpoint/2010/main" val="349635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713</TotalTime>
  <Words>3545</Words>
  <Application>Microsoft Office PowerPoint</Application>
  <PresentationFormat>Widescreen</PresentationFormat>
  <Paragraphs>427</Paragraphs>
  <Slides>37</Slides>
  <Notes>7</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37</vt:i4>
      </vt:variant>
    </vt:vector>
  </HeadingPairs>
  <TitlesOfParts>
    <vt:vector size="57" baseType="lpstr">
      <vt:lpstr>Arial</vt:lpstr>
      <vt:lpstr>Arial</vt:lpstr>
      <vt:lpstr>avenir-light</vt:lpstr>
      <vt:lpstr>Calibri</vt:lpstr>
      <vt:lpstr>Calibri Light</vt:lpstr>
      <vt:lpstr>Consolas</vt:lpstr>
      <vt:lpstr>Courier</vt:lpstr>
      <vt:lpstr>Courier New</vt:lpstr>
      <vt:lpstr>IBM Plex Sans</vt:lpstr>
      <vt:lpstr>Inconsolata</vt:lpstr>
      <vt:lpstr>inherit</vt:lpstr>
      <vt:lpstr>MJXc-TeX-main-R</vt:lpstr>
      <vt:lpstr>MJXc-TeX-math-I</vt:lpstr>
      <vt:lpstr>NimbusRomNo9L-Medi</vt:lpstr>
      <vt:lpstr>NimbusRomNo9L-Regu</vt:lpstr>
      <vt:lpstr>NimbusRomNo9L-ReguItal</vt:lpstr>
      <vt:lpstr>Segoe UI</vt:lpstr>
      <vt:lpstr>StoneSerif-Italic</vt:lpstr>
      <vt:lpstr>Wingdings</vt:lpstr>
      <vt:lpstr>Office Theme</vt:lpstr>
      <vt:lpstr>Natural Language Processing</vt:lpstr>
      <vt:lpstr>Natural Language Processing</vt:lpstr>
      <vt:lpstr>Natural Language Processing</vt:lpstr>
      <vt:lpstr>History</vt:lpstr>
      <vt:lpstr>Applications of NLP see [1,2,3]</vt:lpstr>
      <vt:lpstr>Applications of NLP see [1,2,3]</vt:lpstr>
      <vt:lpstr>Warning! NLP is part of a big field covering computational linguistics, speech recognition and is underpinned by other subjects, e.g. digital signal processing, ML, etc.  This is the contents page of Jurafsky and Martin [1]. </vt:lpstr>
      <vt:lpstr>PowerPoint Presentation</vt:lpstr>
      <vt:lpstr>A note terms</vt:lpstr>
      <vt:lpstr>How many words in a corpus?</vt:lpstr>
      <vt:lpstr>Corpora</vt:lpstr>
      <vt:lpstr>Corpora vary along dimension like</vt:lpstr>
      <vt:lpstr>Corpus datasheets</vt:lpstr>
      <vt:lpstr>Text Normalization</vt:lpstr>
      <vt:lpstr>Issues in Tokenization</vt:lpstr>
      <vt:lpstr>Tokenization in languages without spaces </vt:lpstr>
      <vt:lpstr>Natural Language Toolkit (NLTK)</vt:lpstr>
      <vt:lpstr>&gt;&gt;&gt; import nltk &gt;&gt;&gt; sentence = """At eight o'clock on Thursday morning ... Arthur didn't feel very good."""  &gt;&gt;&gt; tokens = nltk.word_tokenize(sentence)  &gt;&gt;&gt; tokens  ['At', 'eight', "o'clock", 'on', 'Thursday', 'morning’,   'Arthur', 'did', "n't", 'feel', 'very', 'good', '.’]  &gt;&gt;&gt; tagged = nltk.pos_tag(tokens)  &gt;&gt;&gt; tagged[0:6]   [('At', 'IN'), ('eight', 'CD'), ("o'clock", 'JJ'), ('on', 'IN’),   ('Thursday', 'NNP'), ('morning', 'NN’)] </vt:lpstr>
      <vt:lpstr>Encoding text</vt:lpstr>
      <vt:lpstr>Bag of words</vt:lpstr>
      <vt:lpstr>Training a classifier</vt:lpstr>
      <vt:lpstr>Bigrams, trigrams and n-grams </vt:lpstr>
      <vt:lpstr>Bigrams, trigrams and n-grams </vt:lpstr>
      <vt:lpstr>Term frequency - inverse document frequency (TF-IDF) </vt:lpstr>
      <vt:lpstr>We can also reduce dimensionality by using embeddings… </vt:lpstr>
      <vt:lpstr>Vector Semantics and Embeddings</vt:lpstr>
      <vt:lpstr>Embeddings</vt:lpstr>
      <vt:lpstr>Word2Vec techniques</vt:lpstr>
      <vt:lpstr>And now for the neural networks…</vt:lpstr>
      <vt:lpstr>Tagging words with an RNN A sequence labelling problem</vt:lpstr>
      <vt:lpstr>Sequence classification (eg sentiment analysis – output is a single number)</vt:lpstr>
      <vt:lpstr>Autoregressive RNNs (generating text)</vt:lpstr>
      <vt:lpstr>Autoregressive RNNs (generating text)</vt:lpstr>
      <vt:lpstr>Encoders- Decoders</vt:lpstr>
      <vt:lpstr>Encoders- Decoders</vt:lpstr>
      <vt:lpstr>Encoders- Decoders -training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Natural Language Processing</dc:title>
  <dc:creator>Gordon Dickers</dc:creator>
  <cp:lastModifiedBy>Gordon Dickers</cp:lastModifiedBy>
  <cp:revision>3</cp:revision>
  <dcterms:created xsi:type="dcterms:W3CDTF">2022-03-28T08:29:54Z</dcterms:created>
  <dcterms:modified xsi:type="dcterms:W3CDTF">2022-04-01T09:58:28Z</dcterms:modified>
</cp:coreProperties>
</file>