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16.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17.xml"/>
  <Override ContentType="application/vnd.openxmlformats-officedocument.presentationml.slideLayout+xml" PartName="/ppt/slideLayouts/slideLayout1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15.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6858000" cx="12192000"/>
  <p:notesSz cx="6858000" cy="9144000"/>
  <p:embeddedFontLst>
    <p:embeddedFont>
      <p:font typeface="Garamond"/>
      <p:regular r:id="rId21"/>
      <p:bold r:id="rId22"/>
      <p:italic r:id="rId23"/>
      <p:boldItalic r:id="rId24"/>
    </p:embeddedFont>
    <p:embeddedFont>
      <p:font typeface="Quattrocento Sans"/>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29" roundtripDataSignature="AMtx7mgHYLR4AirjlW84JCsi4lt5531+3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834FC3B6-04CE-47C6-9B8F-987D0D960885}">
  <a:tblStyle styleId="{834FC3B6-04CE-47C6-9B8F-987D0D960885}" styleName="Table_0">
    <a:wholeTbl>
      <a:tcTxStyle b="off" i="off">
        <a:font>
          <a:latin typeface="Garamond"/>
          <a:ea typeface="Garamond"/>
          <a:cs typeface="Garamond"/>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ECEFE7"/>
          </a:solidFill>
        </a:fill>
      </a:tcStyle>
    </a:wholeTbl>
    <a:band1H>
      <a:tcTxStyle/>
      <a:tcStyle>
        <a:fill>
          <a:solidFill>
            <a:srgbClr val="D8DDCB"/>
          </a:solidFill>
        </a:fill>
      </a:tcStyle>
    </a:band1H>
    <a:band2H>
      <a:tcTxStyle/>
    </a:band2H>
    <a:band1V>
      <a:tcTxStyle/>
      <a:tcStyle>
        <a:fill>
          <a:solidFill>
            <a:srgbClr val="D8DDCB"/>
          </a:solidFill>
        </a:fill>
      </a:tcStyle>
    </a:band1V>
    <a:band2V>
      <a:tcTxStyle/>
    </a:band2V>
    <a:lastCol>
      <a:tcTxStyle b="on" i="off">
        <a:font>
          <a:latin typeface="Garamond"/>
          <a:ea typeface="Garamond"/>
          <a:cs typeface="Garamond"/>
        </a:font>
        <a:schemeClr val="lt1"/>
      </a:tcTxStyle>
      <a:tcStyle>
        <a:fill>
          <a:solidFill>
            <a:schemeClr val="accent1"/>
          </a:solidFill>
        </a:fill>
      </a:tcStyle>
    </a:lastCol>
    <a:firstCol>
      <a:tcTxStyle b="on" i="off">
        <a:font>
          <a:latin typeface="Garamond"/>
          <a:ea typeface="Garamond"/>
          <a:cs typeface="Garamond"/>
        </a:font>
        <a:schemeClr val="lt1"/>
      </a:tcTxStyle>
      <a:tcStyle>
        <a:fill>
          <a:solidFill>
            <a:schemeClr val="accent1"/>
          </a:solidFill>
        </a:fill>
      </a:tcStyle>
    </a:firstCol>
    <a:lastRow>
      <a:tcTxStyle b="on" i="off">
        <a:font>
          <a:latin typeface="Garamond"/>
          <a:ea typeface="Garamond"/>
          <a:cs typeface="Garamond"/>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Garamond"/>
          <a:ea typeface="Garamond"/>
          <a:cs typeface="Garamond"/>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Garamond-bold.fntdata"/><Relationship Id="rId21" Type="http://schemas.openxmlformats.org/officeDocument/2006/relationships/font" Target="fonts/Garamond-regular.fntdata"/><Relationship Id="rId24" Type="http://schemas.openxmlformats.org/officeDocument/2006/relationships/font" Target="fonts/Garamond-boldItalic.fntdata"/><Relationship Id="rId23" Type="http://schemas.openxmlformats.org/officeDocument/2006/relationships/font" Target="fonts/Garamond-italic.fntdata"/><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QuattrocentoSans-bold.fntdata"/><Relationship Id="rId25" Type="http://schemas.openxmlformats.org/officeDocument/2006/relationships/font" Target="fonts/QuattrocentoSans-regular.fntdata"/><Relationship Id="rId28" Type="http://schemas.openxmlformats.org/officeDocument/2006/relationships/font" Target="fonts/QuattrocentoSans-boldItalic.fntdata"/><Relationship Id="rId27" Type="http://schemas.openxmlformats.org/officeDocument/2006/relationships/font" Target="fonts/QuattrocentoSans-italic.fntdata"/><Relationship Id="rId5" Type="http://schemas.openxmlformats.org/officeDocument/2006/relationships/notesMaster" Target="notesMasters/notesMaster1.xml"/><Relationship Id="rId6" Type="http://schemas.openxmlformats.org/officeDocument/2006/relationships/slide" Target="slides/slide1.xml"/><Relationship Id="rId29" Type="http://customschemas.google.com/relationships/presentationmetadata" Target="metadata"/><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3" name="Google Shape;153;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7" name="Shape 157"/>
        <p:cNvGrpSpPr/>
        <p:nvPr/>
      </p:nvGrpSpPr>
      <p:grpSpPr>
        <a:xfrm>
          <a:off x="0" y="0"/>
          <a:ext cx="0" cy="0"/>
          <a:chOff x="0" y="0"/>
          <a:chExt cx="0" cy="0"/>
        </a:xfrm>
      </p:grpSpPr>
      <p:sp>
        <p:nvSpPr>
          <p:cNvPr id="158" name="Google Shape;158;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9" name="Google Shape;159;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This slide will outline the structure of my presentation: I will first explore what the three core concepts are – health, wellbeing and sustainable development. Then, I will discuss the theoretical models, specifically the biomedical, biopsychosocial and social models of health. Third, I will explore current policies in the UK and in Wales. Fourth, I will present a real case example of service delivery. Fifth, I will discuss public health initiatives. Sixth, I will discuss issues of equity and access. Seventh, critically, the part that is essential for L.O.2, I will provide actionable recommendations for improving. Finally, I will conclude and list my references. In this presentation I will be concentrating on just one question: how well are these concepts implemented in practice?</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60" name="Google Shape;160;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7" name="Google Shape;167;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WHO definition is important because it goes beyond the traditional definition of health being 'not being sick' and Huber and colleagues argued in the British Medical Journal that this is an unrealistic standard. For health and social care practice this distinction is important because it also has an impact on who receives services and how outcomes are measured.</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68" name="Google Shape;168;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4" name="Google Shape;174;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Wellbeing is closely related to health but not synonymous with it - Dodge and colleagues provide a useful definition: wellbeing is the balance between your resources and the challenges you face. When challenges outnumber resources, wellbeing goes down, when resources outnumber challenges, wellbeing goes up. Wellness has four elements, physical, mental, emotional and social - notice that physical wellbeing overlaps with health, but emotional and social are broader; someone who experiences no physical illness can have poor wellbeing due to loneliness, workplace stress or financial insecurity. This matters, for health and social care practitioners need to address all four domains, not just physical symptoms. They need to take a holistic approach, which brings us to sustainable development.</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75" name="Google Shape;175;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1" name="Shape 181"/>
        <p:cNvGrpSpPr/>
        <p:nvPr/>
      </p:nvGrpSpPr>
      <p:grpSpPr>
        <a:xfrm>
          <a:off x="0" y="0"/>
          <a:ext cx="0" cy="0"/>
          <a:chOff x="0" y="0"/>
          <a:chExt cx="0" cy="0"/>
        </a:xfrm>
      </p:grpSpPr>
      <p:sp>
        <p:nvSpPr>
          <p:cNvPr id="182" name="Google Shape;182;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3" name="Google Shape;183;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In healthcare, sustainability has three dimensions: financial sustainability, environmental sustainability and workforce sustainability. Also, the United Nations Sustainable Development Goals have a direct relevance to health and have this connection to health outcomes expressed explicitly by the WHO's ‘Health in All Policies’ framework, which means sustainable development without sustainability, progress in health is temporary and reversible.</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84" name="Google Shape;184;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8" name="Shape 188"/>
        <p:cNvGrpSpPr/>
        <p:nvPr/>
      </p:nvGrpSpPr>
      <p:grpSpPr>
        <a:xfrm>
          <a:off x="0" y="0"/>
          <a:ext cx="0" cy="0"/>
          <a:chOff x="0" y="0"/>
          <a:chExt cx="0" cy="0"/>
        </a:xfrm>
      </p:grpSpPr>
      <p:sp>
        <p:nvSpPr>
          <p:cNvPr id="189" name="Google Shape;189;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0" name="Google Shape;190;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This slide is important for L.O. 1 because it highlights the biomedical model that only focuses on biological disease and the fact that a holistic approach (biopsychosocial) was introduced by Engel in 1977 and further extended with the social model that emphasises factors such as housing, employment, and education. The strength of the biomedical approach is that it provides clarity for clinical treatment; however, the social approach (biopsychosocial) provides less guidance for clinical treatment and is more time consuming because multiple factors must be taken into consideration. Critical analysis: It takes time to integrate all three models – a challenge in understaffed services, where a patient with diabetes requires a biomedical approach, psychological support and attention to social factors such as housing and income.</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191" name="Google Shape;191;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7" name="Shape 197"/>
        <p:cNvGrpSpPr/>
        <p:nvPr/>
      </p:nvGrpSpPr>
      <p:grpSpPr>
        <a:xfrm>
          <a:off x="0" y="0"/>
          <a:ext cx="0" cy="0"/>
          <a:chOff x="0" y="0"/>
          <a:chExt cx="0" cy="0"/>
        </a:xfrm>
      </p:grpSpPr>
      <p:sp>
        <p:nvSpPr>
          <p:cNvPr id="198" name="Google Shape;198;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9" name="Google Shape;199;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Wales has pioneered the use of sustainable development as a legal duty for public bodies with the Well-being of Future Generations Act 2015, which has seven wellbeing goals and 'A Healthier Wales' is central to this. In England, the NHS Long Term Plan moves away from hospitals to community care and prevention; but, in Wales, the critical challenge is implementation – the Welsh Government's 2023 report states that funding constraints prevent full implementation and there is a gap between policy intention and policy reality – without adequate funding, even excellent policies fail to improve patient outcomes.</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00" name="Google Shape;200;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4" name="Shape 204"/>
        <p:cNvGrpSpPr/>
        <p:nvPr/>
      </p:nvGrpSpPr>
      <p:grpSpPr>
        <a:xfrm>
          <a:off x="0" y="0"/>
          <a:ext cx="0" cy="0"/>
          <a:chOff x="0" y="0"/>
          <a:chExt cx="0" cy="0"/>
        </a:xfrm>
      </p:grpSpPr>
      <p:sp>
        <p:nvSpPr>
          <p:cNvPr id="205" name="Google Shape;205;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6" name="Google Shape;206;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“Over half of England's secondary care medical jobs are vacant – we have 7,474 – and more than 20,000 doctors have left the NHS in the past year – you cannot deliver holistic, biopsychosocial care without enough staff – and policy documents without implementation funding and workforce planning are performative, not transformative – that's my critical point.”</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07" name="Google Shape;207;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3" name="Shape 213"/>
        <p:cNvGrpSpPr/>
        <p:nvPr/>
      </p:nvGrpSpPr>
      <p:grpSpPr>
        <a:xfrm>
          <a:off x="0" y="0"/>
          <a:ext cx="0" cy="0"/>
          <a:chOff x="0" y="0"/>
          <a:chExt cx="0" cy="0"/>
        </a:xfrm>
      </p:grpSpPr>
      <p:sp>
        <p:nvSpPr>
          <p:cNvPr id="214" name="Google Shape;214;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15" name="Google Shape;215;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It is a real Welsh case example of embedding wellbeing services into primary care, introducing social prescribing (GPs referring patients to community activities rather than prescribing medication for loneliness or mild anxiety) and expanding the use of telehealth after COVID. I must critically evaluate this because it has championed the holistic approach and has been successful with a massive initial investment in community link workers and digital infrastructure, but I'm not sure that this can be simply copied everywhere if funders aren't willing to pay for longterm benefits with short-term budgets.</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16" name="Google Shape;216;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2" name="Google Shape;222;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In England 'Change4Life' raised awareness of childhood obesity but the effectiveness of behaviour change has been mixed – messaging people to eat better is less effective than making healthy food more affordable; in Wales there is a strategy ‘Healthy Weight: Healthy Wales' – but it is too early to assess the impact of this. To me, the critical analysis is that awareness campaigns alone are not enough – sustainable improvements in public health require environmental changes: pricing policies that make healthy food cheaper; urban design that encourages walking and cycling; regulation of unhealthy product marketing; campaigns inform; environments enable.</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23" name="Google Shape;223;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9" name="Shape 229"/>
        <p:cNvGrpSpPr/>
        <p:nvPr/>
      </p:nvGrpSpPr>
      <p:grpSpPr>
        <a:xfrm>
          <a:off x="0" y="0"/>
          <a:ext cx="0" cy="0"/>
          <a:chOff x="0" y="0"/>
          <a:chExt cx="0" cy="0"/>
        </a:xfrm>
      </p:grpSpPr>
      <p:sp>
        <p:nvSpPr>
          <p:cNvPr id="230" name="Google Shape;230;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1" name="Google Shape;231;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NHS is universal in principle but not in practice; there is an eight to ten year gap in life expectancy between the richest and poorest areas of the UK; Black women are four times more likely to die in pregnancy than White women; people with disabilities have worse health outcomes by almost every measure; community health workers and targeted interventions help; but the gaps persist; for sustainable development, this is unacceptable; SDG 10 explicitly calls for reduced inequalities, and this is not happening in the UK.</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32" name="Google Shape;232;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8" name="Shape 238"/>
        <p:cNvGrpSpPr/>
        <p:nvPr/>
      </p:nvGrpSpPr>
      <p:grpSpPr>
        <a:xfrm>
          <a:off x="0" y="0"/>
          <a:ext cx="0" cy="0"/>
          <a:chOff x="0" y="0"/>
          <a:chExt cx="0" cy="0"/>
        </a:xfrm>
      </p:grpSpPr>
      <p:sp>
        <p:nvSpPr>
          <p:cNvPr id="239" name="Google Shape;239;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0" name="Google Shape;240;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This slide contains my critical evaluation – what is working? So my take-home message from this evidence is that policy intent does not equal policy reality and as such, the gap between policy promises and what patients experience is very large, and this gap is what is not sustainable in practice, as per the Marmot Review 10 years on, which showed that health inequalities have actually deepened, not narrowed, due to policy.</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41" name="Google Shape;241;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7" name="Google Shape;247;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Clr>
                <a:schemeClr val="dk1"/>
              </a:buClr>
              <a:buSzPts val="1200"/>
              <a:buFont typeface="Calibri"/>
              <a:buNone/>
            </a:pPr>
            <a:r>
              <a:rPr lang="en-US" sz="1200">
                <a:solidFill>
                  <a:schemeClr val="dk1"/>
                </a:solidFill>
                <a:latin typeface="Calibri"/>
                <a:ea typeface="Calibri"/>
                <a:cs typeface="Calibri"/>
                <a:sym typeface="Calibri"/>
              </a:rPr>
              <a:t>The recommendations that I am making in Learning Outcome 2 are not radical, they are based on evidence, they are achievable, and they are what the WHO recommends, and they are what the NHS England are already doing in England with social prescribing, but not doing in Wales.</a:t>
            </a:r>
            <a:endParaRPr sz="1200">
              <a:solidFill>
                <a:schemeClr val="dk1"/>
              </a:solidFill>
              <a:latin typeface="Calibri"/>
              <a:ea typeface="Calibri"/>
              <a:cs typeface="Calibri"/>
              <a:sym typeface="Calibri"/>
            </a:endParaRPr>
          </a:p>
          <a:p>
            <a:pPr indent="0" lvl="0" marL="0" rtl="0" algn="l">
              <a:spcBef>
                <a:spcPts val="0"/>
              </a:spcBef>
              <a:spcAft>
                <a:spcPts val="0"/>
              </a:spcAft>
              <a:buNone/>
            </a:pPr>
            <a:r>
              <a:t/>
            </a:r>
            <a:endParaRPr/>
          </a:p>
        </p:txBody>
      </p:sp>
      <p:sp>
        <p:nvSpPr>
          <p:cNvPr id="248" name="Google Shape;248;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4" name="Shape 254"/>
        <p:cNvGrpSpPr/>
        <p:nvPr/>
      </p:nvGrpSpPr>
      <p:grpSpPr>
        <a:xfrm>
          <a:off x="0" y="0"/>
          <a:ext cx="0" cy="0"/>
          <a:chOff x="0" y="0"/>
          <a:chExt cx="0" cy="0"/>
        </a:xfrm>
      </p:grpSpPr>
      <p:sp>
        <p:nvSpPr>
          <p:cNvPr id="255" name="Google Shape;255;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6" name="Google Shape;256;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US" sz="1200">
                <a:solidFill>
                  <a:schemeClr val="dk1"/>
                </a:solidFill>
                <a:latin typeface="Calibri"/>
                <a:ea typeface="Calibri"/>
                <a:cs typeface="Calibri"/>
                <a:sym typeface="Calibri"/>
              </a:rPr>
              <a:t>Fifth, health inequalities are growing and widening, and this is a failure of sustainable development; and lastly, we are not yet there but the evidence is there showing us how to get there: sustainable healthcare is healthcare that works for today's patients and for future generations.</a:t>
            </a:r>
            <a:endParaRPr/>
          </a:p>
        </p:txBody>
      </p:sp>
      <p:sp>
        <p:nvSpPr>
          <p:cNvPr id="257" name="Google Shape;257;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1" name="Shape 261"/>
        <p:cNvGrpSpPr/>
        <p:nvPr/>
      </p:nvGrpSpPr>
      <p:grpSpPr>
        <a:xfrm>
          <a:off x="0" y="0"/>
          <a:ext cx="0" cy="0"/>
          <a:chOff x="0" y="0"/>
          <a:chExt cx="0" cy="0"/>
        </a:xfrm>
      </p:grpSpPr>
      <p:sp>
        <p:nvSpPr>
          <p:cNvPr id="262" name="Google Shape;262;p1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3" name="Google Shape;263;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 Id="rId3"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20" name="Shape 20"/>
        <p:cNvGrpSpPr/>
        <p:nvPr/>
      </p:nvGrpSpPr>
      <p:grpSpPr>
        <a:xfrm>
          <a:off x="0" y="0"/>
          <a:ext cx="0" cy="0"/>
          <a:chOff x="0" y="0"/>
          <a:chExt cx="0" cy="0"/>
        </a:xfrm>
      </p:grpSpPr>
      <p:grpSp>
        <p:nvGrpSpPr>
          <p:cNvPr id="21" name="Google Shape;21;p18"/>
          <p:cNvGrpSpPr/>
          <p:nvPr/>
        </p:nvGrpSpPr>
        <p:grpSpPr>
          <a:xfrm>
            <a:off x="-16934" y="0"/>
            <a:ext cx="12231160" cy="6856214"/>
            <a:chOff x="-16934" y="0"/>
            <a:chExt cx="12231160" cy="6856214"/>
          </a:xfrm>
        </p:grpSpPr>
        <p:pic>
          <p:nvPicPr>
            <p:cNvPr descr="HD-PanelTitleR1.png" id="22" name="Google Shape;22;p18"/>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23" name="Google Shape;23;p18"/>
            <p:cNvSpPr/>
            <p:nvPr/>
          </p:nvSpPr>
          <p:spPr>
            <a:xfrm>
              <a:off x="2328332" y="1540931"/>
              <a:ext cx="7543802" cy="3835401"/>
            </a:xfrm>
            <a:prstGeom prst="rect">
              <a:avLst/>
            </a:prstGeom>
            <a:noFill/>
            <a:ln cap="flat" cmpd="sng" w="15875">
              <a:solidFill>
                <a:schemeClr val="accen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DRibbonTitle-UniformTrim.png" id="24" name="Google Shape;24;p18"/>
            <p:cNvPicPr preferRelativeResize="0"/>
            <p:nvPr/>
          </p:nvPicPr>
          <p:blipFill rotWithShape="1">
            <a:blip r:embed="rId3">
              <a:alphaModFix/>
            </a:blip>
            <a:srcRect b="0" l="0" r="0" t="0"/>
            <a:stretch/>
          </p:blipFill>
          <p:spPr>
            <a:xfrm>
              <a:off x="-16934" y="3147609"/>
              <a:ext cx="2478024" cy="612648"/>
            </a:xfrm>
            <a:prstGeom prst="rect">
              <a:avLst/>
            </a:prstGeom>
            <a:noFill/>
            <a:ln>
              <a:noFill/>
            </a:ln>
          </p:spPr>
        </p:pic>
        <p:pic>
          <p:nvPicPr>
            <p:cNvPr descr="HDRibbonTitle-UniformTrim.png" id="25" name="Google Shape;25;p18"/>
            <p:cNvPicPr preferRelativeResize="0"/>
            <p:nvPr/>
          </p:nvPicPr>
          <p:blipFill rotWithShape="1">
            <a:blip r:embed="rId3">
              <a:alphaModFix/>
            </a:blip>
            <a:srcRect b="0" l="0" r="0" t="0"/>
            <a:stretch/>
          </p:blipFill>
          <p:spPr>
            <a:xfrm>
              <a:off x="9736202" y="3147609"/>
              <a:ext cx="2478024" cy="612648"/>
            </a:xfrm>
            <a:prstGeom prst="rect">
              <a:avLst/>
            </a:prstGeom>
            <a:noFill/>
            <a:ln>
              <a:noFill/>
            </a:ln>
          </p:spPr>
        </p:pic>
      </p:grpSp>
      <p:sp>
        <p:nvSpPr>
          <p:cNvPr id="26" name="Google Shape;26;p18"/>
          <p:cNvSpPr txBox="1"/>
          <p:nvPr>
            <p:ph type="ctrTitle"/>
          </p:nvPr>
        </p:nvSpPr>
        <p:spPr>
          <a:xfrm>
            <a:off x="2692398" y="1871131"/>
            <a:ext cx="6815669" cy="1515533"/>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Clr>
                <a:srgbClr val="262626"/>
              </a:buClr>
              <a:buSzPts val="5400"/>
              <a:buFont typeface="Garamond"/>
              <a:buNone/>
              <a:defRPr sz="5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18"/>
          <p:cNvSpPr txBox="1"/>
          <p:nvPr>
            <p:ph idx="1" type="subTitle"/>
          </p:nvPr>
        </p:nvSpPr>
        <p:spPr>
          <a:xfrm>
            <a:off x="2692398" y="3657597"/>
            <a:ext cx="6815669" cy="1320802"/>
          </a:xfrm>
          <a:prstGeom prst="rect">
            <a:avLst/>
          </a:prstGeom>
          <a:noFill/>
          <a:ln>
            <a:noFill/>
          </a:ln>
        </p:spPr>
        <p:txBody>
          <a:bodyPr anchorCtr="0" anchor="t" bIns="45700" lIns="91425" spcFirstLastPara="1" rIns="91425" wrap="square" tIns="45700">
            <a:normAutofit/>
          </a:bodyPr>
          <a:lstStyle>
            <a:lvl1pPr lvl="0" algn="ctr">
              <a:spcBef>
                <a:spcPts val="420"/>
              </a:spcBef>
              <a:spcAft>
                <a:spcPts val="0"/>
              </a:spcAft>
              <a:buSzPts val="2415"/>
              <a:buNone/>
              <a:defRPr sz="2100">
                <a:solidFill>
                  <a:schemeClr val="dk1"/>
                </a:solidFill>
              </a:defRPr>
            </a:lvl1pPr>
            <a:lvl2pPr lvl="1" algn="ctr">
              <a:spcBef>
                <a:spcPts val="600"/>
              </a:spcBef>
              <a:spcAft>
                <a:spcPts val="0"/>
              </a:spcAft>
              <a:buSzPts val="2300"/>
              <a:buNone/>
              <a:defRPr>
                <a:solidFill>
                  <a:srgbClr val="888888"/>
                </a:solidFill>
              </a:defRPr>
            </a:lvl2pPr>
            <a:lvl3pPr lvl="2" algn="ctr">
              <a:spcBef>
                <a:spcPts val="600"/>
              </a:spcBef>
              <a:spcAft>
                <a:spcPts val="0"/>
              </a:spcAft>
              <a:buSzPts val="2070"/>
              <a:buNone/>
              <a:defRPr>
                <a:solidFill>
                  <a:srgbClr val="888888"/>
                </a:solidFill>
              </a:defRPr>
            </a:lvl3pPr>
            <a:lvl4pPr lvl="3" algn="ctr">
              <a:spcBef>
                <a:spcPts val="600"/>
              </a:spcBef>
              <a:spcAft>
                <a:spcPts val="0"/>
              </a:spcAft>
              <a:buSzPts val="1840"/>
              <a:buNone/>
              <a:defRPr>
                <a:solidFill>
                  <a:srgbClr val="888888"/>
                </a:solidFill>
              </a:defRPr>
            </a:lvl4pPr>
            <a:lvl5pPr lvl="4" algn="ctr">
              <a:spcBef>
                <a:spcPts val="600"/>
              </a:spcBef>
              <a:spcAft>
                <a:spcPts val="0"/>
              </a:spcAft>
              <a:buSzPts val="1610"/>
              <a:buNone/>
              <a:defRPr>
                <a:solidFill>
                  <a:srgbClr val="888888"/>
                </a:solidFill>
              </a:defRPr>
            </a:lvl5pPr>
            <a:lvl6pPr lvl="5" algn="ctr">
              <a:spcBef>
                <a:spcPts val="600"/>
              </a:spcBef>
              <a:spcAft>
                <a:spcPts val="0"/>
              </a:spcAft>
              <a:buSzPts val="1610"/>
              <a:buNone/>
              <a:defRPr>
                <a:solidFill>
                  <a:srgbClr val="888888"/>
                </a:solidFill>
              </a:defRPr>
            </a:lvl6pPr>
            <a:lvl7pPr lvl="6" algn="ctr">
              <a:spcBef>
                <a:spcPts val="600"/>
              </a:spcBef>
              <a:spcAft>
                <a:spcPts val="0"/>
              </a:spcAft>
              <a:buSzPts val="1610"/>
              <a:buNone/>
              <a:defRPr>
                <a:solidFill>
                  <a:srgbClr val="888888"/>
                </a:solidFill>
              </a:defRPr>
            </a:lvl7pPr>
            <a:lvl8pPr lvl="7" algn="ctr">
              <a:spcBef>
                <a:spcPts val="600"/>
              </a:spcBef>
              <a:spcAft>
                <a:spcPts val="0"/>
              </a:spcAft>
              <a:buSzPts val="1610"/>
              <a:buNone/>
              <a:defRPr>
                <a:solidFill>
                  <a:srgbClr val="888888"/>
                </a:solidFill>
              </a:defRPr>
            </a:lvl8pPr>
            <a:lvl9pPr lvl="8" algn="ctr">
              <a:spcBef>
                <a:spcPts val="600"/>
              </a:spcBef>
              <a:spcAft>
                <a:spcPts val="600"/>
              </a:spcAft>
              <a:buSzPts val="1610"/>
              <a:buNone/>
              <a:defRPr>
                <a:solidFill>
                  <a:srgbClr val="888888"/>
                </a:solidFill>
              </a:defRPr>
            </a:lvl9pPr>
          </a:lstStyle>
          <a:p/>
        </p:txBody>
      </p:sp>
      <p:sp>
        <p:nvSpPr>
          <p:cNvPr id="28" name="Google Shape;28;p18"/>
          <p:cNvSpPr txBox="1"/>
          <p:nvPr>
            <p:ph idx="10" type="dt"/>
          </p:nvPr>
        </p:nvSpPr>
        <p:spPr>
          <a:xfrm>
            <a:off x="7983232" y="5037663"/>
            <a:ext cx="897467"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8"/>
          <p:cNvSpPr txBox="1"/>
          <p:nvPr>
            <p:ph idx="11" type="ftr"/>
          </p:nvPr>
        </p:nvSpPr>
        <p:spPr>
          <a:xfrm>
            <a:off x="2692397" y="5037663"/>
            <a:ext cx="5214635"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0" name="Google Shape;30;p18"/>
          <p:cNvSpPr txBox="1"/>
          <p:nvPr>
            <p:ph idx="12" type="sldNum"/>
          </p:nvPr>
        </p:nvSpPr>
        <p:spPr>
          <a:xfrm>
            <a:off x="8956900" y="5037663"/>
            <a:ext cx="55116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31" name="Google Shape;31;p18"/>
          <p:cNvCxnSpPr/>
          <p:nvPr/>
        </p:nvCxnSpPr>
        <p:spPr>
          <a:xfrm>
            <a:off x="2692399" y="3522131"/>
            <a:ext cx="681566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2" name="Shape 32"/>
        <p:cNvGrpSpPr/>
        <p:nvPr/>
      </p:nvGrpSpPr>
      <p:grpSpPr>
        <a:xfrm>
          <a:off x="0" y="0"/>
          <a:ext cx="0" cy="0"/>
          <a:chOff x="0" y="0"/>
          <a:chExt cx="0" cy="0"/>
        </a:xfrm>
      </p:grpSpPr>
      <p:cxnSp>
        <p:nvCxnSpPr>
          <p:cNvPr id="33" name="Google Shape;33;p19"/>
          <p:cNvCxnSpPr/>
          <p:nvPr/>
        </p:nvCxnSpPr>
        <p:spPr>
          <a:xfrm>
            <a:off x="1396169" y="2421466"/>
            <a:ext cx="9407298" cy="0"/>
          </a:xfrm>
          <a:prstGeom prst="straightConnector1">
            <a:avLst/>
          </a:prstGeom>
          <a:noFill/>
          <a:ln cap="flat" cmpd="sng" w="15875">
            <a:solidFill>
              <a:schemeClr val="accent1"/>
            </a:solidFill>
            <a:prstDash val="solid"/>
            <a:round/>
            <a:headEnd len="sm" w="sm" type="none"/>
            <a:tailEnd len="sm" w="sm" type="none"/>
          </a:ln>
        </p:spPr>
      </p:cxnSp>
      <p:sp>
        <p:nvSpPr>
          <p:cNvPr id="34" name="Google Shape;34;p19"/>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9"/>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5" lvl="1" marL="914400" algn="l">
              <a:spcBef>
                <a:spcPts val="600"/>
              </a:spcBef>
              <a:spcAft>
                <a:spcPts val="0"/>
              </a:spcAft>
              <a:buSzPts val="2070"/>
              <a:buChar char="•"/>
              <a:defRPr/>
            </a:lvl2pPr>
            <a:lvl3pPr indent="-360045" lvl="2" marL="1371600" algn="l">
              <a:spcBef>
                <a:spcPts val="600"/>
              </a:spcBef>
              <a:spcAft>
                <a:spcPts val="0"/>
              </a:spcAft>
              <a:buSzPts val="2070"/>
              <a:buChar char="•"/>
              <a:defRPr/>
            </a:lvl3pPr>
            <a:lvl4pPr indent="-360045"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36" name="Google Shape;36;p19"/>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7" name="Google Shape;37;p19"/>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9"/>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39" name="Shape 39"/>
        <p:cNvGrpSpPr/>
        <p:nvPr/>
      </p:nvGrpSpPr>
      <p:grpSpPr>
        <a:xfrm>
          <a:off x="0" y="0"/>
          <a:ext cx="0" cy="0"/>
          <a:chOff x="0" y="0"/>
          <a:chExt cx="0" cy="0"/>
        </a:xfrm>
      </p:grpSpPr>
      <p:sp>
        <p:nvSpPr>
          <p:cNvPr id="40" name="Google Shape;40;p20"/>
          <p:cNvSpPr txBox="1"/>
          <p:nvPr>
            <p:ph type="title"/>
          </p:nvPr>
        </p:nvSpPr>
        <p:spPr>
          <a:xfrm>
            <a:off x="2015069" y="1752606"/>
            <a:ext cx="8158688" cy="1822514"/>
          </a:xfrm>
          <a:prstGeom prst="rect">
            <a:avLst/>
          </a:prstGeom>
          <a:noFill/>
          <a:ln>
            <a:noFill/>
          </a:ln>
        </p:spPr>
        <p:txBody>
          <a:bodyPr anchorCtr="0" anchor="b" bIns="45700" lIns="91425" spcFirstLastPara="1" rIns="91425" wrap="square" tIns="45700">
            <a:normAutofit/>
          </a:bodyPr>
          <a:lstStyle>
            <a:lvl1pPr lvl="0" algn="ctr">
              <a:spcBef>
                <a:spcPts val="0"/>
              </a:spcBef>
              <a:spcAft>
                <a:spcPts val="0"/>
              </a:spcAft>
              <a:buClr>
                <a:srgbClr val="262626"/>
              </a:buClr>
              <a:buSzPts val="4400"/>
              <a:buFont typeface="Garamond"/>
              <a:buNone/>
              <a:defRPr b="0" sz="44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1" name="Google Shape;41;p20"/>
          <p:cNvSpPr txBox="1"/>
          <p:nvPr>
            <p:ph idx="1" type="body"/>
          </p:nvPr>
        </p:nvSpPr>
        <p:spPr>
          <a:xfrm>
            <a:off x="2015067" y="3846051"/>
            <a:ext cx="8158690" cy="954547"/>
          </a:xfrm>
          <a:prstGeom prst="rect">
            <a:avLst/>
          </a:prstGeom>
          <a:noFill/>
          <a:ln>
            <a:noFill/>
          </a:ln>
        </p:spPr>
        <p:txBody>
          <a:bodyPr anchorCtr="0" anchor="t" bIns="45700" lIns="91425" spcFirstLastPara="1" rIns="91425" wrap="square" tIns="45700">
            <a:normAutofit/>
          </a:bodyPr>
          <a:lstStyle>
            <a:lvl1pPr indent="-228600" lvl="0" marL="457200" algn="ctr">
              <a:spcBef>
                <a:spcPts val="480"/>
              </a:spcBef>
              <a:spcAft>
                <a:spcPts val="0"/>
              </a:spcAft>
              <a:buSzPts val="2760"/>
              <a:buNone/>
              <a:defRPr sz="24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42" name="Google Shape;42;p20"/>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0"/>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4" name="Google Shape;44;p20"/>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45" name="Google Shape;45;p20"/>
          <p:cNvCxnSpPr/>
          <p:nvPr/>
        </p:nvCxnSpPr>
        <p:spPr>
          <a:xfrm>
            <a:off x="2012723" y="3710585"/>
            <a:ext cx="8163380"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6" name="Shape 46"/>
        <p:cNvGrpSpPr/>
        <p:nvPr/>
      </p:nvGrpSpPr>
      <p:grpSpPr>
        <a:xfrm>
          <a:off x="0" y="0"/>
          <a:ext cx="0" cy="0"/>
          <a:chOff x="0" y="0"/>
          <a:chExt cx="0" cy="0"/>
        </a:xfrm>
      </p:grpSpPr>
      <p:cxnSp>
        <p:nvCxnSpPr>
          <p:cNvPr id="47" name="Google Shape;47;p21"/>
          <p:cNvCxnSpPr/>
          <p:nvPr/>
        </p:nvCxnSpPr>
        <p:spPr>
          <a:xfrm>
            <a:off x="1396169" y="2421466"/>
            <a:ext cx="9407298" cy="0"/>
          </a:xfrm>
          <a:prstGeom prst="straightConnector1">
            <a:avLst/>
          </a:prstGeom>
          <a:noFill/>
          <a:ln cap="flat" cmpd="sng" w="15875">
            <a:solidFill>
              <a:schemeClr val="accent1"/>
            </a:solidFill>
            <a:prstDash val="solid"/>
            <a:round/>
            <a:headEnd len="sm" w="sm" type="none"/>
            <a:tailEnd len="sm" w="sm" type="none"/>
          </a:ln>
        </p:spPr>
      </p:cxnSp>
      <p:sp>
        <p:nvSpPr>
          <p:cNvPr id="48" name="Google Shape;48;p21"/>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21"/>
          <p:cNvSpPr txBox="1"/>
          <p:nvPr>
            <p:ph idx="1" type="body"/>
          </p:nvPr>
        </p:nvSpPr>
        <p:spPr>
          <a:xfrm>
            <a:off x="1298448" y="2560320"/>
            <a:ext cx="4718304" cy="3310128"/>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5" lvl="1" marL="914400" algn="l">
              <a:spcBef>
                <a:spcPts val="600"/>
              </a:spcBef>
              <a:spcAft>
                <a:spcPts val="0"/>
              </a:spcAft>
              <a:buSzPts val="2070"/>
              <a:buChar char="•"/>
              <a:defRPr/>
            </a:lvl2pPr>
            <a:lvl3pPr indent="-360045" lvl="2" marL="1371600" algn="l">
              <a:spcBef>
                <a:spcPts val="600"/>
              </a:spcBef>
              <a:spcAft>
                <a:spcPts val="0"/>
              </a:spcAft>
              <a:buSzPts val="2070"/>
              <a:buChar char="•"/>
              <a:defRPr/>
            </a:lvl3pPr>
            <a:lvl4pPr indent="-360045"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50" name="Google Shape;50;p21"/>
          <p:cNvSpPr txBox="1"/>
          <p:nvPr>
            <p:ph idx="2" type="body"/>
          </p:nvPr>
        </p:nvSpPr>
        <p:spPr>
          <a:xfrm>
            <a:off x="6181344" y="2560320"/>
            <a:ext cx="4718304" cy="3310128"/>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5" lvl="1" marL="914400" algn="l">
              <a:spcBef>
                <a:spcPts val="600"/>
              </a:spcBef>
              <a:spcAft>
                <a:spcPts val="0"/>
              </a:spcAft>
              <a:buSzPts val="2070"/>
              <a:buChar char="•"/>
              <a:defRPr/>
            </a:lvl2pPr>
            <a:lvl3pPr indent="-360045" lvl="2" marL="1371600" algn="l">
              <a:spcBef>
                <a:spcPts val="600"/>
              </a:spcBef>
              <a:spcAft>
                <a:spcPts val="0"/>
              </a:spcAft>
              <a:buSzPts val="2070"/>
              <a:buChar char="•"/>
              <a:defRPr/>
            </a:lvl3pPr>
            <a:lvl4pPr indent="-360045"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51" name="Google Shape;51;p21"/>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2" name="Google Shape;52;p21"/>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3" name="Google Shape;53;p21"/>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4" name="Shape 54"/>
        <p:cNvGrpSpPr/>
        <p:nvPr/>
      </p:nvGrpSpPr>
      <p:grpSpPr>
        <a:xfrm>
          <a:off x="0" y="0"/>
          <a:ext cx="0" cy="0"/>
          <a:chOff x="0" y="0"/>
          <a:chExt cx="0" cy="0"/>
        </a:xfrm>
      </p:grpSpPr>
      <p:sp>
        <p:nvSpPr>
          <p:cNvPr id="55" name="Google Shape;55;p22"/>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4400"/>
              <a:buFont typeface="Garamond"/>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22"/>
          <p:cNvSpPr txBox="1"/>
          <p:nvPr>
            <p:ph idx="1" type="body"/>
          </p:nvPr>
        </p:nvSpPr>
        <p:spPr>
          <a:xfrm>
            <a:off x="1295400" y="2658533"/>
            <a:ext cx="4718304" cy="576262"/>
          </a:xfrm>
          <a:prstGeom prst="rect">
            <a:avLst/>
          </a:prstGeom>
          <a:noFill/>
          <a:ln>
            <a:noFill/>
          </a:ln>
        </p:spPr>
        <p:txBody>
          <a:bodyPr anchorCtr="0" anchor="b" bIns="45700" lIns="91425" spcFirstLastPara="1" rIns="91425" wrap="square" tIns="45700">
            <a:noAutofit/>
          </a:bodyPr>
          <a:lstStyle>
            <a:lvl1pPr indent="-228600" lvl="0" marL="457200" algn="l">
              <a:spcBef>
                <a:spcPts val="672"/>
              </a:spcBef>
              <a:spcAft>
                <a:spcPts val="0"/>
              </a:spcAft>
              <a:buSzPts val="3220"/>
              <a:buNone/>
              <a:defRPr b="0" sz="2800">
                <a:solidFill>
                  <a:schemeClr val="accent1"/>
                </a:solidFill>
              </a:defRPr>
            </a:lvl1pPr>
            <a:lvl2pPr indent="-228600" lvl="1" marL="914400" algn="l">
              <a:spcBef>
                <a:spcPts val="600"/>
              </a:spcBef>
              <a:spcAft>
                <a:spcPts val="0"/>
              </a:spcAft>
              <a:buSzPts val="2300"/>
              <a:buNone/>
              <a:defRPr b="1" sz="2000"/>
            </a:lvl2pPr>
            <a:lvl3pPr indent="-228600" lvl="2" marL="1371600" algn="l">
              <a:spcBef>
                <a:spcPts val="600"/>
              </a:spcBef>
              <a:spcAft>
                <a:spcPts val="0"/>
              </a:spcAft>
              <a:buSzPts val="2070"/>
              <a:buNone/>
              <a:defRPr b="1" sz="1800"/>
            </a:lvl3pPr>
            <a:lvl4pPr indent="-228600" lvl="3" marL="1828800" algn="l">
              <a:spcBef>
                <a:spcPts val="600"/>
              </a:spcBef>
              <a:spcAft>
                <a:spcPts val="0"/>
              </a:spcAft>
              <a:buSzPts val="1840"/>
              <a:buNone/>
              <a:defRPr b="1" sz="1600"/>
            </a:lvl4pPr>
            <a:lvl5pPr indent="-228600" lvl="4" marL="2286000" algn="l">
              <a:spcBef>
                <a:spcPts val="600"/>
              </a:spcBef>
              <a:spcAft>
                <a:spcPts val="0"/>
              </a:spcAft>
              <a:buSzPts val="1840"/>
              <a:buNone/>
              <a:defRPr b="1" sz="1600"/>
            </a:lvl5pPr>
            <a:lvl6pPr indent="-228600" lvl="5" marL="2743200" algn="l">
              <a:spcBef>
                <a:spcPts val="600"/>
              </a:spcBef>
              <a:spcAft>
                <a:spcPts val="0"/>
              </a:spcAft>
              <a:buSzPts val="1840"/>
              <a:buNone/>
              <a:defRPr b="1" sz="1600"/>
            </a:lvl6pPr>
            <a:lvl7pPr indent="-228600" lvl="6" marL="3200400" algn="l">
              <a:spcBef>
                <a:spcPts val="600"/>
              </a:spcBef>
              <a:spcAft>
                <a:spcPts val="0"/>
              </a:spcAft>
              <a:buSzPts val="1840"/>
              <a:buNone/>
              <a:defRPr b="1" sz="1600"/>
            </a:lvl7pPr>
            <a:lvl8pPr indent="-228600" lvl="7" marL="3657600" algn="l">
              <a:spcBef>
                <a:spcPts val="600"/>
              </a:spcBef>
              <a:spcAft>
                <a:spcPts val="0"/>
              </a:spcAft>
              <a:buSzPts val="1840"/>
              <a:buNone/>
              <a:defRPr b="1" sz="1600"/>
            </a:lvl8pPr>
            <a:lvl9pPr indent="-228600" lvl="8" marL="4114800" algn="l">
              <a:spcBef>
                <a:spcPts val="600"/>
              </a:spcBef>
              <a:spcAft>
                <a:spcPts val="600"/>
              </a:spcAft>
              <a:buSzPts val="1840"/>
              <a:buNone/>
              <a:defRPr b="1" sz="1600"/>
            </a:lvl9pPr>
          </a:lstStyle>
          <a:p/>
        </p:txBody>
      </p:sp>
      <p:sp>
        <p:nvSpPr>
          <p:cNvPr id="57" name="Google Shape;57;p22"/>
          <p:cNvSpPr txBox="1"/>
          <p:nvPr>
            <p:ph idx="2" type="body"/>
          </p:nvPr>
        </p:nvSpPr>
        <p:spPr>
          <a:xfrm>
            <a:off x="1295400" y="3243262"/>
            <a:ext cx="4718304" cy="2632605"/>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5" lvl="1" marL="914400" algn="l">
              <a:spcBef>
                <a:spcPts val="600"/>
              </a:spcBef>
              <a:spcAft>
                <a:spcPts val="0"/>
              </a:spcAft>
              <a:buSzPts val="2070"/>
              <a:buChar char="•"/>
              <a:defRPr/>
            </a:lvl2pPr>
            <a:lvl3pPr indent="-360045" lvl="2" marL="1371600" algn="l">
              <a:spcBef>
                <a:spcPts val="600"/>
              </a:spcBef>
              <a:spcAft>
                <a:spcPts val="0"/>
              </a:spcAft>
              <a:buSzPts val="2070"/>
              <a:buChar char="•"/>
              <a:defRPr/>
            </a:lvl3pPr>
            <a:lvl4pPr indent="-360045"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58" name="Google Shape;58;p22"/>
          <p:cNvSpPr txBox="1"/>
          <p:nvPr>
            <p:ph idx="3" type="body"/>
          </p:nvPr>
        </p:nvSpPr>
        <p:spPr>
          <a:xfrm>
            <a:off x="6180670" y="2658533"/>
            <a:ext cx="4718304" cy="576262"/>
          </a:xfrm>
          <a:prstGeom prst="rect">
            <a:avLst/>
          </a:prstGeom>
          <a:noFill/>
          <a:ln>
            <a:noFill/>
          </a:ln>
        </p:spPr>
        <p:txBody>
          <a:bodyPr anchorCtr="0" anchor="b" bIns="45700" lIns="91425" spcFirstLastPara="1" rIns="91425" wrap="square" tIns="45700">
            <a:noAutofit/>
          </a:bodyPr>
          <a:lstStyle>
            <a:lvl1pPr indent="-228600" lvl="0" marL="457200" algn="l">
              <a:spcBef>
                <a:spcPts val="672"/>
              </a:spcBef>
              <a:spcAft>
                <a:spcPts val="0"/>
              </a:spcAft>
              <a:buSzPts val="3220"/>
              <a:buNone/>
              <a:defRPr b="0" sz="2800">
                <a:solidFill>
                  <a:schemeClr val="accent1"/>
                </a:solidFill>
              </a:defRPr>
            </a:lvl1pPr>
            <a:lvl2pPr indent="-228600" lvl="1" marL="914400" algn="l">
              <a:spcBef>
                <a:spcPts val="600"/>
              </a:spcBef>
              <a:spcAft>
                <a:spcPts val="0"/>
              </a:spcAft>
              <a:buSzPts val="2300"/>
              <a:buNone/>
              <a:defRPr b="1" sz="2000"/>
            </a:lvl2pPr>
            <a:lvl3pPr indent="-228600" lvl="2" marL="1371600" algn="l">
              <a:spcBef>
                <a:spcPts val="600"/>
              </a:spcBef>
              <a:spcAft>
                <a:spcPts val="0"/>
              </a:spcAft>
              <a:buSzPts val="2070"/>
              <a:buNone/>
              <a:defRPr b="1" sz="1800"/>
            </a:lvl3pPr>
            <a:lvl4pPr indent="-228600" lvl="3" marL="1828800" algn="l">
              <a:spcBef>
                <a:spcPts val="600"/>
              </a:spcBef>
              <a:spcAft>
                <a:spcPts val="0"/>
              </a:spcAft>
              <a:buSzPts val="1840"/>
              <a:buNone/>
              <a:defRPr b="1" sz="1600"/>
            </a:lvl4pPr>
            <a:lvl5pPr indent="-228600" lvl="4" marL="2286000" algn="l">
              <a:spcBef>
                <a:spcPts val="600"/>
              </a:spcBef>
              <a:spcAft>
                <a:spcPts val="0"/>
              </a:spcAft>
              <a:buSzPts val="1840"/>
              <a:buNone/>
              <a:defRPr b="1" sz="1600"/>
            </a:lvl5pPr>
            <a:lvl6pPr indent="-228600" lvl="5" marL="2743200" algn="l">
              <a:spcBef>
                <a:spcPts val="600"/>
              </a:spcBef>
              <a:spcAft>
                <a:spcPts val="0"/>
              </a:spcAft>
              <a:buSzPts val="1840"/>
              <a:buNone/>
              <a:defRPr b="1" sz="1600"/>
            </a:lvl6pPr>
            <a:lvl7pPr indent="-228600" lvl="6" marL="3200400" algn="l">
              <a:spcBef>
                <a:spcPts val="600"/>
              </a:spcBef>
              <a:spcAft>
                <a:spcPts val="0"/>
              </a:spcAft>
              <a:buSzPts val="1840"/>
              <a:buNone/>
              <a:defRPr b="1" sz="1600"/>
            </a:lvl7pPr>
            <a:lvl8pPr indent="-228600" lvl="7" marL="3657600" algn="l">
              <a:spcBef>
                <a:spcPts val="600"/>
              </a:spcBef>
              <a:spcAft>
                <a:spcPts val="0"/>
              </a:spcAft>
              <a:buSzPts val="1840"/>
              <a:buNone/>
              <a:defRPr b="1" sz="1600"/>
            </a:lvl8pPr>
            <a:lvl9pPr indent="-228600" lvl="8" marL="4114800" algn="l">
              <a:spcBef>
                <a:spcPts val="600"/>
              </a:spcBef>
              <a:spcAft>
                <a:spcPts val="600"/>
              </a:spcAft>
              <a:buSzPts val="1840"/>
              <a:buNone/>
              <a:defRPr b="1" sz="1600"/>
            </a:lvl9pPr>
          </a:lstStyle>
          <a:p/>
        </p:txBody>
      </p:sp>
      <p:sp>
        <p:nvSpPr>
          <p:cNvPr id="59" name="Google Shape;59;p22"/>
          <p:cNvSpPr txBox="1"/>
          <p:nvPr>
            <p:ph idx="4" type="body"/>
          </p:nvPr>
        </p:nvSpPr>
        <p:spPr>
          <a:xfrm>
            <a:off x="6180670" y="3243262"/>
            <a:ext cx="4718304" cy="2632605"/>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5" lvl="1" marL="914400" algn="l">
              <a:spcBef>
                <a:spcPts val="600"/>
              </a:spcBef>
              <a:spcAft>
                <a:spcPts val="0"/>
              </a:spcAft>
              <a:buSzPts val="2070"/>
              <a:buChar char="•"/>
              <a:defRPr/>
            </a:lvl2pPr>
            <a:lvl3pPr indent="-360045" lvl="2" marL="1371600" algn="l">
              <a:spcBef>
                <a:spcPts val="600"/>
              </a:spcBef>
              <a:spcAft>
                <a:spcPts val="0"/>
              </a:spcAft>
              <a:buSzPts val="2070"/>
              <a:buChar char="•"/>
              <a:defRPr/>
            </a:lvl3pPr>
            <a:lvl4pPr indent="-360045"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60" name="Google Shape;60;p22"/>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1" name="Google Shape;61;p22"/>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2" name="Google Shape;62;p22"/>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63" name="Google Shape;63;p22"/>
          <p:cNvCxnSpPr/>
          <p:nvPr/>
        </p:nvCxnSpPr>
        <p:spPr>
          <a:xfrm>
            <a:off x="1396169" y="2421466"/>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4" name="Shape 64"/>
        <p:cNvGrpSpPr/>
        <p:nvPr/>
      </p:nvGrpSpPr>
      <p:grpSpPr>
        <a:xfrm>
          <a:off x="0" y="0"/>
          <a:ext cx="0" cy="0"/>
          <a:chOff x="0" y="0"/>
          <a:chExt cx="0" cy="0"/>
        </a:xfrm>
      </p:grpSpPr>
      <p:sp>
        <p:nvSpPr>
          <p:cNvPr id="65" name="Google Shape;65;p23"/>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6" name="Google Shape;66;p23"/>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7" name="Google Shape;67;p23"/>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8" name="Google Shape;68;p23"/>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69" name="Google Shape;69;p23"/>
          <p:cNvCxnSpPr/>
          <p:nvPr/>
        </p:nvCxnSpPr>
        <p:spPr>
          <a:xfrm>
            <a:off x="1396169" y="2421466"/>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0" name="Shape 70"/>
        <p:cNvGrpSpPr/>
        <p:nvPr/>
      </p:nvGrpSpPr>
      <p:grpSpPr>
        <a:xfrm>
          <a:off x="0" y="0"/>
          <a:ext cx="0" cy="0"/>
          <a:chOff x="0" y="0"/>
          <a:chExt cx="0" cy="0"/>
        </a:xfrm>
      </p:grpSpPr>
      <p:sp>
        <p:nvSpPr>
          <p:cNvPr id="71" name="Google Shape;71;p24"/>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4"/>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24"/>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74" name="Shape 74"/>
        <p:cNvGrpSpPr/>
        <p:nvPr/>
      </p:nvGrpSpPr>
      <p:grpSpPr>
        <a:xfrm>
          <a:off x="0" y="0"/>
          <a:ext cx="0" cy="0"/>
          <a:chOff x="0" y="0"/>
          <a:chExt cx="0" cy="0"/>
        </a:xfrm>
      </p:grpSpPr>
      <p:sp>
        <p:nvSpPr>
          <p:cNvPr id="75" name="Google Shape;75;p25"/>
          <p:cNvSpPr txBox="1"/>
          <p:nvPr>
            <p:ph type="title"/>
          </p:nvPr>
        </p:nvSpPr>
        <p:spPr>
          <a:xfrm>
            <a:off x="1293811" y="1388534"/>
            <a:ext cx="3718455" cy="1371600"/>
          </a:xfrm>
          <a:prstGeom prst="rect">
            <a:avLst/>
          </a:prstGeom>
          <a:noFill/>
          <a:ln>
            <a:noFill/>
          </a:ln>
        </p:spPr>
        <p:txBody>
          <a:bodyPr anchorCtr="0" anchor="b" bIns="45700" lIns="91425" spcFirstLastPara="1" rIns="91425" wrap="square" tIns="45700">
            <a:normAutofit/>
          </a:bodyPr>
          <a:lstStyle>
            <a:lvl1pPr lvl="0" algn="ctr">
              <a:spcBef>
                <a:spcPts val="0"/>
              </a:spcBef>
              <a:spcAft>
                <a:spcPts val="0"/>
              </a:spcAft>
              <a:buClr>
                <a:srgbClr val="262626"/>
              </a:buClr>
              <a:buSzPts val="2400"/>
              <a:buFont typeface="Garamond"/>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6" name="Google Shape;76;p25"/>
          <p:cNvSpPr txBox="1"/>
          <p:nvPr>
            <p:ph idx="1" type="body"/>
          </p:nvPr>
        </p:nvSpPr>
        <p:spPr>
          <a:xfrm>
            <a:off x="5418668" y="982131"/>
            <a:ext cx="5469466" cy="4893735"/>
          </a:xfrm>
          <a:prstGeom prst="rect">
            <a:avLst/>
          </a:prstGeom>
          <a:noFill/>
          <a:ln>
            <a:noFill/>
          </a:ln>
        </p:spPr>
        <p:txBody>
          <a:bodyPr anchorCtr="0" anchor="ctr" bIns="45700" lIns="91425" spcFirstLastPara="1" rIns="91425" wrap="square" tIns="45700">
            <a:normAutofit/>
          </a:bodyPr>
          <a:lstStyle>
            <a:lvl1pPr indent="-360045" lvl="0" marL="457200" algn="l">
              <a:spcBef>
                <a:spcPts val="360"/>
              </a:spcBef>
              <a:spcAft>
                <a:spcPts val="0"/>
              </a:spcAft>
              <a:buSzPts val="2070"/>
              <a:buChar char="•"/>
              <a:defRPr/>
            </a:lvl1pPr>
            <a:lvl2pPr indent="-360045" lvl="1" marL="914400" algn="l">
              <a:spcBef>
                <a:spcPts val="600"/>
              </a:spcBef>
              <a:spcAft>
                <a:spcPts val="0"/>
              </a:spcAft>
              <a:buSzPts val="2070"/>
              <a:buChar char="•"/>
              <a:defRPr/>
            </a:lvl2pPr>
            <a:lvl3pPr indent="-360045" lvl="2" marL="1371600" algn="l">
              <a:spcBef>
                <a:spcPts val="600"/>
              </a:spcBef>
              <a:spcAft>
                <a:spcPts val="0"/>
              </a:spcAft>
              <a:buSzPts val="2070"/>
              <a:buChar char="•"/>
              <a:defRPr/>
            </a:lvl3pPr>
            <a:lvl4pPr indent="-360045"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77" name="Google Shape;77;p25"/>
          <p:cNvSpPr txBox="1"/>
          <p:nvPr>
            <p:ph idx="2" type="body"/>
          </p:nvPr>
        </p:nvSpPr>
        <p:spPr>
          <a:xfrm>
            <a:off x="1293811" y="3031065"/>
            <a:ext cx="3718455" cy="2438404"/>
          </a:xfrm>
          <a:prstGeom prst="rect">
            <a:avLst/>
          </a:prstGeom>
          <a:noFill/>
          <a:ln>
            <a:noFill/>
          </a:ln>
        </p:spPr>
        <p:txBody>
          <a:bodyPr anchorCtr="0" anchor="t" bIns="45700" lIns="91425" spcFirstLastPara="1" rIns="91425" wrap="square" tIns="45700">
            <a:normAutofit/>
          </a:bodyPr>
          <a:lstStyle>
            <a:lvl1pPr indent="-228600" lvl="0" marL="457200" algn="ctr">
              <a:spcBef>
                <a:spcPts val="320"/>
              </a:spcBef>
              <a:spcAft>
                <a:spcPts val="0"/>
              </a:spcAft>
              <a:buSzPts val="1840"/>
              <a:buNone/>
              <a:defRPr sz="1600"/>
            </a:lvl1pPr>
            <a:lvl2pPr indent="-228600" lvl="1" marL="914400" algn="l">
              <a:spcBef>
                <a:spcPts val="600"/>
              </a:spcBef>
              <a:spcAft>
                <a:spcPts val="0"/>
              </a:spcAft>
              <a:buSzPts val="1380"/>
              <a:buNone/>
              <a:defRPr sz="1200"/>
            </a:lvl2pPr>
            <a:lvl3pPr indent="-228600" lvl="2" marL="1371600" algn="l">
              <a:spcBef>
                <a:spcPts val="600"/>
              </a:spcBef>
              <a:spcAft>
                <a:spcPts val="0"/>
              </a:spcAft>
              <a:buSzPts val="1150"/>
              <a:buNone/>
              <a:defRPr sz="1000"/>
            </a:lvl3pPr>
            <a:lvl4pPr indent="-228600" lvl="3" marL="1828800" algn="l">
              <a:spcBef>
                <a:spcPts val="600"/>
              </a:spcBef>
              <a:spcAft>
                <a:spcPts val="0"/>
              </a:spcAft>
              <a:buSzPts val="1035"/>
              <a:buNone/>
              <a:defRPr sz="900"/>
            </a:lvl4pPr>
            <a:lvl5pPr indent="-228600" lvl="4" marL="2286000" algn="l">
              <a:spcBef>
                <a:spcPts val="600"/>
              </a:spcBef>
              <a:spcAft>
                <a:spcPts val="0"/>
              </a:spcAft>
              <a:buSzPts val="1035"/>
              <a:buNone/>
              <a:defRPr sz="900"/>
            </a:lvl5pPr>
            <a:lvl6pPr indent="-228600" lvl="5" marL="2743200" algn="l">
              <a:spcBef>
                <a:spcPts val="600"/>
              </a:spcBef>
              <a:spcAft>
                <a:spcPts val="0"/>
              </a:spcAft>
              <a:buSzPts val="1035"/>
              <a:buNone/>
              <a:defRPr sz="900"/>
            </a:lvl6pPr>
            <a:lvl7pPr indent="-228600" lvl="6" marL="3200400" algn="l">
              <a:spcBef>
                <a:spcPts val="600"/>
              </a:spcBef>
              <a:spcAft>
                <a:spcPts val="0"/>
              </a:spcAft>
              <a:buSzPts val="1035"/>
              <a:buNone/>
              <a:defRPr sz="900"/>
            </a:lvl7pPr>
            <a:lvl8pPr indent="-228600" lvl="7" marL="3657600" algn="l">
              <a:spcBef>
                <a:spcPts val="600"/>
              </a:spcBef>
              <a:spcAft>
                <a:spcPts val="0"/>
              </a:spcAft>
              <a:buSzPts val="1035"/>
              <a:buNone/>
              <a:defRPr sz="900"/>
            </a:lvl8pPr>
            <a:lvl9pPr indent="-228600" lvl="8" marL="4114800" algn="l">
              <a:spcBef>
                <a:spcPts val="600"/>
              </a:spcBef>
              <a:spcAft>
                <a:spcPts val="600"/>
              </a:spcAft>
              <a:buSzPts val="1035"/>
              <a:buNone/>
              <a:defRPr sz="900"/>
            </a:lvl9pPr>
          </a:lstStyle>
          <a:p/>
        </p:txBody>
      </p:sp>
      <p:sp>
        <p:nvSpPr>
          <p:cNvPr id="78" name="Google Shape;78;p25"/>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9" name="Google Shape;79;p25"/>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0" name="Google Shape;80;p25"/>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81" name="Google Shape;81;p25"/>
          <p:cNvCxnSpPr/>
          <p:nvPr/>
        </p:nvCxnSpPr>
        <p:spPr>
          <a:xfrm>
            <a:off x="1396169" y="2912533"/>
            <a:ext cx="35144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82" name="Shape 82"/>
        <p:cNvGrpSpPr/>
        <p:nvPr/>
      </p:nvGrpSpPr>
      <p:grpSpPr>
        <a:xfrm>
          <a:off x="0" y="0"/>
          <a:ext cx="0" cy="0"/>
          <a:chOff x="0" y="0"/>
          <a:chExt cx="0" cy="0"/>
        </a:xfrm>
      </p:grpSpPr>
      <p:sp>
        <p:nvSpPr>
          <p:cNvPr id="83" name="Google Shape;83;p26"/>
          <p:cNvSpPr txBox="1"/>
          <p:nvPr>
            <p:ph type="title"/>
          </p:nvPr>
        </p:nvSpPr>
        <p:spPr>
          <a:xfrm>
            <a:off x="1295399" y="1883832"/>
            <a:ext cx="6241816" cy="1371600"/>
          </a:xfrm>
          <a:prstGeom prst="rect">
            <a:avLst/>
          </a:prstGeom>
          <a:noFill/>
          <a:ln>
            <a:noFill/>
          </a:ln>
        </p:spPr>
        <p:txBody>
          <a:bodyPr anchorCtr="0" anchor="b" bIns="45700" lIns="91425" spcFirstLastPara="1" rIns="91425" wrap="square" tIns="45700">
            <a:normAutofit/>
          </a:bodyPr>
          <a:lstStyle>
            <a:lvl1pPr lvl="0" algn="ctr">
              <a:spcBef>
                <a:spcPts val="0"/>
              </a:spcBef>
              <a:spcAft>
                <a:spcPts val="0"/>
              </a:spcAft>
              <a:buClr>
                <a:srgbClr val="262626"/>
              </a:buClr>
              <a:buSzPts val="2800"/>
              <a:buFont typeface="Garamond"/>
              <a:buNone/>
              <a:defRPr b="0" sz="28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6"/>
          <p:cNvSpPr/>
          <p:nvPr>
            <p:ph idx="2" type="pic"/>
          </p:nvPr>
        </p:nvSpPr>
        <p:spPr>
          <a:xfrm>
            <a:off x="8094831" y="1041400"/>
            <a:ext cx="3063347" cy="4775200"/>
          </a:xfrm>
          <a:prstGeom prst="roundRect">
            <a:avLst>
              <a:gd fmla="val 0" name="adj"/>
            </a:avLst>
          </a:prstGeom>
          <a:noFill/>
          <a:ln cap="flat" cmpd="thickThin" w="57150">
            <a:solidFill>
              <a:srgbClr val="7F7F7F"/>
            </a:solidFill>
            <a:prstDash val="solid"/>
            <a:miter lim="8000"/>
            <a:headEnd len="sm" w="sm" type="none"/>
            <a:tailEnd len="sm" w="sm" type="none"/>
          </a:ln>
        </p:spPr>
      </p:sp>
      <p:sp>
        <p:nvSpPr>
          <p:cNvPr id="85" name="Google Shape;85;p26"/>
          <p:cNvSpPr txBox="1"/>
          <p:nvPr>
            <p:ph idx="1" type="body"/>
          </p:nvPr>
        </p:nvSpPr>
        <p:spPr>
          <a:xfrm>
            <a:off x="1295399" y="3255432"/>
            <a:ext cx="6241816" cy="1828800"/>
          </a:xfrm>
          <a:prstGeom prst="rect">
            <a:avLst/>
          </a:prstGeom>
          <a:noFill/>
          <a:ln>
            <a:noFill/>
          </a:ln>
        </p:spPr>
        <p:txBody>
          <a:bodyPr anchorCtr="0" anchor="t" bIns="45700" lIns="91425" spcFirstLastPara="1" rIns="91425" wrap="square" tIns="45700">
            <a:normAutofit/>
          </a:bodyPr>
          <a:lstStyle>
            <a:lvl1pPr indent="-228600" lvl="0" marL="457200" algn="ctr">
              <a:spcBef>
                <a:spcPts val="360"/>
              </a:spcBef>
              <a:spcAft>
                <a:spcPts val="0"/>
              </a:spcAft>
              <a:buSzPts val="2070"/>
              <a:buNone/>
              <a:defRPr sz="1800"/>
            </a:lvl1pPr>
            <a:lvl2pPr indent="-228600" lvl="1" marL="914400" algn="l">
              <a:spcBef>
                <a:spcPts val="600"/>
              </a:spcBef>
              <a:spcAft>
                <a:spcPts val="0"/>
              </a:spcAft>
              <a:buSzPts val="1380"/>
              <a:buNone/>
              <a:defRPr sz="1200"/>
            </a:lvl2pPr>
            <a:lvl3pPr indent="-228600" lvl="2" marL="1371600" algn="l">
              <a:spcBef>
                <a:spcPts val="600"/>
              </a:spcBef>
              <a:spcAft>
                <a:spcPts val="0"/>
              </a:spcAft>
              <a:buSzPts val="1150"/>
              <a:buNone/>
              <a:defRPr sz="1000"/>
            </a:lvl3pPr>
            <a:lvl4pPr indent="-228600" lvl="3" marL="1828800" algn="l">
              <a:spcBef>
                <a:spcPts val="600"/>
              </a:spcBef>
              <a:spcAft>
                <a:spcPts val="0"/>
              </a:spcAft>
              <a:buSzPts val="1035"/>
              <a:buNone/>
              <a:defRPr sz="900"/>
            </a:lvl4pPr>
            <a:lvl5pPr indent="-228600" lvl="4" marL="2286000" algn="l">
              <a:spcBef>
                <a:spcPts val="600"/>
              </a:spcBef>
              <a:spcAft>
                <a:spcPts val="0"/>
              </a:spcAft>
              <a:buSzPts val="1035"/>
              <a:buNone/>
              <a:defRPr sz="900"/>
            </a:lvl5pPr>
            <a:lvl6pPr indent="-228600" lvl="5" marL="2743200" algn="l">
              <a:spcBef>
                <a:spcPts val="600"/>
              </a:spcBef>
              <a:spcAft>
                <a:spcPts val="0"/>
              </a:spcAft>
              <a:buSzPts val="1035"/>
              <a:buNone/>
              <a:defRPr sz="900"/>
            </a:lvl6pPr>
            <a:lvl7pPr indent="-228600" lvl="6" marL="3200400" algn="l">
              <a:spcBef>
                <a:spcPts val="600"/>
              </a:spcBef>
              <a:spcAft>
                <a:spcPts val="0"/>
              </a:spcAft>
              <a:buSzPts val="1035"/>
              <a:buNone/>
              <a:defRPr sz="900"/>
            </a:lvl7pPr>
            <a:lvl8pPr indent="-228600" lvl="7" marL="3657600" algn="l">
              <a:spcBef>
                <a:spcPts val="600"/>
              </a:spcBef>
              <a:spcAft>
                <a:spcPts val="0"/>
              </a:spcAft>
              <a:buSzPts val="1035"/>
              <a:buNone/>
              <a:defRPr sz="900"/>
            </a:lvl8pPr>
            <a:lvl9pPr indent="-228600" lvl="8" marL="4114800" algn="l">
              <a:spcBef>
                <a:spcPts val="600"/>
              </a:spcBef>
              <a:spcAft>
                <a:spcPts val="600"/>
              </a:spcAft>
              <a:buSzPts val="1035"/>
              <a:buNone/>
              <a:defRPr sz="900"/>
            </a:lvl9pPr>
          </a:lstStyle>
          <a:p/>
        </p:txBody>
      </p:sp>
      <p:sp>
        <p:nvSpPr>
          <p:cNvPr id="86" name="Google Shape;86;p26"/>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7" name="Google Shape;87;p26"/>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8" name="Google Shape;88;p26"/>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anoramic Picture with Caption">
  <p:cSld name="Panoramic Picture with Caption">
    <p:spTree>
      <p:nvGrpSpPr>
        <p:cNvPr id="89" name="Shape 89"/>
        <p:cNvGrpSpPr/>
        <p:nvPr/>
      </p:nvGrpSpPr>
      <p:grpSpPr>
        <a:xfrm>
          <a:off x="0" y="0"/>
          <a:ext cx="0" cy="0"/>
          <a:chOff x="0" y="0"/>
          <a:chExt cx="0" cy="0"/>
        </a:xfrm>
      </p:grpSpPr>
      <p:sp>
        <p:nvSpPr>
          <p:cNvPr id="90" name="Google Shape;90;p27"/>
          <p:cNvSpPr txBox="1"/>
          <p:nvPr>
            <p:ph type="title"/>
          </p:nvPr>
        </p:nvSpPr>
        <p:spPr>
          <a:xfrm>
            <a:off x="1295401" y="4815415"/>
            <a:ext cx="9609666" cy="566738"/>
          </a:xfrm>
          <a:prstGeom prst="rect">
            <a:avLst/>
          </a:prstGeom>
          <a:noFill/>
          <a:ln>
            <a:noFill/>
          </a:ln>
        </p:spPr>
        <p:txBody>
          <a:bodyPr anchorCtr="0" anchor="b" bIns="45700" lIns="91425" spcFirstLastPara="1" rIns="91425" wrap="square" tIns="45700">
            <a:normAutofit/>
          </a:bodyPr>
          <a:lstStyle>
            <a:lvl1pPr lvl="0" algn="ctr">
              <a:spcBef>
                <a:spcPts val="0"/>
              </a:spcBef>
              <a:spcAft>
                <a:spcPts val="0"/>
              </a:spcAft>
              <a:buClr>
                <a:srgbClr val="262626"/>
              </a:buClr>
              <a:buSzPts val="2400"/>
              <a:buFont typeface="Garamond"/>
              <a:buNone/>
              <a:defRPr b="0" sz="240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27"/>
          <p:cNvSpPr/>
          <p:nvPr>
            <p:ph idx="2" type="pic"/>
          </p:nvPr>
        </p:nvSpPr>
        <p:spPr>
          <a:xfrm>
            <a:off x="1041427" y="1041399"/>
            <a:ext cx="10105972" cy="3335869"/>
          </a:xfrm>
          <a:prstGeom prst="roundRect">
            <a:avLst>
              <a:gd fmla="val 0" name="adj"/>
            </a:avLst>
          </a:prstGeom>
          <a:noFill/>
          <a:ln cap="flat" cmpd="thickThin" w="57150">
            <a:solidFill>
              <a:srgbClr val="7F7F7F"/>
            </a:solidFill>
            <a:prstDash val="solid"/>
            <a:miter lim="8000"/>
            <a:headEnd len="sm" w="sm" type="none"/>
            <a:tailEnd len="sm" w="sm" type="none"/>
          </a:ln>
        </p:spPr>
      </p:sp>
      <p:sp>
        <p:nvSpPr>
          <p:cNvPr id="92" name="Google Shape;92;p27"/>
          <p:cNvSpPr txBox="1"/>
          <p:nvPr>
            <p:ph idx="1" type="body"/>
          </p:nvPr>
        </p:nvSpPr>
        <p:spPr>
          <a:xfrm>
            <a:off x="1295401" y="5382153"/>
            <a:ext cx="9609666" cy="493712"/>
          </a:xfrm>
          <a:prstGeom prst="rect">
            <a:avLst/>
          </a:prstGeom>
          <a:noFill/>
          <a:ln>
            <a:noFill/>
          </a:ln>
        </p:spPr>
        <p:txBody>
          <a:bodyPr anchorCtr="0" anchor="t" bIns="45700" lIns="91425" spcFirstLastPara="1" rIns="91425" wrap="square" tIns="45700">
            <a:normAutofit/>
          </a:bodyPr>
          <a:lstStyle>
            <a:lvl1pPr indent="-228600" lvl="0" marL="457200" algn="ctr">
              <a:spcBef>
                <a:spcPts val="280"/>
              </a:spcBef>
              <a:spcAft>
                <a:spcPts val="0"/>
              </a:spcAft>
              <a:buSzPts val="1610"/>
              <a:buNone/>
              <a:defRPr sz="1400"/>
            </a:lvl1pPr>
            <a:lvl2pPr indent="-228600" lvl="1" marL="914400" algn="l">
              <a:spcBef>
                <a:spcPts val="600"/>
              </a:spcBef>
              <a:spcAft>
                <a:spcPts val="0"/>
              </a:spcAft>
              <a:buSzPts val="1380"/>
              <a:buNone/>
              <a:defRPr sz="1200"/>
            </a:lvl2pPr>
            <a:lvl3pPr indent="-228600" lvl="2" marL="1371600" algn="l">
              <a:spcBef>
                <a:spcPts val="600"/>
              </a:spcBef>
              <a:spcAft>
                <a:spcPts val="0"/>
              </a:spcAft>
              <a:buSzPts val="1150"/>
              <a:buNone/>
              <a:defRPr sz="1000"/>
            </a:lvl3pPr>
            <a:lvl4pPr indent="-228600" lvl="3" marL="1828800" algn="l">
              <a:spcBef>
                <a:spcPts val="600"/>
              </a:spcBef>
              <a:spcAft>
                <a:spcPts val="0"/>
              </a:spcAft>
              <a:buSzPts val="1035"/>
              <a:buNone/>
              <a:defRPr sz="900"/>
            </a:lvl4pPr>
            <a:lvl5pPr indent="-228600" lvl="4" marL="2286000" algn="l">
              <a:spcBef>
                <a:spcPts val="600"/>
              </a:spcBef>
              <a:spcAft>
                <a:spcPts val="0"/>
              </a:spcAft>
              <a:buSzPts val="1035"/>
              <a:buNone/>
              <a:defRPr sz="900"/>
            </a:lvl5pPr>
            <a:lvl6pPr indent="-228600" lvl="5" marL="2743200" algn="l">
              <a:spcBef>
                <a:spcPts val="600"/>
              </a:spcBef>
              <a:spcAft>
                <a:spcPts val="0"/>
              </a:spcAft>
              <a:buSzPts val="1035"/>
              <a:buNone/>
              <a:defRPr sz="900"/>
            </a:lvl6pPr>
            <a:lvl7pPr indent="-228600" lvl="6" marL="3200400" algn="l">
              <a:spcBef>
                <a:spcPts val="600"/>
              </a:spcBef>
              <a:spcAft>
                <a:spcPts val="0"/>
              </a:spcAft>
              <a:buSzPts val="1035"/>
              <a:buNone/>
              <a:defRPr sz="900"/>
            </a:lvl7pPr>
            <a:lvl8pPr indent="-228600" lvl="7" marL="3657600" algn="l">
              <a:spcBef>
                <a:spcPts val="600"/>
              </a:spcBef>
              <a:spcAft>
                <a:spcPts val="0"/>
              </a:spcAft>
              <a:buSzPts val="1035"/>
              <a:buNone/>
              <a:defRPr sz="900"/>
            </a:lvl8pPr>
            <a:lvl9pPr indent="-228600" lvl="8" marL="4114800" algn="l">
              <a:spcBef>
                <a:spcPts val="600"/>
              </a:spcBef>
              <a:spcAft>
                <a:spcPts val="600"/>
              </a:spcAft>
              <a:buSzPts val="1035"/>
              <a:buNone/>
              <a:defRPr sz="900"/>
            </a:lvl9pPr>
          </a:lstStyle>
          <a:p/>
        </p:txBody>
      </p:sp>
      <p:sp>
        <p:nvSpPr>
          <p:cNvPr id="93" name="Google Shape;93;p27"/>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4" name="Google Shape;94;p27"/>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5" name="Google Shape;95;p27"/>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aption">
  <p:cSld name="Title and Caption">
    <p:spTree>
      <p:nvGrpSpPr>
        <p:cNvPr id="96" name="Shape 96"/>
        <p:cNvGrpSpPr/>
        <p:nvPr/>
      </p:nvGrpSpPr>
      <p:grpSpPr>
        <a:xfrm>
          <a:off x="0" y="0"/>
          <a:ext cx="0" cy="0"/>
          <a:chOff x="0" y="0"/>
          <a:chExt cx="0" cy="0"/>
        </a:xfrm>
      </p:grpSpPr>
      <p:sp>
        <p:nvSpPr>
          <p:cNvPr id="97" name="Google Shape;97;p28"/>
          <p:cNvSpPr txBox="1"/>
          <p:nvPr>
            <p:ph type="title"/>
          </p:nvPr>
        </p:nvSpPr>
        <p:spPr>
          <a:xfrm>
            <a:off x="1303868" y="982132"/>
            <a:ext cx="9592732" cy="2954868"/>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3200"/>
              <a:buFont typeface="Garamond"/>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28"/>
          <p:cNvSpPr txBox="1"/>
          <p:nvPr>
            <p:ph idx="1" type="body"/>
          </p:nvPr>
        </p:nvSpPr>
        <p:spPr>
          <a:xfrm>
            <a:off x="1303868" y="4343399"/>
            <a:ext cx="9592732" cy="1532467"/>
          </a:xfrm>
          <a:prstGeom prst="rect">
            <a:avLst/>
          </a:prstGeom>
          <a:noFill/>
          <a:ln>
            <a:noFill/>
          </a:ln>
        </p:spPr>
        <p:txBody>
          <a:bodyPr anchorCtr="0" anchor="ctr" bIns="45700" lIns="91425" spcFirstLastPara="1" rIns="91425" wrap="square" tIns="45700">
            <a:normAutofit/>
          </a:bodyPr>
          <a:lstStyle>
            <a:lvl1pPr indent="-228600" lvl="0" marL="457200" algn="ctr">
              <a:spcBef>
                <a:spcPts val="400"/>
              </a:spcBef>
              <a:spcAft>
                <a:spcPts val="0"/>
              </a:spcAft>
              <a:buSzPts val="2300"/>
              <a:buNone/>
              <a:defRPr sz="20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99" name="Google Shape;99;p28"/>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0" name="Google Shape;100;p28"/>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1" name="Google Shape;101;p28"/>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102" name="Google Shape;102;p28"/>
          <p:cNvCxnSpPr/>
          <p:nvPr/>
        </p:nvCxnSpPr>
        <p:spPr>
          <a:xfrm>
            <a:off x="1396169" y="4140199"/>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with Caption">
  <p:cSld name="Quote with Caption">
    <p:spTree>
      <p:nvGrpSpPr>
        <p:cNvPr id="103" name="Shape 103"/>
        <p:cNvGrpSpPr/>
        <p:nvPr/>
      </p:nvGrpSpPr>
      <p:grpSpPr>
        <a:xfrm>
          <a:off x="0" y="0"/>
          <a:ext cx="0" cy="0"/>
          <a:chOff x="0" y="0"/>
          <a:chExt cx="0" cy="0"/>
        </a:xfrm>
      </p:grpSpPr>
      <p:sp>
        <p:nvSpPr>
          <p:cNvPr id="104" name="Google Shape;104;p29"/>
          <p:cNvSpPr txBox="1"/>
          <p:nvPr>
            <p:ph type="title"/>
          </p:nvPr>
        </p:nvSpPr>
        <p:spPr>
          <a:xfrm>
            <a:off x="1446213" y="982132"/>
            <a:ext cx="9296398" cy="2370668"/>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3200"/>
              <a:buFont typeface="Garamond"/>
              <a:buNone/>
              <a:defRPr b="0" sz="320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29"/>
          <p:cNvSpPr txBox="1"/>
          <p:nvPr>
            <p:ph idx="1" type="body"/>
          </p:nvPr>
        </p:nvSpPr>
        <p:spPr>
          <a:xfrm>
            <a:off x="1674812" y="3352800"/>
            <a:ext cx="8839202" cy="584200"/>
          </a:xfrm>
          <a:prstGeom prst="rect">
            <a:avLst/>
          </a:prstGeom>
          <a:noFill/>
          <a:ln>
            <a:noFill/>
          </a:ln>
        </p:spPr>
        <p:txBody>
          <a:bodyPr anchorCtr="0" anchor="ctr" bIns="45700" lIns="91425" spcFirstLastPara="1" rIns="91425" wrap="square" tIns="45700">
            <a:normAutofit/>
          </a:bodyPr>
          <a:lstStyle>
            <a:lvl1pPr indent="-228600" lvl="0" marL="457200" algn="r">
              <a:spcBef>
                <a:spcPts val="400"/>
              </a:spcBef>
              <a:spcAft>
                <a:spcPts val="0"/>
              </a:spcAft>
              <a:buSzPts val="2300"/>
              <a:buFont typeface="Garamond"/>
              <a:buNone/>
              <a:defRPr sz="2000"/>
            </a:lvl1pPr>
            <a:lvl2pPr indent="-228600" lvl="1" marL="914400" algn="l">
              <a:spcBef>
                <a:spcPts val="600"/>
              </a:spcBef>
              <a:spcAft>
                <a:spcPts val="0"/>
              </a:spcAft>
              <a:buSzPts val="2300"/>
              <a:buFont typeface="Garamond"/>
              <a:buNone/>
              <a:defRPr/>
            </a:lvl2pPr>
            <a:lvl3pPr indent="-228600" lvl="2" marL="1371600" algn="l">
              <a:spcBef>
                <a:spcPts val="600"/>
              </a:spcBef>
              <a:spcAft>
                <a:spcPts val="0"/>
              </a:spcAft>
              <a:buSzPts val="2070"/>
              <a:buFont typeface="Garamond"/>
              <a:buNone/>
              <a:defRPr/>
            </a:lvl3pPr>
            <a:lvl4pPr indent="-228600" lvl="3" marL="1828800" algn="l">
              <a:spcBef>
                <a:spcPts val="600"/>
              </a:spcBef>
              <a:spcAft>
                <a:spcPts val="0"/>
              </a:spcAft>
              <a:buSzPts val="1840"/>
              <a:buFont typeface="Garamond"/>
              <a:buNone/>
              <a:defRPr/>
            </a:lvl4pPr>
            <a:lvl5pPr indent="-228600" lvl="4" marL="2286000" algn="l">
              <a:spcBef>
                <a:spcPts val="600"/>
              </a:spcBef>
              <a:spcAft>
                <a:spcPts val="0"/>
              </a:spcAft>
              <a:buSzPts val="1610"/>
              <a:buFont typeface="Garamond"/>
              <a:buNone/>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106" name="Google Shape;106;p29"/>
          <p:cNvSpPr txBox="1"/>
          <p:nvPr>
            <p:ph idx="2" type="body"/>
          </p:nvPr>
        </p:nvSpPr>
        <p:spPr>
          <a:xfrm>
            <a:off x="1295401" y="4343399"/>
            <a:ext cx="9609666" cy="1532467"/>
          </a:xfrm>
          <a:prstGeom prst="rect">
            <a:avLst/>
          </a:prstGeom>
          <a:noFill/>
          <a:ln>
            <a:noFill/>
          </a:ln>
        </p:spPr>
        <p:txBody>
          <a:bodyPr anchorCtr="0" anchor="ctr" bIns="45700" lIns="91425" spcFirstLastPara="1" rIns="91425" wrap="square" tIns="45700">
            <a:normAutofit/>
          </a:bodyPr>
          <a:lstStyle>
            <a:lvl1pPr indent="-228600" lvl="0" marL="457200" algn="ctr">
              <a:spcBef>
                <a:spcPts val="400"/>
              </a:spcBef>
              <a:spcAft>
                <a:spcPts val="0"/>
              </a:spcAft>
              <a:buSzPts val="2300"/>
              <a:buNone/>
              <a:defRPr sz="20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07" name="Google Shape;107;p29"/>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8" name="Google Shape;108;p29"/>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9" name="Google Shape;109;p29"/>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10" name="Google Shape;110;p29"/>
          <p:cNvSpPr txBox="1"/>
          <p:nvPr/>
        </p:nvSpPr>
        <p:spPr>
          <a:xfrm>
            <a:off x="862013" y="879961"/>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chemeClr val="dk1"/>
                </a:solidFill>
                <a:latin typeface="Garamond"/>
                <a:ea typeface="Garamond"/>
                <a:cs typeface="Garamond"/>
                <a:sym typeface="Garamond"/>
              </a:rPr>
              <a:t>“</a:t>
            </a:r>
            <a:endParaRPr/>
          </a:p>
        </p:txBody>
      </p:sp>
      <p:sp>
        <p:nvSpPr>
          <p:cNvPr id="111" name="Google Shape;111;p29"/>
          <p:cNvSpPr txBox="1"/>
          <p:nvPr/>
        </p:nvSpPr>
        <p:spPr>
          <a:xfrm>
            <a:off x="10600267" y="2827870"/>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b="0" i="0" lang="en-US" sz="8000" u="none" cap="none" strike="noStrike">
                <a:solidFill>
                  <a:schemeClr val="dk1"/>
                </a:solidFill>
                <a:latin typeface="Garamond"/>
                <a:ea typeface="Garamond"/>
                <a:cs typeface="Garamond"/>
                <a:sym typeface="Garamond"/>
              </a:rPr>
              <a:t>”</a:t>
            </a:r>
            <a:endParaRPr/>
          </a:p>
        </p:txBody>
      </p:sp>
      <p:cxnSp>
        <p:nvCxnSpPr>
          <p:cNvPr id="112" name="Google Shape;112;p29"/>
          <p:cNvCxnSpPr/>
          <p:nvPr/>
        </p:nvCxnSpPr>
        <p:spPr>
          <a:xfrm>
            <a:off x="1396169" y="4140199"/>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Name Card">
  <p:cSld name="Name Card">
    <p:spTree>
      <p:nvGrpSpPr>
        <p:cNvPr id="113" name="Shape 113"/>
        <p:cNvGrpSpPr/>
        <p:nvPr/>
      </p:nvGrpSpPr>
      <p:grpSpPr>
        <a:xfrm>
          <a:off x="0" y="0"/>
          <a:ext cx="0" cy="0"/>
          <a:chOff x="0" y="0"/>
          <a:chExt cx="0" cy="0"/>
        </a:xfrm>
      </p:grpSpPr>
      <p:sp>
        <p:nvSpPr>
          <p:cNvPr id="114" name="Google Shape;114;p30"/>
          <p:cNvSpPr txBox="1"/>
          <p:nvPr>
            <p:ph type="title"/>
          </p:nvPr>
        </p:nvSpPr>
        <p:spPr>
          <a:xfrm>
            <a:off x="1295402" y="3308581"/>
            <a:ext cx="9609668" cy="1468800"/>
          </a:xfrm>
          <a:prstGeom prst="rect">
            <a:avLst/>
          </a:prstGeom>
          <a:noFill/>
          <a:ln>
            <a:noFill/>
          </a:ln>
        </p:spPr>
        <p:txBody>
          <a:bodyPr anchorCtr="0" anchor="b" bIns="45700" lIns="91425" spcFirstLastPara="1" rIns="91425" wrap="square" tIns="45700">
            <a:normAutofit/>
          </a:bodyPr>
          <a:lstStyle>
            <a:lvl1pPr lvl="0" algn="l">
              <a:spcBef>
                <a:spcPts val="0"/>
              </a:spcBef>
              <a:spcAft>
                <a:spcPts val="0"/>
              </a:spcAft>
              <a:buClr>
                <a:srgbClr val="262626"/>
              </a:buClr>
              <a:buSzPts val="3200"/>
              <a:buFont typeface="Garamond"/>
              <a:buNone/>
              <a:defRPr b="0" sz="3200" cap="none"/>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5" name="Google Shape;115;p30"/>
          <p:cNvSpPr txBox="1"/>
          <p:nvPr>
            <p:ph idx="1" type="body"/>
          </p:nvPr>
        </p:nvSpPr>
        <p:spPr>
          <a:xfrm>
            <a:off x="1295401" y="4777381"/>
            <a:ext cx="9609668" cy="860400"/>
          </a:xfrm>
          <a:prstGeom prst="rect">
            <a:avLst/>
          </a:prstGeom>
          <a:noFill/>
          <a:ln>
            <a:noFill/>
          </a:ln>
        </p:spPr>
        <p:txBody>
          <a:bodyPr anchorCtr="0" anchor="t" bIns="45700" lIns="91425" spcFirstLastPara="1" rIns="91425" wrap="square" tIns="45700">
            <a:normAutofit/>
          </a:bodyPr>
          <a:lstStyle>
            <a:lvl1pPr indent="-228600" lvl="0" marL="457200" algn="l">
              <a:spcBef>
                <a:spcPts val="400"/>
              </a:spcBef>
              <a:spcAft>
                <a:spcPts val="0"/>
              </a:spcAft>
              <a:buSzPts val="2300"/>
              <a:buNone/>
              <a:defRPr sz="20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16" name="Google Shape;116;p30"/>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7" name="Google Shape;117;p30"/>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18" name="Google Shape;118;p30"/>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Quote Name Card">
  <p:cSld name="Quote Name Card">
    <p:spTree>
      <p:nvGrpSpPr>
        <p:cNvPr id="119" name="Shape 119"/>
        <p:cNvGrpSpPr/>
        <p:nvPr/>
      </p:nvGrpSpPr>
      <p:grpSpPr>
        <a:xfrm>
          <a:off x="0" y="0"/>
          <a:ext cx="0" cy="0"/>
          <a:chOff x="0" y="0"/>
          <a:chExt cx="0" cy="0"/>
        </a:xfrm>
      </p:grpSpPr>
      <p:sp>
        <p:nvSpPr>
          <p:cNvPr id="120" name="Google Shape;120;p31"/>
          <p:cNvSpPr txBox="1"/>
          <p:nvPr>
            <p:ph type="title"/>
          </p:nvPr>
        </p:nvSpPr>
        <p:spPr>
          <a:xfrm>
            <a:off x="1446213" y="982132"/>
            <a:ext cx="9296398" cy="2243668"/>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chemeClr val="dk1"/>
              </a:buClr>
              <a:buSzPts val="3200"/>
              <a:buFont typeface="Garamond"/>
              <a:buNone/>
              <a:defRPr b="0" sz="3200" cap="none">
                <a:solidFill>
                  <a:schemeClr val="dk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1" name="Google Shape;121;p31"/>
          <p:cNvSpPr txBox="1"/>
          <p:nvPr>
            <p:ph idx="1" type="body"/>
          </p:nvPr>
        </p:nvSpPr>
        <p:spPr>
          <a:xfrm>
            <a:off x="1295401" y="3639312"/>
            <a:ext cx="9609668" cy="886968"/>
          </a:xfrm>
          <a:prstGeom prst="rect">
            <a:avLst/>
          </a:prstGeom>
          <a:noFill/>
          <a:ln>
            <a:noFill/>
          </a:ln>
        </p:spPr>
        <p:txBody>
          <a:bodyPr anchorCtr="0" anchor="b" bIns="45700" lIns="91425" spcFirstLastPara="1" rIns="91425" wrap="square" tIns="45700">
            <a:normAutofit/>
          </a:bodyPr>
          <a:lstStyle>
            <a:lvl1pPr indent="-228600" lvl="0" marL="457200" algn="l">
              <a:spcBef>
                <a:spcPts val="0"/>
              </a:spcBef>
              <a:spcAft>
                <a:spcPts val="0"/>
              </a:spcAft>
              <a:buSzPts val="2760"/>
              <a:buNone/>
              <a:defRPr sz="24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22" name="Google Shape;122;p31"/>
          <p:cNvSpPr txBox="1"/>
          <p:nvPr>
            <p:ph idx="2" type="body"/>
          </p:nvPr>
        </p:nvSpPr>
        <p:spPr>
          <a:xfrm>
            <a:off x="1295401" y="4529667"/>
            <a:ext cx="9609668" cy="1346200"/>
          </a:xfrm>
          <a:prstGeom prst="rect">
            <a:avLst/>
          </a:prstGeom>
          <a:noFill/>
          <a:ln>
            <a:noFill/>
          </a:ln>
        </p:spPr>
        <p:txBody>
          <a:bodyPr anchorCtr="0" anchor="t" bIns="45700" lIns="91425" spcFirstLastPara="1" rIns="91425" wrap="square" tIns="45700">
            <a:normAutofit/>
          </a:bodyPr>
          <a:lstStyle>
            <a:lvl1pPr indent="-228600" lvl="0" marL="457200" algn="l">
              <a:spcBef>
                <a:spcPts val="360"/>
              </a:spcBef>
              <a:spcAft>
                <a:spcPts val="0"/>
              </a:spcAft>
              <a:buSzPts val="2070"/>
              <a:buNone/>
              <a:defRPr sz="18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23" name="Google Shape;123;p31"/>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4" name="Google Shape;124;p31"/>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25" name="Google Shape;125;p31"/>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
        <p:nvSpPr>
          <p:cNvPr id="126" name="Google Shape;126;p31"/>
          <p:cNvSpPr txBox="1"/>
          <p:nvPr/>
        </p:nvSpPr>
        <p:spPr>
          <a:xfrm>
            <a:off x="862013" y="879961"/>
            <a:ext cx="609600" cy="584776"/>
          </a:xfrm>
          <a:prstGeom prst="rect">
            <a:avLst/>
          </a:prstGeom>
          <a:noFill/>
          <a:ln>
            <a:noFill/>
          </a:ln>
        </p:spPr>
        <p:txBody>
          <a:bodyPr anchorCtr="0" anchor="ctr" bIns="45700" lIns="91425" spcFirstLastPara="1" rIns="91425" wrap="square" tIns="45700">
            <a:noAutofit/>
          </a:bodyPr>
          <a:lstStyle/>
          <a:p>
            <a:pPr indent="0" lvl="0" marL="0" marR="0" rtl="0" algn="l">
              <a:spcBef>
                <a:spcPts val="0"/>
              </a:spcBef>
              <a:spcAft>
                <a:spcPts val="0"/>
              </a:spcAft>
              <a:buNone/>
            </a:pPr>
            <a:r>
              <a:rPr b="0" i="0" lang="en-US" sz="8000" u="none" cap="none" strike="noStrike">
                <a:solidFill>
                  <a:schemeClr val="dk1"/>
                </a:solidFill>
                <a:latin typeface="Garamond"/>
                <a:ea typeface="Garamond"/>
                <a:cs typeface="Garamond"/>
                <a:sym typeface="Garamond"/>
              </a:rPr>
              <a:t>“</a:t>
            </a:r>
            <a:endParaRPr/>
          </a:p>
        </p:txBody>
      </p:sp>
      <p:sp>
        <p:nvSpPr>
          <p:cNvPr id="127" name="Google Shape;127;p31"/>
          <p:cNvSpPr txBox="1"/>
          <p:nvPr/>
        </p:nvSpPr>
        <p:spPr>
          <a:xfrm>
            <a:off x="10600267" y="2599261"/>
            <a:ext cx="609600" cy="584776"/>
          </a:xfrm>
          <a:prstGeom prst="rect">
            <a:avLst/>
          </a:prstGeom>
          <a:noFill/>
          <a:ln>
            <a:noFill/>
          </a:ln>
        </p:spPr>
        <p:txBody>
          <a:bodyPr anchorCtr="0" anchor="ctr" bIns="45700" lIns="91425" spcFirstLastPara="1" rIns="91425" wrap="square" tIns="45700">
            <a:noAutofit/>
          </a:bodyPr>
          <a:lstStyle/>
          <a:p>
            <a:pPr indent="0" lvl="0" marL="0" marR="0" rtl="0" algn="r">
              <a:spcBef>
                <a:spcPts val="0"/>
              </a:spcBef>
              <a:spcAft>
                <a:spcPts val="0"/>
              </a:spcAft>
              <a:buNone/>
            </a:pPr>
            <a:r>
              <a:rPr b="0" i="0" lang="en-US" sz="8000" u="none" cap="none" strike="noStrike">
                <a:solidFill>
                  <a:schemeClr val="dk1"/>
                </a:solidFill>
                <a:latin typeface="Garamond"/>
                <a:ea typeface="Garamond"/>
                <a:cs typeface="Garamond"/>
                <a:sym typeface="Garamond"/>
              </a:rPr>
              <a:t>”</a:t>
            </a:r>
            <a:endParaRPr/>
          </a:p>
        </p:txBody>
      </p:sp>
      <p:cxnSp>
        <p:nvCxnSpPr>
          <p:cNvPr id="128" name="Google Shape;128;p31"/>
          <p:cNvCxnSpPr/>
          <p:nvPr/>
        </p:nvCxnSpPr>
        <p:spPr>
          <a:xfrm>
            <a:off x="1396169" y="3429000"/>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rue or False">
  <p:cSld name="True or False">
    <p:spTree>
      <p:nvGrpSpPr>
        <p:cNvPr id="129" name="Shape 129"/>
        <p:cNvGrpSpPr/>
        <p:nvPr/>
      </p:nvGrpSpPr>
      <p:grpSpPr>
        <a:xfrm>
          <a:off x="0" y="0"/>
          <a:ext cx="0" cy="0"/>
          <a:chOff x="0" y="0"/>
          <a:chExt cx="0" cy="0"/>
        </a:xfrm>
      </p:grpSpPr>
      <p:sp>
        <p:nvSpPr>
          <p:cNvPr id="130" name="Google Shape;130;p32"/>
          <p:cNvSpPr txBox="1"/>
          <p:nvPr>
            <p:ph type="title"/>
          </p:nvPr>
        </p:nvSpPr>
        <p:spPr>
          <a:xfrm>
            <a:off x="1295401" y="982132"/>
            <a:ext cx="9609666" cy="2243668"/>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4400"/>
              <a:buFont typeface="Garamond"/>
              <a:buNone/>
              <a:defRPr b="0"/>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1" name="Google Shape;131;p32"/>
          <p:cNvSpPr txBox="1"/>
          <p:nvPr>
            <p:ph idx="1" type="body"/>
          </p:nvPr>
        </p:nvSpPr>
        <p:spPr>
          <a:xfrm>
            <a:off x="1295401" y="3630168"/>
            <a:ext cx="9609668" cy="841248"/>
          </a:xfrm>
          <a:prstGeom prst="rect">
            <a:avLst/>
          </a:prstGeom>
          <a:noFill/>
          <a:ln>
            <a:noFill/>
          </a:ln>
        </p:spPr>
        <p:txBody>
          <a:bodyPr anchorCtr="0" anchor="b" bIns="45700" lIns="91425" spcFirstLastPara="1" rIns="91425" wrap="square" tIns="45700">
            <a:normAutofit/>
          </a:bodyPr>
          <a:lstStyle>
            <a:lvl1pPr indent="-228600" lvl="0" marL="457200" algn="l">
              <a:spcBef>
                <a:spcPts val="0"/>
              </a:spcBef>
              <a:spcAft>
                <a:spcPts val="0"/>
              </a:spcAft>
              <a:buSzPts val="3220"/>
              <a:buNone/>
              <a:defRPr sz="28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32" name="Google Shape;132;p32"/>
          <p:cNvSpPr txBox="1"/>
          <p:nvPr>
            <p:ph idx="2" type="body"/>
          </p:nvPr>
        </p:nvSpPr>
        <p:spPr>
          <a:xfrm>
            <a:off x="1295400" y="4470399"/>
            <a:ext cx="9609670" cy="1405467"/>
          </a:xfrm>
          <a:prstGeom prst="rect">
            <a:avLst/>
          </a:prstGeom>
          <a:noFill/>
          <a:ln>
            <a:noFill/>
          </a:ln>
        </p:spPr>
        <p:txBody>
          <a:bodyPr anchorCtr="0" anchor="t" bIns="45700" lIns="91425" spcFirstLastPara="1" rIns="91425" wrap="square" tIns="45700">
            <a:normAutofit/>
          </a:bodyPr>
          <a:lstStyle>
            <a:lvl1pPr indent="-228600" lvl="0" marL="457200" algn="l">
              <a:spcBef>
                <a:spcPts val="360"/>
              </a:spcBef>
              <a:spcAft>
                <a:spcPts val="0"/>
              </a:spcAft>
              <a:buSzPts val="2070"/>
              <a:buNone/>
              <a:defRPr sz="1800">
                <a:solidFill>
                  <a:schemeClr val="dk1"/>
                </a:solidFill>
              </a:defRPr>
            </a:lvl1pPr>
            <a:lvl2pPr indent="-228600" lvl="1" marL="914400" algn="l">
              <a:spcBef>
                <a:spcPts val="600"/>
              </a:spcBef>
              <a:spcAft>
                <a:spcPts val="0"/>
              </a:spcAft>
              <a:buSzPts val="2070"/>
              <a:buNone/>
              <a:defRPr sz="1800">
                <a:solidFill>
                  <a:srgbClr val="888888"/>
                </a:solidFill>
              </a:defRPr>
            </a:lvl2pPr>
            <a:lvl3pPr indent="-228600" lvl="2" marL="1371600" algn="l">
              <a:spcBef>
                <a:spcPts val="600"/>
              </a:spcBef>
              <a:spcAft>
                <a:spcPts val="0"/>
              </a:spcAft>
              <a:buSzPts val="1840"/>
              <a:buNone/>
              <a:defRPr sz="1600">
                <a:solidFill>
                  <a:srgbClr val="888888"/>
                </a:solidFill>
              </a:defRPr>
            </a:lvl3pPr>
            <a:lvl4pPr indent="-228600" lvl="3" marL="1828800" algn="l">
              <a:spcBef>
                <a:spcPts val="600"/>
              </a:spcBef>
              <a:spcAft>
                <a:spcPts val="0"/>
              </a:spcAft>
              <a:buSzPts val="1610"/>
              <a:buNone/>
              <a:defRPr sz="1400">
                <a:solidFill>
                  <a:srgbClr val="888888"/>
                </a:solidFill>
              </a:defRPr>
            </a:lvl4pPr>
            <a:lvl5pPr indent="-228600" lvl="4" marL="2286000" algn="l">
              <a:spcBef>
                <a:spcPts val="600"/>
              </a:spcBef>
              <a:spcAft>
                <a:spcPts val="0"/>
              </a:spcAft>
              <a:buSzPts val="1610"/>
              <a:buNone/>
              <a:defRPr sz="1400">
                <a:solidFill>
                  <a:srgbClr val="888888"/>
                </a:solidFill>
              </a:defRPr>
            </a:lvl5pPr>
            <a:lvl6pPr indent="-228600" lvl="5" marL="2743200" algn="l">
              <a:spcBef>
                <a:spcPts val="600"/>
              </a:spcBef>
              <a:spcAft>
                <a:spcPts val="0"/>
              </a:spcAft>
              <a:buSzPts val="1610"/>
              <a:buNone/>
              <a:defRPr sz="1400">
                <a:solidFill>
                  <a:srgbClr val="888888"/>
                </a:solidFill>
              </a:defRPr>
            </a:lvl6pPr>
            <a:lvl7pPr indent="-228600" lvl="6" marL="3200400" algn="l">
              <a:spcBef>
                <a:spcPts val="600"/>
              </a:spcBef>
              <a:spcAft>
                <a:spcPts val="0"/>
              </a:spcAft>
              <a:buSzPts val="1610"/>
              <a:buNone/>
              <a:defRPr sz="1400">
                <a:solidFill>
                  <a:srgbClr val="888888"/>
                </a:solidFill>
              </a:defRPr>
            </a:lvl7pPr>
            <a:lvl8pPr indent="-228600" lvl="7" marL="3657600" algn="l">
              <a:spcBef>
                <a:spcPts val="600"/>
              </a:spcBef>
              <a:spcAft>
                <a:spcPts val="0"/>
              </a:spcAft>
              <a:buSzPts val="1610"/>
              <a:buNone/>
              <a:defRPr sz="1400">
                <a:solidFill>
                  <a:srgbClr val="888888"/>
                </a:solidFill>
              </a:defRPr>
            </a:lvl8pPr>
            <a:lvl9pPr indent="-228600" lvl="8" marL="4114800" algn="l">
              <a:spcBef>
                <a:spcPts val="600"/>
              </a:spcBef>
              <a:spcAft>
                <a:spcPts val="600"/>
              </a:spcAft>
              <a:buSzPts val="1610"/>
              <a:buNone/>
              <a:defRPr sz="1400">
                <a:solidFill>
                  <a:srgbClr val="888888"/>
                </a:solidFill>
              </a:defRPr>
            </a:lvl9pPr>
          </a:lstStyle>
          <a:p/>
        </p:txBody>
      </p:sp>
      <p:sp>
        <p:nvSpPr>
          <p:cNvPr id="133" name="Google Shape;133;p32"/>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4" name="Google Shape;134;p32"/>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5" name="Google Shape;135;p32"/>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136" name="Google Shape;136;p32"/>
          <p:cNvCxnSpPr/>
          <p:nvPr/>
        </p:nvCxnSpPr>
        <p:spPr>
          <a:xfrm>
            <a:off x="1396169" y="3429000"/>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137" name="Shape 137"/>
        <p:cNvGrpSpPr/>
        <p:nvPr/>
      </p:nvGrpSpPr>
      <p:grpSpPr>
        <a:xfrm>
          <a:off x="0" y="0"/>
          <a:ext cx="0" cy="0"/>
          <a:chOff x="0" y="0"/>
          <a:chExt cx="0" cy="0"/>
        </a:xfrm>
      </p:grpSpPr>
      <p:sp>
        <p:nvSpPr>
          <p:cNvPr id="138" name="Google Shape;138;p33"/>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4400"/>
              <a:buFont typeface="Garamond"/>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39" name="Google Shape;139;p33"/>
          <p:cNvSpPr txBox="1"/>
          <p:nvPr>
            <p:ph idx="1" type="body"/>
          </p:nvPr>
        </p:nvSpPr>
        <p:spPr>
          <a:xfrm rot="5400000">
            <a:off x="4436531" y="-584198"/>
            <a:ext cx="3318936" cy="9601196"/>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5" lvl="1" marL="914400" algn="l">
              <a:spcBef>
                <a:spcPts val="600"/>
              </a:spcBef>
              <a:spcAft>
                <a:spcPts val="0"/>
              </a:spcAft>
              <a:buSzPts val="2070"/>
              <a:buChar char="•"/>
              <a:defRPr/>
            </a:lvl2pPr>
            <a:lvl3pPr indent="-360045" lvl="2" marL="1371600" algn="l">
              <a:spcBef>
                <a:spcPts val="600"/>
              </a:spcBef>
              <a:spcAft>
                <a:spcPts val="0"/>
              </a:spcAft>
              <a:buSzPts val="2070"/>
              <a:buChar char="•"/>
              <a:defRPr/>
            </a:lvl3pPr>
            <a:lvl4pPr indent="-360045"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140" name="Google Shape;140;p33"/>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1" name="Google Shape;141;p33"/>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2" name="Google Shape;142;p33"/>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143" name="Google Shape;143;p33"/>
          <p:cNvCxnSpPr/>
          <p:nvPr/>
        </p:nvCxnSpPr>
        <p:spPr>
          <a:xfrm>
            <a:off x="1396169" y="2421466"/>
            <a:ext cx="9407298" cy="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Layouts/slideLayout1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44" name="Shape 144"/>
        <p:cNvGrpSpPr/>
        <p:nvPr/>
      </p:nvGrpSpPr>
      <p:grpSpPr>
        <a:xfrm>
          <a:off x="0" y="0"/>
          <a:ext cx="0" cy="0"/>
          <a:chOff x="0" y="0"/>
          <a:chExt cx="0" cy="0"/>
        </a:xfrm>
      </p:grpSpPr>
      <p:sp>
        <p:nvSpPr>
          <p:cNvPr id="145" name="Google Shape;145;p34"/>
          <p:cNvSpPr txBox="1"/>
          <p:nvPr>
            <p:ph type="title"/>
          </p:nvPr>
        </p:nvSpPr>
        <p:spPr>
          <a:xfrm rot="5400000">
            <a:off x="7497936" y="2483551"/>
            <a:ext cx="4893735" cy="1890895"/>
          </a:xfrm>
          <a:prstGeom prst="rect">
            <a:avLst/>
          </a:prstGeom>
          <a:noFill/>
          <a:ln>
            <a:noFill/>
          </a:ln>
        </p:spPr>
        <p:txBody>
          <a:bodyPr anchorCtr="0" anchor="ctr" bIns="45700" lIns="91425" spcFirstLastPara="1" rIns="91425" wrap="square" tIns="45700">
            <a:normAutofit/>
          </a:bodyPr>
          <a:lstStyle>
            <a:lvl1pPr lvl="0" algn="ctr">
              <a:spcBef>
                <a:spcPts val="0"/>
              </a:spcBef>
              <a:spcAft>
                <a:spcPts val="0"/>
              </a:spcAft>
              <a:buClr>
                <a:srgbClr val="262626"/>
              </a:buClr>
              <a:buSzPts val="18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6" name="Google Shape;146;p34"/>
          <p:cNvSpPr txBox="1"/>
          <p:nvPr>
            <p:ph idx="1" type="body"/>
          </p:nvPr>
        </p:nvSpPr>
        <p:spPr>
          <a:xfrm rot="5400000">
            <a:off x="2565043" y="-287514"/>
            <a:ext cx="4893734" cy="7433025"/>
          </a:xfrm>
          <a:prstGeom prst="rect">
            <a:avLst/>
          </a:prstGeom>
          <a:noFill/>
          <a:ln>
            <a:noFill/>
          </a:ln>
        </p:spPr>
        <p:txBody>
          <a:bodyPr anchorCtr="0" anchor="t" bIns="45700" lIns="91425" spcFirstLastPara="1" rIns="91425" wrap="square" tIns="45700">
            <a:normAutofit/>
          </a:bodyPr>
          <a:lstStyle>
            <a:lvl1pPr indent="-360045" lvl="0" marL="457200" algn="l">
              <a:spcBef>
                <a:spcPts val="360"/>
              </a:spcBef>
              <a:spcAft>
                <a:spcPts val="0"/>
              </a:spcAft>
              <a:buSzPts val="2070"/>
              <a:buChar char="•"/>
              <a:defRPr/>
            </a:lvl1pPr>
            <a:lvl2pPr indent="-360045" lvl="1" marL="914400" algn="l">
              <a:spcBef>
                <a:spcPts val="600"/>
              </a:spcBef>
              <a:spcAft>
                <a:spcPts val="0"/>
              </a:spcAft>
              <a:buSzPts val="2070"/>
              <a:buChar char="•"/>
              <a:defRPr/>
            </a:lvl2pPr>
            <a:lvl3pPr indent="-360045" lvl="2" marL="1371600" algn="l">
              <a:spcBef>
                <a:spcPts val="600"/>
              </a:spcBef>
              <a:spcAft>
                <a:spcPts val="0"/>
              </a:spcAft>
              <a:buSzPts val="2070"/>
              <a:buChar char="•"/>
              <a:defRPr/>
            </a:lvl3pPr>
            <a:lvl4pPr indent="-360045" lvl="3" marL="1828800" algn="l">
              <a:spcBef>
                <a:spcPts val="600"/>
              </a:spcBef>
              <a:spcAft>
                <a:spcPts val="0"/>
              </a:spcAft>
              <a:buSzPts val="2070"/>
              <a:buChar char="•"/>
              <a:defRPr/>
            </a:lvl4pPr>
            <a:lvl5pPr indent="-360045" lvl="4" marL="2286000" algn="l">
              <a:spcBef>
                <a:spcPts val="600"/>
              </a:spcBef>
              <a:spcAft>
                <a:spcPts val="0"/>
              </a:spcAft>
              <a:buSzPts val="2070"/>
              <a:buChar char="•"/>
              <a:defRPr/>
            </a:lvl5pPr>
            <a:lvl6pPr indent="-360045" lvl="5" marL="2743200" algn="l">
              <a:spcBef>
                <a:spcPts val="600"/>
              </a:spcBef>
              <a:spcAft>
                <a:spcPts val="0"/>
              </a:spcAft>
              <a:buSzPts val="2070"/>
              <a:buChar char="•"/>
              <a:defRPr/>
            </a:lvl6pPr>
            <a:lvl7pPr indent="-360045" lvl="6" marL="3200400" algn="l">
              <a:spcBef>
                <a:spcPts val="600"/>
              </a:spcBef>
              <a:spcAft>
                <a:spcPts val="0"/>
              </a:spcAft>
              <a:buSzPts val="2070"/>
              <a:buChar char="•"/>
              <a:defRPr/>
            </a:lvl7pPr>
            <a:lvl8pPr indent="-360045" lvl="7" marL="3657600" algn="l">
              <a:spcBef>
                <a:spcPts val="600"/>
              </a:spcBef>
              <a:spcAft>
                <a:spcPts val="0"/>
              </a:spcAft>
              <a:buSzPts val="2070"/>
              <a:buChar char="•"/>
              <a:defRPr/>
            </a:lvl8pPr>
            <a:lvl9pPr indent="-360045" lvl="8" marL="4114800" algn="l">
              <a:spcBef>
                <a:spcPts val="600"/>
              </a:spcBef>
              <a:spcAft>
                <a:spcPts val="600"/>
              </a:spcAft>
              <a:buSzPts val="2070"/>
              <a:buChar char="•"/>
              <a:defRPr/>
            </a:lvl9pPr>
          </a:lstStyle>
          <a:p/>
        </p:txBody>
      </p:sp>
      <p:sp>
        <p:nvSpPr>
          <p:cNvPr id="147" name="Google Shape;147;p34"/>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8" name="Google Shape;148;p34"/>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49" name="Google Shape;149;p34"/>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cxnSp>
        <p:nvCxnSpPr>
          <p:cNvPr id="150" name="Google Shape;150;p34"/>
          <p:cNvCxnSpPr/>
          <p:nvPr/>
        </p:nvCxnSpPr>
        <p:spPr>
          <a:xfrm>
            <a:off x="8863890" y="990600"/>
            <a:ext cx="0" cy="4876800"/>
          </a:xfrm>
          <a:prstGeom prst="straightConnector1">
            <a:avLst/>
          </a:prstGeom>
          <a:noFill/>
          <a:ln cap="flat" cmpd="sng" w="15875">
            <a:solidFill>
              <a:schemeClr val="accent1"/>
            </a:solidFill>
            <a:prstDash val="solid"/>
            <a:round/>
            <a:headEnd len="sm" w="sm" type="none"/>
            <a:tailEnd len="sm" w="sm" type="none"/>
          </a:ln>
        </p:spPr>
      </p:cxnSp>
    </p:spTree>
  </p:cSld>
  <p:clrMapOvr>
    <a:masterClrMapping/>
  </p:clrMapOvr>
</p:sldLayout>
</file>

<file path=ppt/slideMasters/_rels/slideMaster1.xml.rels><?xml version="1.0" encoding="UTF-8" standalone="yes"?><Relationships xmlns="http://schemas.openxmlformats.org/package/2006/relationships"><Relationship Id="rId20" Type="http://schemas.openxmlformats.org/officeDocument/2006/relationships/slideLayout" Target="../slideLayouts/slideLayout17.xml"/><Relationship Id="rId11" Type="http://schemas.openxmlformats.org/officeDocument/2006/relationships/slideLayout" Target="../slideLayouts/slideLayout8.xml"/><Relationship Id="rId10" Type="http://schemas.openxmlformats.org/officeDocument/2006/relationships/slideLayout" Target="../slideLayouts/slideLayout7.xml"/><Relationship Id="rId21" Type="http://schemas.openxmlformats.org/officeDocument/2006/relationships/theme" Target="../theme/theme2.xml"/><Relationship Id="rId13" Type="http://schemas.openxmlformats.org/officeDocument/2006/relationships/slideLayout" Target="../slideLayouts/slideLayout10.xml"/><Relationship Id="rId12" Type="http://schemas.openxmlformats.org/officeDocument/2006/relationships/slideLayout" Target="../slideLayouts/slideLayout9.xml"/><Relationship Id="rId1" Type="http://schemas.openxmlformats.org/officeDocument/2006/relationships/image" Target="../media/image2.jpg"/><Relationship Id="rId2" Type="http://schemas.openxmlformats.org/officeDocument/2006/relationships/image" Target="../media/image5.png"/><Relationship Id="rId3" Type="http://schemas.openxmlformats.org/officeDocument/2006/relationships/image" Target="../media/image4.png"/><Relationship Id="rId4" Type="http://schemas.openxmlformats.org/officeDocument/2006/relationships/slideLayout" Target="../slideLayouts/slideLayout1.xml"/><Relationship Id="rId9" Type="http://schemas.openxmlformats.org/officeDocument/2006/relationships/slideLayout" Target="../slideLayouts/slideLayout6.xml"/><Relationship Id="rId15" Type="http://schemas.openxmlformats.org/officeDocument/2006/relationships/slideLayout" Target="../slideLayouts/slideLayout12.xml"/><Relationship Id="rId14" Type="http://schemas.openxmlformats.org/officeDocument/2006/relationships/slideLayout" Target="../slideLayouts/slideLayout11.xml"/><Relationship Id="rId17" Type="http://schemas.openxmlformats.org/officeDocument/2006/relationships/slideLayout" Target="../slideLayouts/slideLayout14.xml"/><Relationship Id="rId16" Type="http://schemas.openxmlformats.org/officeDocument/2006/relationships/slideLayout" Target="../slideLayouts/slideLayout13.xml"/><Relationship Id="rId5" Type="http://schemas.openxmlformats.org/officeDocument/2006/relationships/slideLayout" Target="../slideLayouts/slideLayout2.xml"/><Relationship Id="rId19" Type="http://schemas.openxmlformats.org/officeDocument/2006/relationships/slideLayout" Target="../slideLayouts/slideLayout16.xml"/><Relationship Id="rId6" Type="http://schemas.openxmlformats.org/officeDocument/2006/relationships/slideLayout" Target="../slideLayouts/slideLayout3.xml"/><Relationship Id="rId18" Type="http://schemas.openxmlformats.org/officeDocument/2006/relationships/slideLayout" Target="../slideLayouts/slideLayout15.xml"/><Relationship Id="rId7" Type="http://schemas.openxmlformats.org/officeDocument/2006/relationships/slideLayout" Target="../slideLayouts/slideLayout4.xml"/><Relationship Id="rId8" Type="http://schemas.openxmlformats.org/officeDocument/2006/relationships/slideLayout" Target="../slideLayouts/slideLayout5.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a:blip r:embed="rId1">
            <a:alphaModFix/>
          </a:blip>
          <a:stretch>
            <a:fillRect/>
          </a:stretch>
        </a:blipFill>
      </p:bgPr>
    </p:bg>
    <p:spTree>
      <p:nvGrpSpPr>
        <p:cNvPr id="9" name="Shape 9"/>
        <p:cNvGrpSpPr/>
        <p:nvPr/>
      </p:nvGrpSpPr>
      <p:grpSpPr>
        <a:xfrm>
          <a:off x="0" y="0"/>
          <a:ext cx="0" cy="0"/>
          <a:chOff x="0" y="0"/>
          <a:chExt cx="0" cy="0"/>
        </a:xfrm>
      </p:grpSpPr>
      <p:grpSp>
        <p:nvGrpSpPr>
          <p:cNvPr id="10" name="Google Shape;10;p17"/>
          <p:cNvGrpSpPr/>
          <p:nvPr/>
        </p:nvGrpSpPr>
        <p:grpSpPr>
          <a:xfrm>
            <a:off x="-15736" y="0"/>
            <a:ext cx="12229962" cy="6856214"/>
            <a:chOff x="-15736" y="0"/>
            <a:chExt cx="12229962" cy="6856214"/>
          </a:xfrm>
        </p:grpSpPr>
        <p:pic>
          <p:nvPicPr>
            <p:cNvPr descr="HD-PanelContent.png" id="11" name="Google Shape;11;p17"/>
            <p:cNvPicPr preferRelativeResize="0"/>
            <p:nvPr/>
          </p:nvPicPr>
          <p:blipFill rotWithShape="1">
            <a:blip r:embed="rId2">
              <a:alphaModFix/>
            </a:blip>
            <a:srcRect b="0" l="0" r="0" t="0"/>
            <a:stretch/>
          </p:blipFill>
          <p:spPr>
            <a:xfrm>
              <a:off x="0" y="0"/>
              <a:ext cx="12188825" cy="6856214"/>
            </a:xfrm>
            <a:prstGeom prst="rect">
              <a:avLst/>
            </a:prstGeom>
            <a:noFill/>
            <a:ln>
              <a:noFill/>
            </a:ln>
          </p:spPr>
        </p:pic>
        <p:sp>
          <p:nvSpPr>
            <p:cNvPr id="12" name="Google Shape;12;p17"/>
            <p:cNvSpPr/>
            <p:nvPr/>
          </p:nvSpPr>
          <p:spPr>
            <a:xfrm>
              <a:off x="608012" y="609600"/>
              <a:ext cx="10972800" cy="5638800"/>
            </a:xfrm>
            <a:prstGeom prst="rect">
              <a:avLst/>
            </a:prstGeom>
            <a:noFill/>
            <a:ln cap="flat" cmpd="sng" w="15875">
              <a:solidFill>
                <a:schemeClr val="accent1"/>
              </a:solidFill>
              <a:prstDash val="solid"/>
              <a:miter lim="8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pic>
          <p:nvPicPr>
            <p:cNvPr descr="HDRibbonContent-UniformTrim.png" id="13" name="Google Shape;13;p17"/>
            <p:cNvPicPr preferRelativeResize="0"/>
            <p:nvPr/>
          </p:nvPicPr>
          <p:blipFill rotWithShape="1">
            <a:blip r:embed="rId3">
              <a:alphaModFix/>
            </a:blip>
            <a:srcRect b="0" l="0" r="0" t="0"/>
            <a:stretch/>
          </p:blipFill>
          <p:spPr>
            <a:xfrm>
              <a:off x="-15736" y="3153832"/>
              <a:ext cx="777240" cy="606425"/>
            </a:xfrm>
            <a:prstGeom prst="rect">
              <a:avLst/>
            </a:prstGeom>
            <a:noFill/>
            <a:ln>
              <a:noFill/>
            </a:ln>
          </p:spPr>
        </p:pic>
        <p:pic>
          <p:nvPicPr>
            <p:cNvPr descr="HDRibbonContent-UniformTrim.png" id="14" name="Google Shape;14;p17"/>
            <p:cNvPicPr preferRelativeResize="0"/>
            <p:nvPr/>
          </p:nvPicPr>
          <p:blipFill rotWithShape="1">
            <a:blip r:embed="rId3">
              <a:alphaModFix/>
            </a:blip>
            <a:srcRect b="0" l="0" r="0" t="0"/>
            <a:stretch/>
          </p:blipFill>
          <p:spPr>
            <a:xfrm>
              <a:off x="11436986" y="3153832"/>
              <a:ext cx="777240" cy="606425"/>
            </a:xfrm>
            <a:prstGeom prst="rect">
              <a:avLst/>
            </a:prstGeom>
            <a:noFill/>
            <a:ln>
              <a:noFill/>
            </a:ln>
          </p:spPr>
        </p:pic>
      </p:grpSp>
      <p:sp>
        <p:nvSpPr>
          <p:cNvPr id="15" name="Google Shape;15;p17"/>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lvl1pPr lvl="0" marR="0" rtl="0" algn="ctr">
              <a:spcBef>
                <a:spcPts val="0"/>
              </a:spcBef>
              <a:spcAft>
                <a:spcPts val="0"/>
              </a:spcAft>
              <a:buClr>
                <a:srgbClr val="262626"/>
              </a:buClr>
              <a:buSzPts val="4400"/>
              <a:buFont typeface="Garamond"/>
              <a:buNone/>
              <a:defRPr b="0" i="0" sz="4400" u="none" cap="none" strike="noStrike">
                <a:solidFill>
                  <a:srgbClr val="262626"/>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2"/>
                </a:solidFill>
              </a:defRPr>
            </a:lvl2pPr>
            <a:lvl3pPr lvl="2" marR="0" rtl="0" algn="l">
              <a:spcBef>
                <a:spcPts val="0"/>
              </a:spcBef>
              <a:spcAft>
                <a:spcPts val="0"/>
              </a:spcAft>
              <a:buSzPts val="1400"/>
              <a:buNone/>
              <a:defRPr b="0" i="0" sz="1800" u="none" cap="none" strike="noStrike">
                <a:solidFill>
                  <a:schemeClr val="dk2"/>
                </a:solidFill>
              </a:defRPr>
            </a:lvl3pPr>
            <a:lvl4pPr lvl="3" marR="0" rtl="0" algn="l">
              <a:spcBef>
                <a:spcPts val="0"/>
              </a:spcBef>
              <a:spcAft>
                <a:spcPts val="0"/>
              </a:spcAft>
              <a:buSzPts val="1400"/>
              <a:buNone/>
              <a:defRPr b="0" i="0" sz="1800" u="none" cap="none" strike="noStrike">
                <a:solidFill>
                  <a:schemeClr val="dk2"/>
                </a:solidFill>
              </a:defRPr>
            </a:lvl4pPr>
            <a:lvl5pPr lvl="4" marR="0" rtl="0" algn="l">
              <a:spcBef>
                <a:spcPts val="0"/>
              </a:spcBef>
              <a:spcAft>
                <a:spcPts val="0"/>
              </a:spcAft>
              <a:buSzPts val="1400"/>
              <a:buNone/>
              <a:defRPr b="0" i="0" sz="1800" u="none" cap="none" strike="noStrike">
                <a:solidFill>
                  <a:schemeClr val="dk2"/>
                </a:solidFill>
              </a:defRPr>
            </a:lvl5pPr>
            <a:lvl6pPr lvl="5" marR="0" rtl="0" algn="l">
              <a:spcBef>
                <a:spcPts val="0"/>
              </a:spcBef>
              <a:spcAft>
                <a:spcPts val="0"/>
              </a:spcAft>
              <a:buSzPts val="1400"/>
              <a:buNone/>
              <a:defRPr b="0" i="0" sz="1800" u="none" cap="none" strike="noStrike">
                <a:solidFill>
                  <a:schemeClr val="dk2"/>
                </a:solidFill>
              </a:defRPr>
            </a:lvl6pPr>
            <a:lvl7pPr lvl="6" marR="0" rtl="0" algn="l">
              <a:spcBef>
                <a:spcPts val="0"/>
              </a:spcBef>
              <a:spcAft>
                <a:spcPts val="0"/>
              </a:spcAft>
              <a:buSzPts val="1400"/>
              <a:buNone/>
              <a:defRPr b="0" i="0" sz="1800" u="none" cap="none" strike="noStrike">
                <a:solidFill>
                  <a:schemeClr val="dk2"/>
                </a:solidFill>
              </a:defRPr>
            </a:lvl7pPr>
            <a:lvl8pPr lvl="7" marR="0" rtl="0" algn="l">
              <a:spcBef>
                <a:spcPts val="0"/>
              </a:spcBef>
              <a:spcAft>
                <a:spcPts val="0"/>
              </a:spcAft>
              <a:buSzPts val="1400"/>
              <a:buNone/>
              <a:defRPr b="0" i="0" sz="1800" u="none" cap="none" strike="noStrike">
                <a:solidFill>
                  <a:schemeClr val="dk2"/>
                </a:solidFill>
              </a:defRPr>
            </a:lvl8pPr>
            <a:lvl9pPr lvl="8" marR="0" rtl="0" algn="l">
              <a:spcBef>
                <a:spcPts val="0"/>
              </a:spcBef>
              <a:spcAft>
                <a:spcPts val="0"/>
              </a:spcAft>
              <a:buSzPts val="1400"/>
              <a:buNone/>
              <a:defRPr b="0" i="0" sz="1800" u="none" cap="none" strike="noStrike">
                <a:solidFill>
                  <a:schemeClr val="dk2"/>
                </a:solidFill>
              </a:defRPr>
            </a:lvl9pPr>
          </a:lstStyle>
          <a:p/>
        </p:txBody>
      </p:sp>
      <p:sp>
        <p:nvSpPr>
          <p:cNvPr id="16" name="Google Shape;16;p17"/>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lvl1pPr indent="-403860" lvl="0" marL="457200" marR="0" rtl="0" algn="l">
              <a:spcBef>
                <a:spcPts val="480"/>
              </a:spcBef>
              <a:spcAft>
                <a:spcPts val="0"/>
              </a:spcAft>
              <a:buClr>
                <a:schemeClr val="accent1"/>
              </a:buClr>
              <a:buSzPts val="2760"/>
              <a:buFont typeface="Arial"/>
              <a:buChar char="•"/>
              <a:defRPr b="0" i="0" sz="2400" u="none" cap="none" strike="noStrike">
                <a:solidFill>
                  <a:srgbClr val="262626"/>
                </a:solidFill>
                <a:latin typeface="Garamond"/>
                <a:ea typeface="Garamond"/>
                <a:cs typeface="Garamond"/>
                <a:sym typeface="Garamond"/>
              </a:defRPr>
            </a:lvl1pPr>
            <a:lvl2pPr indent="-374650" lvl="1" marL="914400" marR="0" rtl="0" algn="l">
              <a:spcBef>
                <a:spcPts val="600"/>
              </a:spcBef>
              <a:spcAft>
                <a:spcPts val="0"/>
              </a:spcAft>
              <a:buClr>
                <a:schemeClr val="accent1"/>
              </a:buClr>
              <a:buSzPts val="2300"/>
              <a:buFont typeface="Arial"/>
              <a:buChar char="•"/>
              <a:defRPr b="0" i="0" sz="2000" u="none" cap="none" strike="noStrike">
                <a:solidFill>
                  <a:srgbClr val="262626"/>
                </a:solidFill>
                <a:latin typeface="Garamond"/>
                <a:ea typeface="Garamond"/>
                <a:cs typeface="Garamond"/>
                <a:sym typeface="Garamond"/>
              </a:defRPr>
            </a:lvl2pPr>
            <a:lvl3pPr indent="-360045" lvl="2" marL="1371600" marR="0" rtl="0" algn="l">
              <a:spcBef>
                <a:spcPts val="600"/>
              </a:spcBef>
              <a:spcAft>
                <a:spcPts val="0"/>
              </a:spcAft>
              <a:buClr>
                <a:schemeClr val="accent1"/>
              </a:buClr>
              <a:buSzPts val="2070"/>
              <a:buFont typeface="Arial"/>
              <a:buChar char="•"/>
              <a:defRPr b="0" i="0" sz="1800" u="none" cap="none" strike="noStrike">
                <a:solidFill>
                  <a:srgbClr val="262626"/>
                </a:solidFill>
                <a:latin typeface="Garamond"/>
                <a:ea typeface="Garamond"/>
                <a:cs typeface="Garamond"/>
                <a:sym typeface="Garamond"/>
              </a:defRPr>
            </a:lvl3pPr>
            <a:lvl4pPr indent="-345440" lvl="3" marL="1828800" marR="0" rtl="0" algn="l">
              <a:spcBef>
                <a:spcPts val="600"/>
              </a:spcBef>
              <a:spcAft>
                <a:spcPts val="0"/>
              </a:spcAft>
              <a:buClr>
                <a:schemeClr val="accent1"/>
              </a:buClr>
              <a:buSzPts val="1840"/>
              <a:buFont typeface="Arial"/>
              <a:buChar char="•"/>
              <a:defRPr b="0" i="0" sz="1600" u="none" cap="none" strike="noStrike">
                <a:solidFill>
                  <a:srgbClr val="262626"/>
                </a:solidFill>
                <a:latin typeface="Garamond"/>
                <a:ea typeface="Garamond"/>
                <a:cs typeface="Garamond"/>
                <a:sym typeface="Garamond"/>
              </a:defRPr>
            </a:lvl4pPr>
            <a:lvl5pPr indent="-330835" lvl="4" marL="22860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5pPr>
            <a:lvl6pPr indent="-330835" lvl="5" marL="27432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6pPr>
            <a:lvl7pPr indent="-330835" lvl="6" marL="32004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7pPr>
            <a:lvl8pPr indent="-330835" lvl="7" marL="3657600" marR="0" rtl="0" algn="l">
              <a:spcBef>
                <a:spcPts val="600"/>
              </a:spcBef>
              <a:spcAft>
                <a:spcPts val="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8pPr>
            <a:lvl9pPr indent="-330835" lvl="8" marL="4114800" marR="0" rtl="0" algn="l">
              <a:spcBef>
                <a:spcPts val="600"/>
              </a:spcBef>
              <a:spcAft>
                <a:spcPts val="600"/>
              </a:spcAft>
              <a:buClr>
                <a:schemeClr val="accent1"/>
              </a:buClr>
              <a:buSzPts val="1610"/>
              <a:buFont typeface="Arial"/>
              <a:buChar char="•"/>
              <a:defRPr b="0" i="0" sz="1400" u="none" cap="none" strike="noStrike">
                <a:solidFill>
                  <a:srgbClr val="262626"/>
                </a:solidFill>
                <a:latin typeface="Garamond"/>
                <a:ea typeface="Garamond"/>
                <a:cs typeface="Garamond"/>
                <a:sym typeface="Garamond"/>
              </a:defRPr>
            </a:lvl9pPr>
          </a:lstStyle>
          <a:p/>
        </p:txBody>
      </p:sp>
      <p:sp>
        <p:nvSpPr>
          <p:cNvPr id="17" name="Google Shape;17;p17"/>
          <p:cNvSpPr txBox="1"/>
          <p:nvPr>
            <p:ph idx="10" type="dt"/>
          </p:nvPr>
        </p:nvSpPr>
        <p:spPr>
          <a:xfrm>
            <a:off x="8677501" y="5969000"/>
            <a:ext cx="1600200" cy="279400"/>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dk1"/>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2pPr>
            <a:lvl3pPr lvl="2"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3pPr>
            <a:lvl4pPr lvl="3"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4pPr>
            <a:lvl5pPr lvl="4"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5pPr>
            <a:lvl6pPr lvl="5"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6pPr>
            <a:lvl7pPr lvl="6"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7pPr>
            <a:lvl8pPr lvl="7"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8pPr>
            <a:lvl9pPr lvl="8"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9pPr>
          </a:lstStyle>
          <a:p/>
        </p:txBody>
      </p:sp>
      <p:sp>
        <p:nvSpPr>
          <p:cNvPr id="18" name="Google Shape;18;p17"/>
          <p:cNvSpPr txBox="1"/>
          <p:nvPr>
            <p:ph idx="11" type="ftr"/>
          </p:nvPr>
        </p:nvSpPr>
        <p:spPr>
          <a:xfrm>
            <a:off x="1295401" y="5969000"/>
            <a:ext cx="7305900" cy="279400"/>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dk1"/>
                </a:solidFill>
                <a:latin typeface="Garamond"/>
                <a:ea typeface="Garamond"/>
                <a:cs typeface="Garamond"/>
                <a:sym typeface="Garamond"/>
              </a:defRPr>
            </a:lvl1pPr>
            <a:lvl2pPr lvl="1"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2pPr>
            <a:lvl3pPr lvl="2"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3pPr>
            <a:lvl4pPr lvl="3"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4pPr>
            <a:lvl5pPr lvl="4"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5pPr>
            <a:lvl6pPr lvl="5"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6pPr>
            <a:lvl7pPr lvl="6"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7pPr>
            <a:lvl8pPr lvl="7"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8pPr>
            <a:lvl9pPr lvl="8" marR="0" rtl="0" algn="l">
              <a:spcBef>
                <a:spcPts val="0"/>
              </a:spcBef>
              <a:spcAft>
                <a:spcPts val="0"/>
              </a:spcAft>
              <a:buSzPts val="1400"/>
              <a:buNone/>
              <a:defRPr b="0" i="0" sz="1800" u="none" cap="none" strike="noStrike">
                <a:solidFill>
                  <a:schemeClr val="dk1"/>
                </a:solidFill>
                <a:latin typeface="Garamond"/>
                <a:ea typeface="Garamond"/>
                <a:cs typeface="Garamond"/>
                <a:sym typeface="Garamond"/>
              </a:defRPr>
            </a:lvl9pPr>
          </a:lstStyle>
          <a:p/>
        </p:txBody>
      </p:sp>
      <p:sp>
        <p:nvSpPr>
          <p:cNvPr id="19" name="Google Shape;19;p17"/>
          <p:cNvSpPr txBox="1"/>
          <p:nvPr>
            <p:ph idx="12" type="sldNum"/>
          </p:nvPr>
        </p:nvSpPr>
        <p:spPr>
          <a:xfrm>
            <a:off x="10353901" y="5969000"/>
            <a:ext cx="542697" cy="279400"/>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dk1"/>
                </a:solidFill>
                <a:latin typeface="Garamond"/>
                <a:ea typeface="Garamond"/>
                <a:cs typeface="Garamond"/>
                <a:sym typeface="Garamond"/>
              </a:defRPr>
            </a:lvl1pPr>
            <a:lvl2pPr indent="0" lvl="1" marL="0" marR="0" rtl="0" algn="r">
              <a:spcBef>
                <a:spcPts val="0"/>
              </a:spcBef>
              <a:buNone/>
              <a:defRPr b="0" i="0" sz="1000" u="none" cap="none" strike="noStrike">
                <a:solidFill>
                  <a:schemeClr val="dk1"/>
                </a:solidFill>
                <a:latin typeface="Garamond"/>
                <a:ea typeface="Garamond"/>
                <a:cs typeface="Garamond"/>
                <a:sym typeface="Garamond"/>
              </a:defRPr>
            </a:lvl2pPr>
            <a:lvl3pPr indent="0" lvl="2" marL="0" marR="0" rtl="0" algn="r">
              <a:spcBef>
                <a:spcPts val="0"/>
              </a:spcBef>
              <a:buNone/>
              <a:defRPr b="0" i="0" sz="1000" u="none" cap="none" strike="noStrike">
                <a:solidFill>
                  <a:schemeClr val="dk1"/>
                </a:solidFill>
                <a:latin typeface="Garamond"/>
                <a:ea typeface="Garamond"/>
                <a:cs typeface="Garamond"/>
                <a:sym typeface="Garamond"/>
              </a:defRPr>
            </a:lvl3pPr>
            <a:lvl4pPr indent="0" lvl="3" marL="0" marR="0" rtl="0" algn="r">
              <a:spcBef>
                <a:spcPts val="0"/>
              </a:spcBef>
              <a:buNone/>
              <a:defRPr b="0" i="0" sz="1000" u="none" cap="none" strike="noStrike">
                <a:solidFill>
                  <a:schemeClr val="dk1"/>
                </a:solidFill>
                <a:latin typeface="Garamond"/>
                <a:ea typeface="Garamond"/>
                <a:cs typeface="Garamond"/>
                <a:sym typeface="Garamond"/>
              </a:defRPr>
            </a:lvl4pPr>
            <a:lvl5pPr indent="0" lvl="4" marL="0" marR="0" rtl="0" algn="r">
              <a:spcBef>
                <a:spcPts val="0"/>
              </a:spcBef>
              <a:buNone/>
              <a:defRPr b="0" i="0" sz="1000" u="none" cap="none" strike="noStrike">
                <a:solidFill>
                  <a:schemeClr val="dk1"/>
                </a:solidFill>
                <a:latin typeface="Garamond"/>
                <a:ea typeface="Garamond"/>
                <a:cs typeface="Garamond"/>
                <a:sym typeface="Garamond"/>
              </a:defRPr>
            </a:lvl5pPr>
            <a:lvl6pPr indent="0" lvl="5" marL="0" marR="0" rtl="0" algn="r">
              <a:spcBef>
                <a:spcPts val="0"/>
              </a:spcBef>
              <a:buNone/>
              <a:defRPr b="0" i="0" sz="1000" u="none" cap="none" strike="noStrike">
                <a:solidFill>
                  <a:schemeClr val="dk1"/>
                </a:solidFill>
                <a:latin typeface="Garamond"/>
                <a:ea typeface="Garamond"/>
                <a:cs typeface="Garamond"/>
                <a:sym typeface="Garamond"/>
              </a:defRPr>
            </a:lvl6pPr>
            <a:lvl7pPr indent="0" lvl="6" marL="0" marR="0" rtl="0" algn="r">
              <a:spcBef>
                <a:spcPts val="0"/>
              </a:spcBef>
              <a:buNone/>
              <a:defRPr b="0" i="0" sz="1000" u="none" cap="none" strike="noStrike">
                <a:solidFill>
                  <a:schemeClr val="dk1"/>
                </a:solidFill>
                <a:latin typeface="Garamond"/>
                <a:ea typeface="Garamond"/>
                <a:cs typeface="Garamond"/>
                <a:sym typeface="Garamond"/>
              </a:defRPr>
            </a:lvl7pPr>
            <a:lvl8pPr indent="0" lvl="7" marL="0" marR="0" rtl="0" algn="r">
              <a:spcBef>
                <a:spcPts val="0"/>
              </a:spcBef>
              <a:buNone/>
              <a:defRPr b="0" i="0" sz="1000" u="none" cap="none" strike="noStrike">
                <a:solidFill>
                  <a:schemeClr val="dk1"/>
                </a:solidFill>
                <a:latin typeface="Garamond"/>
                <a:ea typeface="Garamond"/>
                <a:cs typeface="Garamond"/>
                <a:sym typeface="Garamond"/>
              </a:defRPr>
            </a:lvl8pPr>
            <a:lvl9pPr indent="0" lvl="8" marL="0" marR="0" rtl="0" algn="r">
              <a:spcBef>
                <a:spcPts val="0"/>
              </a:spcBef>
              <a:buNone/>
              <a:defRPr b="0" i="0" sz="1000" u="none" cap="none" strike="noStrike">
                <a:solidFill>
                  <a:schemeClr val="dk1"/>
                </a:solidFill>
                <a:latin typeface="Garamond"/>
                <a:ea typeface="Garamond"/>
                <a:cs typeface="Garamond"/>
                <a:sym typeface="Garamond"/>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4"/>
    <p:sldLayoutId id="2147483650" r:id="rId5"/>
    <p:sldLayoutId id="2147483651" r:id="rId6"/>
    <p:sldLayoutId id="2147483652" r:id="rId7"/>
    <p:sldLayoutId id="2147483653" r:id="rId8"/>
    <p:sldLayoutId id="2147483654" r:id="rId9"/>
    <p:sldLayoutId id="2147483655" r:id="rId10"/>
    <p:sldLayoutId id="2147483656" r:id="rId11"/>
    <p:sldLayoutId id="2147483657" r:id="rId12"/>
    <p:sldLayoutId id="2147483658" r:id="rId13"/>
    <p:sldLayoutId id="2147483659" r:id="rId14"/>
    <p:sldLayoutId id="2147483660" r:id="rId15"/>
    <p:sldLayoutId id="2147483661" r:id="rId16"/>
    <p:sldLayoutId id="2147483662" r:id="rId17"/>
    <p:sldLayoutId id="2147483663" r:id="rId18"/>
    <p:sldLayoutId id="2147483664" r:id="rId19"/>
    <p:sldLayoutId id="2147483665" r:id="rId20"/>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hyperlink" Target="https://abuhb.nhs.wales/files/key-documents/annual-quality-statements/" TargetMode="External"/><Relationship Id="rId4" Type="http://schemas.openxmlformats.org/officeDocument/2006/relationships/hyperlink" Target="https://www.bma.org.uk/advice-and-support/nhs-delivery-and-workforce/workforce/medical-staffing-in-the-nhs" TargetMode="External"/><Relationship Id="rId9" Type="http://schemas.openxmlformats.org/officeDocument/2006/relationships/hyperlink" Target="https://www.who.int/about/accountability/results/who-results-report-2020-2021/2021/healthy-settings-and-health-in-all-policies-promoted" TargetMode="External"/><Relationship Id="rId5" Type="http://schemas.openxmlformats.org/officeDocument/2006/relationships/hyperlink" Target="https://www.kingsfund.org.uk/insight-and-analysis/data-and-charts/key-facts-figures-nhs" TargetMode="External"/><Relationship Id="rId6" Type="http://schemas.openxmlformats.org/officeDocument/2006/relationships/hyperlink" Target="https://www.ons.gov.uk/peoplepopulationandcommunity/healthandsocialcare/healthandlifeexpectancies/methodologies/healthstatelifeexpectanciesukqmi2020to2022" TargetMode="External"/><Relationship Id="rId7" Type="http://schemas.openxmlformats.org/officeDocument/2006/relationships/hyperlink" Target="https://sustainabledevelopment.un.org/post2015/transformingourworld/publication" TargetMode="External"/><Relationship Id="rId8" Type="http://schemas.openxmlformats.org/officeDocument/2006/relationships/hyperlink" Target="https://www.legislation.gov.uk/anaw/2015/2/content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1"/>
          <p:cNvSpPr txBox="1"/>
          <p:nvPr>
            <p:ph type="ctrTitle"/>
          </p:nvPr>
        </p:nvSpPr>
        <p:spPr>
          <a:xfrm>
            <a:off x="2692398" y="1871131"/>
            <a:ext cx="6815669" cy="1515533"/>
          </a:xfrm>
          <a:prstGeom prst="rect">
            <a:avLst/>
          </a:prstGeom>
          <a:noFill/>
          <a:ln>
            <a:noFill/>
          </a:ln>
        </p:spPr>
        <p:txBody>
          <a:bodyPr anchorCtr="0" anchor="b" bIns="45700" lIns="91425" spcFirstLastPara="1" rIns="91425" wrap="square" tIns="45700">
            <a:noAutofit/>
          </a:bodyPr>
          <a:lstStyle/>
          <a:p>
            <a:pPr indent="0" lvl="0" marL="0" rtl="0" algn="ctr">
              <a:spcBef>
                <a:spcPts val="0"/>
              </a:spcBef>
              <a:spcAft>
                <a:spcPts val="0"/>
              </a:spcAft>
              <a:buClr>
                <a:srgbClr val="262626"/>
              </a:buClr>
              <a:buSzPts val="3600"/>
              <a:buFont typeface="Garamond"/>
              <a:buNone/>
            </a:pPr>
            <a:r>
              <a:rPr b="1" lang="en-US" sz="3600"/>
              <a:t>Health, Wellbeing and Sustainable Development</a:t>
            </a:r>
            <a:br>
              <a:rPr b="1" lang="en-US" sz="3600"/>
            </a:br>
            <a:endParaRPr b="1" sz="3600"/>
          </a:p>
        </p:txBody>
      </p:sp>
      <p:sp>
        <p:nvSpPr>
          <p:cNvPr id="156" name="Google Shape;156;p1"/>
          <p:cNvSpPr txBox="1"/>
          <p:nvPr>
            <p:ph idx="1" type="subTitle"/>
          </p:nvPr>
        </p:nvSpPr>
        <p:spPr>
          <a:xfrm>
            <a:off x="2692398" y="3657597"/>
            <a:ext cx="6815669" cy="1320802"/>
          </a:xfrm>
          <a:prstGeom prst="rect">
            <a:avLst/>
          </a:prstGeom>
          <a:noFill/>
          <a:ln>
            <a:noFill/>
          </a:ln>
        </p:spPr>
        <p:txBody>
          <a:bodyPr anchorCtr="0" anchor="t" bIns="45700" lIns="91425" spcFirstLastPara="1" rIns="91425" wrap="square" tIns="45700">
            <a:normAutofit fontScale="77500" lnSpcReduction="20000"/>
          </a:bodyPr>
          <a:lstStyle/>
          <a:p>
            <a:pPr indent="0" lvl="0" marL="0" rtl="0" algn="ctr">
              <a:spcBef>
                <a:spcPts val="0"/>
              </a:spcBef>
              <a:spcAft>
                <a:spcPts val="0"/>
              </a:spcAft>
              <a:buSzPct val="115000"/>
              <a:buNone/>
            </a:pPr>
            <a:r>
              <a:rPr lang="en-US"/>
              <a:t>BMHP6030</a:t>
            </a:r>
            <a:endParaRPr/>
          </a:p>
          <a:p>
            <a:pPr indent="0" lvl="0" marL="0" rtl="0" algn="ctr">
              <a:spcBef>
                <a:spcPts val="1020"/>
              </a:spcBef>
              <a:spcAft>
                <a:spcPts val="0"/>
              </a:spcAft>
              <a:buSzPct val="115000"/>
              <a:buNone/>
            </a:pPr>
            <a:r>
              <a:rPr lang="en-US"/>
              <a:t>Your Name Franca Nwaeke</a:t>
            </a:r>
            <a:endParaRPr/>
          </a:p>
          <a:p>
            <a:pPr indent="0" lvl="0" marL="0" rtl="0" algn="ctr">
              <a:spcBef>
                <a:spcPts val="1020"/>
              </a:spcBef>
              <a:spcAft>
                <a:spcPts val="0"/>
              </a:spcAft>
              <a:buSzPct val="115000"/>
              <a:buNone/>
            </a:pPr>
            <a:r>
              <a:rPr lang="en-US"/>
              <a:t>Your Student Number 2315879</a:t>
            </a:r>
            <a:endParaRPr/>
          </a:p>
          <a:p>
            <a:pPr indent="0" lvl="0" marL="0" rtl="0" algn="ctr">
              <a:spcBef>
                <a:spcPts val="1020"/>
              </a:spcBef>
              <a:spcAft>
                <a:spcPts val="0"/>
              </a:spcAft>
              <a:buSzPct val="115000"/>
              <a:buNone/>
            </a:pPr>
            <a:r>
              <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2"/>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Agenda</a:t>
            </a:r>
            <a:endParaRPr/>
          </a:p>
        </p:txBody>
      </p:sp>
      <p:sp>
        <p:nvSpPr>
          <p:cNvPr id="163" name="Google Shape;163;p2"/>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fontScale="62500" lnSpcReduction="20000"/>
          </a:bodyPr>
          <a:lstStyle/>
          <a:p>
            <a:pPr indent="-285750" lvl="0" marL="285750" rtl="0" algn="l">
              <a:spcBef>
                <a:spcPts val="0"/>
              </a:spcBef>
              <a:spcAft>
                <a:spcPts val="0"/>
              </a:spcAft>
              <a:buSzPct val="115000"/>
              <a:buChar char="•"/>
            </a:pPr>
            <a:r>
              <a:rPr b="1" lang="en-US"/>
              <a:t>Presentation Outline</a:t>
            </a:r>
            <a:endParaRPr/>
          </a:p>
          <a:p>
            <a:pPr indent="-285750" lvl="0" marL="285750" rtl="0" algn="l">
              <a:spcBef>
                <a:spcPts val="900"/>
              </a:spcBef>
              <a:spcAft>
                <a:spcPts val="0"/>
              </a:spcAft>
              <a:buSzPct val="115000"/>
              <a:buChar char="•"/>
            </a:pPr>
            <a:r>
              <a:rPr lang="en-US"/>
              <a:t>Definitions: Health, Wellbeing &amp; Sustainable Development</a:t>
            </a:r>
            <a:endParaRPr/>
          </a:p>
          <a:p>
            <a:pPr indent="-285750" lvl="0" marL="285750" rtl="0" algn="l">
              <a:spcBef>
                <a:spcPts val="900"/>
              </a:spcBef>
              <a:spcAft>
                <a:spcPts val="0"/>
              </a:spcAft>
              <a:buSzPct val="115000"/>
              <a:buChar char="•"/>
            </a:pPr>
            <a:r>
              <a:rPr lang="en-US"/>
              <a:t>Theoretical Models (Biomedical, Biopsychosocial, Social)</a:t>
            </a:r>
            <a:endParaRPr/>
          </a:p>
          <a:p>
            <a:pPr indent="-285750" lvl="0" marL="285750" rtl="0" algn="l">
              <a:spcBef>
                <a:spcPts val="900"/>
              </a:spcBef>
              <a:spcAft>
                <a:spcPts val="0"/>
              </a:spcAft>
              <a:buSzPct val="115000"/>
              <a:buChar char="•"/>
            </a:pPr>
            <a:r>
              <a:rPr lang="en-US"/>
              <a:t>Policy &amp; Governance (UK and Wales focus)</a:t>
            </a:r>
            <a:endParaRPr/>
          </a:p>
          <a:p>
            <a:pPr indent="-285750" lvl="0" marL="285750" rtl="0" algn="l">
              <a:spcBef>
                <a:spcPts val="900"/>
              </a:spcBef>
              <a:spcAft>
                <a:spcPts val="0"/>
              </a:spcAft>
              <a:buSzPct val="115000"/>
              <a:buChar char="•"/>
            </a:pPr>
            <a:r>
              <a:rPr lang="en-US"/>
              <a:t>Service Delivery &amp; Case Example</a:t>
            </a:r>
            <a:endParaRPr/>
          </a:p>
          <a:p>
            <a:pPr indent="-285750" lvl="0" marL="285750" rtl="0" algn="l">
              <a:spcBef>
                <a:spcPts val="900"/>
              </a:spcBef>
              <a:spcAft>
                <a:spcPts val="0"/>
              </a:spcAft>
              <a:buSzPct val="115000"/>
              <a:buChar char="•"/>
            </a:pPr>
            <a:r>
              <a:rPr lang="en-US"/>
              <a:t>Public Health Initiatives</a:t>
            </a:r>
            <a:endParaRPr/>
          </a:p>
          <a:p>
            <a:pPr indent="-285750" lvl="0" marL="285750" rtl="0" algn="l">
              <a:spcBef>
                <a:spcPts val="900"/>
              </a:spcBef>
              <a:spcAft>
                <a:spcPts val="0"/>
              </a:spcAft>
              <a:buSzPct val="115000"/>
              <a:buChar char="•"/>
            </a:pPr>
            <a:r>
              <a:rPr lang="en-US"/>
              <a:t>Equity &amp; Access to Healthcare</a:t>
            </a:r>
            <a:endParaRPr/>
          </a:p>
          <a:p>
            <a:pPr indent="-285750" lvl="0" marL="285750" rtl="0" algn="l">
              <a:spcBef>
                <a:spcPts val="900"/>
              </a:spcBef>
              <a:spcAft>
                <a:spcPts val="0"/>
              </a:spcAft>
              <a:buSzPct val="115000"/>
              <a:buChar char="•"/>
            </a:pPr>
            <a:r>
              <a:rPr lang="en-US"/>
              <a:t>Recommendations for Improvement (LO2)</a:t>
            </a:r>
            <a:endParaRPr/>
          </a:p>
          <a:p>
            <a:pPr indent="-285750" lvl="0" marL="285750" rtl="0" algn="l">
              <a:spcBef>
                <a:spcPts val="900"/>
              </a:spcBef>
              <a:spcAft>
                <a:spcPts val="0"/>
              </a:spcAft>
              <a:buSzPct val="115000"/>
              <a:buChar char="•"/>
            </a:pPr>
            <a:r>
              <a:rPr lang="en-US"/>
              <a:t>Conclusion &amp; References</a:t>
            </a:r>
            <a:endParaRPr/>
          </a:p>
          <a:p>
            <a:pPr indent="0" lvl="0" marL="0" rtl="0" algn="l">
              <a:spcBef>
                <a:spcPts val="900"/>
              </a:spcBef>
              <a:spcAft>
                <a:spcPts val="0"/>
              </a:spcAft>
              <a:buSzPct val="115000"/>
              <a:buNone/>
            </a:pPr>
            <a:r>
              <a:rPr lang="en-US"/>
              <a:t>Throughout, key question: How well translated from theory to practice?</a:t>
            </a:r>
            <a:endParaRPr/>
          </a:p>
          <a:p>
            <a:pPr indent="-176213" lvl="0" marL="285750" rtl="0" algn="l">
              <a:spcBef>
                <a:spcPts val="900"/>
              </a:spcBef>
              <a:spcAft>
                <a:spcPts val="0"/>
              </a:spcAft>
              <a:buSzPct val="115000"/>
              <a:buNone/>
            </a:pPr>
            <a:r>
              <a:t/>
            </a:r>
            <a:endParaRPr/>
          </a:p>
          <a:p>
            <a:pPr indent="-176213" lvl="0" marL="285750" rtl="0" algn="l">
              <a:spcBef>
                <a:spcPts val="900"/>
              </a:spcBef>
              <a:spcAft>
                <a:spcPts val="0"/>
              </a:spcAft>
              <a:buSzPct val="115000"/>
              <a:buNone/>
            </a:pPr>
            <a:r>
              <a:t/>
            </a:r>
            <a:endParaRPr/>
          </a:p>
        </p:txBody>
      </p:sp>
      <p:pic>
        <p:nvPicPr>
          <p:cNvPr descr="Agenda - Free files and folders icons" id="164" name="Google Shape;164;p2"/>
          <p:cNvPicPr preferRelativeResize="0"/>
          <p:nvPr/>
        </p:nvPicPr>
        <p:blipFill rotWithShape="1">
          <a:blip r:embed="rId3">
            <a:alphaModFix/>
          </a:blip>
          <a:srcRect b="0" l="0" r="0" t="0"/>
          <a:stretch/>
        </p:blipFill>
        <p:spPr>
          <a:xfrm>
            <a:off x="7697163" y="2668346"/>
            <a:ext cx="2798461" cy="2798462"/>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9" name="Shape 169"/>
        <p:cNvGrpSpPr/>
        <p:nvPr/>
      </p:nvGrpSpPr>
      <p:grpSpPr>
        <a:xfrm>
          <a:off x="0" y="0"/>
          <a:ext cx="0" cy="0"/>
          <a:chOff x="0" y="0"/>
          <a:chExt cx="0" cy="0"/>
        </a:xfrm>
      </p:grpSpPr>
      <p:sp>
        <p:nvSpPr>
          <p:cNvPr id="170" name="Google Shape;170;p3"/>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Defining Health</a:t>
            </a:r>
            <a:endParaRPr/>
          </a:p>
        </p:txBody>
      </p:sp>
      <p:sp>
        <p:nvSpPr>
          <p:cNvPr id="171" name="Google Shape;171;p3"/>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fontScale="77500" lnSpcReduction="20000"/>
          </a:bodyPr>
          <a:lstStyle/>
          <a:p>
            <a:pPr indent="0" lvl="0" marL="0" rtl="0" algn="l">
              <a:spcBef>
                <a:spcPts val="0"/>
              </a:spcBef>
              <a:spcAft>
                <a:spcPts val="0"/>
              </a:spcAft>
              <a:buSzPct val="115000"/>
              <a:buNone/>
            </a:pPr>
            <a:r>
              <a:rPr b="1" lang="en-US"/>
              <a:t>What is Health?</a:t>
            </a:r>
            <a:endParaRPr b="1"/>
          </a:p>
          <a:p>
            <a:pPr indent="-285750" lvl="0" marL="285750" rtl="0" algn="l">
              <a:spcBef>
                <a:spcPts val="972"/>
              </a:spcBef>
              <a:spcAft>
                <a:spcPts val="0"/>
              </a:spcAft>
              <a:buSzPct val="115000"/>
              <a:buChar char="•"/>
            </a:pPr>
            <a:r>
              <a:rPr lang="en-US"/>
              <a:t>The World Health Organization (2006) defines health as: "Health is a state of complete physical, mental and social well-being and not simply the absence of disease or infirmity.</a:t>
            </a:r>
            <a:endParaRPr/>
          </a:p>
          <a:p>
            <a:pPr indent="0" lvl="0" marL="0" rtl="0" algn="l">
              <a:spcBef>
                <a:spcPts val="972"/>
              </a:spcBef>
              <a:spcAft>
                <a:spcPts val="0"/>
              </a:spcAft>
              <a:buSzPct val="115000"/>
              <a:buNone/>
            </a:pPr>
            <a:r>
              <a:rPr b="1" lang="en-US"/>
              <a:t>Three dimensions:</a:t>
            </a:r>
            <a:endParaRPr b="1"/>
          </a:p>
          <a:p>
            <a:pPr indent="-285750" lvl="0" marL="285750" rtl="0" algn="l">
              <a:spcBef>
                <a:spcPts val="972"/>
              </a:spcBef>
              <a:spcAft>
                <a:spcPts val="0"/>
              </a:spcAft>
              <a:buSzPct val="115000"/>
              <a:buChar char="•"/>
            </a:pPr>
            <a:r>
              <a:rPr b="1" lang="en-US"/>
              <a:t>Physical health: </a:t>
            </a:r>
            <a:r>
              <a:rPr lang="en-US"/>
              <a:t>Function of the body, lack of disease</a:t>
            </a:r>
            <a:endParaRPr/>
          </a:p>
          <a:p>
            <a:pPr indent="-285750" lvl="0" marL="285750" rtl="0" algn="l">
              <a:spcBef>
                <a:spcPts val="972"/>
              </a:spcBef>
              <a:spcAft>
                <a:spcPts val="0"/>
              </a:spcAft>
              <a:buSzPct val="115000"/>
              <a:buChar char="•"/>
            </a:pPr>
            <a:r>
              <a:rPr lang="en-US"/>
              <a:t>Childhood mental health, psychological wellbeing, emotional regulation</a:t>
            </a:r>
            <a:endParaRPr/>
          </a:p>
          <a:p>
            <a:pPr indent="-285750" lvl="0" marL="285750" rtl="0" algn="l">
              <a:spcBef>
                <a:spcPts val="972"/>
              </a:spcBef>
              <a:spcAft>
                <a:spcPts val="0"/>
              </a:spcAft>
              <a:buSzPct val="115000"/>
              <a:buChar char="•"/>
            </a:pPr>
            <a:r>
              <a:rPr lang="en-US"/>
              <a:t>Social health is the social dimension of well-being, which involves relationships and engagement in the community.</a:t>
            </a:r>
            <a:endParaRPr/>
          </a:p>
          <a:p>
            <a:pPr indent="-285750" lvl="0" marL="285750" rtl="0" algn="l">
              <a:spcBef>
                <a:spcPts val="972"/>
              </a:spcBef>
              <a:spcAft>
                <a:spcPts val="0"/>
              </a:spcAft>
              <a:buSzPct val="115000"/>
              <a:buChar char="•"/>
            </a:pPr>
            <a:r>
              <a:rPr lang="en-US"/>
              <a:t>However, as Huber et al. (2011) put it, this definition is overly idealistic, and they suggest "the ability to adapt and self-manage" as a new concept, the "dynamic concept of health.</a:t>
            </a:r>
            <a:endParaRPr/>
          </a:p>
          <a:p>
            <a:pPr indent="-149924" lvl="0" marL="285750" rtl="0" algn="l">
              <a:spcBef>
                <a:spcPts val="972"/>
              </a:spcBef>
              <a:spcAft>
                <a:spcPts val="0"/>
              </a:spcAft>
              <a:buSzPct val="115000"/>
              <a:buNone/>
            </a:pPr>
            <a:r>
              <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4"/>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Defining Wellbeing</a:t>
            </a:r>
            <a:endParaRPr/>
          </a:p>
        </p:txBody>
      </p:sp>
      <p:graphicFrame>
        <p:nvGraphicFramePr>
          <p:cNvPr id="178" name="Google Shape;178;p4"/>
          <p:cNvGraphicFramePr/>
          <p:nvPr/>
        </p:nvGraphicFramePr>
        <p:xfrm>
          <a:off x="1611954" y="3752166"/>
          <a:ext cx="3000000" cy="3000000"/>
        </p:xfrm>
        <a:graphic>
          <a:graphicData uri="http://schemas.openxmlformats.org/drawingml/2006/table">
            <a:tbl>
              <a:tblPr bandRow="1" firstCol="1" firstRow="1">
                <a:noFill/>
                <a:tableStyleId>{834FC3B6-04CE-47C6-9B8F-987D0D960885}</a:tableStyleId>
              </a:tblPr>
              <a:tblGrid>
                <a:gridCol w="2242025"/>
                <a:gridCol w="2242025"/>
              </a:tblGrid>
              <a:tr h="226050">
                <a:tc>
                  <a:txBody>
                    <a:bodyPr/>
                    <a:lstStyle/>
                    <a:p>
                      <a:pPr indent="457200" lvl="0" marL="0" marR="0" rtl="0" algn="l">
                        <a:lnSpc>
                          <a:spcPct val="163043"/>
                        </a:lnSpc>
                        <a:spcBef>
                          <a:spcPts val="0"/>
                        </a:spcBef>
                        <a:spcAft>
                          <a:spcPts val="0"/>
                        </a:spcAft>
                        <a:buNone/>
                      </a:pPr>
                      <a:r>
                        <a:rPr lang="en-US" sz="1150" u="none" cap="none" strike="noStrike"/>
                        <a:t>Domain</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Description</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r>
              <a:tr h="146050">
                <a:tc>
                  <a:txBody>
                    <a:bodyPr/>
                    <a:lstStyle/>
                    <a:p>
                      <a:pPr indent="457200" lvl="0" marL="0" marR="0" rtl="0" algn="l">
                        <a:lnSpc>
                          <a:spcPct val="163043"/>
                        </a:lnSpc>
                        <a:spcBef>
                          <a:spcPts val="0"/>
                        </a:spcBef>
                        <a:spcAft>
                          <a:spcPts val="0"/>
                        </a:spcAft>
                        <a:buNone/>
                      </a:pPr>
                      <a:r>
                        <a:rPr lang="en-US" sz="1150" u="none" cap="none" strike="noStrike"/>
                        <a:t>Physical</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Health, energy, nutrition</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r h="226050">
                <a:tc>
                  <a:txBody>
                    <a:bodyPr/>
                    <a:lstStyle/>
                    <a:p>
                      <a:pPr indent="457200" lvl="0" marL="0" marR="0" rtl="0" algn="l">
                        <a:lnSpc>
                          <a:spcPct val="163043"/>
                        </a:lnSpc>
                        <a:spcBef>
                          <a:spcPts val="0"/>
                        </a:spcBef>
                        <a:spcAft>
                          <a:spcPts val="0"/>
                        </a:spcAft>
                        <a:buNone/>
                      </a:pPr>
                      <a:r>
                        <a:rPr lang="en-US" sz="1150" u="none" cap="none" strike="noStrike"/>
                        <a:t>Mental</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Cognitive function, resilience</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r h="146050">
                <a:tc>
                  <a:txBody>
                    <a:bodyPr/>
                    <a:lstStyle/>
                    <a:p>
                      <a:pPr indent="457200" lvl="0" marL="0" marR="0" rtl="0" algn="l">
                        <a:lnSpc>
                          <a:spcPct val="163043"/>
                        </a:lnSpc>
                        <a:spcBef>
                          <a:spcPts val="0"/>
                        </a:spcBef>
                        <a:spcAft>
                          <a:spcPts val="0"/>
                        </a:spcAft>
                        <a:buNone/>
                      </a:pPr>
                      <a:r>
                        <a:rPr lang="en-US" sz="1150" u="none" cap="none" strike="noStrike"/>
                        <a:t>Emotional</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Managing feelings, stress</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r h="146050">
                <a:tc>
                  <a:txBody>
                    <a:bodyPr/>
                    <a:lstStyle/>
                    <a:p>
                      <a:pPr indent="457200" lvl="0" marL="0" marR="0" rtl="0" algn="l">
                        <a:lnSpc>
                          <a:spcPct val="163043"/>
                        </a:lnSpc>
                        <a:spcBef>
                          <a:spcPts val="0"/>
                        </a:spcBef>
                        <a:spcAft>
                          <a:spcPts val="0"/>
                        </a:spcAft>
                        <a:buNone/>
                      </a:pPr>
                      <a:r>
                        <a:rPr lang="en-US" sz="1150" u="none" cap="none" strike="noStrike"/>
                        <a:t>Social</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Belonging, relationships</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bl>
          </a:graphicData>
        </a:graphic>
      </p:graphicFrame>
      <p:sp>
        <p:nvSpPr>
          <p:cNvPr id="179" name="Google Shape;179;p4"/>
          <p:cNvSpPr/>
          <p:nvPr/>
        </p:nvSpPr>
        <p:spPr>
          <a:xfrm>
            <a:off x="1435261" y="2551837"/>
            <a:ext cx="9461337" cy="1200329"/>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b="0" i="0" lang="en-US" sz="1800" u="none" cap="none" strike="noStrike">
                <a:solidFill>
                  <a:schemeClr val="dk1"/>
                </a:solidFill>
                <a:latin typeface="Times New Roman"/>
                <a:ea typeface="Times New Roman"/>
                <a:cs typeface="Times New Roman"/>
                <a:sym typeface="Times New Roman"/>
              </a:rPr>
              <a:t>What is Wellbeing?</a:t>
            </a:r>
            <a:endParaRPr b="0" i="0" sz="1800" u="none" cap="none" strike="noStrike">
              <a:solidFill>
                <a:schemeClr val="dk1"/>
              </a:solidFill>
              <a:latin typeface="Times New Roman"/>
              <a:ea typeface="Times New Roman"/>
              <a:cs typeface="Times New Roman"/>
              <a:sym typeface="Times New Roman"/>
            </a:endParaRPr>
          </a:p>
          <a:p>
            <a:pPr indent="457200" lvl="0" marL="0" marR="0" rtl="0" algn="l">
              <a:spcBef>
                <a:spcPts val="0"/>
              </a:spcBef>
              <a:spcAft>
                <a:spcPts val="0"/>
              </a:spcAft>
              <a:buNone/>
            </a:pPr>
            <a:r>
              <a:rPr b="0" i="0" lang="en-US" sz="1800" u="none" cap="none" strike="noStrike">
                <a:solidFill>
                  <a:schemeClr val="dk1"/>
                </a:solidFill>
                <a:latin typeface="Times New Roman"/>
                <a:ea typeface="Times New Roman"/>
                <a:cs typeface="Times New Roman"/>
                <a:sym typeface="Times New Roman"/>
              </a:rPr>
              <a:t>Dodge et al. (2012) define wellbeing as the balance between an individual's resources and life's challenges.</a:t>
            </a:r>
            <a:endParaRPr b="0" i="0" sz="18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800"/>
              <a:buFont typeface="Arial"/>
              <a:buChar char="•"/>
            </a:pPr>
            <a:r>
              <a:rPr b="0" i="0" lang="en-US" sz="1800" u="none" cap="none" strike="noStrike">
                <a:solidFill>
                  <a:schemeClr val="dk1"/>
                </a:solidFill>
                <a:latin typeface="Times New Roman"/>
                <a:ea typeface="Times New Roman"/>
                <a:cs typeface="Times New Roman"/>
                <a:sym typeface="Times New Roman"/>
              </a:rPr>
              <a:t>Holistic wellbeing includes:</a:t>
            </a:r>
            <a:endParaRPr b="0" i="0" sz="1800" u="none" cap="none" strike="noStrike">
              <a:solidFill>
                <a:schemeClr val="dk1"/>
              </a:solidFill>
              <a:latin typeface="Times New Roman"/>
              <a:ea typeface="Times New Roman"/>
              <a:cs typeface="Times New Roman"/>
              <a:sym typeface="Times New Roman"/>
            </a:endParaRPr>
          </a:p>
        </p:txBody>
      </p:sp>
      <p:sp>
        <p:nvSpPr>
          <p:cNvPr id="180" name="Google Shape;180;p4"/>
          <p:cNvSpPr/>
          <p:nvPr/>
        </p:nvSpPr>
        <p:spPr>
          <a:xfrm>
            <a:off x="6393805" y="3752166"/>
            <a:ext cx="4204987" cy="1477328"/>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b="0" i="0" lang="en-US" sz="1800" u="none" cap="none" strike="noStrike">
                <a:solidFill>
                  <a:schemeClr val="dk1"/>
                </a:solidFill>
                <a:latin typeface="Times New Roman"/>
                <a:ea typeface="Times New Roman"/>
                <a:cs typeface="Times New Roman"/>
                <a:sym typeface="Times New Roman"/>
              </a:rPr>
              <a:t>Subjective and context-dependent wellbeing. It is not the same as health – a person can be physically fit but have poor emotional health (e.g., loneliness, anxiety).</a:t>
            </a:r>
            <a:endParaRPr b="0" i="0" sz="18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5" name="Shape 185"/>
        <p:cNvGrpSpPr/>
        <p:nvPr/>
      </p:nvGrpSpPr>
      <p:grpSpPr>
        <a:xfrm>
          <a:off x="0" y="0"/>
          <a:ext cx="0" cy="0"/>
          <a:chOff x="0" y="0"/>
          <a:chExt cx="0" cy="0"/>
        </a:xfrm>
      </p:grpSpPr>
      <p:sp>
        <p:nvSpPr>
          <p:cNvPr id="186" name="Google Shape;186;p5"/>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Sustainable Development &amp; SDGs</a:t>
            </a:r>
            <a:endParaRPr/>
          </a:p>
        </p:txBody>
      </p:sp>
      <p:sp>
        <p:nvSpPr>
          <p:cNvPr id="187" name="Google Shape;187;p5"/>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fontScale="70000" lnSpcReduction="20000"/>
          </a:bodyPr>
          <a:lstStyle/>
          <a:p>
            <a:pPr indent="0" lvl="0" marL="0" rtl="0" algn="l">
              <a:spcBef>
                <a:spcPts val="0"/>
              </a:spcBef>
              <a:spcAft>
                <a:spcPts val="0"/>
              </a:spcAft>
              <a:buSzPct val="115000"/>
              <a:buNone/>
            </a:pPr>
            <a:r>
              <a:rPr b="1" lang="en-US"/>
              <a:t>Sustainable Development Defined</a:t>
            </a:r>
            <a:endParaRPr b="1"/>
          </a:p>
          <a:p>
            <a:pPr indent="-285750" lvl="0" marL="285750" rtl="0" algn="l">
              <a:spcBef>
                <a:spcPts val="936"/>
              </a:spcBef>
              <a:spcAft>
                <a:spcPts val="0"/>
              </a:spcAft>
              <a:buSzPct val="115000"/>
              <a:buChar char="•"/>
            </a:pPr>
            <a:r>
              <a:rPr lang="en-US"/>
              <a:t>Brundtland Commission (1987): "Sustainable development is development that meets the needs of the present without sacrificing the needs of the future generations.</a:t>
            </a:r>
            <a:endParaRPr/>
          </a:p>
          <a:p>
            <a:pPr indent="0" lvl="0" marL="0" rtl="0" algn="l">
              <a:spcBef>
                <a:spcPts val="936"/>
              </a:spcBef>
              <a:spcAft>
                <a:spcPts val="0"/>
              </a:spcAft>
              <a:buSzPct val="115000"/>
              <a:buNone/>
            </a:pPr>
            <a:r>
              <a:rPr b="1" lang="en-US"/>
              <a:t>UN SDGs relevant to this (2015):</a:t>
            </a:r>
            <a:endParaRPr b="1"/>
          </a:p>
          <a:p>
            <a:pPr indent="-285750" lvl="0" marL="285750" rtl="0" algn="l">
              <a:spcBef>
                <a:spcPts val="936"/>
              </a:spcBef>
              <a:spcAft>
                <a:spcPts val="0"/>
              </a:spcAft>
              <a:buSzPct val="115000"/>
              <a:buChar char="•"/>
            </a:pPr>
            <a:r>
              <a:rPr lang="en-US"/>
              <a:t>With good health and wellbeing SDG 3 is integrated.Good health and wellbeing SDG 3 is integrated.</a:t>
            </a:r>
            <a:endParaRPr/>
          </a:p>
          <a:p>
            <a:pPr indent="-285750" lvl="0" marL="285750" rtl="0" algn="l">
              <a:spcBef>
                <a:spcPts val="936"/>
              </a:spcBef>
              <a:spcAft>
                <a:spcPts val="0"/>
              </a:spcAft>
              <a:buSzPct val="115000"/>
              <a:buChar char="•"/>
            </a:pPr>
            <a:r>
              <a:rPr lang="en-US"/>
              <a:t>•	SDG 10: Reduced Inequalities</a:t>
            </a:r>
            <a:endParaRPr/>
          </a:p>
          <a:p>
            <a:pPr indent="-285750" lvl="0" marL="285750" rtl="0" algn="l">
              <a:spcBef>
                <a:spcPts val="936"/>
              </a:spcBef>
              <a:spcAft>
                <a:spcPts val="0"/>
              </a:spcAft>
              <a:buSzPct val="115000"/>
              <a:buChar char="•"/>
            </a:pPr>
            <a:r>
              <a:rPr lang="en-US"/>
              <a:t>•	SDG 11: Sustainable Cities and Communities</a:t>
            </a:r>
            <a:endParaRPr/>
          </a:p>
          <a:p>
            <a:pPr indent="-285750" lvl="0" marL="285750" rtl="0" algn="l">
              <a:spcBef>
                <a:spcPts val="936"/>
              </a:spcBef>
              <a:spcAft>
                <a:spcPts val="0"/>
              </a:spcAft>
              <a:buSzPct val="115000"/>
              <a:buChar char="•"/>
            </a:pPr>
            <a:r>
              <a:rPr lang="en-US"/>
              <a:t>Adaptation to the health care system: The care given today needs to not be taking away the resources required for future care. This includes financial, environmental and workforce sustainability (WHO, 2021).</a:t>
            </a:r>
            <a:endParaRPr/>
          </a:p>
          <a:p>
            <a:pPr indent="-163068" lvl="0" marL="285750" rtl="0" algn="l">
              <a:spcBef>
                <a:spcPts val="936"/>
              </a:spcBef>
              <a:spcAft>
                <a:spcPts val="0"/>
              </a:spcAft>
              <a:buSzPct val="115000"/>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2" name="Shape 192"/>
        <p:cNvGrpSpPr/>
        <p:nvPr/>
      </p:nvGrpSpPr>
      <p:grpSpPr>
        <a:xfrm>
          <a:off x="0" y="0"/>
          <a:ext cx="0" cy="0"/>
          <a:chOff x="0" y="0"/>
          <a:chExt cx="0" cy="0"/>
        </a:xfrm>
      </p:grpSpPr>
      <p:sp>
        <p:nvSpPr>
          <p:cNvPr id="193" name="Google Shape;193;p6"/>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Theoretical Models – Comparison</a:t>
            </a:r>
            <a:endParaRPr/>
          </a:p>
        </p:txBody>
      </p:sp>
      <p:sp>
        <p:nvSpPr>
          <p:cNvPr id="194" name="Google Shape;194;p6"/>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a:bodyPr>
          <a:lstStyle/>
          <a:p>
            <a:pPr indent="0" lvl="0" marL="0" rtl="0" algn="l">
              <a:spcBef>
                <a:spcPts val="0"/>
              </a:spcBef>
              <a:spcAft>
                <a:spcPts val="0"/>
              </a:spcAft>
              <a:buSzPts val="2760"/>
              <a:buNone/>
            </a:pPr>
            <a:r>
              <a:rPr b="1" lang="en-US"/>
              <a:t>The three models of health.</a:t>
            </a:r>
            <a:endParaRPr b="1"/>
          </a:p>
          <a:p>
            <a:pPr indent="0" lvl="0" marL="0" rtl="0" algn="l">
              <a:spcBef>
                <a:spcPts val="1080"/>
              </a:spcBef>
              <a:spcAft>
                <a:spcPts val="0"/>
              </a:spcAft>
              <a:buSzPts val="2760"/>
              <a:buNone/>
            </a:pPr>
            <a:r>
              <a:t/>
            </a:r>
            <a:endParaRPr/>
          </a:p>
        </p:txBody>
      </p:sp>
      <p:graphicFrame>
        <p:nvGraphicFramePr>
          <p:cNvPr id="195" name="Google Shape;195;p6"/>
          <p:cNvGraphicFramePr/>
          <p:nvPr/>
        </p:nvGraphicFramePr>
        <p:xfrm>
          <a:off x="1295400" y="3111500"/>
          <a:ext cx="3000000" cy="3000000"/>
        </p:xfrm>
        <a:graphic>
          <a:graphicData uri="http://schemas.openxmlformats.org/drawingml/2006/table">
            <a:tbl>
              <a:tblPr bandRow="1" firstCol="1" firstRow="1">
                <a:noFill/>
                <a:tableStyleId>{834FC3B6-04CE-47C6-9B8F-987D0D960885}</a:tableStyleId>
              </a:tblPr>
              <a:tblGrid>
                <a:gridCol w="1461050"/>
                <a:gridCol w="2713375"/>
                <a:gridCol w="2713375"/>
                <a:gridCol w="2713375"/>
              </a:tblGrid>
              <a:tr h="431800">
                <a:tc>
                  <a:txBody>
                    <a:bodyPr/>
                    <a:lstStyle/>
                    <a:p>
                      <a:pPr indent="457200" lvl="0" marL="0" marR="0" rtl="0" algn="l">
                        <a:lnSpc>
                          <a:spcPct val="170454"/>
                        </a:lnSpc>
                        <a:spcBef>
                          <a:spcPts val="0"/>
                        </a:spcBef>
                        <a:spcAft>
                          <a:spcPts val="0"/>
                        </a:spcAft>
                        <a:buNone/>
                      </a:pPr>
                      <a:r>
                        <a:rPr lang="en-US" sz="1100" u="none" cap="none" strike="noStrike"/>
                        <a:t>Model</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70454"/>
                        </a:lnSpc>
                        <a:spcBef>
                          <a:spcPts val="0"/>
                        </a:spcBef>
                        <a:spcAft>
                          <a:spcPts val="0"/>
                        </a:spcAft>
                        <a:buNone/>
                      </a:pPr>
                      <a:r>
                        <a:rPr lang="en-US" sz="1100" u="none" cap="none" strike="noStrike"/>
                        <a:t>Focus</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70454"/>
                        </a:lnSpc>
                        <a:spcBef>
                          <a:spcPts val="0"/>
                        </a:spcBef>
                        <a:spcAft>
                          <a:spcPts val="0"/>
                        </a:spcAft>
                        <a:buNone/>
                      </a:pPr>
                      <a:r>
                        <a:rPr lang="en-US" sz="1100" u="none" cap="none" strike="noStrike"/>
                        <a:t>Strength</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70454"/>
                        </a:lnSpc>
                        <a:spcBef>
                          <a:spcPts val="0"/>
                        </a:spcBef>
                        <a:spcAft>
                          <a:spcPts val="0"/>
                        </a:spcAft>
                        <a:buNone/>
                      </a:pPr>
                      <a:r>
                        <a:rPr lang="en-US" sz="1100" u="none" cap="none" strike="noStrike"/>
                        <a:t>Weakness</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r>
              <a:tr h="431800">
                <a:tc>
                  <a:txBody>
                    <a:bodyPr/>
                    <a:lstStyle/>
                    <a:p>
                      <a:pPr indent="457200" lvl="0" marL="0" marR="0" rtl="0" algn="l">
                        <a:lnSpc>
                          <a:spcPct val="170454"/>
                        </a:lnSpc>
                        <a:spcBef>
                          <a:spcPts val="0"/>
                        </a:spcBef>
                        <a:spcAft>
                          <a:spcPts val="0"/>
                        </a:spcAft>
                        <a:buNone/>
                      </a:pPr>
                      <a:r>
                        <a:rPr lang="en-US" sz="1100" u="none" cap="none" strike="noStrike"/>
                        <a:t>Biomedical</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70454"/>
                        </a:lnSpc>
                        <a:spcBef>
                          <a:spcPts val="0"/>
                        </a:spcBef>
                        <a:spcAft>
                          <a:spcPts val="0"/>
                        </a:spcAft>
                        <a:buNone/>
                      </a:pPr>
                      <a:r>
                        <a:rPr lang="en-US" sz="1100" u="none" cap="none" strike="noStrike"/>
                        <a:t>Biological disease</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70454"/>
                        </a:lnSpc>
                        <a:spcBef>
                          <a:spcPts val="0"/>
                        </a:spcBef>
                        <a:spcAft>
                          <a:spcPts val="0"/>
                        </a:spcAft>
                        <a:buNone/>
                      </a:pPr>
                      <a:r>
                        <a:rPr lang="en-US" sz="1100" u="none" cap="none" strike="noStrike"/>
                        <a:t>Effective for acute illness</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70454"/>
                        </a:lnSpc>
                        <a:spcBef>
                          <a:spcPts val="0"/>
                        </a:spcBef>
                        <a:spcAft>
                          <a:spcPts val="0"/>
                        </a:spcAft>
                        <a:buNone/>
                      </a:pPr>
                      <a:r>
                        <a:rPr lang="en-US" sz="1100" u="none" cap="none" strike="noStrike"/>
                        <a:t>Ignores social/psychological</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r h="673100">
                <a:tc>
                  <a:txBody>
                    <a:bodyPr/>
                    <a:lstStyle/>
                    <a:p>
                      <a:pPr indent="457200" lvl="0" marL="0" marR="0" rtl="0" algn="l">
                        <a:lnSpc>
                          <a:spcPct val="170454"/>
                        </a:lnSpc>
                        <a:spcBef>
                          <a:spcPts val="0"/>
                        </a:spcBef>
                        <a:spcAft>
                          <a:spcPts val="0"/>
                        </a:spcAft>
                        <a:buNone/>
                      </a:pPr>
                      <a:r>
                        <a:rPr lang="en-US" sz="1100" u="none" cap="none" strike="noStrike"/>
                        <a:t>Biopsychosocial</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70454"/>
                        </a:lnSpc>
                        <a:spcBef>
                          <a:spcPts val="0"/>
                        </a:spcBef>
                        <a:spcAft>
                          <a:spcPts val="0"/>
                        </a:spcAft>
                        <a:buNone/>
                      </a:pPr>
                      <a:r>
                        <a:rPr lang="en-US" sz="1100" u="none" cap="none" strike="noStrike"/>
                        <a:t>Bio + psycho + social (Engel, 1977)</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70454"/>
                        </a:lnSpc>
                        <a:spcBef>
                          <a:spcPts val="0"/>
                        </a:spcBef>
                        <a:spcAft>
                          <a:spcPts val="0"/>
                        </a:spcAft>
                        <a:buNone/>
                      </a:pPr>
                      <a:r>
                        <a:rPr lang="en-US" sz="1100" u="none" cap="none" strike="noStrike"/>
                        <a:t>Holistic</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70454"/>
                        </a:lnSpc>
                        <a:spcBef>
                          <a:spcPts val="0"/>
                        </a:spcBef>
                        <a:spcAft>
                          <a:spcPts val="0"/>
                        </a:spcAft>
                        <a:buNone/>
                      </a:pPr>
                      <a:r>
                        <a:rPr lang="en-US" sz="1100" u="none" cap="none" strike="noStrike"/>
                        <a:t>Complex, time-intensive</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r h="673100">
                <a:tc>
                  <a:txBody>
                    <a:bodyPr/>
                    <a:lstStyle/>
                    <a:p>
                      <a:pPr indent="457200" lvl="0" marL="0" marR="0" rtl="0" algn="l">
                        <a:lnSpc>
                          <a:spcPct val="170454"/>
                        </a:lnSpc>
                        <a:spcBef>
                          <a:spcPts val="0"/>
                        </a:spcBef>
                        <a:spcAft>
                          <a:spcPts val="0"/>
                        </a:spcAft>
                        <a:buNone/>
                      </a:pPr>
                      <a:r>
                        <a:rPr lang="en-US" sz="1100" u="none" cap="none" strike="noStrike"/>
                        <a:t>Social Model</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70454"/>
                        </a:lnSpc>
                        <a:spcBef>
                          <a:spcPts val="0"/>
                        </a:spcBef>
                        <a:spcAft>
                          <a:spcPts val="0"/>
                        </a:spcAft>
                        <a:buNone/>
                      </a:pPr>
                      <a:r>
                        <a:rPr lang="en-US" sz="1100" u="none" cap="none" strike="noStrike"/>
                        <a:t>Social determinants of health</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70454"/>
                        </a:lnSpc>
                        <a:spcBef>
                          <a:spcPts val="0"/>
                        </a:spcBef>
                        <a:spcAft>
                          <a:spcPts val="0"/>
                        </a:spcAft>
                        <a:buNone/>
                      </a:pPr>
                      <a:r>
                        <a:rPr lang="en-US" sz="1100" u="none" cap="none" strike="noStrike"/>
                        <a:t>Addresses root causes</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70454"/>
                        </a:lnSpc>
                        <a:spcBef>
                          <a:spcPts val="0"/>
                        </a:spcBef>
                        <a:spcAft>
                          <a:spcPts val="0"/>
                        </a:spcAft>
                        <a:buNone/>
                      </a:pPr>
                      <a:r>
                        <a:rPr lang="en-US" sz="1100" u="none" cap="none" strike="noStrike"/>
                        <a:t>Less focus on clinical treatment</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bl>
          </a:graphicData>
        </a:graphic>
      </p:graphicFrame>
      <p:sp>
        <p:nvSpPr>
          <p:cNvPr id="196" name="Google Shape;196;p6"/>
          <p:cNvSpPr/>
          <p:nvPr/>
        </p:nvSpPr>
        <p:spPr>
          <a:xfrm>
            <a:off x="1295399" y="5321300"/>
            <a:ext cx="9601198" cy="646331"/>
          </a:xfrm>
          <a:prstGeom prst="rect">
            <a:avLst/>
          </a:prstGeom>
          <a:noFill/>
          <a:ln>
            <a:noFill/>
          </a:ln>
        </p:spPr>
        <p:txBody>
          <a:bodyPr anchorCtr="0" anchor="t" bIns="45700" lIns="91425" spcFirstLastPara="1" rIns="91425" wrap="square" tIns="45700">
            <a:spAutoFit/>
          </a:bodyPr>
          <a:lstStyle/>
          <a:p>
            <a:pPr indent="-285750" lvl="0" marL="285750" marR="0" rtl="0" algn="just">
              <a:spcBef>
                <a:spcPts val="0"/>
              </a:spcBef>
              <a:spcAft>
                <a:spcPts val="0"/>
              </a:spcAft>
              <a:buClr>
                <a:schemeClr val="dk1"/>
              </a:buClr>
              <a:buSzPts val="1800"/>
              <a:buFont typeface="Arial"/>
              <a:buChar char="•"/>
            </a:pPr>
            <a:r>
              <a:rPr b="0" i="0" lang="en-US" sz="1800" u="none" cap="none" strike="noStrike">
                <a:solidFill>
                  <a:schemeClr val="dk1"/>
                </a:solidFill>
                <a:latin typeface="Times New Roman"/>
                <a:ea typeface="Times New Roman"/>
                <a:cs typeface="Times New Roman"/>
                <a:sym typeface="Times New Roman"/>
              </a:rPr>
              <a:t>The critical analysis: There's no single model that is enough. For sustainable delivery of health and social care services, there must be integration.</a:t>
            </a:r>
            <a:endParaRPr b="0" i="0" sz="18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1" name="Shape 201"/>
        <p:cNvGrpSpPr/>
        <p:nvPr/>
      </p:nvGrpSpPr>
      <p:grpSpPr>
        <a:xfrm>
          <a:off x="0" y="0"/>
          <a:ext cx="0" cy="0"/>
          <a:chOff x="0" y="0"/>
          <a:chExt cx="0" cy="0"/>
        </a:xfrm>
      </p:grpSpPr>
      <p:sp>
        <p:nvSpPr>
          <p:cNvPr id="202" name="Google Shape;202;p7"/>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Policy &amp; Governance – UK/Wales</a:t>
            </a:r>
            <a:endParaRPr/>
          </a:p>
        </p:txBody>
      </p:sp>
      <p:sp>
        <p:nvSpPr>
          <p:cNvPr id="203" name="Google Shape;203;p7"/>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fontScale="62500" lnSpcReduction="20000"/>
          </a:bodyPr>
          <a:lstStyle/>
          <a:p>
            <a:pPr indent="-285750" lvl="0" marL="285750" rtl="0" algn="l">
              <a:spcBef>
                <a:spcPts val="0"/>
              </a:spcBef>
              <a:spcAft>
                <a:spcPts val="0"/>
              </a:spcAft>
              <a:buSzPct val="115000"/>
              <a:buChar char="•"/>
            </a:pPr>
            <a:r>
              <a:rPr lang="en-US"/>
              <a:t>The following are a number of key policies that support holistic health.</a:t>
            </a:r>
            <a:endParaRPr/>
          </a:p>
          <a:p>
            <a:pPr indent="-285750" lvl="0" marL="285750" rtl="0" algn="l">
              <a:spcBef>
                <a:spcPts val="900"/>
              </a:spcBef>
              <a:spcAft>
                <a:spcPts val="0"/>
              </a:spcAft>
              <a:buSzPct val="115000"/>
              <a:buChar char="•"/>
            </a:pPr>
            <a:r>
              <a:rPr lang="en-US"/>
              <a:t>Well-being of Future Generations (Wales) Act 2015 (395)</a:t>
            </a:r>
            <a:endParaRPr/>
          </a:p>
          <a:p>
            <a:pPr indent="-285750" lvl="0" marL="285750" rtl="0" algn="l">
              <a:spcBef>
                <a:spcPts val="900"/>
              </a:spcBef>
              <a:spcAft>
                <a:spcPts val="0"/>
              </a:spcAft>
              <a:buSzPct val="115000"/>
              <a:buChar char="•"/>
            </a:pPr>
            <a:r>
              <a:rPr lang="en-US"/>
              <a:t>The first ever law setting out sustainable development as a legal obligation.The first ever law to enforce the duty to make sustainable development.</a:t>
            </a:r>
            <a:endParaRPr/>
          </a:p>
          <a:p>
            <a:pPr indent="-285750" lvl="0" marL="285750" rtl="0" algn="l">
              <a:spcBef>
                <a:spcPts val="900"/>
              </a:spcBef>
              <a:spcAft>
                <a:spcPts val="0"/>
              </a:spcAft>
              <a:buSzPct val="115000"/>
              <a:buChar char="•"/>
            </a:pPr>
            <a:r>
              <a:rPr lang="en-US"/>
              <a:t>Seven priorities for wellbeing such as "A Healthier Wales"</a:t>
            </a:r>
            <a:endParaRPr/>
          </a:p>
          <a:p>
            <a:pPr indent="-285750" lvl="0" marL="285750" rtl="0" algn="l">
              <a:spcBef>
                <a:spcPts val="900"/>
              </a:spcBef>
              <a:spcAft>
                <a:spcPts val="0"/>
              </a:spcAft>
              <a:buSzPct val="115000"/>
              <a:buChar char="•"/>
            </a:pPr>
            <a:r>
              <a:rPr lang="en-US"/>
              <a:t>Improvement, NHS (2020). NHS Long Term Plan (England) 2019 (England).</a:t>
            </a:r>
            <a:endParaRPr/>
          </a:p>
          <a:p>
            <a:pPr indent="-285750" lvl="0" marL="285750" rtl="0" algn="l">
              <a:spcBef>
                <a:spcPts val="900"/>
              </a:spcBef>
              <a:spcAft>
                <a:spcPts val="0"/>
              </a:spcAft>
              <a:buSzPct val="115000"/>
              <a:buChar char="•"/>
            </a:pPr>
            <a:r>
              <a:rPr lang="en-US"/>
              <a:t>Move from hospital to community care (H2C) services.Transfer from hospital to community care (H2C) services.</a:t>
            </a:r>
            <a:endParaRPr/>
          </a:p>
          <a:p>
            <a:pPr indent="-285750" lvl="0" marL="285750" rtl="0" algn="l">
              <a:spcBef>
                <a:spcPts val="900"/>
              </a:spcBef>
              <a:spcAft>
                <a:spcPts val="0"/>
              </a:spcAft>
              <a:buSzPct val="115000"/>
              <a:buChar char="•"/>
            </a:pPr>
            <a:r>
              <a:rPr lang="en-US"/>
              <a:t>•	Prevention-focused commissioning</a:t>
            </a:r>
            <a:endParaRPr/>
          </a:p>
          <a:p>
            <a:pPr indent="-285750" lvl="0" marL="285750" rtl="0" algn="l">
              <a:spcBef>
                <a:spcPts val="900"/>
              </a:spcBef>
              <a:spcAft>
                <a:spcPts val="0"/>
              </a:spcAft>
              <a:buSzPct val="115000"/>
              <a:buChar char="•"/>
            </a:pPr>
            <a:r>
              <a:rPr lang="en-US"/>
              <a:t>Health in All Policies (HiAP) – WHO Framework</a:t>
            </a:r>
            <a:endParaRPr/>
          </a:p>
          <a:p>
            <a:pPr indent="-285750" lvl="0" marL="285750" rtl="0" algn="l">
              <a:spcBef>
                <a:spcPts val="900"/>
              </a:spcBef>
              <a:spcAft>
                <a:spcPts val="0"/>
              </a:spcAft>
              <a:buSzPct val="115000"/>
              <a:buChar char="•"/>
            </a:pPr>
            <a:r>
              <a:rPr lang="en-US"/>
              <a:t>All government decisions take into account health (WHO 2021)</a:t>
            </a:r>
            <a:endParaRPr/>
          </a:p>
          <a:p>
            <a:pPr indent="-285750" lvl="0" marL="285750" rtl="0" algn="l">
              <a:spcBef>
                <a:spcPts val="900"/>
              </a:spcBef>
              <a:spcAft>
                <a:spcPts val="0"/>
              </a:spcAft>
              <a:buSzPct val="115000"/>
              <a:buChar char="•"/>
            </a:pPr>
            <a:r>
              <a:rPr lang="en-US"/>
              <a:t>Challenge: Inconsistent implementation of policy as a result of funding pressures (Welsh Government, 2023).</a:t>
            </a:r>
            <a:endParaRPr/>
          </a:p>
          <a:p>
            <a:pPr indent="-176213" lvl="0" marL="285750" rtl="0" algn="l">
              <a:spcBef>
                <a:spcPts val="900"/>
              </a:spcBef>
              <a:spcAft>
                <a:spcPts val="0"/>
              </a:spcAft>
              <a:buSzPct val="115000"/>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8" name="Shape 208"/>
        <p:cNvGrpSpPr/>
        <p:nvPr/>
      </p:nvGrpSpPr>
      <p:grpSpPr>
        <a:xfrm>
          <a:off x="0" y="0"/>
          <a:ext cx="0" cy="0"/>
          <a:chOff x="0" y="0"/>
          <a:chExt cx="0" cy="0"/>
        </a:xfrm>
      </p:grpSpPr>
      <p:sp>
        <p:nvSpPr>
          <p:cNvPr id="209" name="Google Shape;209;p8"/>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Autofit/>
          </a:bodyPr>
          <a:lstStyle/>
          <a:p>
            <a:pPr indent="0" lvl="0" marL="0" rtl="0" algn="ctr">
              <a:spcBef>
                <a:spcPts val="0"/>
              </a:spcBef>
              <a:spcAft>
                <a:spcPts val="0"/>
              </a:spcAft>
              <a:buClr>
                <a:srgbClr val="262626"/>
              </a:buClr>
              <a:buSzPts val="3200"/>
              <a:buFont typeface="Garamond"/>
              <a:buNone/>
            </a:pPr>
            <a:r>
              <a:rPr b="1" lang="en-US" sz="3200"/>
              <a:t>SLIDE 8: Challenges in Policy Implementation (REVISED)</a:t>
            </a:r>
            <a:br>
              <a:rPr b="1" lang="en-US" sz="3200"/>
            </a:br>
            <a:endParaRPr sz="3200"/>
          </a:p>
        </p:txBody>
      </p:sp>
      <p:graphicFrame>
        <p:nvGraphicFramePr>
          <p:cNvPr id="210" name="Google Shape;210;p8"/>
          <p:cNvGraphicFramePr/>
          <p:nvPr/>
        </p:nvGraphicFramePr>
        <p:xfrm>
          <a:off x="1482214" y="2986587"/>
          <a:ext cx="3000000" cy="3000000"/>
        </p:xfrm>
        <a:graphic>
          <a:graphicData uri="http://schemas.openxmlformats.org/drawingml/2006/table">
            <a:tbl>
              <a:tblPr bandRow="1" firstCol="1" firstRow="1">
                <a:noFill/>
                <a:tableStyleId>{834FC3B6-04CE-47C6-9B8F-987D0D960885}</a:tableStyleId>
              </a:tblPr>
              <a:tblGrid>
                <a:gridCol w="1892125"/>
                <a:gridCol w="1892125"/>
              </a:tblGrid>
              <a:tr h="227325">
                <a:tc>
                  <a:txBody>
                    <a:bodyPr/>
                    <a:lstStyle/>
                    <a:p>
                      <a:pPr indent="457200" lvl="0" marL="0" marR="0" rtl="0" algn="l">
                        <a:lnSpc>
                          <a:spcPct val="117187"/>
                        </a:lnSpc>
                        <a:spcBef>
                          <a:spcPts val="0"/>
                        </a:spcBef>
                        <a:spcAft>
                          <a:spcPts val="0"/>
                        </a:spcAft>
                        <a:buNone/>
                      </a:pPr>
                      <a:r>
                        <a:rPr lang="en-US" sz="1600" u="none" cap="none" strike="noStrike"/>
                        <a:t>Barrier</a:t>
                      </a:r>
                      <a:endParaRPr sz="18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17187"/>
                        </a:lnSpc>
                        <a:spcBef>
                          <a:spcPts val="0"/>
                        </a:spcBef>
                        <a:spcAft>
                          <a:spcPts val="0"/>
                        </a:spcAft>
                        <a:buNone/>
                      </a:pPr>
                      <a:r>
                        <a:rPr lang="en-US" sz="1600" u="none" cap="none" strike="noStrike"/>
                        <a:t>Impact</a:t>
                      </a:r>
                      <a:endParaRPr sz="1800" u="none" cap="none" strike="noStrike">
                        <a:solidFill>
                          <a:srgbClr val="000000"/>
                        </a:solidFill>
                        <a:latin typeface="Times New Roman"/>
                        <a:ea typeface="Times New Roman"/>
                        <a:cs typeface="Times New Roman"/>
                        <a:sym typeface="Times New Roman"/>
                      </a:endParaRPr>
                    </a:p>
                  </a:txBody>
                  <a:tcPr marT="95250" marB="95250" marR="152400" marL="152400" anchor="ctr"/>
                </a:tc>
              </a:tr>
              <a:tr h="216525">
                <a:tc>
                  <a:txBody>
                    <a:bodyPr/>
                    <a:lstStyle/>
                    <a:p>
                      <a:pPr indent="457200" lvl="0" marL="0" marR="0" rtl="0" algn="l">
                        <a:lnSpc>
                          <a:spcPct val="117187"/>
                        </a:lnSpc>
                        <a:spcBef>
                          <a:spcPts val="0"/>
                        </a:spcBef>
                        <a:spcAft>
                          <a:spcPts val="0"/>
                        </a:spcAft>
                        <a:buNone/>
                      </a:pPr>
                      <a:r>
                        <a:rPr lang="en-US" sz="1600" u="none" cap="none" strike="noStrike"/>
                        <a:t>Regulatory fragmentation</a:t>
                      </a:r>
                      <a:endParaRPr sz="18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17187"/>
                        </a:lnSpc>
                        <a:spcBef>
                          <a:spcPts val="0"/>
                        </a:spcBef>
                        <a:spcAft>
                          <a:spcPts val="0"/>
                        </a:spcAft>
                        <a:buNone/>
                      </a:pPr>
                      <a:r>
                        <a:rPr lang="en-US" sz="1600" u="none" cap="none" strike="noStrike"/>
                        <a:t>Inconsistent local delivery</a:t>
                      </a:r>
                      <a:endParaRPr sz="1800" u="none" cap="none" strike="noStrike">
                        <a:solidFill>
                          <a:srgbClr val="000000"/>
                        </a:solidFill>
                        <a:latin typeface="Times New Roman"/>
                        <a:ea typeface="Times New Roman"/>
                        <a:cs typeface="Times New Roman"/>
                        <a:sym typeface="Times New Roman"/>
                      </a:endParaRPr>
                    </a:p>
                  </a:txBody>
                  <a:tcPr marT="95250" marB="95250" marR="0" marL="152400" anchor="ctr"/>
                </a:tc>
              </a:tr>
              <a:tr h="227325">
                <a:tc>
                  <a:txBody>
                    <a:bodyPr/>
                    <a:lstStyle/>
                    <a:p>
                      <a:pPr indent="457200" lvl="0" marL="0" marR="0" rtl="0" algn="l">
                        <a:lnSpc>
                          <a:spcPct val="117187"/>
                        </a:lnSpc>
                        <a:spcBef>
                          <a:spcPts val="0"/>
                        </a:spcBef>
                        <a:spcAft>
                          <a:spcPts val="0"/>
                        </a:spcAft>
                        <a:buNone/>
                      </a:pPr>
                      <a:r>
                        <a:rPr lang="en-US" sz="1600" u="none" cap="none" strike="noStrike"/>
                        <a:t>Short-term funding cycles</a:t>
                      </a:r>
                      <a:endParaRPr sz="18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17187"/>
                        </a:lnSpc>
                        <a:spcBef>
                          <a:spcPts val="0"/>
                        </a:spcBef>
                        <a:spcAft>
                          <a:spcPts val="0"/>
                        </a:spcAft>
                        <a:buNone/>
                      </a:pPr>
                      <a:r>
                        <a:rPr lang="en-US" sz="1600" u="none" cap="none" strike="noStrike"/>
                        <a:t>Undermines long-term prevention</a:t>
                      </a:r>
                      <a:endParaRPr sz="1800" u="none" cap="none" strike="noStrike">
                        <a:solidFill>
                          <a:srgbClr val="000000"/>
                        </a:solidFill>
                        <a:latin typeface="Times New Roman"/>
                        <a:ea typeface="Times New Roman"/>
                        <a:cs typeface="Times New Roman"/>
                        <a:sym typeface="Times New Roman"/>
                      </a:endParaRPr>
                    </a:p>
                  </a:txBody>
                  <a:tcPr marT="95250" marB="95250" marR="0" marL="152400" anchor="ctr"/>
                </a:tc>
              </a:tr>
              <a:tr h="216525">
                <a:tc>
                  <a:txBody>
                    <a:bodyPr/>
                    <a:lstStyle/>
                    <a:p>
                      <a:pPr indent="457200" lvl="0" marL="0" marR="0" rtl="0" algn="l">
                        <a:lnSpc>
                          <a:spcPct val="117187"/>
                        </a:lnSpc>
                        <a:spcBef>
                          <a:spcPts val="0"/>
                        </a:spcBef>
                        <a:spcAft>
                          <a:spcPts val="0"/>
                        </a:spcAft>
                        <a:buNone/>
                      </a:pPr>
                      <a:r>
                        <a:rPr lang="en-US" sz="1600" u="none" cap="none" strike="noStrike"/>
                        <a:t>Workforce shortages</a:t>
                      </a:r>
                      <a:endParaRPr sz="18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17187"/>
                        </a:lnSpc>
                        <a:spcBef>
                          <a:spcPts val="0"/>
                        </a:spcBef>
                        <a:spcAft>
                          <a:spcPts val="0"/>
                        </a:spcAft>
                        <a:buNone/>
                      </a:pPr>
                      <a:r>
                        <a:rPr lang="en-US" sz="1600" u="none" cap="none" strike="noStrike"/>
                        <a:t>Cannot deliver holistic care</a:t>
                      </a:r>
                      <a:endParaRPr sz="1800" u="none" cap="none" strike="noStrike">
                        <a:solidFill>
                          <a:srgbClr val="000000"/>
                        </a:solidFill>
                        <a:latin typeface="Times New Roman"/>
                        <a:ea typeface="Times New Roman"/>
                        <a:cs typeface="Times New Roman"/>
                        <a:sym typeface="Times New Roman"/>
                      </a:endParaRPr>
                    </a:p>
                  </a:txBody>
                  <a:tcPr marT="95250" marB="95250" marR="0" marL="152400" anchor="ctr"/>
                </a:tc>
              </a:tr>
              <a:tr h="216525">
                <a:tc>
                  <a:txBody>
                    <a:bodyPr/>
                    <a:lstStyle/>
                    <a:p>
                      <a:pPr indent="457200" lvl="0" marL="0" marR="0" rtl="0" algn="l">
                        <a:lnSpc>
                          <a:spcPct val="117187"/>
                        </a:lnSpc>
                        <a:spcBef>
                          <a:spcPts val="0"/>
                        </a:spcBef>
                        <a:spcAft>
                          <a:spcPts val="0"/>
                        </a:spcAft>
                        <a:buNone/>
                      </a:pPr>
                      <a:r>
                        <a:rPr lang="en-US" sz="1600" u="none" cap="none" strike="noStrike"/>
                        <a:t>Political priority changes</a:t>
                      </a:r>
                      <a:endParaRPr sz="18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17187"/>
                        </a:lnSpc>
                        <a:spcBef>
                          <a:spcPts val="0"/>
                        </a:spcBef>
                        <a:spcAft>
                          <a:spcPts val="0"/>
                        </a:spcAft>
                        <a:buNone/>
                      </a:pPr>
                      <a:r>
                        <a:rPr lang="en-US" sz="1600" u="none" cap="none" strike="noStrike"/>
                        <a:t>Sustainability deprioritised</a:t>
                      </a:r>
                      <a:endParaRPr sz="1800" u="none" cap="none" strike="noStrike">
                        <a:solidFill>
                          <a:srgbClr val="000000"/>
                        </a:solidFill>
                        <a:latin typeface="Times New Roman"/>
                        <a:ea typeface="Times New Roman"/>
                        <a:cs typeface="Times New Roman"/>
                        <a:sym typeface="Times New Roman"/>
                      </a:endParaRPr>
                    </a:p>
                  </a:txBody>
                  <a:tcPr marT="95250" marB="95250" marR="0" marL="152400" anchor="ctr"/>
                </a:tc>
              </a:tr>
            </a:tbl>
          </a:graphicData>
        </a:graphic>
      </p:graphicFrame>
      <p:sp>
        <p:nvSpPr>
          <p:cNvPr id="211" name="Google Shape;211;p8"/>
          <p:cNvSpPr/>
          <p:nvPr/>
        </p:nvSpPr>
        <p:spPr>
          <a:xfrm>
            <a:off x="988173" y="2517806"/>
            <a:ext cx="4066947" cy="387286"/>
          </a:xfrm>
          <a:prstGeom prst="rect">
            <a:avLst/>
          </a:prstGeom>
          <a:noFill/>
          <a:ln>
            <a:noFill/>
          </a:ln>
        </p:spPr>
        <p:txBody>
          <a:bodyPr anchorCtr="0" anchor="t" bIns="45700" lIns="91425" spcFirstLastPara="1" rIns="91425" wrap="square" tIns="45700">
            <a:spAutoFit/>
          </a:bodyPr>
          <a:lstStyle/>
          <a:p>
            <a:pPr indent="457200" lvl="0" marL="0" marR="0" rtl="0" algn="just">
              <a:lnSpc>
                <a:spcPct val="125000"/>
              </a:lnSpc>
              <a:spcBef>
                <a:spcPts val="0"/>
              </a:spcBef>
              <a:spcAft>
                <a:spcPts val="0"/>
              </a:spcAft>
              <a:buNone/>
            </a:pPr>
            <a:r>
              <a:rPr b="1" i="0" lang="en-US" sz="1800" u="none" cap="none" strike="noStrike">
                <a:solidFill>
                  <a:srgbClr val="0F1115"/>
                </a:solidFill>
                <a:latin typeface="Quattrocento Sans"/>
                <a:ea typeface="Quattrocento Sans"/>
                <a:cs typeface="Quattrocento Sans"/>
                <a:sym typeface="Quattrocento Sans"/>
              </a:rPr>
              <a:t>Barriers to Effective Integration</a:t>
            </a:r>
            <a:endParaRPr b="1" i="0" sz="1400" u="none" cap="none" strike="noStrike">
              <a:solidFill>
                <a:srgbClr val="000000"/>
              </a:solidFill>
              <a:latin typeface="Times New Roman"/>
              <a:ea typeface="Times New Roman"/>
              <a:cs typeface="Times New Roman"/>
              <a:sym typeface="Times New Roman"/>
            </a:endParaRPr>
          </a:p>
        </p:txBody>
      </p:sp>
      <p:sp>
        <p:nvSpPr>
          <p:cNvPr id="212" name="Google Shape;212;p8"/>
          <p:cNvSpPr/>
          <p:nvPr/>
        </p:nvSpPr>
        <p:spPr>
          <a:xfrm>
            <a:off x="5409235" y="2536479"/>
            <a:ext cx="5401519" cy="3785652"/>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Too few practitioners or staff to provide comprehensive services	</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Unable to provide comprehensive services</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The shift in priorities to politics and sustainability deprioritised.</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Sources: King's Fund (2025); BMA (2023); BMA (2026)</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Evidence (BMA, 2026):</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The number of doctors per 1000 is 3.2 in England compared to 3.9 in EU OECD member countries.</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Would need 40,000 more doctors to reach EU average</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There are 7,474 secondary care medical vacancies (4.5% of posts).</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20,286 doctors left NHS in year to March 2025</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Holistic, biopsychosocial care is not possible without appropriate staff.</a:t>
            </a:r>
            <a:endParaRPr b="0" i="0" sz="16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7" name="Shape 217"/>
        <p:cNvGrpSpPr/>
        <p:nvPr/>
      </p:nvGrpSpPr>
      <p:grpSpPr>
        <a:xfrm>
          <a:off x="0" y="0"/>
          <a:ext cx="0" cy="0"/>
          <a:chOff x="0" y="0"/>
          <a:chExt cx="0" cy="0"/>
        </a:xfrm>
      </p:grpSpPr>
      <p:sp>
        <p:nvSpPr>
          <p:cNvPr id="218" name="Google Shape;218;p9"/>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Service Delivery – Case Example</a:t>
            </a:r>
            <a:endParaRPr/>
          </a:p>
        </p:txBody>
      </p:sp>
      <p:sp>
        <p:nvSpPr>
          <p:cNvPr id="219" name="Google Shape;219;p9"/>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fontScale="62500" lnSpcReduction="20000"/>
          </a:bodyPr>
          <a:lstStyle/>
          <a:p>
            <a:pPr indent="0" lvl="0" marL="0" rtl="0" algn="l">
              <a:spcBef>
                <a:spcPts val="0"/>
              </a:spcBef>
              <a:spcAft>
                <a:spcPts val="0"/>
              </a:spcAft>
              <a:buSzPct val="115000"/>
              <a:buNone/>
            </a:pPr>
            <a:r>
              <a:rPr b="1" i="1" lang="en-US"/>
              <a:t>Case Example: Aneurin Bevan University Health Board (Wales)</a:t>
            </a:r>
            <a:endParaRPr b="1" i="1"/>
          </a:p>
          <a:p>
            <a:pPr indent="0" lvl="0" marL="0" rtl="0" algn="l">
              <a:spcBef>
                <a:spcPts val="900"/>
              </a:spcBef>
              <a:spcAft>
                <a:spcPts val="0"/>
              </a:spcAft>
              <a:buSzPct val="115000"/>
              <a:buNone/>
            </a:pPr>
            <a:r>
              <a:rPr b="1" lang="en-US"/>
              <a:t>Intervention:</a:t>
            </a:r>
            <a:endParaRPr b="1"/>
          </a:p>
          <a:p>
            <a:pPr indent="-285750" lvl="0" marL="285750" rtl="0" algn="l">
              <a:spcBef>
                <a:spcPts val="900"/>
              </a:spcBef>
              <a:spcAft>
                <a:spcPts val="0"/>
              </a:spcAft>
              <a:buSzPct val="115000"/>
              <a:buChar char="•"/>
            </a:pPr>
            <a:r>
              <a:rPr lang="en-US"/>
              <a:t>Making the most of the resources available to maintain integrated and effective wellbeing services within primary care</a:t>
            </a:r>
            <a:endParaRPr/>
          </a:p>
          <a:p>
            <a:pPr indent="-285750" lvl="0" marL="285750" rtl="0" algn="l">
              <a:spcBef>
                <a:spcPts val="900"/>
              </a:spcBef>
              <a:spcAft>
                <a:spcPts val="0"/>
              </a:spcAft>
              <a:buSzPct val="115000"/>
              <a:buChar char="•"/>
            </a:pPr>
            <a:r>
              <a:rPr lang="en-US"/>
              <a:t>This is one of the most important topics for discussion.This is a key topic to be discussed about social prescribing for loneliness and for mild mental health.</a:t>
            </a:r>
            <a:endParaRPr/>
          </a:p>
          <a:p>
            <a:pPr indent="-285750" lvl="0" marL="285750" rtl="0" algn="l">
              <a:spcBef>
                <a:spcPts val="900"/>
              </a:spcBef>
              <a:spcAft>
                <a:spcPts val="0"/>
              </a:spcAft>
              <a:buSzPct val="115000"/>
              <a:buChar char="•"/>
            </a:pPr>
            <a:r>
              <a:rPr lang="en-US"/>
              <a:t>Telehealth expansion post-COVID-19</a:t>
            </a:r>
            <a:endParaRPr/>
          </a:p>
          <a:p>
            <a:pPr indent="0" lvl="0" marL="0" rtl="0" algn="l">
              <a:spcBef>
                <a:spcPts val="900"/>
              </a:spcBef>
              <a:spcAft>
                <a:spcPts val="0"/>
              </a:spcAft>
              <a:buSzPct val="115000"/>
              <a:buNone/>
            </a:pPr>
            <a:r>
              <a:rPr b="1" lang="en-US"/>
              <a:t>Outcome (ABUHB, 2024):</a:t>
            </a:r>
            <a:endParaRPr b="1"/>
          </a:p>
          <a:p>
            <a:pPr indent="-285750" lvl="0" marL="285750" rtl="0" algn="l">
              <a:spcBef>
                <a:spcPts val="900"/>
              </a:spcBef>
              <a:spcAft>
                <a:spcPts val="0"/>
              </a:spcAft>
              <a:buSzPct val="115000"/>
              <a:buChar char="•"/>
            </a:pPr>
            <a:r>
              <a:rPr lang="en-US"/>
              <a:t>A 23% reduction in non-urgent A&amp;E attendances.</a:t>
            </a:r>
            <a:endParaRPr/>
          </a:p>
          <a:p>
            <a:pPr indent="-285750" lvl="0" marL="285750" rtl="0" algn="l">
              <a:spcBef>
                <a:spcPts val="900"/>
              </a:spcBef>
              <a:spcAft>
                <a:spcPts val="0"/>
              </a:spcAft>
              <a:buSzPct val="115000"/>
              <a:buChar char="•"/>
            </a:pPr>
            <a:r>
              <a:rPr lang="en-US"/>
              <a:t>Improvement in patient satisfaction scores</a:t>
            </a:r>
            <a:endParaRPr/>
          </a:p>
          <a:p>
            <a:pPr indent="-285750" lvl="0" marL="285750" rtl="0" algn="l">
              <a:spcBef>
                <a:spcPts val="900"/>
              </a:spcBef>
              <a:spcAft>
                <a:spcPts val="0"/>
              </a:spcAft>
              <a:buSzPct val="115000"/>
              <a:buChar char="•"/>
            </a:pPr>
            <a:r>
              <a:rPr lang="en-US"/>
              <a:t>Effective, but requires a significant amount of resources to implement. Requires upfront investment. Does not scale without extra investment.</a:t>
            </a:r>
            <a:endParaRPr/>
          </a:p>
          <a:p>
            <a:pPr indent="-176213" lvl="0" marL="285750" rtl="0" algn="l">
              <a:spcBef>
                <a:spcPts val="900"/>
              </a:spcBef>
              <a:spcAft>
                <a:spcPts val="0"/>
              </a:spcAft>
              <a:buSzPct val="115000"/>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4" name="Shape 224"/>
        <p:cNvGrpSpPr/>
        <p:nvPr/>
      </p:nvGrpSpPr>
      <p:grpSpPr>
        <a:xfrm>
          <a:off x="0" y="0"/>
          <a:ext cx="0" cy="0"/>
          <a:chOff x="0" y="0"/>
          <a:chExt cx="0" cy="0"/>
        </a:xfrm>
      </p:grpSpPr>
      <p:sp>
        <p:nvSpPr>
          <p:cNvPr id="225" name="Google Shape;225;p10"/>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Public Health Initiatives</a:t>
            </a:r>
            <a:endParaRPr/>
          </a:p>
        </p:txBody>
      </p:sp>
      <p:graphicFrame>
        <p:nvGraphicFramePr>
          <p:cNvPr id="226" name="Google Shape;226;p10"/>
          <p:cNvGraphicFramePr/>
          <p:nvPr/>
        </p:nvGraphicFramePr>
        <p:xfrm>
          <a:off x="3048000" y="2793830"/>
          <a:ext cx="3000000" cy="3000000"/>
        </p:xfrm>
        <a:graphic>
          <a:graphicData uri="http://schemas.openxmlformats.org/drawingml/2006/table">
            <a:tbl>
              <a:tblPr bandRow="1" firstCol="1" firstRow="1">
                <a:noFill/>
                <a:tableStyleId>{834FC3B6-04CE-47C6-9B8F-987D0D960885}</a:tableStyleId>
              </a:tblPr>
              <a:tblGrid>
                <a:gridCol w="2019500"/>
                <a:gridCol w="2019500"/>
                <a:gridCol w="2019500"/>
              </a:tblGrid>
              <a:tr h="243200">
                <a:tc>
                  <a:txBody>
                    <a:bodyPr/>
                    <a:lstStyle/>
                    <a:p>
                      <a:pPr indent="457200" lvl="0" marL="0" marR="0" rtl="0" algn="l">
                        <a:lnSpc>
                          <a:spcPct val="163043"/>
                        </a:lnSpc>
                        <a:spcBef>
                          <a:spcPts val="0"/>
                        </a:spcBef>
                        <a:spcAft>
                          <a:spcPts val="0"/>
                        </a:spcAft>
                        <a:buNone/>
                      </a:pPr>
                      <a:r>
                        <a:rPr lang="en-US" sz="1150" u="none" cap="none" strike="noStrike"/>
                        <a:t>Initiative</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Target</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63043"/>
                        </a:lnSpc>
                        <a:spcBef>
                          <a:spcPts val="0"/>
                        </a:spcBef>
                        <a:spcAft>
                          <a:spcPts val="0"/>
                        </a:spcAft>
                        <a:buNone/>
                      </a:pPr>
                      <a:r>
                        <a:rPr lang="en-US" sz="1150" u="none" cap="none" strike="noStrike"/>
                        <a:t>Impact</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r>
              <a:tr h="464175">
                <a:tc>
                  <a:txBody>
                    <a:bodyPr/>
                    <a:lstStyle/>
                    <a:p>
                      <a:pPr indent="457200" lvl="0" marL="0" marR="0" rtl="0" algn="l">
                        <a:lnSpc>
                          <a:spcPct val="163043"/>
                        </a:lnSpc>
                        <a:spcBef>
                          <a:spcPts val="0"/>
                        </a:spcBef>
                        <a:spcAft>
                          <a:spcPts val="0"/>
                        </a:spcAft>
                        <a:buNone/>
                      </a:pPr>
                      <a:r>
                        <a:rPr lang="en-US" sz="1150" u="none" cap="none" strike="noStrike"/>
                        <a:t>Change4Life (England)</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Childhood obesity</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63043"/>
                        </a:lnSpc>
                        <a:spcBef>
                          <a:spcPts val="0"/>
                        </a:spcBef>
                        <a:spcAft>
                          <a:spcPts val="0"/>
                        </a:spcAft>
                        <a:buNone/>
                      </a:pPr>
                      <a:r>
                        <a:rPr lang="en-US" sz="1150" u="none" cap="none" strike="noStrike"/>
                        <a:t>High awareness, mixed behaviour change</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r h="243200">
                <a:tc>
                  <a:txBody>
                    <a:bodyPr/>
                    <a:lstStyle/>
                    <a:p>
                      <a:pPr indent="457200" lvl="0" marL="0" marR="0" rtl="0" algn="l">
                        <a:lnSpc>
                          <a:spcPct val="163043"/>
                        </a:lnSpc>
                        <a:spcBef>
                          <a:spcPts val="0"/>
                        </a:spcBef>
                        <a:spcAft>
                          <a:spcPts val="0"/>
                        </a:spcAft>
                        <a:buNone/>
                      </a:pPr>
                      <a:r>
                        <a:rPr lang="en-US" sz="1150" u="none" cap="none" strike="noStrike"/>
                        <a:t>Help Us Help You (NHS)</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Early cancer diagnosis</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63043"/>
                        </a:lnSpc>
                        <a:spcBef>
                          <a:spcPts val="0"/>
                        </a:spcBef>
                        <a:spcAft>
                          <a:spcPts val="0"/>
                        </a:spcAft>
                        <a:buNone/>
                      </a:pPr>
                      <a:r>
                        <a:rPr lang="en-US" sz="1150" u="none" cap="none" strike="noStrike"/>
                        <a:t>15% increase in early-stage diagnoses</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r h="464175">
                <a:tc>
                  <a:txBody>
                    <a:bodyPr/>
                    <a:lstStyle/>
                    <a:p>
                      <a:pPr indent="457200" lvl="0" marL="0" marR="0" rtl="0" algn="l">
                        <a:lnSpc>
                          <a:spcPct val="163043"/>
                        </a:lnSpc>
                        <a:spcBef>
                          <a:spcPts val="0"/>
                        </a:spcBef>
                        <a:spcAft>
                          <a:spcPts val="0"/>
                        </a:spcAft>
                        <a:buNone/>
                      </a:pPr>
                      <a:r>
                        <a:rPr lang="en-US" sz="1150" u="none" cap="none" strike="noStrike"/>
                        <a:t>Healthy Weight: Healthy Wales (2022)</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National obesity strategy</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c>
                  <a:txBody>
                    <a:bodyPr/>
                    <a:lstStyle/>
                    <a:p>
                      <a:pPr indent="457200" lvl="0" marL="0" marR="0" rtl="0" algn="l">
                        <a:lnSpc>
                          <a:spcPct val="163043"/>
                        </a:lnSpc>
                        <a:spcBef>
                          <a:spcPts val="0"/>
                        </a:spcBef>
                        <a:spcAft>
                          <a:spcPts val="0"/>
                        </a:spcAft>
                        <a:buNone/>
                      </a:pPr>
                      <a:r>
                        <a:rPr lang="en-US" sz="1150" u="none" cap="none" strike="noStrike"/>
                        <a:t>Long-term, not yet fully evaluated</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bl>
          </a:graphicData>
        </a:graphic>
      </p:graphicFrame>
      <p:sp>
        <p:nvSpPr>
          <p:cNvPr id="227" name="Google Shape;227;p10"/>
          <p:cNvSpPr/>
          <p:nvPr/>
        </p:nvSpPr>
        <p:spPr>
          <a:xfrm>
            <a:off x="3262057" y="2285999"/>
            <a:ext cx="5112297" cy="507831"/>
          </a:xfrm>
          <a:prstGeom prst="rect">
            <a:avLst/>
          </a:prstGeom>
          <a:noFill/>
          <a:ln>
            <a:noFill/>
          </a:ln>
        </p:spPr>
        <p:txBody>
          <a:bodyPr anchorCtr="0" anchor="t" bIns="45700" lIns="91425" spcFirstLastPara="1" rIns="91425" wrap="square" tIns="45700">
            <a:spAutoFit/>
          </a:bodyPr>
          <a:lstStyle/>
          <a:p>
            <a:pPr indent="457200" lvl="0" marL="0" marR="0" rtl="0" algn="l">
              <a:lnSpc>
                <a:spcPct val="150000"/>
              </a:lnSpc>
              <a:spcBef>
                <a:spcPts val="0"/>
              </a:spcBef>
              <a:spcAft>
                <a:spcPts val="0"/>
              </a:spcAft>
              <a:buNone/>
            </a:pPr>
            <a:r>
              <a:rPr b="1" i="0" lang="en-US" sz="1800" u="none" cap="none" strike="noStrike">
                <a:solidFill>
                  <a:srgbClr val="0F1115"/>
                </a:solidFill>
                <a:latin typeface="Quattrocento Sans"/>
                <a:ea typeface="Quattrocento Sans"/>
                <a:cs typeface="Quattrocento Sans"/>
                <a:sym typeface="Quattrocento Sans"/>
              </a:rPr>
              <a:t>Examples of UK Public Health Campaigns</a:t>
            </a:r>
            <a:endParaRPr b="0" i="0" sz="1800" u="none" cap="none" strike="noStrike">
              <a:solidFill>
                <a:srgbClr val="000000"/>
              </a:solidFill>
              <a:latin typeface="Times New Roman"/>
              <a:ea typeface="Times New Roman"/>
              <a:cs typeface="Times New Roman"/>
              <a:sym typeface="Times New Roman"/>
            </a:endParaRPr>
          </a:p>
        </p:txBody>
      </p:sp>
      <p:sp>
        <p:nvSpPr>
          <p:cNvPr id="228" name="Google Shape;228;p10"/>
          <p:cNvSpPr/>
          <p:nvPr/>
        </p:nvSpPr>
        <p:spPr>
          <a:xfrm>
            <a:off x="1400536" y="5161366"/>
            <a:ext cx="9062977" cy="873572"/>
          </a:xfrm>
          <a:prstGeom prst="rect">
            <a:avLst/>
          </a:prstGeom>
          <a:noFill/>
          <a:ln>
            <a:noFill/>
          </a:ln>
        </p:spPr>
        <p:txBody>
          <a:bodyPr anchorCtr="0" anchor="t" bIns="45700" lIns="91425" spcFirstLastPara="1" rIns="91425" wrap="square" tIns="45700">
            <a:spAutoFit/>
          </a:bodyPr>
          <a:lstStyle/>
          <a:p>
            <a:pPr indent="-285750" lvl="0" marL="285750" marR="0" rtl="0" algn="just">
              <a:lnSpc>
                <a:spcPct val="150000"/>
              </a:lnSpc>
              <a:spcBef>
                <a:spcPts val="0"/>
              </a:spcBef>
              <a:spcAft>
                <a:spcPts val="0"/>
              </a:spcAft>
              <a:buClr>
                <a:schemeClr val="dk1"/>
              </a:buClr>
              <a:buSzPts val="1800"/>
              <a:buFont typeface="Arial"/>
              <a:buChar char="•"/>
            </a:pPr>
            <a:r>
              <a:rPr b="1" i="0" lang="en-US" sz="1800" u="none" cap="none" strike="noStrike">
                <a:solidFill>
                  <a:schemeClr val="dk1"/>
                </a:solidFill>
                <a:latin typeface="Times New Roman"/>
                <a:ea typeface="Times New Roman"/>
                <a:cs typeface="Times New Roman"/>
                <a:sym typeface="Times New Roman"/>
              </a:rPr>
              <a:t>Key point: </a:t>
            </a:r>
            <a:r>
              <a:rPr b="0" i="0" lang="en-US" sz="1800" u="none" cap="none" strike="noStrike">
                <a:solidFill>
                  <a:schemeClr val="dk1"/>
                </a:solidFill>
                <a:latin typeface="Times New Roman"/>
                <a:ea typeface="Times New Roman"/>
                <a:cs typeface="Times New Roman"/>
                <a:sym typeface="Times New Roman"/>
              </a:rPr>
              <a:t>Awareness campaigns are essential, but not enough, unless complemented with environmental changes (e.g. food costing, urban design).</a:t>
            </a:r>
            <a:endParaRPr b="0" i="0" sz="18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3" name="Shape 233"/>
        <p:cNvGrpSpPr/>
        <p:nvPr/>
      </p:nvGrpSpPr>
      <p:grpSpPr>
        <a:xfrm>
          <a:off x="0" y="0"/>
          <a:ext cx="0" cy="0"/>
          <a:chOff x="0" y="0"/>
          <a:chExt cx="0" cy="0"/>
        </a:xfrm>
      </p:grpSpPr>
      <p:sp>
        <p:nvSpPr>
          <p:cNvPr id="234" name="Google Shape;234;p11"/>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Equity and Access</a:t>
            </a:r>
            <a:endParaRPr/>
          </a:p>
        </p:txBody>
      </p:sp>
      <p:graphicFrame>
        <p:nvGraphicFramePr>
          <p:cNvPr id="235" name="Google Shape;235;p11"/>
          <p:cNvGraphicFramePr/>
          <p:nvPr/>
        </p:nvGraphicFramePr>
        <p:xfrm>
          <a:off x="2514600" y="2895600"/>
          <a:ext cx="3000000" cy="3000000"/>
        </p:xfrm>
        <a:graphic>
          <a:graphicData uri="http://schemas.openxmlformats.org/drawingml/2006/table">
            <a:tbl>
              <a:tblPr bandRow="1" firstCol="1" firstRow="1">
                <a:noFill/>
                <a:tableStyleId>{834FC3B6-04CE-47C6-9B8F-987D0D960885}</a:tableStyleId>
              </a:tblPr>
              <a:tblGrid>
                <a:gridCol w="3581400"/>
                <a:gridCol w="3581400"/>
              </a:tblGrid>
              <a:tr h="146050">
                <a:tc>
                  <a:txBody>
                    <a:bodyPr/>
                    <a:lstStyle/>
                    <a:p>
                      <a:pPr indent="457200" lvl="0" marL="0" marR="0" rtl="0" algn="l">
                        <a:lnSpc>
                          <a:spcPct val="163043"/>
                        </a:lnSpc>
                        <a:spcBef>
                          <a:spcPts val="0"/>
                        </a:spcBef>
                        <a:spcAft>
                          <a:spcPts val="0"/>
                        </a:spcAft>
                        <a:buNone/>
                      </a:pPr>
                      <a:r>
                        <a:rPr lang="en-US" sz="1150" u="none" cap="none" strike="noStrike"/>
                        <a:t>Factor</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Inequality</a:t>
                      </a:r>
                      <a:endParaRPr sz="1200" u="none" cap="none" strike="noStrike">
                        <a:solidFill>
                          <a:srgbClr val="000000"/>
                        </a:solidFill>
                        <a:latin typeface="Times New Roman"/>
                        <a:ea typeface="Times New Roman"/>
                        <a:cs typeface="Times New Roman"/>
                        <a:sym typeface="Times New Roman"/>
                      </a:endParaRPr>
                    </a:p>
                  </a:txBody>
                  <a:tcPr marT="95250" marB="95250" marR="152400" marL="152400" anchor="ctr"/>
                </a:tc>
              </a:tr>
              <a:tr h="146050">
                <a:tc>
                  <a:txBody>
                    <a:bodyPr/>
                    <a:lstStyle/>
                    <a:p>
                      <a:pPr indent="457200" lvl="0" marL="0" marR="0" rtl="0" algn="l">
                        <a:lnSpc>
                          <a:spcPct val="163043"/>
                        </a:lnSpc>
                        <a:spcBef>
                          <a:spcPts val="0"/>
                        </a:spcBef>
                        <a:spcAft>
                          <a:spcPts val="0"/>
                        </a:spcAft>
                        <a:buNone/>
                      </a:pPr>
                      <a:r>
                        <a:rPr lang="en-US" sz="1150" u="none" cap="none" strike="noStrike"/>
                        <a:t>Deprivation</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Life expectancy gap: 8-10 years (ONS, 2025)</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r h="146050">
                <a:tc>
                  <a:txBody>
                    <a:bodyPr/>
                    <a:lstStyle/>
                    <a:p>
                      <a:pPr indent="457200" lvl="0" marL="0" marR="0" rtl="0" algn="l">
                        <a:lnSpc>
                          <a:spcPct val="163043"/>
                        </a:lnSpc>
                        <a:spcBef>
                          <a:spcPts val="0"/>
                        </a:spcBef>
                        <a:spcAft>
                          <a:spcPts val="0"/>
                        </a:spcAft>
                        <a:buNone/>
                      </a:pPr>
                      <a:r>
                        <a:rPr lang="en-US" sz="1150" u="none" cap="none" strike="noStrike"/>
                        <a:t>Ethnicity</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Black women 4x more likely to die in pregnancy (MBRRACE, 2022)</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r h="146050">
                <a:tc>
                  <a:txBody>
                    <a:bodyPr/>
                    <a:lstStyle/>
                    <a:p>
                      <a:pPr indent="457200" lvl="0" marL="0" marR="0" rtl="0" algn="l">
                        <a:lnSpc>
                          <a:spcPct val="163043"/>
                        </a:lnSpc>
                        <a:spcBef>
                          <a:spcPts val="0"/>
                        </a:spcBef>
                        <a:spcAft>
                          <a:spcPts val="0"/>
                        </a:spcAft>
                        <a:buNone/>
                      </a:pPr>
                      <a:r>
                        <a:rPr lang="en-US" sz="1150" u="none" cap="none" strike="noStrike"/>
                        <a:t>Rurality</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Reduced access to specialist care</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r h="146050">
                <a:tc>
                  <a:txBody>
                    <a:bodyPr/>
                    <a:lstStyle/>
                    <a:p>
                      <a:pPr indent="457200" lvl="0" marL="0" marR="0" rtl="0" algn="l">
                        <a:lnSpc>
                          <a:spcPct val="163043"/>
                        </a:lnSpc>
                        <a:spcBef>
                          <a:spcPts val="0"/>
                        </a:spcBef>
                        <a:spcAft>
                          <a:spcPts val="0"/>
                        </a:spcAft>
                        <a:buNone/>
                      </a:pPr>
                      <a:r>
                        <a:rPr lang="en-US" sz="1150" u="none" cap="none" strike="noStrike"/>
                        <a:t>Disability</a:t>
                      </a:r>
                      <a:endParaRPr sz="1200" u="none" cap="none" strike="noStrike">
                        <a:solidFill>
                          <a:srgbClr val="000000"/>
                        </a:solidFill>
                        <a:latin typeface="Times New Roman"/>
                        <a:ea typeface="Times New Roman"/>
                        <a:cs typeface="Times New Roman"/>
                        <a:sym typeface="Times New Roman"/>
                      </a:endParaRPr>
                    </a:p>
                  </a:txBody>
                  <a:tcPr marT="95250" marB="95250" marR="152400" marL="0" anchor="ctr"/>
                </a:tc>
                <a:tc>
                  <a:txBody>
                    <a:bodyPr/>
                    <a:lstStyle/>
                    <a:p>
                      <a:pPr indent="457200" lvl="0" marL="0" marR="0" rtl="0" algn="l">
                        <a:lnSpc>
                          <a:spcPct val="163043"/>
                        </a:lnSpc>
                        <a:spcBef>
                          <a:spcPts val="0"/>
                        </a:spcBef>
                        <a:spcAft>
                          <a:spcPts val="0"/>
                        </a:spcAft>
                        <a:buNone/>
                      </a:pPr>
                      <a:r>
                        <a:rPr lang="en-US" sz="1150" u="none" cap="none" strike="noStrike"/>
                        <a:t>Worse health outcomes across nearly all measures</a:t>
                      </a:r>
                      <a:endParaRPr sz="1200" u="none" cap="none" strike="noStrike">
                        <a:solidFill>
                          <a:srgbClr val="000000"/>
                        </a:solidFill>
                        <a:latin typeface="Times New Roman"/>
                        <a:ea typeface="Times New Roman"/>
                        <a:cs typeface="Times New Roman"/>
                        <a:sym typeface="Times New Roman"/>
                      </a:endParaRPr>
                    </a:p>
                  </a:txBody>
                  <a:tcPr marT="95250" marB="95250" marR="0" marL="152400" anchor="ctr"/>
                </a:tc>
              </a:tr>
            </a:tbl>
          </a:graphicData>
        </a:graphic>
      </p:graphicFrame>
      <p:sp>
        <p:nvSpPr>
          <p:cNvPr id="236" name="Google Shape;236;p11"/>
          <p:cNvSpPr/>
          <p:nvPr/>
        </p:nvSpPr>
        <p:spPr>
          <a:xfrm>
            <a:off x="3693739" y="2467513"/>
            <a:ext cx="4804520" cy="507831"/>
          </a:xfrm>
          <a:prstGeom prst="rect">
            <a:avLst/>
          </a:prstGeom>
          <a:noFill/>
          <a:ln>
            <a:noFill/>
          </a:ln>
        </p:spPr>
        <p:txBody>
          <a:bodyPr anchorCtr="0" anchor="t" bIns="45700" lIns="91425" spcFirstLastPara="1" rIns="91425" wrap="square" tIns="45700">
            <a:spAutoFit/>
          </a:bodyPr>
          <a:lstStyle/>
          <a:p>
            <a:pPr indent="457200" lvl="0" marL="0" marR="0" rtl="0" algn="l">
              <a:lnSpc>
                <a:spcPct val="150000"/>
              </a:lnSpc>
              <a:spcBef>
                <a:spcPts val="0"/>
              </a:spcBef>
              <a:spcAft>
                <a:spcPts val="0"/>
              </a:spcAft>
              <a:buNone/>
            </a:pPr>
            <a:r>
              <a:rPr b="1" i="0" lang="en-US" sz="1800" u="none" cap="none" strike="noStrike">
                <a:solidFill>
                  <a:srgbClr val="0F1115"/>
                </a:solidFill>
                <a:latin typeface="Quattrocento Sans"/>
                <a:ea typeface="Quattrocento Sans"/>
                <a:cs typeface="Quattrocento Sans"/>
                <a:sym typeface="Quattrocento Sans"/>
              </a:rPr>
              <a:t>Persistent Disparities in UK Healthcare</a:t>
            </a:r>
            <a:endParaRPr b="0" i="0" sz="1800" u="none" cap="none" strike="noStrike">
              <a:solidFill>
                <a:srgbClr val="000000"/>
              </a:solidFill>
              <a:latin typeface="Times New Roman"/>
              <a:ea typeface="Times New Roman"/>
              <a:cs typeface="Times New Roman"/>
              <a:sym typeface="Times New Roman"/>
            </a:endParaRPr>
          </a:p>
        </p:txBody>
      </p:sp>
      <p:sp>
        <p:nvSpPr>
          <p:cNvPr id="237" name="Google Shape;237;p11"/>
          <p:cNvSpPr/>
          <p:nvPr/>
        </p:nvSpPr>
        <p:spPr>
          <a:xfrm>
            <a:off x="1295402" y="5339381"/>
            <a:ext cx="9202836" cy="861774"/>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600"/>
              <a:buFont typeface="Arial"/>
              <a:buChar char="•"/>
            </a:pPr>
            <a:r>
              <a:rPr b="1" i="0" lang="en-US" sz="1600" u="none" cap="none" strike="noStrike">
                <a:solidFill>
                  <a:schemeClr val="dk1"/>
                </a:solidFill>
                <a:latin typeface="Times New Roman"/>
                <a:ea typeface="Times New Roman"/>
                <a:cs typeface="Times New Roman"/>
                <a:sym typeface="Times New Roman"/>
              </a:rPr>
              <a:t>Interventions: </a:t>
            </a:r>
            <a:r>
              <a:rPr b="0" i="0" lang="en-US" sz="1600" u="none" cap="none" strike="noStrike">
                <a:solidFill>
                  <a:schemeClr val="dk1"/>
                </a:solidFill>
                <a:latin typeface="Times New Roman"/>
                <a:ea typeface="Times New Roman"/>
                <a:cs typeface="Times New Roman"/>
                <a:sym typeface="Times New Roman"/>
              </a:rPr>
              <a:t>NHS Constitution (universal access), targeted community health workers, dementia friendly communities.</a:t>
            </a:r>
            <a:endParaRPr b="0" i="0" sz="1600" u="none" cap="none" strike="noStrike">
              <a:solidFill>
                <a:schemeClr val="dk1"/>
              </a:solidFill>
              <a:latin typeface="Times New Roman"/>
              <a:ea typeface="Times New Roman"/>
              <a:cs typeface="Times New Roman"/>
              <a:sym typeface="Times New Roman"/>
            </a:endParaRPr>
          </a:p>
          <a:p>
            <a:pPr indent="-285750" lvl="0" marL="285750" marR="0" rtl="0" algn="l">
              <a:spcBef>
                <a:spcPts val="0"/>
              </a:spcBef>
              <a:spcAft>
                <a:spcPts val="0"/>
              </a:spcAft>
              <a:buClr>
                <a:schemeClr val="dk1"/>
              </a:buClr>
              <a:buSzPts val="1600"/>
              <a:buFont typeface="Arial"/>
              <a:buChar char="•"/>
            </a:pPr>
            <a:r>
              <a:rPr b="1" i="0" lang="en-US" sz="1600" u="none" cap="none" strike="noStrike">
                <a:solidFill>
                  <a:schemeClr val="dk1"/>
                </a:solidFill>
                <a:latin typeface="Times New Roman"/>
                <a:ea typeface="Times New Roman"/>
                <a:cs typeface="Times New Roman"/>
                <a:sym typeface="Times New Roman"/>
              </a:rPr>
              <a:t>Gap still exists: </a:t>
            </a:r>
            <a:r>
              <a:rPr b="0" i="0" lang="en-US" sz="1600" u="none" cap="none" strike="noStrike">
                <a:solidFill>
                  <a:schemeClr val="dk1"/>
                </a:solidFill>
                <a:latin typeface="Times New Roman"/>
                <a:ea typeface="Times New Roman"/>
                <a:cs typeface="Times New Roman"/>
                <a:sym typeface="Times New Roman"/>
              </a:rPr>
              <a:t>Access is not equal outcomes.</a:t>
            </a:r>
            <a:endParaRPr b="0" i="0" sz="16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12"/>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What's Working &amp; What's Not</a:t>
            </a:r>
            <a:endParaRPr/>
          </a:p>
        </p:txBody>
      </p:sp>
      <p:sp>
        <p:nvSpPr>
          <p:cNvPr id="244" name="Google Shape;244;p12"/>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fontScale="62500" lnSpcReduction="20000"/>
          </a:bodyPr>
          <a:lstStyle/>
          <a:p>
            <a:pPr indent="0" lvl="0" marL="0" rtl="0" algn="ctr">
              <a:spcBef>
                <a:spcPts val="0"/>
              </a:spcBef>
              <a:spcAft>
                <a:spcPts val="0"/>
              </a:spcAft>
              <a:buSzPct val="115000"/>
              <a:buNone/>
            </a:pPr>
            <a:r>
              <a:rPr b="1" i="1" lang="en-US"/>
              <a:t>A critical evaluation of progress to date is required.A critical evaluation of progress to date is required.</a:t>
            </a:r>
            <a:endParaRPr b="1" i="1"/>
          </a:p>
          <a:p>
            <a:pPr indent="0" lvl="0" marL="0" rtl="0" algn="l">
              <a:spcBef>
                <a:spcPts val="900"/>
              </a:spcBef>
              <a:spcAft>
                <a:spcPts val="0"/>
              </a:spcAft>
              <a:buSzPct val="115000"/>
              <a:buNone/>
            </a:pPr>
            <a:r>
              <a:rPr b="1" lang="en-US"/>
              <a:t>Working:</a:t>
            </a:r>
            <a:endParaRPr b="1"/>
          </a:p>
          <a:p>
            <a:pPr indent="-285750" lvl="0" marL="285750" rtl="0" algn="l">
              <a:spcBef>
                <a:spcPts val="900"/>
              </a:spcBef>
              <a:spcAft>
                <a:spcPts val="0"/>
              </a:spcAft>
              <a:buSzPct val="115000"/>
              <a:buChar char="•"/>
            </a:pPr>
            <a:r>
              <a:rPr lang="en-US"/>
              <a:t>Social prescribing models (ABUHB, 2024)</a:t>
            </a:r>
            <a:endParaRPr/>
          </a:p>
          <a:p>
            <a:pPr indent="-285750" lvl="0" marL="285750" rtl="0" algn="l">
              <a:spcBef>
                <a:spcPts val="900"/>
              </a:spcBef>
              <a:spcAft>
                <a:spcPts val="0"/>
              </a:spcAft>
              <a:buSzPct val="115000"/>
              <a:buChar char="•"/>
            </a:pPr>
            <a:r>
              <a:rPr lang="en-US"/>
              <a:t>Telehealth adoption post-COVID</a:t>
            </a:r>
            <a:endParaRPr/>
          </a:p>
          <a:p>
            <a:pPr indent="-285750" lvl="0" marL="285750" rtl="0" algn="l">
              <a:spcBef>
                <a:spcPts val="900"/>
              </a:spcBef>
              <a:spcAft>
                <a:spcPts val="0"/>
              </a:spcAft>
              <a:buSzPct val="115000"/>
              <a:buChar char="•"/>
            </a:pPr>
            <a:r>
              <a:rPr lang="en-US"/>
              <a:t>Prevention in terminology (NHS Long Term Plan)</a:t>
            </a:r>
            <a:endParaRPr/>
          </a:p>
          <a:p>
            <a:pPr indent="0" lvl="0" marL="0" rtl="0" algn="l">
              <a:spcBef>
                <a:spcPts val="900"/>
              </a:spcBef>
              <a:spcAft>
                <a:spcPts val="0"/>
              </a:spcAft>
              <a:buSzPct val="115000"/>
              <a:buNone/>
            </a:pPr>
            <a:r>
              <a:rPr b="1" lang="en-US"/>
              <a:t>Not Working:</a:t>
            </a:r>
            <a:endParaRPr b="1"/>
          </a:p>
          <a:p>
            <a:pPr indent="-285750" lvl="0" marL="285750" rtl="0" algn="l">
              <a:spcBef>
                <a:spcPts val="900"/>
              </a:spcBef>
              <a:spcAft>
                <a:spcPts val="0"/>
              </a:spcAft>
              <a:buSzPct val="115000"/>
              <a:buChar char="•"/>
            </a:pPr>
            <a:r>
              <a:rPr lang="en-US"/>
              <a:t>There is a lack of investment in prevention as opposed to treatment (King's Fund, 2025)</a:t>
            </a:r>
            <a:endParaRPr/>
          </a:p>
          <a:p>
            <a:pPr indent="-285750" lvl="0" marL="285750" rtl="0" algn="l">
              <a:spcBef>
                <a:spcPts val="900"/>
              </a:spcBef>
              <a:spcAft>
                <a:spcPts val="0"/>
              </a:spcAft>
              <a:buSzPct val="115000"/>
              <a:buChar char="•"/>
            </a:pPr>
            <a:r>
              <a:rPr lang="en-US"/>
              <a:t>An integrated approach is not routinely used by all models.</a:t>
            </a:r>
            <a:endParaRPr/>
          </a:p>
          <a:p>
            <a:pPr indent="-285750" lvl="0" marL="285750" rtl="0" algn="l">
              <a:spcBef>
                <a:spcPts val="900"/>
              </a:spcBef>
              <a:spcAft>
                <a:spcPts val="0"/>
              </a:spcAft>
              <a:buSzPct val="115000"/>
              <a:buChar char="•"/>
            </a:pPr>
            <a:r>
              <a:rPr lang="en-US"/>
              <a:t>Worsening inequalities affect health (Marmot, 2020)</a:t>
            </a:r>
            <a:endParaRPr/>
          </a:p>
          <a:p>
            <a:pPr indent="0" lvl="0" marL="0" rtl="0" algn="l">
              <a:spcBef>
                <a:spcPts val="900"/>
              </a:spcBef>
              <a:spcAft>
                <a:spcPts val="0"/>
              </a:spcAft>
              <a:buSzPct val="115000"/>
              <a:buNone/>
            </a:pPr>
            <a:r>
              <a:rPr b="1" lang="en-US"/>
              <a:t>Conclusion: </a:t>
            </a:r>
            <a:r>
              <a:rPr lang="en-US"/>
              <a:t>The intent of a policy is not necessarily the actual reality of a policy. There is still a significant mismatch between policies and patients.</a:t>
            </a:r>
            <a:endParaRPr/>
          </a:p>
          <a:p>
            <a:pPr indent="-176213" lvl="0" marL="285750" rtl="0" algn="l">
              <a:spcBef>
                <a:spcPts val="900"/>
              </a:spcBef>
              <a:spcAft>
                <a:spcPts val="0"/>
              </a:spcAft>
              <a:buSzPct val="115000"/>
              <a:buNone/>
            </a:pPr>
            <a:r>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9" name="Shape 249"/>
        <p:cNvGrpSpPr/>
        <p:nvPr/>
      </p:nvGrpSpPr>
      <p:grpSpPr>
        <a:xfrm>
          <a:off x="0" y="0"/>
          <a:ext cx="0" cy="0"/>
          <a:chOff x="0" y="0"/>
          <a:chExt cx="0" cy="0"/>
        </a:xfrm>
      </p:grpSpPr>
      <p:sp>
        <p:nvSpPr>
          <p:cNvPr id="250" name="Google Shape;250;p13"/>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fontScale="90000"/>
          </a:bodyPr>
          <a:lstStyle/>
          <a:p>
            <a:pPr indent="0" lvl="0" marL="0" rtl="0" algn="ctr">
              <a:spcBef>
                <a:spcPts val="0"/>
              </a:spcBef>
              <a:spcAft>
                <a:spcPts val="0"/>
              </a:spcAft>
              <a:buClr>
                <a:srgbClr val="262626"/>
              </a:buClr>
              <a:buSzPct val="100000"/>
              <a:buFont typeface="Garamond"/>
              <a:buNone/>
            </a:pPr>
            <a:r>
              <a:rPr b="1" lang="en-US"/>
              <a:t>RECOMMENDATIONS FOR IMPROVEMENT (LO2)</a:t>
            </a:r>
            <a:endParaRPr/>
          </a:p>
        </p:txBody>
      </p:sp>
      <p:graphicFrame>
        <p:nvGraphicFramePr>
          <p:cNvPr id="251" name="Google Shape;251;p13"/>
          <p:cNvGraphicFramePr/>
          <p:nvPr/>
        </p:nvGraphicFramePr>
        <p:xfrm>
          <a:off x="2119991" y="2793830"/>
          <a:ext cx="3000000" cy="3000000"/>
        </p:xfrm>
        <a:graphic>
          <a:graphicData uri="http://schemas.openxmlformats.org/drawingml/2006/table">
            <a:tbl>
              <a:tblPr bandRow="1" firstCol="1" firstRow="1">
                <a:noFill/>
                <a:tableStyleId>{834FC3B6-04CE-47C6-9B8F-987D0D960885}</a:tableStyleId>
              </a:tblPr>
              <a:tblGrid>
                <a:gridCol w="1211050"/>
                <a:gridCol w="4615550"/>
                <a:gridCol w="2125425"/>
              </a:tblGrid>
              <a:tr h="307525">
                <a:tc>
                  <a:txBody>
                    <a:bodyPr/>
                    <a:lstStyle/>
                    <a:p>
                      <a:pPr indent="457200" lvl="0" marL="0" marR="0" rtl="0" algn="l">
                        <a:lnSpc>
                          <a:spcPct val="170454"/>
                        </a:lnSpc>
                        <a:spcBef>
                          <a:spcPts val="0"/>
                        </a:spcBef>
                        <a:spcAft>
                          <a:spcPts val="0"/>
                        </a:spcAft>
                        <a:buNone/>
                      </a:pPr>
                      <a:r>
                        <a:rPr lang="en-US" sz="1100" u="none" cap="none" strike="noStrike"/>
                        <a:t>#</a:t>
                      </a:r>
                      <a:endParaRPr sz="1200" u="none" cap="none" strike="noStrike">
                        <a:solidFill>
                          <a:srgbClr val="000000"/>
                        </a:solidFill>
                        <a:latin typeface="Times New Roman"/>
                        <a:ea typeface="Times New Roman"/>
                        <a:cs typeface="Times New Roman"/>
                        <a:sym typeface="Times New Roman"/>
                      </a:endParaRPr>
                    </a:p>
                  </a:txBody>
                  <a:tcPr marT="60250" marB="60250" marR="96400" marL="0" anchor="ctr"/>
                </a:tc>
                <a:tc>
                  <a:txBody>
                    <a:bodyPr/>
                    <a:lstStyle/>
                    <a:p>
                      <a:pPr indent="457200" lvl="0" marL="0" marR="0" rtl="0" algn="l">
                        <a:lnSpc>
                          <a:spcPct val="170454"/>
                        </a:lnSpc>
                        <a:spcBef>
                          <a:spcPts val="0"/>
                        </a:spcBef>
                        <a:spcAft>
                          <a:spcPts val="0"/>
                        </a:spcAft>
                        <a:buNone/>
                      </a:pPr>
                      <a:r>
                        <a:rPr lang="en-US" sz="1100" u="none" cap="none" strike="noStrike"/>
                        <a:t>Recommendation</a:t>
                      </a:r>
                      <a:endParaRPr sz="1200" u="none" cap="none" strike="noStrike">
                        <a:solidFill>
                          <a:srgbClr val="000000"/>
                        </a:solidFill>
                        <a:latin typeface="Times New Roman"/>
                        <a:ea typeface="Times New Roman"/>
                        <a:cs typeface="Times New Roman"/>
                        <a:sym typeface="Times New Roman"/>
                      </a:endParaRPr>
                    </a:p>
                  </a:txBody>
                  <a:tcPr marT="60250" marB="60250" marR="96400" marL="96400" anchor="ctr"/>
                </a:tc>
                <a:tc>
                  <a:txBody>
                    <a:bodyPr/>
                    <a:lstStyle/>
                    <a:p>
                      <a:pPr indent="457200" lvl="0" marL="0" marR="0" rtl="0" algn="l">
                        <a:lnSpc>
                          <a:spcPct val="170454"/>
                        </a:lnSpc>
                        <a:spcBef>
                          <a:spcPts val="0"/>
                        </a:spcBef>
                        <a:spcAft>
                          <a:spcPts val="0"/>
                        </a:spcAft>
                        <a:buNone/>
                      </a:pPr>
                      <a:r>
                        <a:rPr lang="en-US" sz="1100" u="none" cap="none" strike="noStrike"/>
                        <a:t>Evidence</a:t>
                      </a:r>
                      <a:endParaRPr sz="1200" u="none" cap="none" strike="noStrike">
                        <a:solidFill>
                          <a:srgbClr val="000000"/>
                        </a:solidFill>
                        <a:latin typeface="Times New Roman"/>
                        <a:ea typeface="Times New Roman"/>
                        <a:cs typeface="Times New Roman"/>
                        <a:sym typeface="Times New Roman"/>
                      </a:endParaRPr>
                    </a:p>
                  </a:txBody>
                  <a:tcPr marT="60250" marB="60250" marR="96400" marL="96400" anchor="ctr"/>
                </a:tc>
              </a:tr>
              <a:tr h="592650">
                <a:tc>
                  <a:txBody>
                    <a:bodyPr/>
                    <a:lstStyle/>
                    <a:p>
                      <a:pPr indent="457200" lvl="0" marL="0" marR="0" rtl="0" algn="l">
                        <a:lnSpc>
                          <a:spcPct val="170454"/>
                        </a:lnSpc>
                        <a:spcBef>
                          <a:spcPts val="0"/>
                        </a:spcBef>
                        <a:spcAft>
                          <a:spcPts val="0"/>
                        </a:spcAft>
                        <a:buNone/>
                      </a:pPr>
                      <a:r>
                        <a:rPr lang="en-US" sz="1100" u="none" cap="none" strike="noStrike"/>
                        <a:t>1</a:t>
                      </a:r>
                      <a:endParaRPr sz="1200" u="none" cap="none" strike="noStrike">
                        <a:solidFill>
                          <a:srgbClr val="000000"/>
                        </a:solidFill>
                        <a:latin typeface="Times New Roman"/>
                        <a:ea typeface="Times New Roman"/>
                        <a:cs typeface="Times New Roman"/>
                        <a:sym typeface="Times New Roman"/>
                      </a:endParaRPr>
                    </a:p>
                  </a:txBody>
                  <a:tcPr marT="60250" marB="60250" marR="96400" marL="0" anchor="ctr"/>
                </a:tc>
                <a:tc>
                  <a:txBody>
                    <a:bodyPr/>
                    <a:lstStyle/>
                    <a:p>
                      <a:pPr indent="457200" lvl="0" marL="0" marR="0" rtl="0" algn="l">
                        <a:lnSpc>
                          <a:spcPct val="170454"/>
                        </a:lnSpc>
                        <a:spcBef>
                          <a:spcPts val="0"/>
                        </a:spcBef>
                        <a:spcAft>
                          <a:spcPts val="0"/>
                        </a:spcAft>
                        <a:buNone/>
                      </a:pPr>
                      <a:r>
                        <a:rPr lang="en-US" sz="1100" u="none" cap="none" strike="noStrike"/>
                        <a:t>Mandatory sustainability impact assessments for all health policies</a:t>
                      </a:r>
                      <a:endParaRPr sz="1200" u="none" cap="none" strike="noStrike">
                        <a:solidFill>
                          <a:srgbClr val="000000"/>
                        </a:solidFill>
                        <a:latin typeface="Times New Roman"/>
                        <a:ea typeface="Times New Roman"/>
                        <a:cs typeface="Times New Roman"/>
                        <a:sym typeface="Times New Roman"/>
                      </a:endParaRPr>
                    </a:p>
                  </a:txBody>
                  <a:tcPr marT="60250" marB="60250" marR="96400" marL="96400" anchor="ctr"/>
                </a:tc>
                <a:tc>
                  <a:txBody>
                    <a:bodyPr/>
                    <a:lstStyle/>
                    <a:p>
                      <a:pPr indent="457200" lvl="0" marL="0" marR="0" rtl="0" algn="l">
                        <a:lnSpc>
                          <a:spcPct val="170454"/>
                        </a:lnSpc>
                        <a:spcBef>
                          <a:spcPts val="0"/>
                        </a:spcBef>
                        <a:spcAft>
                          <a:spcPts val="0"/>
                        </a:spcAft>
                        <a:buNone/>
                      </a:pPr>
                      <a:r>
                        <a:rPr lang="en-US" sz="1100" u="none" cap="none" strike="noStrike"/>
                        <a:t>WHO, 2021</a:t>
                      </a:r>
                      <a:endParaRPr sz="1200" u="none" cap="none" strike="noStrike">
                        <a:solidFill>
                          <a:srgbClr val="000000"/>
                        </a:solidFill>
                        <a:latin typeface="Times New Roman"/>
                        <a:ea typeface="Times New Roman"/>
                        <a:cs typeface="Times New Roman"/>
                        <a:sym typeface="Times New Roman"/>
                      </a:endParaRPr>
                    </a:p>
                  </a:txBody>
                  <a:tcPr marT="60250" marB="60250" marR="0" marL="96400" anchor="ctr"/>
                </a:tc>
              </a:tr>
              <a:tr h="468925">
                <a:tc>
                  <a:txBody>
                    <a:bodyPr/>
                    <a:lstStyle/>
                    <a:p>
                      <a:pPr indent="457200" lvl="0" marL="0" marR="0" rtl="0" algn="l">
                        <a:lnSpc>
                          <a:spcPct val="170454"/>
                        </a:lnSpc>
                        <a:spcBef>
                          <a:spcPts val="0"/>
                        </a:spcBef>
                        <a:spcAft>
                          <a:spcPts val="0"/>
                        </a:spcAft>
                        <a:buNone/>
                      </a:pPr>
                      <a:r>
                        <a:rPr lang="en-US" sz="1100" u="none" cap="none" strike="noStrike"/>
                        <a:t>2</a:t>
                      </a:r>
                      <a:endParaRPr sz="1200" u="none" cap="none" strike="noStrike">
                        <a:solidFill>
                          <a:srgbClr val="000000"/>
                        </a:solidFill>
                        <a:latin typeface="Times New Roman"/>
                        <a:ea typeface="Times New Roman"/>
                        <a:cs typeface="Times New Roman"/>
                        <a:sym typeface="Times New Roman"/>
                      </a:endParaRPr>
                    </a:p>
                  </a:txBody>
                  <a:tcPr marT="60250" marB="60250" marR="96400" marL="0" anchor="ctr"/>
                </a:tc>
                <a:tc>
                  <a:txBody>
                    <a:bodyPr/>
                    <a:lstStyle/>
                    <a:p>
                      <a:pPr indent="457200" lvl="0" marL="0" marR="0" rtl="0" algn="l">
                        <a:lnSpc>
                          <a:spcPct val="170454"/>
                        </a:lnSpc>
                        <a:spcBef>
                          <a:spcPts val="0"/>
                        </a:spcBef>
                        <a:spcAft>
                          <a:spcPts val="0"/>
                        </a:spcAft>
                        <a:buNone/>
                      </a:pPr>
                      <a:r>
                        <a:rPr lang="en-US" sz="1100" u="none" cap="none" strike="noStrike"/>
                        <a:t>Ring-fence 15% of NHS budget for prevention</a:t>
                      </a:r>
                      <a:endParaRPr sz="1200" u="none" cap="none" strike="noStrike">
                        <a:solidFill>
                          <a:srgbClr val="000000"/>
                        </a:solidFill>
                        <a:latin typeface="Times New Roman"/>
                        <a:ea typeface="Times New Roman"/>
                        <a:cs typeface="Times New Roman"/>
                        <a:sym typeface="Times New Roman"/>
                      </a:endParaRPr>
                    </a:p>
                  </a:txBody>
                  <a:tcPr marT="60250" marB="60250" marR="96400" marL="96400" anchor="ctr"/>
                </a:tc>
                <a:tc>
                  <a:txBody>
                    <a:bodyPr/>
                    <a:lstStyle/>
                    <a:p>
                      <a:pPr indent="457200" lvl="0" marL="0" marR="0" rtl="0" algn="l">
                        <a:lnSpc>
                          <a:spcPct val="170454"/>
                        </a:lnSpc>
                        <a:spcBef>
                          <a:spcPts val="0"/>
                        </a:spcBef>
                        <a:spcAft>
                          <a:spcPts val="0"/>
                        </a:spcAft>
                        <a:buNone/>
                      </a:pPr>
                      <a:r>
                        <a:rPr lang="en-US" sz="1100" u="none" cap="none" strike="noStrike"/>
                        <a:t>Marmot, 2020</a:t>
                      </a:r>
                      <a:endParaRPr sz="1200" u="none" cap="none" strike="noStrike">
                        <a:solidFill>
                          <a:srgbClr val="000000"/>
                        </a:solidFill>
                        <a:latin typeface="Times New Roman"/>
                        <a:ea typeface="Times New Roman"/>
                        <a:cs typeface="Times New Roman"/>
                        <a:sym typeface="Times New Roman"/>
                      </a:endParaRPr>
                    </a:p>
                  </a:txBody>
                  <a:tcPr marT="60250" marB="60250" marR="0" marL="96400" anchor="ctr"/>
                </a:tc>
              </a:tr>
              <a:tr h="345175">
                <a:tc>
                  <a:txBody>
                    <a:bodyPr/>
                    <a:lstStyle/>
                    <a:p>
                      <a:pPr indent="457200" lvl="0" marL="0" marR="0" rtl="0" algn="l">
                        <a:lnSpc>
                          <a:spcPct val="170454"/>
                        </a:lnSpc>
                        <a:spcBef>
                          <a:spcPts val="0"/>
                        </a:spcBef>
                        <a:spcAft>
                          <a:spcPts val="0"/>
                        </a:spcAft>
                        <a:buNone/>
                      </a:pPr>
                      <a:r>
                        <a:rPr lang="en-US" sz="1100" u="none" cap="none" strike="noStrike"/>
                        <a:t>3</a:t>
                      </a:r>
                      <a:endParaRPr sz="1200" u="none" cap="none" strike="noStrike">
                        <a:solidFill>
                          <a:srgbClr val="000000"/>
                        </a:solidFill>
                        <a:latin typeface="Times New Roman"/>
                        <a:ea typeface="Times New Roman"/>
                        <a:cs typeface="Times New Roman"/>
                        <a:sym typeface="Times New Roman"/>
                      </a:endParaRPr>
                    </a:p>
                  </a:txBody>
                  <a:tcPr marT="60250" marB="60250" marR="96400" marL="0" anchor="ctr"/>
                </a:tc>
                <a:tc>
                  <a:txBody>
                    <a:bodyPr/>
                    <a:lstStyle/>
                    <a:p>
                      <a:pPr indent="457200" lvl="0" marL="0" marR="0" rtl="0" algn="l">
                        <a:lnSpc>
                          <a:spcPct val="170454"/>
                        </a:lnSpc>
                        <a:spcBef>
                          <a:spcPts val="0"/>
                        </a:spcBef>
                        <a:spcAft>
                          <a:spcPts val="0"/>
                        </a:spcAft>
                        <a:buNone/>
                      </a:pPr>
                      <a:r>
                        <a:rPr lang="en-US" sz="1100" u="none" cap="none" strike="noStrike"/>
                        <a:t>National rollout of social prescribing</a:t>
                      </a:r>
                      <a:endParaRPr sz="1200" u="none" cap="none" strike="noStrike">
                        <a:solidFill>
                          <a:srgbClr val="000000"/>
                        </a:solidFill>
                        <a:latin typeface="Times New Roman"/>
                        <a:ea typeface="Times New Roman"/>
                        <a:cs typeface="Times New Roman"/>
                        <a:sym typeface="Times New Roman"/>
                      </a:endParaRPr>
                    </a:p>
                  </a:txBody>
                  <a:tcPr marT="60250" marB="60250" marR="96400" marL="96400" anchor="ctr"/>
                </a:tc>
                <a:tc>
                  <a:txBody>
                    <a:bodyPr/>
                    <a:lstStyle/>
                    <a:p>
                      <a:pPr indent="457200" lvl="0" marL="0" marR="0" rtl="0" algn="l">
                        <a:lnSpc>
                          <a:spcPct val="170454"/>
                        </a:lnSpc>
                        <a:spcBef>
                          <a:spcPts val="0"/>
                        </a:spcBef>
                        <a:spcAft>
                          <a:spcPts val="0"/>
                        </a:spcAft>
                        <a:buNone/>
                      </a:pPr>
                      <a:r>
                        <a:rPr lang="en-US" sz="1100" u="none" cap="none" strike="noStrike"/>
                        <a:t>NHSE, 2023</a:t>
                      </a:r>
                      <a:endParaRPr sz="1200" u="none" cap="none" strike="noStrike">
                        <a:solidFill>
                          <a:srgbClr val="000000"/>
                        </a:solidFill>
                        <a:latin typeface="Times New Roman"/>
                        <a:ea typeface="Times New Roman"/>
                        <a:cs typeface="Times New Roman"/>
                        <a:sym typeface="Times New Roman"/>
                      </a:endParaRPr>
                    </a:p>
                  </a:txBody>
                  <a:tcPr marT="60250" marB="60250" marR="0" marL="96400" anchor="ctr"/>
                </a:tc>
              </a:tr>
              <a:tr h="468925">
                <a:tc>
                  <a:txBody>
                    <a:bodyPr/>
                    <a:lstStyle/>
                    <a:p>
                      <a:pPr indent="457200" lvl="0" marL="0" marR="0" rtl="0" algn="l">
                        <a:lnSpc>
                          <a:spcPct val="170454"/>
                        </a:lnSpc>
                        <a:spcBef>
                          <a:spcPts val="0"/>
                        </a:spcBef>
                        <a:spcAft>
                          <a:spcPts val="0"/>
                        </a:spcAft>
                        <a:buNone/>
                      </a:pPr>
                      <a:r>
                        <a:rPr lang="en-US" sz="1100" u="none" cap="none" strike="noStrike"/>
                        <a:t>4</a:t>
                      </a:r>
                      <a:endParaRPr sz="1200" u="none" cap="none" strike="noStrike">
                        <a:solidFill>
                          <a:srgbClr val="000000"/>
                        </a:solidFill>
                        <a:latin typeface="Times New Roman"/>
                        <a:ea typeface="Times New Roman"/>
                        <a:cs typeface="Times New Roman"/>
                        <a:sym typeface="Times New Roman"/>
                      </a:endParaRPr>
                    </a:p>
                  </a:txBody>
                  <a:tcPr marT="60250" marB="60250" marR="96400" marL="0" anchor="ctr"/>
                </a:tc>
                <a:tc>
                  <a:txBody>
                    <a:bodyPr/>
                    <a:lstStyle/>
                    <a:p>
                      <a:pPr indent="457200" lvl="0" marL="0" marR="0" rtl="0" algn="l">
                        <a:lnSpc>
                          <a:spcPct val="170454"/>
                        </a:lnSpc>
                        <a:spcBef>
                          <a:spcPts val="0"/>
                        </a:spcBef>
                        <a:spcAft>
                          <a:spcPts val="0"/>
                        </a:spcAft>
                        <a:buNone/>
                      </a:pPr>
                      <a:r>
                        <a:rPr lang="en-US" sz="1100" u="none" cap="none" strike="noStrike"/>
                        <a:t>Address workforce shortages via retention strategy</a:t>
                      </a:r>
                      <a:endParaRPr sz="1200" u="none" cap="none" strike="noStrike">
                        <a:solidFill>
                          <a:srgbClr val="000000"/>
                        </a:solidFill>
                        <a:latin typeface="Times New Roman"/>
                        <a:ea typeface="Times New Roman"/>
                        <a:cs typeface="Times New Roman"/>
                        <a:sym typeface="Times New Roman"/>
                      </a:endParaRPr>
                    </a:p>
                  </a:txBody>
                  <a:tcPr marT="60250" marB="60250" marR="96400" marL="96400" anchor="ctr"/>
                </a:tc>
                <a:tc>
                  <a:txBody>
                    <a:bodyPr/>
                    <a:lstStyle/>
                    <a:p>
                      <a:pPr indent="457200" lvl="0" marL="0" marR="0" rtl="0" algn="l">
                        <a:lnSpc>
                          <a:spcPct val="170454"/>
                        </a:lnSpc>
                        <a:spcBef>
                          <a:spcPts val="0"/>
                        </a:spcBef>
                        <a:spcAft>
                          <a:spcPts val="0"/>
                        </a:spcAft>
                        <a:buNone/>
                      </a:pPr>
                      <a:r>
                        <a:rPr lang="en-US" sz="1100" u="none" cap="none" strike="noStrike"/>
                        <a:t>BMA, 2023</a:t>
                      </a:r>
                      <a:endParaRPr sz="1200" u="none" cap="none" strike="noStrike">
                        <a:solidFill>
                          <a:srgbClr val="000000"/>
                        </a:solidFill>
                        <a:latin typeface="Times New Roman"/>
                        <a:ea typeface="Times New Roman"/>
                        <a:cs typeface="Times New Roman"/>
                        <a:sym typeface="Times New Roman"/>
                      </a:endParaRPr>
                    </a:p>
                  </a:txBody>
                  <a:tcPr marT="60250" marB="60250" marR="0" marL="96400" anchor="ctr"/>
                </a:tc>
              </a:tr>
              <a:tr h="592650">
                <a:tc>
                  <a:txBody>
                    <a:bodyPr/>
                    <a:lstStyle/>
                    <a:p>
                      <a:pPr indent="457200" lvl="0" marL="0" marR="0" rtl="0" algn="l">
                        <a:lnSpc>
                          <a:spcPct val="170454"/>
                        </a:lnSpc>
                        <a:spcBef>
                          <a:spcPts val="0"/>
                        </a:spcBef>
                        <a:spcAft>
                          <a:spcPts val="0"/>
                        </a:spcAft>
                        <a:buNone/>
                      </a:pPr>
                      <a:r>
                        <a:rPr lang="en-US" sz="1100" u="none" cap="none" strike="noStrike"/>
                        <a:t>5</a:t>
                      </a:r>
                      <a:endParaRPr sz="1200" u="none" cap="none" strike="noStrike">
                        <a:solidFill>
                          <a:srgbClr val="000000"/>
                        </a:solidFill>
                        <a:latin typeface="Times New Roman"/>
                        <a:ea typeface="Times New Roman"/>
                        <a:cs typeface="Times New Roman"/>
                        <a:sym typeface="Times New Roman"/>
                      </a:endParaRPr>
                    </a:p>
                  </a:txBody>
                  <a:tcPr marT="60250" marB="60250" marR="96400" marL="0" anchor="ctr"/>
                </a:tc>
                <a:tc>
                  <a:txBody>
                    <a:bodyPr/>
                    <a:lstStyle/>
                    <a:p>
                      <a:pPr indent="457200" lvl="0" marL="0" marR="0" rtl="0" algn="l">
                        <a:lnSpc>
                          <a:spcPct val="170454"/>
                        </a:lnSpc>
                        <a:spcBef>
                          <a:spcPts val="0"/>
                        </a:spcBef>
                        <a:spcAft>
                          <a:spcPts val="0"/>
                        </a:spcAft>
                        <a:buNone/>
                      </a:pPr>
                      <a:r>
                        <a:rPr lang="en-US" sz="1100" u="none" cap="none" strike="noStrike"/>
                        <a:t>Devolved nations share best practice (Wales model to England)</a:t>
                      </a:r>
                      <a:endParaRPr sz="1200" u="none" cap="none" strike="noStrike">
                        <a:solidFill>
                          <a:srgbClr val="000000"/>
                        </a:solidFill>
                        <a:latin typeface="Times New Roman"/>
                        <a:ea typeface="Times New Roman"/>
                        <a:cs typeface="Times New Roman"/>
                        <a:sym typeface="Times New Roman"/>
                      </a:endParaRPr>
                    </a:p>
                  </a:txBody>
                  <a:tcPr marT="60250" marB="60250" marR="96400" marL="96400" anchor="ctr"/>
                </a:tc>
                <a:tc>
                  <a:txBody>
                    <a:bodyPr/>
                    <a:lstStyle/>
                    <a:p>
                      <a:pPr indent="0" lvl="0" marL="0" marR="0" rtl="0" algn="l">
                        <a:lnSpc>
                          <a:spcPct val="107000"/>
                        </a:lnSpc>
                        <a:spcBef>
                          <a:spcPts val="0"/>
                        </a:spcBef>
                        <a:spcAft>
                          <a:spcPts val="0"/>
                        </a:spcAft>
                        <a:buNone/>
                      </a:pPr>
                      <a:r>
                        <a:t/>
                      </a:r>
                      <a:endParaRPr sz="1100" u="none" cap="none" strike="noStrike">
                        <a:latin typeface="Calibri"/>
                        <a:ea typeface="Calibri"/>
                        <a:cs typeface="Calibri"/>
                        <a:sym typeface="Calibri"/>
                      </a:endParaRPr>
                    </a:p>
                  </a:txBody>
                  <a:tcPr marT="60250" marB="60250" marR="0" marL="96400" anchor="ctr"/>
                </a:tc>
              </a:tr>
            </a:tbl>
          </a:graphicData>
        </a:graphic>
      </p:graphicFrame>
      <p:sp>
        <p:nvSpPr>
          <p:cNvPr id="252" name="Google Shape;252;p13"/>
          <p:cNvSpPr/>
          <p:nvPr/>
        </p:nvSpPr>
        <p:spPr>
          <a:xfrm>
            <a:off x="3636832" y="2285999"/>
            <a:ext cx="4918334" cy="507831"/>
          </a:xfrm>
          <a:prstGeom prst="rect">
            <a:avLst/>
          </a:prstGeom>
          <a:noFill/>
          <a:ln>
            <a:noFill/>
          </a:ln>
        </p:spPr>
        <p:txBody>
          <a:bodyPr anchorCtr="0" anchor="t" bIns="45700" lIns="91425" spcFirstLastPara="1" rIns="91425" wrap="square" tIns="45700">
            <a:spAutoFit/>
          </a:bodyPr>
          <a:lstStyle/>
          <a:p>
            <a:pPr indent="457200" lvl="0" marL="0" marR="0" rtl="0" algn="l">
              <a:lnSpc>
                <a:spcPct val="150000"/>
              </a:lnSpc>
              <a:spcBef>
                <a:spcPts val="0"/>
              </a:spcBef>
              <a:spcAft>
                <a:spcPts val="0"/>
              </a:spcAft>
              <a:buNone/>
            </a:pPr>
            <a:r>
              <a:rPr b="1" i="0" lang="en-US" sz="1800" u="none" cap="none" strike="noStrike">
                <a:solidFill>
                  <a:srgbClr val="0F1115"/>
                </a:solidFill>
                <a:latin typeface="Quattrocento Sans"/>
                <a:ea typeface="Quattrocento Sans"/>
                <a:cs typeface="Quattrocento Sans"/>
                <a:sym typeface="Quattrocento Sans"/>
              </a:rPr>
              <a:t>Five Evidence-Based Recommendations</a:t>
            </a:r>
            <a:endParaRPr b="0" i="0" sz="1800" u="none" cap="none" strike="noStrike">
              <a:solidFill>
                <a:srgbClr val="000000"/>
              </a:solidFill>
              <a:latin typeface="Times New Roman"/>
              <a:ea typeface="Times New Roman"/>
              <a:cs typeface="Times New Roman"/>
              <a:sym typeface="Times New Roman"/>
            </a:endParaRPr>
          </a:p>
        </p:txBody>
      </p:sp>
      <p:sp>
        <p:nvSpPr>
          <p:cNvPr id="253" name="Google Shape;253;p13"/>
          <p:cNvSpPr/>
          <p:nvPr/>
        </p:nvSpPr>
        <p:spPr>
          <a:xfrm>
            <a:off x="1295402" y="5778874"/>
            <a:ext cx="9601196" cy="338554"/>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600"/>
              <a:buFont typeface="Arial"/>
              <a:buChar char="•"/>
            </a:pPr>
            <a:r>
              <a:rPr b="0" i="0" lang="en-US" sz="1600" u="none" cap="none" strike="noStrike">
                <a:solidFill>
                  <a:schemeClr val="dk1"/>
                </a:solidFill>
                <a:latin typeface="Times New Roman"/>
                <a:ea typeface="Times New Roman"/>
                <a:cs typeface="Times New Roman"/>
                <a:sym typeface="Times New Roman"/>
              </a:rPr>
              <a:t>These directly relate to the Learning Outcome 2: analysing data and giving recommendations for improvement.</a:t>
            </a:r>
            <a:endParaRPr b="0" i="0" sz="1600" u="none" cap="none" strike="noStrike">
              <a:solidFill>
                <a:schemeClr val="dk1"/>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8" name="Shape 258"/>
        <p:cNvGrpSpPr/>
        <p:nvPr/>
      </p:nvGrpSpPr>
      <p:grpSpPr>
        <a:xfrm>
          <a:off x="0" y="0"/>
          <a:ext cx="0" cy="0"/>
          <a:chOff x="0" y="0"/>
          <a:chExt cx="0" cy="0"/>
        </a:xfrm>
      </p:grpSpPr>
      <p:sp>
        <p:nvSpPr>
          <p:cNvPr id="259" name="Google Shape;259;p14"/>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Conclusion</a:t>
            </a:r>
            <a:endParaRPr/>
          </a:p>
        </p:txBody>
      </p:sp>
      <p:sp>
        <p:nvSpPr>
          <p:cNvPr id="260" name="Google Shape;260;p14"/>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fontScale="77500" lnSpcReduction="20000"/>
          </a:bodyPr>
          <a:lstStyle/>
          <a:p>
            <a:pPr indent="0" lvl="0" marL="0" rtl="0" algn="l">
              <a:spcBef>
                <a:spcPts val="0"/>
              </a:spcBef>
              <a:spcAft>
                <a:spcPts val="0"/>
              </a:spcAft>
              <a:buSzPct val="115000"/>
              <a:buNone/>
            </a:pPr>
            <a:r>
              <a:rPr b="1" lang="en-US"/>
              <a:t>Key Conclusions</a:t>
            </a:r>
            <a:endParaRPr b="1"/>
          </a:p>
          <a:p>
            <a:pPr indent="-285750" lvl="0" marL="285750" rtl="0" algn="l">
              <a:spcBef>
                <a:spcPts val="972"/>
              </a:spcBef>
              <a:spcAft>
                <a:spcPts val="0"/>
              </a:spcAft>
              <a:buSzPct val="115000"/>
              <a:buChar char="•"/>
            </a:pPr>
            <a:r>
              <a:rPr lang="en-US"/>
              <a:t>The concepts of health, wellbeing and sustainable development are inextricable.</a:t>
            </a:r>
            <a:endParaRPr/>
          </a:p>
          <a:p>
            <a:pPr indent="-285750" lvl="0" marL="285750" rtl="0" algn="l">
              <a:spcBef>
                <a:spcPts val="972"/>
              </a:spcBef>
              <a:spcAft>
                <a:spcPts val="0"/>
              </a:spcAft>
              <a:buSzPct val="115000"/>
              <a:buChar char="•"/>
            </a:pPr>
            <a:r>
              <a:rPr lang="en-US"/>
              <a:t>Theoretical models need to be synthesized – biomedical, biopsychosocial and social models all play a role.</a:t>
            </a:r>
            <a:endParaRPr/>
          </a:p>
          <a:p>
            <a:pPr indent="-285750" lvl="0" marL="285750" rtl="0" algn="l">
              <a:spcBef>
                <a:spcPts val="972"/>
              </a:spcBef>
              <a:spcAft>
                <a:spcPts val="0"/>
              </a:spcAft>
              <a:buSzPct val="115000"/>
              <a:buChar char="•"/>
            </a:pPr>
            <a:r>
              <a:rPr lang="en-US"/>
              <a:t>UK/ Wales policies acknowledge the need for integration but implementation is still in the works.</a:t>
            </a:r>
            <a:endParaRPr/>
          </a:p>
          <a:p>
            <a:pPr indent="-285750" lvl="0" marL="285750" rtl="0" algn="l">
              <a:spcBef>
                <a:spcPts val="972"/>
              </a:spcBef>
              <a:spcAft>
                <a:spcPts val="0"/>
              </a:spcAft>
              <a:buSzPct val="115000"/>
              <a:buChar char="•"/>
            </a:pPr>
            <a:r>
              <a:rPr lang="en-US"/>
              <a:t>There remains a lack of equity in health and health inequalities are growing even with universal health coverage.</a:t>
            </a:r>
            <a:endParaRPr/>
          </a:p>
          <a:p>
            <a:pPr indent="0" lvl="0" marL="0" rtl="0" algn="l">
              <a:spcBef>
                <a:spcPts val="972"/>
              </a:spcBef>
              <a:spcAft>
                <a:spcPts val="0"/>
              </a:spcAft>
              <a:buSzPct val="115000"/>
              <a:buNone/>
            </a:pPr>
            <a:r>
              <a:rPr b="1" lang="en-US"/>
              <a:t>Meaningful change needs: </a:t>
            </a:r>
            <a:r>
              <a:rPr lang="en-US"/>
              <a:t>sufficient workforce, adequate funding, and continued political will.</a:t>
            </a:r>
            <a:endParaRPr/>
          </a:p>
          <a:p>
            <a:pPr indent="0" lvl="0" marL="0" rtl="0" algn="l">
              <a:spcBef>
                <a:spcPts val="972"/>
              </a:spcBef>
              <a:spcAft>
                <a:spcPts val="0"/>
              </a:spcAft>
              <a:buSzPct val="115000"/>
              <a:buNone/>
            </a:pPr>
            <a:r>
              <a:rPr b="1" lang="en-US"/>
              <a:t>Ultimate message: </a:t>
            </a:r>
            <a:r>
              <a:rPr lang="en-US"/>
              <a:t>Sustainable healthcare is healthcare that is good for patients today and the generations to come.</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64" name="Shape 264"/>
        <p:cNvGrpSpPr/>
        <p:nvPr/>
      </p:nvGrpSpPr>
      <p:grpSpPr>
        <a:xfrm>
          <a:off x="0" y="0"/>
          <a:ext cx="0" cy="0"/>
          <a:chOff x="0" y="0"/>
          <a:chExt cx="0" cy="0"/>
        </a:xfrm>
      </p:grpSpPr>
      <p:sp>
        <p:nvSpPr>
          <p:cNvPr id="265" name="Google Shape;265;p15"/>
          <p:cNvSpPr txBox="1"/>
          <p:nvPr>
            <p:ph type="title"/>
          </p:nvPr>
        </p:nvSpPr>
        <p:spPr>
          <a:xfrm>
            <a:off x="1295402" y="982132"/>
            <a:ext cx="9601196" cy="1303867"/>
          </a:xfrm>
          <a:prstGeom prst="rect">
            <a:avLst/>
          </a:prstGeom>
          <a:noFill/>
          <a:ln>
            <a:noFill/>
          </a:ln>
        </p:spPr>
        <p:txBody>
          <a:bodyPr anchorCtr="0" anchor="ctr" bIns="45700" lIns="91425" spcFirstLastPara="1" rIns="91425" wrap="square" tIns="45700">
            <a:normAutofit/>
          </a:bodyPr>
          <a:lstStyle/>
          <a:p>
            <a:pPr indent="0" lvl="0" marL="0" rtl="0" algn="ctr">
              <a:spcBef>
                <a:spcPts val="0"/>
              </a:spcBef>
              <a:spcAft>
                <a:spcPts val="0"/>
              </a:spcAft>
              <a:buClr>
                <a:srgbClr val="262626"/>
              </a:buClr>
              <a:buSzPts val="4400"/>
              <a:buFont typeface="Garamond"/>
              <a:buNone/>
            </a:pPr>
            <a:r>
              <a:rPr b="1" lang="en-US"/>
              <a:t>References (Part 1)</a:t>
            </a:r>
            <a:endParaRPr/>
          </a:p>
        </p:txBody>
      </p:sp>
      <p:sp>
        <p:nvSpPr>
          <p:cNvPr id="266" name="Google Shape;266;p15"/>
          <p:cNvSpPr txBox="1"/>
          <p:nvPr>
            <p:ph idx="1" type="body"/>
          </p:nvPr>
        </p:nvSpPr>
        <p:spPr>
          <a:xfrm>
            <a:off x="1295401" y="2556932"/>
            <a:ext cx="9601196" cy="3318936"/>
          </a:xfrm>
          <a:prstGeom prst="rect">
            <a:avLst/>
          </a:prstGeom>
          <a:noFill/>
          <a:ln>
            <a:noFill/>
          </a:ln>
        </p:spPr>
        <p:txBody>
          <a:bodyPr anchorCtr="0" anchor="t" bIns="45700" lIns="91425" spcFirstLastPara="1" rIns="91425" wrap="square" tIns="45700">
            <a:normAutofit fontScale="32500" lnSpcReduction="20000"/>
          </a:bodyPr>
          <a:lstStyle/>
          <a:p>
            <a:pPr indent="-285750" lvl="0" marL="285750" rtl="0" algn="l">
              <a:spcBef>
                <a:spcPts val="0"/>
              </a:spcBef>
              <a:spcAft>
                <a:spcPts val="0"/>
              </a:spcAft>
              <a:buSzPct val="115000"/>
              <a:buChar char="•"/>
            </a:pPr>
            <a:r>
              <a:rPr lang="en-US"/>
              <a:t>Aneurin Bevan University Health Board (2024) *Annual Quality and Safety Report 2023-24*. Newport: ABUHB. </a:t>
            </a:r>
            <a:r>
              <a:rPr lang="en-US" u="sng">
                <a:solidFill>
                  <a:schemeClr val="hlink"/>
                </a:solidFill>
                <a:hlinkClick r:id="rId3"/>
              </a:rPr>
              <a:t>https://abuhb.nhs.wales/files/key-documents/annual-quality-statements/</a:t>
            </a:r>
            <a:r>
              <a:rPr lang="en-US"/>
              <a:t> </a:t>
            </a:r>
            <a:endParaRPr/>
          </a:p>
          <a:p>
            <a:pPr indent="-285750" lvl="0" marL="285750" rtl="0" algn="l">
              <a:spcBef>
                <a:spcPts val="756"/>
              </a:spcBef>
              <a:spcAft>
                <a:spcPts val="0"/>
              </a:spcAft>
              <a:buSzPct val="115000"/>
              <a:buChar char="•"/>
            </a:pPr>
            <a:r>
              <a:rPr lang="en-US"/>
              <a:t>British Medical Association (2026) </a:t>
            </a:r>
            <a:r>
              <a:rPr i="1" lang="en-US"/>
              <a:t>NHS medical staffing data analysis</a:t>
            </a:r>
            <a:r>
              <a:rPr lang="en-US"/>
              <a:t>. Available at: </a:t>
            </a:r>
            <a:r>
              <a:rPr lang="en-US" u="sng">
                <a:solidFill>
                  <a:schemeClr val="hlink"/>
                </a:solidFill>
                <a:hlinkClick r:id="rId4"/>
              </a:rPr>
              <a:t>https://www.bma.org.uk/advice-and-support/nhs-delivery-and-workforce/workforce/medical-staffing-in-the-nhs</a:t>
            </a:r>
            <a:r>
              <a:rPr lang="en-US"/>
              <a:t> (Accessed: 10 June 2026).</a:t>
            </a:r>
            <a:endParaRPr/>
          </a:p>
          <a:p>
            <a:pPr indent="-285750" lvl="0" marL="285750" rtl="0" algn="l">
              <a:spcBef>
                <a:spcPts val="756"/>
              </a:spcBef>
              <a:spcAft>
                <a:spcPts val="0"/>
              </a:spcAft>
              <a:buSzPct val="115000"/>
              <a:buChar char="•"/>
            </a:pPr>
            <a:r>
              <a:rPr lang="en-US"/>
              <a:t>Brundtland Commission (1987) </a:t>
            </a:r>
            <a:r>
              <a:rPr i="1" lang="en-US"/>
              <a:t>Our Common Future</a:t>
            </a:r>
            <a:r>
              <a:rPr lang="en-US"/>
              <a:t>. Oxford: Oxford University Press.</a:t>
            </a:r>
            <a:endParaRPr/>
          </a:p>
          <a:p>
            <a:pPr indent="-285750" lvl="0" marL="285750" rtl="0" algn="l">
              <a:spcBef>
                <a:spcPts val="756"/>
              </a:spcBef>
              <a:spcAft>
                <a:spcPts val="0"/>
              </a:spcAft>
              <a:buSzPct val="115000"/>
              <a:buChar char="•"/>
            </a:pPr>
            <a:r>
              <a:rPr lang="en-US"/>
              <a:t>Dodge, R., Daly, A., Huyton, J. and Sanders, L. (2012) 'The challenge of defining wellbeing', </a:t>
            </a:r>
            <a:r>
              <a:rPr i="1" lang="en-US"/>
              <a:t>International Journal of Wellbeing</a:t>
            </a:r>
            <a:r>
              <a:rPr lang="en-US"/>
              <a:t>, 2(3), pp. 222-235.</a:t>
            </a:r>
            <a:endParaRPr/>
          </a:p>
          <a:p>
            <a:pPr indent="-285750" lvl="0" marL="285750" rtl="0" algn="l">
              <a:spcBef>
                <a:spcPts val="756"/>
              </a:spcBef>
              <a:spcAft>
                <a:spcPts val="0"/>
              </a:spcAft>
              <a:buSzPct val="115000"/>
              <a:buChar char="•"/>
            </a:pPr>
            <a:r>
              <a:rPr lang="en-US"/>
              <a:t>Engel, G.L. (1977) 'The need for a new medical model: a challenge for biomedicine', </a:t>
            </a:r>
            <a:r>
              <a:rPr i="1" lang="en-US"/>
              <a:t>Science</a:t>
            </a:r>
            <a:r>
              <a:rPr lang="en-US"/>
              <a:t>, 196(4286), pp. 129-136.</a:t>
            </a:r>
            <a:endParaRPr/>
          </a:p>
          <a:p>
            <a:pPr indent="-285750" lvl="0" marL="285750" rtl="0" algn="l">
              <a:spcBef>
                <a:spcPts val="756"/>
              </a:spcBef>
              <a:spcAft>
                <a:spcPts val="0"/>
              </a:spcAft>
              <a:buSzPct val="115000"/>
              <a:buChar char="•"/>
            </a:pPr>
            <a:r>
              <a:rPr lang="en-US"/>
              <a:t>Huber, M. et al. (2011) 'How should we define health?', </a:t>
            </a:r>
            <a:r>
              <a:rPr i="1" lang="en-US"/>
              <a:t>BMJ</a:t>
            </a:r>
            <a:r>
              <a:rPr lang="en-US"/>
              <a:t>, 343, d4163. doi: 10.1136/bmj.d4163.</a:t>
            </a:r>
            <a:endParaRPr/>
          </a:p>
          <a:p>
            <a:pPr indent="-285750" lvl="0" marL="285750" rtl="0" algn="l">
              <a:spcBef>
                <a:spcPts val="756"/>
              </a:spcBef>
              <a:spcAft>
                <a:spcPts val="0"/>
              </a:spcAft>
              <a:buSzPct val="115000"/>
              <a:buChar char="•"/>
            </a:pPr>
            <a:r>
              <a:rPr lang="en-US"/>
              <a:t>King's Fund (2025) </a:t>
            </a:r>
            <a:r>
              <a:rPr i="1" lang="en-US"/>
              <a:t>NHS: key facts and figures</a:t>
            </a:r>
            <a:r>
              <a:rPr lang="en-US"/>
              <a:t>. Available at: </a:t>
            </a:r>
            <a:r>
              <a:rPr lang="en-US" u="sng">
                <a:solidFill>
                  <a:schemeClr val="hlink"/>
                </a:solidFill>
                <a:hlinkClick r:id="rId5"/>
              </a:rPr>
              <a:t>https://www.kingsfund.org.uk/insight-and-analysis/data-and-charts/key-facts-figures-nhs</a:t>
            </a:r>
            <a:r>
              <a:rPr lang="en-US"/>
              <a:t> (Accessed: 10 June 2026).</a:t>
            </a:r>
            <a:endParaRPr/>
          </a:p>
          <a:p>
            <a:pPr indent="-285750" lvl="0" marL="285750" rtl="0" algn="l">
              <a:spcBef>
                <a:spcPts val="756"/>
              </a:spcBef>
              <a:spcAft>
                <a:spcPts val="0"/>
              </a:spcAft>
              <a:buSzPct val="115000"/>
              <a:buChar char="•"/>
            </a:pPr>
            <a:r>
              <a:rPr lang="en-US"/>
              <a:t>Marmot, M. et al. (2020) </a:t>
            </a:r>
            <a:r>
              <a:rPr i="1" lang="en-US"/>
              <a:t>Health Equity in England: The Marmot Review 10 Years On</a:t>
            </a:r>
            <a:r>
              <a:rPr lang="en-US"/>
              <a:t>. London: Institute of Health Equity.</a:t>
            </a:r>
            <a:endParaRPr/>
          </a:p>
          <a:p>
            <a:pPr indent="-285750" lvl="0" marL="285750" rtl="0" algn="l">
              <a:spcBef>
                <a:spcPts val="756"/>
              </a:spcBef>
              <a:spcAft>
                <a:spcPts val="0"/>
              </a:spcAft>
              <a:buSzPct val="115000"/>
              <a:buChar char="•"/>
            </a:pPr>
            <a:r>
              <a:rPr lang="en-US"/>
              <a:t>MBRRACE-UK (2022) *Saving Lives, Improving Mothers' Care: lessons learned to inform maternity care from the UK and Ireland Confidential Enquiries into Maternal Deaths and Morbidity 2018-20*. Oxford: National Perinatal Epidemiology Unit, University of Oxford.</a:t>
            </a:r>
            <a:endParaRPr/>
          </a:p>
          <a:p>
            <a:pPr indent="-285750" lvl="0" marL="285750" rtl="0" algn="l">
              <a:spcBef>
                <a:spcPts val="756"/>
              </a:spcBef>
              <a:spcAft>
                <a:spcPts val="0"/>
              </a:spcAft>
              <a:buSzPct val="115000"/>
              <a:buChar char="•"/>
            </a:pPr>
            <a:r>
              <a:rPr lang="en-US"/>
              <a:t>England, N.H.S. and Improvement, N.H.S., 2020. Science in healthcare: Delivering the NHS long term plan. </a:t>
            </a:r>
            <a:r>
              <a:rPr i="1" lang="en-US"/>
              <a:t>The chief scientific officer’s strategy</a:t>
            </a:r>
            <a:r>
              <a:rPr lang="en-US"/>
              <a:t>.</a:t>
            </a:r>
            <a:endParaRPr/>
          </a:p>
          <a:p>
            <a:pPr indent="-285750" lvl="0" marL="285750" rtl="0" algn="l">
              <a:spcBef>
                <a:spcPts val="756"/>
              </a:spcBef>
              <a:spcAft>
                <a:spcPts val="0"/>
              </a:spcAft>
              <a:buSzPct val="115000"/>
              <a:buChar char="•"/>
            </a:pPr>
            <a:r>
              <a:rPr lang="en-US"/>
              <a:t>Office for National Statistics (2025) </a:t>
            </a:r>
            <a:r>
              <a:rPr i="1" lang="en-US"/>
              <a:t>Health state life expectancies, UK QMI: 2021 to 2023</a:t>
            </a:r>
            <a:r>
              <a:rPr lang="en-US"/>
              <a:t>. Available at: </a:t>
            </a:r>
            <a:r>
              <a:rPr lang="en-US" u="sng">
                <a:solidFill>
                  <a:schemeClr val="hlink"/>
                </a:solidFill>
                <a:hlinkClick r:id="rId6"/>
              </a:rPr>
              <a:t>https://www.ons.gov.uk/peoplepopulationandcommunity/healthandsocialcare/healthandlifeexpectancies/methodologies/healthstatelifeexpectanciesukqmi2020to2022</a:t>
            </a:r>
            <a:r>
              <a:rPr lang="en-US"/>
              <a:t> (Accessed: 10 June 2026).</a:t>
            </a:r>
            <a:endParaRPr/>
          </a:p>
          <a:p>
            <a:pPr indent="-285750" lvl="0" marL="285750" rtl="0" algn="l">
              <a:spcBef>
                <a:spcPts val="756"/>
              </a:spcBef>
              <a:spcAft>
                <a:spcPts val="0"/>
              </a:spcAft>
              <a:buSzPct val="115000"/>
              <a:buChar char="•"/>
            </a:pPr>
            <a:r>
              <a:rPr lang="en-US"/>
              <a:t>United Nations (2015) Transforming Our World. The 2030 Agenda for Sustainable Development. </a:t>
            </a:r>
            <a:r>
              <a:rPr lang="en-US" u="sng">
                <a:solidFill>
                  <a:schemeClr val="hlink"/>
                </a:solidFill>
                <a:hlinkClick r:id="rId7"/>
              </a:rPr>
              <a:t>https://sustainabledevelopment.un.org/post2015/transformingourworld/publication</a:t>
            </a:r>
            <a:r>
              <a:rPr lang="en-US"/>
              <a:t> </a:t>
            </a:r>
            <a:endParaRPr/>
          </a:p>
          <a:p>
            <a:pPr indent="-285750" lvl="0" marL="285750" rtl="0" algn="l">
              <a:spcBef>
                <a:spcPts val="756"/>
              </a:spcBef>
              <a:spcAft>
                <a:spcPts val="0"/>
              </a:spcAft>
              <a:buSzPct val="115000"/>
              <a:buChar char="•"/>
            </a:pPr>
            <a:r>
              <a:rPr lang="en-US"/>
              <a:t>Welsh Government (2015) *Well-being of Future Generations (Wales) Act 2015*. Available at: </a:t>
            </a:r>
            <a:r>
              <a:rPr lang="en-US" u="sng">
                <a:solidFill>
                  <a:schemeClr val="hlink"/>
                </a:solidFill>
                <a:hlinkClick r:id="rId8"/>
              </a:rPr>
              <a:t>https://www.legislation.gov.uk/anaw/2015/2/contents</a:t>
            </a:r>
            <a:r>
              <a:rPr lang="en-US"/>
              <a:t> (Accessed: 10 June 2026).</a:t>
            </a:r>
            <a:endParaRPr/>
          </a:p>
          <a:p>
            <a:pPr indent="-285750" lvl="0" marL="285750" rtl="0" algn="l">
              <a:spcBef>
                <a:spcPts val="756"/>
              </a:spcBef>
              <a:spcAft>
                <a:spcPts val="0"/>
              </a:spcAft>
              <a:buSzPct val="115000"/>
              <a:buChar char="•"/>
            </a:pPr>
            <a:r>
              <a:rPr lang="en-US"/>
              <a:t>World Health Organization (2021) </a:t>
            </a:r>
            <a:r>
              <a:rPr i="1" lang="en-US"/>
              <a:t>Healthy settings and Health-in-All Policies promoted</a:t>
            </a:r>
            <a:r>
              <a:rPr lang="en-US"/>
              <a:t>. In: *WHO results report 2020-2021*. Geneva: World Health Organization. Available at: </a:t>
            </a:r>
            <a:r>
              <a:rPr b="1" lang="en-US" u="sng">
                <a:solidFill>
                  <a:schemeClr val="hlink"/>
                </a:solidFill>
                <a:hlinkClick r:id="rId9"/>
              </a:rPr>
              <a:t>https://www.who.int/about/accountability/results/who-results-report-2020-2021/2021/healthy-settings-and-health-in-all-policies-promoted</a:t>
            </a:r>
            <a:r>
              <a:rPr lang="en-US"/>
              <a:t> (Accessed: 10 June 2026).</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rganic">
  <a:themeElements>
    <a:clrScheme name="Organic">
      <a:dk1>
        <a:srgbClr val="000000"/>
      </a:dk1>
      <a:lt1>
        <a:srgbClr val="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2026-06-10T18:39:31Z</dcterms:created>
  <dc:creator>me</dc:creator>
</cp:coreProperties>
</file>